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3F214E-BBA5-4EAC-B022-239C9B6DED8F}">
  <a:tblStyle styleId="{FC3F214E-BBA5-4EAC-B022-239C9B6DE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483fa51f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483fa51f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60d5340e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60d5340e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60d5340e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60d5340e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f483fa51f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f483fa51f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483fa51f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f483fa51f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f483fa51f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f483fa51f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f483fa51f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f483fa51f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f60d5340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f60d5340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60d5340e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f60d5340e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483fa51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483fa51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60d5340e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60d5340e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483fa5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483fa5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483fa51f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483fa51f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483fa51f4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483fa51f4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5d4a0e3c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5d4a0e3c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483fa51f4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483fa51f4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483fa51f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483fa51f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[3:0] [7:4] [11:8] [15:12]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spreadsheets/d/1PT7VjIhUPUwOg7ZNtqeGGRNTjavUGF0D/edit?usp=sharing&amp;ouid=115717939913064443857&amp;rtpof=true&amp;sd=tru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65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Hardware Design of</a:t>
            </a:r>
            <a:endParaRPr b="1" sz="32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Real-time Classification Algorithm</a:t>
            </a:r>
            <a:endParaRPr b="1" sz="32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Project Proposal</a:t>
            </a:r>
            <a:endParaRPr b="1" sz="3220"/>
          </a:p>
        </p:txBody>
      </p:sp>
      <p:sp>
        <p:nvSpPr>
          <p:cNvPr id="55" name="Google Shape;55;p13"/>
          <p:cNvSpPr txBox="1"/>
          <p:nvPr/>
        </p:nvSpPr>
        <p:spPr>
          <a:xfrm>
            <a:off x="1078550" y="3654825"/>
            <a:ext cx="69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Haining Qiu, Harry Zhao, Justin Qiao, Qikun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Adder </a:t>
            </a:r>
            <a:r>
              <a:rPr lang="en"/>
              <a:t>(backup plan)</a:t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1400675" y="1017725"/>
            <a:ext cx="6555600" cy="3751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22"/>
          <p:cNvCxnSpPr/>
          <p:nvPr/>
        </p:nvCxnSpPr>
        <p:spPr>
          <a:xfrm flipH="1" rot="10800000">
            <a:off x="766025" y="4140725"/>
            <a:ext cx="38676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2"/>
          <p:cNvSpPr txBox="1"/>
          <p:nvPr/>
        </p:nvSpPr>
        <p:spPr>
          <a:xfrm>
            <a:off x="311700" y="3952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 flipH="1" rot="10800000">
            <a:off x="766025" y="4448825"/>
            <a:ext cx="44592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2"/>
          <p:cNvSpPr txBox="1"/>
          <p:nvPr/>
        </p:nvSpPr>
        <p:spPr>
          <a:xfrm>
            <a:off x="311700" y="42613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636900" y="18749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2"/>
          <p:cNvSpPr txBox="1"/>
          <p:nvPr/>
        </p:nvSpPr>
        <p:spPr>
          <a:xfrm>
            <a:off x="182575" y="1674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E1</a:t>
            </a:r>
            <a:endParaRPr/>
          </a:p>
        </p:txBody>
      </p:sp>
      <p:cxnSp>
        <p:nvCxnSpPr>
          <p:cNvPr id="242" name="Google Shape;242;p22"/>
          <p:cNvCxnSpPr/>
          <p:nvPr/>
        </p:nvCxnSpPr>
        <p:spPr>
          <a:xfrm>
            <a:off x="636900" y="215887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2"/>
          <p:cNvSpPr txBox="1"/>
          <p:nvPr/>
        </p:nvSpPr>
        <p:spPr>
          <a:xfrm>
            <a:off x="182575" y="1958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</a:t>
            </a:r>
            <a:endParaRPr/>
          </a:p>
        </p:txBody>
      </p:sp>
      <p:cxnSp>
        <p:nvCxnSpPr>
          <p:cNvPr id="244" name="Google Shape;244;p22"/>
          <p:cNvCxnSpPr/>
          <p:nvPr/>
        </p:nvCxnSpPr>
        <p:spPr>
          <a:xfrm>
            <a:off x="589800" y="34867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2"/>
          <p:cNvSpPr txBox="1"/>
          <p:nvPr/>
        </p:nvSpPr>
        <p:spPr>
          <a:xfrm>
            <a:off x="182525" y="3323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</a:t>
            </a:r>
            <a:endParaRPr/>
          </a:p>
        </p:txBody>
      </p:sp>
      <p:cxnSp>
        <p:nvCxnSpPr>
          <p:cNvPr id="246" name="Google Shape;246;p22"/>
          <p:cNvCxnSpPr/>
          <p:nvPr/>
        </p:nvCxnSpPr>
        <p:spPr>
          <a:xfrm>
            <a:off x="589800" y="377067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2"/>
          <p:cNvSpPr txBox="1"/>
          <p:nvPr/>
        </p:nvSpPr>
        <p:spPr>
          <a:xfrm>
            <a:off x="182525" y="3607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2048700" y="1763175"/>
            <a:ext cx="17412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and comparator</a:t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2001600" y="3379250"/>
            <a:ext cx="1889100" cy="57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Shift M with smaller E to right by diff bit </a:t>
            </a:r>
            <a:endParaRPr/>
          </a:p>
        </p:txBody>
      </p:sp>
      <p:cxnSp>
        <p:nvCxnSpPr>
          <p:cNvPr id="250" name="Google Shape;250;p22"/>
          <p:cNvCxnSpPr/>
          <p:nvPr/>
        </p:nvCxnSpPr>
        <p:spPr>
          <a:xfrm>
            <a:off x="3880128" y="3523925"/>
            <a:ext cx="56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2"/>
          <p:cNvCxnSpPr/>
          <p:nvPr/>
        </p:nvCxnSpPr>
        <p:spPr>
          <a:xfrm>
            <a:off x="3879575" y="3807875"/>
            <a:ext cx="56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2"/>
          <p:cNvSpPr/>
          <p:nvPr/>
        </p:nvSpPr>
        <p:spPr>
          <a:xfrm>
            <a:off x="5603101" y="1471938"/>
            <a:ext cx="1741176" cy="1256364"/>
          </a:xfrm>
          <a:prstGeom prst="irregularSeal1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normalize</a:t>
            </a:r>
            <a:endParaRPr sz="1300"/>
          </a:p>
        </p:txBody>
      </p:sp>
      <p:cxnSp>
        <p:nvCxnSpPr>
          <p:cNvPr id="253" name="Google Shape;253;p22"/>
          <p:cNvCxnSpPr/>
          <p:nvPr/>
        </p:nvCxnSpPr>
        <p:spPr>
          <a:xfrm>
            <a:off x="7344277" y="1990925"/>
            <a:ext cx="9864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2"/>
          <p:cNvSpPr txBox="1"/>
          <p:nvPr/>
        </p:nvSpPr>
        <p:spPr>
          <a:xfrm>
            <a:off x="8374575" y="17935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255" name="Google Shape;255;p22"/>
          <p:cNvSpPr txBox="1"/>
          <p:nvPr/>
        </p:nvSpPr>
        <p:spPr>
          <a:xfrm rot="-1310828">
            <a:off x="6342495" y="3970079"/>
            <a:ext cx="2024284" cy="4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FP_add.sv</a:t>
            </a:r>
            <a:endParaRPr b="1" i="1"/>
          </a:p>
        </p:txBody>
      </p:sp>
      <p:cxnSp>
        <p:nvCxnSpPr>
          <p:cNvPr id="256" name="Google Shape;256;p22"/>
          <p:cNvCxnSpPr>
            <a:stCxn id="248" idx="2"/>
            <a:endCxn id="249" idx="0"/>
          </p:cNvCxnSpPr>
          <p:nvPr/>
        </p:nvCxnSpPr>
        <p:spPr>
          <a:xfrm>
            <a:off x="2919300" y="2335875"/>
            <a:ext cx="27000" cy="10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2"/>
          <p:cNvCxnSpPr>
            <a:stCxn id="248" idx="3"/>
          </p:cNvCxnSpPr>
          <p:nvPr/>
        </p:nvCxnSpPr>
        <p:spPr>
          <a:xfrm>
            <a:off x="3789900" y="2049525"/>
            <a:ext cx="224850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2"/>
          <p:cNvSpPr txBox="1"/>
          <p:nvPr/>
        </p:nvSpPr>
        <p:spPr>
          <a:xfrm rot="356090">
            <a:off x="4193040" y="1831762"/>
            <a:ext cx="1006796" cy="4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E</a:t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6091750" y="3379250"/>
            <a:ext cx="7653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17-bit adder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2904825" y="2609375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</a:t>
            </a: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4445975" y="3379250"/>
            <a:ext cx="10701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2’s comp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conversion</a:t>
            </a:r>
            <a:endParaRPr/>
          </a:p>
        </p:txBody>
      </p:sp>
      <p:cxnSp>
        <p:nvCxnSpPr>
          <p:cNvPr id="262" name="Google Shape;262;p22"/>
          <p:cNvCxnSpPr/>
          <p:nvPr/>
        </p:nvCxnSpPr>
        <p:spPr>
          <a:xfrm>
            <a:off x="5516628" y="3523625"/>
            <a:ext cx="56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2"/>
          <p:cNvCxnSpPr/>
          <p:nvPr/>
        </p:nvCxnSpPr>
        <p:spPr>
          <a:xfrm>
            <a:off x="5516075" y="3807575"/>
            <a:ext cx="56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2"/>
          <p:cNvCxnSpPr/>
          <p:nvPr/>
        </p:nvCxnSpPr>
        <p:spPr>
          <a:xfrm flipH="1" rot="10800000">
            <a:off x="6468450" y="2452325"/>
            <a:ext cx="75300" cy="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2"/>
          <p:cNvCxnSpPr/>
          <p:nvPr/>
        </p:nvCxnSpPr>
        <p:spPr>
          <a:xfrm rot="10800000">
            <a:off x="4584325" y="3943575"/>
            <a:ext cx="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2"/>
          <p:cNvCxnSpPr/>
          <p:nvPr/>
        </p:nvCxnSpPr>
        <p:spPr>
          <a:xfrm flipH="1" rot="10800000">
            <a:off x="5188175" y="3955875"/>
            <a:ext cx="61500" cy="4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Multiplier </a:t>
            </a:r>
            <a:r>
              <a:rPr lang="en"/>
              <a:t>(backup plan)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1400675" y="1017725"/>
            <a:ext cx="6555600" cy="3751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3"/>
          <p:cNvCxnSpPr/>
          <p:nvPr/>
        </p:nvCxnSpPr>
        <p:spPr>
          <a:xfrm>
            <a:off x="589800" y="17908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23"/>
          <p:cNvSpPr txBox="1"/>
          <p:nvPr/>
        </p:nvSpPr>
        <p:spPr>
          <a:xfrm>
            <a:off x="135475" y="15907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cxnSp>
        <p:nvCxnSpPr>
          <p:cNvPr id="275" name="Google Shape;275;p23"/>
          <p:cNvCxnSpPr/>
          <p:nvPr/>
        </p:nvCxnSpPr>
        <p:spPr>
          <a:xfrm>
            <a:off x="589800" y="21001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3"/>
          <p:cNvSpPr txBox="1"/>
          <p:nvPr/>
        </p:nvSpPr>
        <p:spPr>
          <a:xfrm>
            <a:off x="135475" y="1900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cxnSp>
        <p:nvCxnSpPr>
          <p:cNvPr id="277" name="Google Shape;277;p23"/>
          <p:cNvCxnSpPr/>
          <p:nvPr/>
        </p:nvCxnSpPr>
        <p:spPr>
          <a:xfrm>
            <a:off x="636850" y="26095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3"/>
          <p:cNvSpPr txBox="1"/>
          <p:nvPr/>
        </p:nvSpPr>
        <p:spPr>
          <a:xfrm>
            <a:off x="182525" y="24094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E1</a:t>
            </a:r>
            <a:endParaRPr/>
          </a:p>
        </p:txBody>
      </p:sp>
      <p:cxnSp>
        <p:nvCxnSpPr>
          <p:cNvPr id="279" name="Google Shape;279;p23"/>
          <p:cNvCxnSpPr/>
          <p:nvPr/>
        </p:nvCxnSpPr>
        <p:spPr>
          <a:xfrm>
            <a:off x="636850" y="289347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3"/>
          <p:cNvSpPr txBox="1"/>
          <p:nvPr/>
        </p:nvSpPr>
        <p:spPr>
          <a:xfrm>
            <a:off x="182525" y="26933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</a:t>
            </a:r>
            <a:endParaRPr/>
          </a:p>
        </p:txBody>
      </p:sp>
      <p:cxnSp>
        <p:nvCxnSpPr>
          <p:cNvPr id="281" name="Google Shape;281;p23"/>
          <p:cNvCxnSpPr/>
          <p:nvPr/>
        </p:nvCxnSpPr>
        <p:spPr>
          <a:xfrm>
            <a:off x="589800" y="34867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3"/>
          <p:cNvSpPr txBox="1"/>
          <p:nvPr/>
        </p:nvSpPr>
        <p:spPr>
          <a:xfrm>
            <a:off x="182525" y="3323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</a:t>
            </a:r>
            <a:endParaRPr/>
          </a:p>
        </p:txBody>
      </p:sp>
      <p:cxnSp>
        <p:nvCxnSpPr>
          <p:cNvPr id="283" name="Google Shape;283;p23"/>
          <p:cNvCxnSpPr/>
          <p:nvPr/>
        </p:nvCxnSpPr>
        <p:spPr>
          <a:xfrm>
            <a:off x="589800" y="377067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23"/>
          <p:cNvSpPr txBox="1"/>
          <p:nvPr/>
        </p:nvSpPr>
        <p:spPr>
          <a:xfrm>
            <a:off x="182525" y="3607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2001600" y="1698050"/>
            <a:ext cx="1206600" cy="51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1-bit XOR</a:t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2048650" y="2497775"/>
            <a:ext cx="17412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16-bit signed adder</a:t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4934075" y="3379250"/>
            <a:ext cx="19653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16x16_multiplier.sv</a:t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001600" y="3379250"/>
            <a:ext cx="1889100" cy="57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Append 1 to the left</a:t>
            </a:r>
            <a:endParaRPr/>
          </a:p>
        </p:txBody>
      </p:sp>
      <p:cxnSp>
        <p:nvCxnSpPr>
          <p:cNvPr id="289" name="Google Shape;289;p23"/>
          <p:cNvCxnSpPr>
            <a:endCxn id="287" idx="2"/>
          </p:cNvCxnSpPr>
          <p:nvPr/>
        </p:nvCxnSpPr>
        <p:spPr>
          <a:xfrm flipH="1" rot="10800000">
            <a:off x="5403425" y="3951950"/>
            <a:ext cx="5133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3"/>
          <p:cNvSpPr txBox="1"/>
          <p:nvPr/>
        </p:nvSpPr>
        <p:spPr>
          <a:xfrm>
            <a:off x="4572000" y="4180725"/>
            <a:ext cx="10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Unsigned</a:t>
            </a:r>
            <a:endParaRPr/>
          </a:p>
        </p:txBody>
      </p:sp>
      <p:cxnSp>
        <p:nvCxnSpPr>
          <p:cNvPr id="291" name="Google Shape;291;p23"/>
          <p:cNvCxnSpPr/>
          <p:nvPr/>
        </p:nvCxnSpPr>
        <p:spPr>
          <a:xfrm>
            <a:off x="3880625" y="3523925"/>
            <a:ext cx="107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3"/>
          <p:cNvCxnSpPr/>
          <p:nvPr/>
        </p:nvCxnSpPr>
        <p:spPr>
          <a:xfrm>
            <a:off x="3879575" y="3807875"/>
            <a:ext cx="10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3"/>
          <p:cNvSpPr/>
          <p:nvPr/>
        </p:nvSpPr>
        <p:spPr>
          <a:xfrm>
            <a:off x="4809076" y="1471938"/>
            <a:ext cx="1741176" cy="1256364"/>
          </a:xfrm>
          <a:prstGeom prst="irregularSeal1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normalize</a:t>
            </a:r>
            <a:endParaRPr sz="1300"/>
          </a:p>
        </p:txBody>
      </p:sp>
      <p:cxnSp>
        <p:nvCxnSpPr>
          <p:cNvPr id="294" name="Google Shape;294;p23"/>
          <p:cNvCxnSpPr>
            <a:stCxn id="285" idx="3"/>
          </p:cNvCxnSpPr>
          <p:nvPr/>
        </p:nvCxnSpPr>
        <p:spPr>
          <a:xfrm>
            <a:off x="3208200" y="1955600"/>
            <a:ext cx="16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3"/>
          <p:cNvCxnSpPr>
            <a:stCxn id="286" idx="3"/>
          </p:cNvCxnSpPr>
          <p:nvPr/>
        </p:nvCxnSpPr>
        <p:spPr>
          <a:xfrm flipH="1" rot="10800000">
            <a:off x="3789850" y="2315225"/>
            <a:ext cx="10308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3"/>
          <p:cNvCxnSpPr>
            <a:stCxn id="287" idx="0"/>
            <a:endCxn id="293" idx="2"/>
          </p:cNvCxnSpPr>
          <p:nvPr/>
        </p:nvCxnSpPr>
        <p:spPr>
          <a:xfrm rot="10800000">
            <a:off x="5493125" y="2728250"/>
            <a:ext cx="423600" cy="6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3"/>
          <p:cNvCxnSpPr>
            <a:stCxn id="293" idx="3"/>
          </p:cNvCxnSpPr>
          <p:nvPr/>
        </p:nvCxnSpPr>
        <p:spPr>
          <a:xfrm>
            <a:off x="6550252" y="2244950"/>
            <a:ext cx="17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23"/>
          <p:cNvSpPr txBox="1"/>
          <p:nvPr/>
        </p:nvSpPr>
        <p:spPr>
          <a:xfrm>
            <a:off x="8272250" y="20448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299" name="Google Shape;299;p23"/>
          <p:cNvSpPr txBox="1"/>
          <p:nvPr/>
        </p:nvSpPr>
        <p:spPr>
          <a:xfrm rot="-1310828">
            <a:off x="6342495" y="3970079"/>
            <a:ext cx="2024284" cy="4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FP_mul.sv</a:t>
            </a:r>
            <a:endParaRPr b="1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/>
          <p:nvPr/>
        </p:nvSpPr>
        <p:spPr>
          <a:xfrm>
            <a:off x="1101525" y="1035400"/>
            <a:ext cx="6780600" cy="3717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"/>
          <p:cNvSpPr txBox="1"/>
          <p:nvPr/>
        </p:nvSpPr>
        <p:spPr>
          <a:xfrm rot="-1018623">
            <a:off x="1494948" y="3992843"/>
            <a:ext cx="894898" cy="3694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</a:rPr>
              <a:t>CPU</a:t>
            </a:r>
            <a:r>
              <a:rPr b="1" i="1" lang="en" sz="1200">
                <a:solidFill>
                  <a:schemeClr val="dk1"/>
                </a:solidFill>
              </a:rPr>
              <a:t>.sv</a:t>
            </a:r>
            <a:endParaRPr sz="1600"/>
          </a:p>
        </p:txBody>
      </p:sp>
      <p:sp>
        <p:nvSpPr>
          <p:cNvPr id="306" name="Google Shape;306;p24"/>
          <p:cNvSpPr/>
          <p:nvPr/>
        </p:nvSpPr>
        <p:spPr>
          <a:xfrm>
            <a:off x="1530675" y="1837950"/>
            <a:ext cx="668100" cy="137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</a:t>
            </a: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2844225" y="1837950"/>
            <a:ext cx="849300" cy="137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</a:t>
            </a: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4157775" y="1909575"/>
            <a:ext cx="849300" cy="137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</a:t>
            </a: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5471325" y="1909575"/>
            <a:ext cx="668100" cy="137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</a:t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6784875" y="1909575"/>
            <a:ext cx="668100" cy="137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2319725" y="1210675"/>
            <a:ext cx="384000" cy="2453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</a:t>
            </a:r>
            <a:endParaRPr sz="1100"/>
          </a:p>
        </p:txBody>
      </p:sp>
      <p:sp>
        <p:nvSpPr>
          <p:cNvPr id="312" name="Google Shape;312;p24"/>
          <p:cNvSpPr/>
          <p:nvPr/>
        </p:nvSpPr>
        <p:spPr>
          <a:xfrm>
            <a:off x="3733650" y="1210675"/>
            <a:ext cx="384000" cy="2453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IDEX</a:t>
            </a:r>
            <a:endParaRPr sz="1100"/>
          </a:p>
        </p:txBody>
      </p:sp>
      <p:sp>
        <p:nvSpPr>
          <p:cNvPr id="313" name="Google Shape;313;p24"/>
          <p:cNvSpPr/>
          <p:nvPr/>
        </p:nvSpPr>
        <p:spPr>
          <a:xfrm>
            <a:off x="5047200" y="1210675"/>
            <a:ext cx="384000" cy="2453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314" name="Google Shape;314;p24"/>
          <p:cNvSpPr/>
          <p:nvPr/>
        </p:nvSpPr>
        <p:spPr>
          <a:xfrm>
            <a:off x="6270150" y="1210675"/>
            <a:ext cx="384000" cy="2453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4"/>
          <p:cNvSpPr txBox="1"/>
          <p:nvPr/>
        </p:nvSpPr>
        <p:spPr>
          <a:xfrm>
            <a:off x="4919400" y="2145875"/>
            <a:ext cx="63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</a:t>
            </a:r>
            <a:endParaRPr sz="1100"/>
          </a:p>
        </p:txBody>
      </p:sp>
      <p:sp>
        <p:nvSpPr>
          <p:cNvPr id="316" name="Google Shape;316;p24"/>
          <p:cNvSpPr txBox="1"/>
          <p:nvPr/>
        </p:nvSpPr>
        <p:spPr>
          <a:xfrm>
            <a:off x="6182838" y="2145875"/>
            <a:ext cx="56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WB</a:t>
            </a:r>
            <a:endParaRPr sz="1100"/>
          </a:p>
        </p:txBody>
      </p:sp>
      <p:sp>
        <p:nvSpPr>
          <p:cNvPr id="317" name="Google Shape;317;p24"/>
          <p:cNvSpPr/>
          <p:nvPr/>
        </p:nvSpPr>
        <p:spPr>
          <a:xfrm>
            <a:off x="3733650" y="3892675"/>
            <a:ext cx="1871400" cy="1007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Operations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 rot="3027059">
            <a:off x="3804860" y="3419720"/>
            <a:ext cx="703429" cy="289161"/>
          </a:xfrm>
          <a:prstGeom prst="rightArrow">
            <a:avLst>
              <a:gd fmla="val 50000" name="adj1"/>
              <a:gd fmla="val 48772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 rot="-2697927">
            <a:off x="4571436" y="3419627"/>
            <a:ext cx="703430" cy="289348"/>
          </a:xfrm>
          <a:prstGeom prst="rightArrow">
            <a:avLst>
              <a:gd fmla="val 50000" name="adj1"/>
              <a:gd fmla="val 48772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</a:t>
            </a:r>
            <a:endParaRPr/>
          </a:p>
        </p:txBody>
      </p:sp>
      <p:sp>
        <p:nvSpPr>
          <p:cNvPr id="325" name="Google Shape;325;p25"/>
          <p:cNvSpPr txBox="1"/>
          <p:nvPr>
            <p:ph idx="1" type="body"/>
          </p:nvPr>
        </p:nvSpPr>
        <p:spPr>
          <a:xfrm>
            <a:off x="311700" y="1104650"/>
            <a:ext cx="85206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75"/>
              <a:t>We expand the provided 552 ISA to a 32-bit one while maintaining the </a:t>
            </a:r>
            <a:r>
              <a:rPr lang="en" sz="2175"/>
              <a:t>original</a:t>
            </a:r>
            <a:r>
              <a:rPr lang="en" sz="2175"/>
              <a:t> 16-bit structure. All original instructions preserve </a:t>
            </a:r>
            <a:r>
              <a:rPr lang="en" sz="2175"/>
              <a:t>their</a:t>
            </a:r>
            <a:r>
              <a:rPr lang="en" sz="2175"/>
              <a:t> opcodes with an extra bit 0 added in MSB. All new instructions start with bit 1 for clear differentiation. The register file is also expanded to 32 registers with 5-bit selecting address. This expansion enables functions including floating-point operations, integer multiplication, stack management, and instruction read.</a:t>
            </a:r>
            <a:endParaRPr sz="21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https://docs.google.com/spreadsheets/d/1PT7VjIhUPUwOg7ZNtqeGGRNTjavUGF0D/edit?usp=sharing&amp;ouid=115717939913064443857&amp;rtpof=true&amp;sd=true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next page also has a screenshot of the ISA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13" y="111450"/>
            <a:ext cx="673417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</a:t>
            </a:r>
            <a:endParaRPr/>
          </a:p>
        </p:txBody>
      </p:sp>
      <p:sp>
        <p:nvSpPr>
          <p:cNvPr id="336" name="Google Shape;3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Specialized operation for the matrix </a:t>
            </a:r>
            <a:r>
              <a:rPr lang="en"/>
              <a:t>multiplication</a:t>
            </a:r>
            <a:r>
              <a:rPr lang="en"/>
              <a:t> on FPGA - we are considering the possibility of loading multiple data of the matrix and perform multiple multiplications simultaneously. (Tiny expansion of superscalar, VLIW, multi-cycle calculation)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Superscalar processor to perform the calculation of matrix multiplication (without Out-Of-Order schedule algorithm). This project would have little dependency in assembly code, so a superscalar processor could still perform well without OOO processing.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Out-Of-Order execution. This is the ultimate form of the project (unlikely to be accomplished). This will increase the performance of the classifier.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Division of Labor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2" name="Google Shape;342;p28"/>
          <p:cNvGraphicFramePr/>
          <p:nvPr/>
        </p:nvGraphicFramePr>
        <p:xfrm>
          <a:off x="311650" y="125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{FC3F214E-BBA5-4EAC-B022-239C9B6DED8F}</a:tableStyleId>
              </a:tblPr>
              <a:tblGrid>
                <a:gridCol w="2815525"/>
                <a:gridCol w="1444825"/>
                <a:gridCol w="2845525"/>
                <a:gridCol w="1328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High-level Image Classification Algorithm Training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Qikun Liu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Out of order processing - add reorder buffer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Haining &amp; Justin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Camera Interface and Demo Assembly Code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Qikun Liu &amp; Haining Qiu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Out of order processing - add scheduler	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Harry Zhao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Integrate classifier weights into top level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Qikun Liu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Out of order processing - verification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Everyone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Assembler for New ISA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Harry Zhao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Super Scalar Top level plan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Harry Zhao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Floating-Point Adder (and subtractor)	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Haining Qiu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Super scalar - stall logic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Haining Qiu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Floating-Point (and integer) Multipliers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</a:t>
                      </a:r>
                      <a:r>
                        <a:rPr lang="en" sz="900"/>
                        <a:t>ustin Qiao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Super scalar - Compute unit integration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Justin Qiao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Int-FP and FP-Int</a:t>
                      </a:r>
                      <a:r>
                        <a:rPr lang="en" sz="900"/>
                        <a:t> Converters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Justin Qiao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Super scalar - wide fetch, wide decode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Harry Zhao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Processor Expansions for 32-bit ISA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Harry Zhao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Super scalar - memory modification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Qikun Liu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Unit Tests and Top-level Testbench Design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Everyone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Synthesis - Memory Management and Timing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Harry Zhao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Compiler to translate a classifier into asm code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Qikun Liu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Test Coverage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Justin Qiao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/>
          <p:nvPr/>
        </p:nvSpPr>
        <p:spPr>
          <a:xfrm>
            <a:off x="6050625" y="199225"/>
            <a:ext cx="2782800" cy="4841100"/>
          </a:xfrm>
          <a:prstGeom prst="rect">
            <a:avLst/>
          </a:prstGeom>
          <a:noFill/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 flipH="1" rot="10800000">
            <a:off x="6050630" y="199200"/>
            <a:ext cx="2782800" cy="1269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 txBox="1"/>
          <p:nvPr/>
        </p:nvSpPr>
        <p:spPr>
          <a:xfrm>
            <a:off x="6050630" y="326100"/>
            <a:ext cx="10956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b="1" sz="4200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6139867" y="1274531"/>
            <a:ext cx="4794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W1</a:t>
            </a:r>
            <a:endParaRPr sz="700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6858884" y="1274531"/>
            <a:ext cx="4794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W2</a:t>
            </a:r>
            <a:endParaRPr sz="700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7533514" y="1274531"/>
            <a:ext cx="4794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W3</a:t>
            </a:r>
            <a:endParaRPr sz="700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9"/>
          <p:cNvSpPr txBox="1"/>
          <p:nvPr/>
        </p:nvSpPr>
        <p:spPr>
          <a:xfrm>
            <a:off x="8264638" y="1274531"/>
            <a:ext cx="4794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W4</a:t>
            </a:r>
            <a:endParaRPr sz="700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4" name="Google Shape;354;p29"/>
          <p:cNvCxnSpPr/>
          <p:nvPr/>
        </p:nvCxnSpPr>
        <p:spPr>
          <a:xfrm rot="10800000">
            <a:off x="6749727" y="1274425"/>
            <a:ext cx="0" cy="3765900"/>
          </a:xfrm>
          <a:prstGeom prst="straightConnector1">
            <a:avLst/>
          </a:prstGeom>
          <a:noFill/>
          <a:ln cap="flat" cmpd="sng" w="9525">
            <a:solidFill>
              <a:srgbClr val="0D5DDF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5" name="Google Shape;355;p29"/>
          <p:cNvCxnSpPr/>
          <p:nvPr/>
        </p:nvCxnSpPr>
        <p:spPr>
          <a:xfrm rot="10800000">
            <a:off x="7445063" y="1274425"/>
            <a:ext cx="0" cy="3765900"/>
          </a:xfrm>
          <a:prstGeom prst="straightConnector1">
            <a:avLst/>
          </a:prstGeom>
          <a:noFill/>
          <a:ln cap="flat" cmpd="sng" w="9525">
            <a:solidFill>
              <a:srgbClr val="0D5DDF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6" name="Google Shape;356;p29"/>
          <p:cNvCxnSpPr/>
          <p:nvPr/>
        </p:nvCxnSpPr>
        <p:spPr>
          <a:xfrm rot="10800000">
            <a:off x="8140400" y="1274425"/>
            <a:ext cx="0" cy="3765900"/>
          </a:xfrm>
          <a:prstGeom prst="straightConnector1">
            <a:avLst/>
          </a:prstGeom>
          <a:noFill/>
          <a:ln cap="flat" cmpd="sng" w="9525">
            <a:solidFill>
              <a:srgbClr val="0D5DD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57" name="Google Shape;357;p29"/>
          <p:cNvSpPr/>
          <p:nvPr/>
        </p:nvSpPr>
        <p:spPr>
          <a:xfrm>
            <a:off x="3267375" y="199225"/>
            <a:ext cx="2782800" cy="4841100"/>
          </a:xfrm>
          <a:prstGeom prst="rect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 flipH="1" rot="10800000">
            <a:off x="3267384" y="199200"/>
            <a:ext cx="2782770" cy="1269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 txBox="1"/>
          <p:nvPr/>
        </p:nvSpPr>
        <p:spPr>
          <a:xfrm>
            <a:off x="3267384" y="326100"/>
            <a:ext cx="1095463" cy="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42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3356620" y="1274531"/>
            <a:ext cx="47952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W1</a:t>
            </a:r>
            <a:endParaRPr sz="7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4075638" y="1274531"/>
            <a:ext cx="47952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W2</a:t>
            </a:r>
            <a:endParaRPr sz="7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4750268" y="1274531"/>
            <a:ext cx="47952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W3</a:t>
            </a:r>
            <a:endParaRPr sz="7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5481392" y="1274531"/>
            <a:ext cx="47952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W4</a:t>
            </a:r>
            <a:endParaRPr sz="7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4" name="Google Shape;364;p29"/>
          <p:cNvCxnSpPr/>
          <p:nvPr/>
        </p:nvCxnSpPr>
        <p:spPr>
          <a:xfrm rot="10800000">
            <a:off x="3966474" y="1275025"/>
            <a:ext cx="0" cy="37653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65" name="Google Shape;365;p29"/>
          <p:cNvCxnSpPr/>
          <p:nvPr/>
        </p:nvCxnSpPr>
        <p:spPr>
          <a:xfrm rot="10800000">
            <a:off x="4661810" y="1275025"/>
            <a:ext cx="0" cy="37653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66" name="Google Shape;366;p29"/>
          <p:cNvCxnSpPr/>
          <p:nvPr/>
        </p:nvCxnSpPr>
        <p:spPr>
          <a:xfrm rot="10800000">
            <a:off x="5357147" y="1275025"/>
            <a:ext cx="0" cy="37653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67" name="Google Shape;367;p29"/>
          <p:cNvSpPr/>
          <p:nvPr/>
        </p:nvSpPr>
        <p:spPr>
          <a:xfrm>
            <a:off x="484775" y="199225"/>
            <a:ext cx="2782800" cy="4841100"/>
          </a:xfrm>
          <a:prstGeom prst="rect">
            <a:avLst/>
          </a:prstGeom>
          <a:noFill/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 flipH="1" rot="10800000">
            <a:off x="484766" y="199200"/>
            <a:ext cx="2782770" cy="1269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 txBox="1"/>
          <p:nvPr/>
        </p:nvSpPr>
        <p:spPr>
          <a:xfrm>
            <a:off x="484766" y="326100"/>
            <a:ext cx="1095463" cy="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42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9"/>
          <p:cNvSpPr txBox="1"/>
          <p:nvPr/>
        </p:nvSpPr>
        <p:spPr>
          <a:xfrm>
            <a:off x="652060" y="1274525"/>
            <a:ext cx="450929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W1</a:t>
            </a:r>
            <a:endParaRPr sz="7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9"/>
          <p:cNvSpPr txBox="1"/>
          <p:nvPr/>
        </p:nvSpPr>
        <p:spPr>
          <a:xfrm>
            <a:off x="1327977" y="1274525"/>
            <a:ext cx="450929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W2</a:t>
            </a:r>
            <a:endParaRPr sz="7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9"/>
          <p:cNvSpPr txBox="1"/>
          <p:nvPr/>
        </p:nvSpPr>
        <p:spPr>
          <a:xfrm>
            <a:off x="1962168" y="1274525"/>
            <a:ext cx="450929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W3</a:t>
            </a:r>
            <a:endParaRPr sz="7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9"/>
          <p:cNvSpPr txBox="1"/>
          <p:nvPr/>
        </p:nvSpPr>
        <p:spPr>
          <a:xfrm>
            <a:off x="2649465" y="1274525"/>
            <a:ext cx="450929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W4</a:t>
            </a:r>
            <a:endParaRPr sz="7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4" name="Google Shape;374;p29"/>
          <p:cNvCxnSpPr/>
          <p:nvPr/>
        </p:nvCxnSpPr>
        <p:spPr>
          <a:xfrm rot="10800000">
            <a:off x="1183850" y="1275025"/>
            <a:ext cx="0" cy="3765300"/>
          </a:xfrm>
          <a:prstGeom prst="straightConnector1">
            <a:avLst/>
          </a:prstGeom>
          <a:noFill/>
          <a:ln cap="flat" cmpd="sng" w="9525">
            <a:solidFill>
              <a:srgbClr val="0944A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75" name="Google Shape;375;p29"/>
          <p:cNvCxnSpPr/>
          <p:nvPr/>
        </p:nvCxnSpPr>
        <p:spPr>
          <a:xfrm rot="10800000">
            <a:off x="1879187" y="1275025"/>
            <a:ext cx="0" cy="3765300"/>
          </a:xfrm>
          <a:prstGeom prst="straightConnector1">
            <a:avLst/>
          </a:prstGeom>
          <a:noFill/>
          <a:ln cap="flat" cmpd="sng" w="9525">
            <a:solidFill>
              <a:srgbClr val="0944A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76" name="Google Shape;376;p29"/>
          <p:cNvCxnSpPr/>
          <p:nvPr/>
        </p:nvCxnSpPr>
        <p:spPr>
          <a:xfrm rot="10800000">
            <a:off x="2574523" y="1275025"/>
            <a:ext cx="0" cy="3765300"/>
          </a:xfrm>
          <a:prstGeom prst="straightConnector1">
            <a:avLst/>
          </a:prstGeom>
          <a:noFill/>
          <a:ln cap="flat" cmpd="sng" w="9525">
            <a:solidFill>
              <a:srgbClr val="0944A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77" name="Google Shape;377;p29"/>
          <p:cNvSpPr/>
          <p:nvPr/>
        </p:nvSpPr>
        <p:spPr>
          <a:xfrm>
            <a:off x="478500" y="1510768"/>
            <a:ext cx="41733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29"/>
          <p:cNvSpPr/>
          <p:nvPr/>
        </p:nvSpPr>
        <p:spPr>
          <a:xfrm>
            <a:off x="1868522" y="1833997"/>
            <a:ext cx="41733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29"/>
          <p:cNvSpPr/>
          <p:nvPr/>
        </p:nvSpPr>
        <p:spPr>
          <a:xfrm>
            <a:off x="6052438" y="2480450"/>
            <a:ext cx="2782800" cy="2073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29"/>
          <p:cNvSpPr/>
          <p:nvPr/>
        </p:nvSpPr>
        <p:spPr>
          <a:xfrm>
            <a:off x="4662517" y="2157226"/>
            <a:ext cx="4173300" cy="207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9"/>
          <p:cNvSpPr/>
          <p:nvPr/>
        </p:nvSpPr>
        <p:spPr>
          <a:xfrm>
            <a:off x="2149625" y="1576914"/>
            <a:ext cx="90300" cy="57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3563939" y="1576914"/>
            <a:ext cx="90300" cy="57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this project is to recognize a handwritten character image using the TRDM-D5M camera mounted on the DE1 FPGA board. The captured image will be processed by the hardware, namely the extended 552 processor with our assembly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weight of the softmax linear classification is obtained using python pre-training algorithm and is preloaded into the ROM on the FPGA.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using floating point matrix multiplication to process the image, we will obtain the predicted image category with high precision.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Finally, we will display the predicted image through UART to a host machine. An alternative would be displaying the classified result through VGA.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754 Floating Point Format</a:t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1980300" y="1171650"/>
            <a:ext cx="5578500" cy="395700"/>
            <a:chOff x="1980300" y="1171650"/>
            <a:chExt cx="5578500" cy="395700"/>
          </a:xfrm>
        </p:grpSpPr>
        <p:sp>
          <p:nvSpPr>
            <p:cNvPr id="68" name="Google Shape;68;p15"/>
            <p:cNvSpPr/>
            <p:nvPr/>
          </p:nvSpPr>
          <p:spPr>
            <a:xfrm>
              <a:off x="1980300" y="1171650"/>
              <a:ext cx="264300" cy="3957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2244600" y="1171650"/>
              <a:ext cx="1111200" cy="3957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eeee_eeee</a:t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355800" y="1171650"/>
              <a:ext cx="4203000" cy="3957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mmm__mmmm_mmmm_mmmm_mmmm_mmmm</a:t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59750" y="1721275"/>
            <a:ext cx="76245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value = (-1)^S * 2^(E-127) * (1.M)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when |E = 0, value = (-1)^S * 2^(E-127) * (0.M)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+0 = 32'h0000_0000, -0 = 32'h8000_0000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+INF = 32'h7F80_0000, -INF = 32'hFF80_0000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0x00000001 = 2^−126 × 2^−23 = 2^−149 ≈ 1.4012984643 × 10^−45   (smallest positive subnormal number)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0x007fffff = 2^−126 × (1 − 2^−23) ≈ 1.1754942107 ×10^−38   (largest subnormal number)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0x00800000 = 2^−126 ≈ 1.1754943508 × 10^−38   (smallest positive normal number)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0x7f7fffff = 2^127 × (2 − 2^−23) ≈ 3.4028234664 × 10^38   (largest normal number)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1446375" y="243350"/>
            <a:ext cx="6498300" cy="47556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 rot="-1461716">
            <a:off x="1561338" y="2789880"/>
            <a:ext cx="1682185" cy="3386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/>
              <a:t>Image_recognition.sv</a:t>
            </a:r>
            <a:endParaRPr b="1" i="1" sz="1000"/>
          </a:p>
        </p:txBody>
      </p:sp>
      <p:sp>
        <p:nvSpPr>
          <p:cNvPr id="78" name="Google Shape;78;p16"/>
          <p:cNvSpPr/>
          <p:nvPr/>
        </p:nvSpPr>
        <p:spPr>
          <a:xfrm>
            <a:off x="1626313" y="1032775"/>
            <a:ext cx="1770900" cy="1291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892575" y="1478275"/>
            <a:ext cx="12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CameraIN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25" y="821975"/>
            <a:ext cx="1069521" cy="14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1333500" y="1354675"/>
            <a:ext cx="289200" cy="289200"/>
          </a:xfrm>
          <a:prstGeom prst="rightArrow">
            <a:avLst>
              <a:gd fmla="val 50000" name="adj1"/>
              <a:gd fmla="val 48772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287825" y="2508250"/>
            <a:ext cx="2547000" cy="207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 rot="-1341">
            <a:off x="4048712" y="3698087"/>
            <a:ext cx="15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Extended CPU</a:t>
            </a:r>
            <a:endParaRPr b="1" i="1"/>
          </a:p>
        </p:txBody>
      </p:sp>
      <p:sp>
        <p:nvSpPr>
          <p:cNvPr id="84" name="Google Shape;84;p16"/>
          <p:cNvSpPr/>
          <p:nvPr/>
        </p:nvSpPr>
        <p:spPr>
          <a:xfrm>
            <a:off x="6145375" y="3330225"/>
            <a:ext cx="1636800" cy="1220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BMP_display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778000" y="3753575"/>
            <a:ext cx="1298100" cy="51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rst_synch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5940775" y="684400"/>
            <a:ext cx="1206600" cy="400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SW[9:0]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940775" y="1320400"/>
            <a:ext cx="1206600" cy="400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LEDR[9:0]</a:t>
            </a:r>
            <a:endParaRPr/>
          </a:p>
        </p:txBody>
      </p:sp>
      <p:cxnSp>
        <p:nvCxnSpPr>
          <p:cNvPr id="88" name="Google Shape;88;p16"/>
          <p:cNvCxnSpPr>
            <a:endCxn id="87" idx="3"/>
          </p:cNvCxnSpPr>
          <p:nvPr/>
        </p:nvCxnSpPr>
        <p:spPr>
          <a:xfrm rot="10800000">
            <a:off x="7147375" y="1520500"/>
            <a:ext cx="381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 txBox="1"/>
          <p:nvPr/>
        </p:nvSpPr>
        <p:spPr>
          <a:xfrm>
            <a:off x="7528275" y="1299175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clk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4111537" y="1149000"/>
            <a:ext cx="1040688" cy="550368"/>
          </a:xfrm>
          <a:prstGeom prst="irregularSeal1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decode</a:t>
            </a:r>
            <a:endParaRPr sz="400"/>
          </a:p>
        </p:txBody>
      </p:sp>
      <p:cxnSp>
        <p:nvCxnSpPr>
          <p:cNvPr id="91" name="Google Shape;91;p16"/>
          <p:cNvCxnSpPr>
            <a:stCxn id="86" idx="1"/>
            <a:endCxn id="90" idx="0"/>
          </p:cNvCxnSpPr>
          <p:nvPr/>
        </p:nvCxnSpPr>
        <p:spPr>
          <a:xfrm flipH="1">
            <a:off x="4811275" y="884500"/>
            <a:ext cx="11295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>
            <a:stCxn id="90" idx="3"/>
            <a:endCxn id="87" idx="1"/>
          </p:cNvCxnSpPr>
          <p:nvPr/>
        </p:nvCxnSpPr>
        <p:spPr>
          <a:xfrm>
            <a:off x="5152225" y="1487629"/>
            <a:ext cx="7887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/>
          <p:nvPr/>
        </p:nvSpPr>
        <p:spPr>
          <a:xfrm>
            <a:off x="6272375" y="1961450"/>
            <a:ext cx="1238400" cy="93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Spart</a:t>
            </a:r>
            <a:endParaRPr/>
          </a:p>
        </p:txBody>
      </p:sp>
      <p:cxnSp>
        <p:nvCxnSpPr>
          <p:cNvPr id="94" name="Google Shape;94;p16"/>
          <p:cNvCxnSpPr>
            <a:endCxn id="93" idx="1"/>
          </p:cNvCxnSpPr>
          <p:nvPr/>
        </p:nvCxnSpPr>
        <p:spPr>
          <a:xfrm>
            <a:off x="4973375" y="1590950"/>
            <a:ext cx="1299000" cy="8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/>
          <p:nvPr/>
        </p:nvCxnSpPr>
        <p:spPr>
          <a:xfrm>
            <a:off x="7535325" y="2448300"/>
            <a:ext cx="4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/>
        </p:nvSpPr>
        <p:spPr>
          <a:xfrm>
            <a:off x="7905550" y="2230550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</a:t>
            </a:r>
            <a:endParaRPr/>
          </a:p>
        </p:txBody>
      </p:sp>
      <p:cxnSp>
        <p:nvCxnSpPr>
          <p:cNvPr id="97" name="Google Shape;97;p16"/>
          <p:cNvCxnSpPr/>
          <p:nvPr/>
        </p:nvCxnSpPr>
        <p:spPr>
          <a:xfrm>
            <a:off x="1446375" y="3833975"/>
            <a:ext cx="360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 txBox="1"/>
          <p:nvPr/>
        </p:nvSpPr>
        <p:spPr>
          <a:xfrm>
            <a:off x="931100" y="36359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key0</a:t>
            </a:r>
            <a:endParaRPr/>
          </a:p>
        </p:txBody>
      </p:sp>
      <p:cxnSp>
        <p:nvCxnSpPr>
          <p:cNvPr id="99" name="Google Shape;99;p16"/>
          <p:cNvCxnSpPr/>
          <p:nvPr/>
        </p:nvCxnSpPr>
        <p:spPr>
          <a:xfrm>
            <a:off x="1453450" y="4487350"/>
            <a:ext cx="184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/>
        </p:nvSpPr>
        <p:spPr>
          <a:xfrm>
            <a:off x="1065325" y="4294300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clk</a:t>
            </a:r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>
            <a:off x="3090325" y="3852350"/>
            <a:ext cx="19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 txBox="1"/>
          <p:nvPr/>
        </p:nvSpPr>
        <p:spPr>
          <a:xfrm>
            <a:off x="3238513" y="3689825"/>
            <a:ext cx="7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rst_n</a:t>
            </a:r>
            <a:endParaRPr sz="700"/>
          </a:p>
        </p:txBody>
      </p:sp>
      <p:sp>
        <p:nvSpPr>
          <p:cNvPr id="103" name="Google Shape;103;p16"/>
          <p:cNvSpPr/>
          <p:nvPr/>
        </p:nvSpPr>
        <p:spPr>
          <a:xfrm>
            <a:off x="7828850" y="3753575"/>
            <a:ext cx="289200" cy="289200"/>
          </a:xfrm>
          <a:prstGeom prst="rightArrow">
            <a:avLst>
              <a:gd fmla="val 50000" name="adj1"/>
              <a:gd fmla="val 48772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8092725" y="3698075"/>
            <a:ext cx="8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</a:t>
            </a:r>
            <a:endParaRPr/>
          </a:p>
        </p:txBody>
      </p:sp>
      <p:cxnSp>
        <p:nvCxnSpPr>
          <p:cNvPr id="105" name="Google Shape;105;p16"/>
          <p:cNvCxnSpPr>
            <a:endCxn id="90" idx="1"/>
          </p:cNvCxnSpPr>
          <p:nvPr/>
        </p:nvCxnSpPr>
        <p:spPr>
          <a:xfrm>
            <a:off x="3400837" y="1361610"/>
            <a:ext cx="710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>
            <a:endCxn id="84" idx="1"/>
          </p:cNvCxnSpPr>
          <p:nvPr/>
        </p:nvCxnSpPr>
        <p:spPr>
          <a:xfrm>
            <a:off x="5841775" y="3936975"/>
            <a:ext cx="3036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/>
          <p:nvPr/>
        </p:nvSpPr>
        <p:spPr>
          <a:xfrm rot="5400000">
            <a:off x="4147875" y="2061225"/>
            <a:ext cx="788700" cy="85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728625" y="498525"/>
            <a:ext cx="15663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Preloaded_weight_ROM</a:t>
            </a:r>
            <a:endParaRPr sz="1000"/>
          </a:p>
        </p:txBody>
      </p:sp>
      <p:cxnSp>
        <p:nvCxnSpPr>
          <p:cNvPr id="109" name="Google Shape;109;p16"/>
          <p:cNvCxnSpPr/>
          <p:nvPr/>
        </p:nvCxnSpPr>
        <p:spPr>
          <a:xfrm>
            <a:off x="3302062" y="695185"/>
            <a:ext cx="1197600" cy="5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/>
          <p:nvPr/>
        </p:nvCxnSpPr>
        <p:spPr>
          <a:xfrm flipH="1">
            <a:off x="7542225" y="2194250"/>
            <a:ext cx="3777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6"/>
          <p:cNvSpPr txBox="1"/>
          <p:nvPr/>
        </p:nvSpPr>
        <p:spPr>
          <a:xfrm>
            <a:off x="7881000" y="1961450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endParaRPr/>
          </a:p>
        </p:txBody>
      </p:sp>
      <p:cxnSp>
        <p:nvCxnSpPr>
          <p:cNvPr id="112" name="Google Shape;112;p16"/>
          <p:cNvCxnSpPr/>
          <p:nvPr/>
        </p:nvCxnSpPr>
        <p:spPr>
          <a:xfrm rot="10800000">
            <a:off x="4955400" y="1487850"/>
            <a:ext cx="1317600" cy="7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Adder (IEEE format)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1400675" y="1017725"/>
            <a:ext cx="6555600" cy="3751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7"/>
          <p:cNvCxnSpPr/>
          <p:nvPr/>
        </p:nvCxnSpPr>
        <p:spPr>
          <a:xfrm flipH="1" rot="10800000">
            <a:off x="766025" y="4140725"/>
            <a:ext cx="38676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7"/>
          <p:cNvSpPr txBox="1"/>
          <p:nvPr/>
        </p:nvSpPr>
        <p:spPr>
          <a:xfrm>
            <a:off x="311700" y="3952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cxnSp>
        <p:nvCxnSpPr>
          <p:cNvPr id="121" name="Google Shape;121;p17"/>
          <p:cNvCxnSpPr/>
          <p:nvPr/>
        </p:nvCxnSpPr>
        <p:spPr>
          <a:xfrm flipH="1" rot="10800000">
            <a:off x="766025" y="4448825"/>
            <a:ext cx="44592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7"/>
          <p:cNvSpPr txBox="1"/>
          <p:nvPr/>
        </p:nvSpPr>
        <p:spPr>
          <a:xfrm>
            <a:off x="311700" y="42613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cxnSp>
        <p:nvCxnSpPr>
          <p:cNvPr id="123" name="Google Shape;123;p17"/>
          <p:cNvCxnSpPr/>
          <p:nvPr/>
        </p:nvCxnSpPr>
        <p:spPr>
          <a:xfrm>
            <a:off x="636900" y="18749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7"/>
          <p:cNvSpPr txBox="1"/>
          <p:nvPr/>
        </p:nvSpPr>
        <p:spPr>
          <a:xfrm>
            <a:off x="182575" y="1674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E1</a:t>
            </a:r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>
            <a:off x="636900" y="215887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7"/>
          <p:cNvSpPr txBox="1"/>
          <p:nvPr/>
        </p:nvSpPr>
        <p:spPr>
          <a:xfrm>
            <a:off x="182575" y="1958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</a:t>
            </a:r>
            <a:endParaRPr/>
          </a:p>
        </p:txBody>
      </p:sp>
      <p:cxnSp>
        <p:nvCxnSpPr>
          <p:cNvPr id="127" name="Google Shape;127;p17"/>
          <p:cNvCxnSpPr/>
          <p:nvPr/>
        </p:nvCxnSpPr>
        <p:spPr>
          <a:xfrm>
            <a:off x="589800" y="34867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 txBox="1"/>
          <p:nvPr/>
        </p:nvSpPr>
        <p:spPr>
          <a:xfrm>
            <a:off x="182525" y="3323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</a:t>
            </a:r>
            <a:endParaRPr/>
          </a:p>
        </p:txBody>
      </p:sp>
      <p:cxnSp>
        <p:nvCxnSpPr>
          <p:cNvPr id="129" name="Google Shape;129;p17"/>
          <p:cNvCxnSpPr/>
          <p:nvPr/>
        </p:nvCxnSpPr>
        <p:spPr>
          <a:xfrm>
            <a:off x="589800" y="377067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7"/>
          <p:cNvSpPr txBox="1"/>
          <p:nvPr/>
        </p:nvSpPr>
        <p:spPr>
          <a:xfrm>
            <a:off x="182525" y="3607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2048700" y="1763175"/>
            <a:ext cx="17412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and comparator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2001600" y="3379250"/>
            <a:ext cx="1889100" cy="57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Shift M with smaller E to right by diff bit </a:t>
            </a:r>
            <a:endParaRPr/>
          </a:p>
        </p:txBody>
      </p:sp>
      <p:cxnSp>
        <p:nvCxnSpPr>
          <p:cNvPr id="133" name="Google Shape;133;p17"/>
          <p:cNvCxnSpPr/>
          <p:nvPr/>
        </p:nvCxnSpPr>
        <p:spPr>
          <a:xfrm>
            <a:off x="3880128" y="3523925"/>
            <a:ext cx="56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3879575" y="3807875"/>
            <a:ext cx="56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/>
          <p:nvPr/>
        </p:nvSpPr>
        <p:spPr>
          <a:xfrm>
            <a:off x="5603101" y="1471938"/>
            <a:ext cx="1741176" cy="1256364"/>
          </a:xfrm>
          <a:prstGeom prst="irregularSeal1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normalize</a:t>
            </a:r>
            <a:endParaRPr sz="1300"/>
          </a:p>
        </p:txBody>
      </p:sp>
      <p:cxnSp>
        <p:nvCxnSpPr>
          <p:cNvPr id="136" name="Google Shape;136;p17"/>
          <p:cNvCxnSpPr/>
          <p:nvPr/>
        </p:nvCxnSpPr>
        <p:spPr>
          <a:xfrm>
            <a:off x="7344277" y="1990925"/>
            <a:ext cx="9864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7"/>
          <p:cNvSpPr txBox="1"/>
          <p:nvPr/>
        </p:nvSpPr>
        <p:spPr>
          <a:xfrm>
            <a:off x="8374575" y="17935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 rot="-1310828">
            <a:off x="6342495" y="3970079"/>
            <a:ext cx="2024284" cy="4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FP_add.sv</a:t>
            </a:r>
            <a:endParaRPr b="1" i="1"/>
          </a:p>
        </p:txBody>
      </p:sp>
      <p:cxnSp>
        <p:nvCxnSpPr>
          <p:cNvPr id="139" name="Google Shape;139;p17"/>
          <p:cNvCxnSpPr>
            <a:stCxn id="131" idx="2"/>
            <a:endCxn id="132" idx="0"/>
          </p:cNvCxnSpPr>
          <p:nvPr/>
        </p:nvCxnSpPr>
        <p:spPr>
          <a:xfrm>
            <a:off x="2919300" y="2335875"/>
            <a:ext cx="27000" cy="10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>
            <a:stCxn id="131" idx="3"/>
          </p:cNvCxnSpPr>
          <p:nvPr/>
        </p:nvCxnSpPr>
        <p:spPr>
          <a:xfrm>
            <a:off x="3789900" y="2049525"/>
            <a:ext cx="224850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7"/>
          <p:cNvSpPr txBox="1"/>
          <p:nvPr/>
        </p:nvSpPr>
        <p:spPr>
          <a:xfrm rot="356090">
            <a:off x="4193040" y="1831762"/>
            <a:ext cx="1006796" cy="4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E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6091750" y="3379250"/>
            <a:ext cx="7653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25-bit adder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2904825" y="2609375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4445975" y="3379250"/>
            <a:ext cx="10701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2’s comp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conversion</a:t>
            </a:r>
            <a:endParaRPr/>
          </a:p>
        </p:txBody>
      </p:sp>
      <p:cxnSp>
        <p:nvCxnSpPr>
          <p:cNvPr id="145" name="Google Shape;145;p17"/>
          <p:cNvCxnSpPr/>
          <p:nvPr/>
        </p:nvCxnSpPr>
        <p:spPr>
          <a:xfrm>
            <a:off x="5516628" y="3523625"/>
            <a:ext cx="56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5516075" y="3807575"/>
            <a:ext cx="56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7"/>
          <p:cNvCxnSpPr/>
          <p:nvPr/>
        </p:nvCxnSpPr>
        <p:spPr>
          <a:xfrm flipH="1" rot="10800000">
            <a:off x="6468450" y="2452325"/>
            <a:ext cx="75300" cy="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7"/>
          <p:cNvCxnSpPr/>
          <p:nvPr/>
        </p:nvCxnSpPr>
        <p:spPr>
          <a:xfrm rot="10800000">
            <a:off x="4584325" y="3943575"/>
            <a:ext cx="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7"/>
          <p:cNvCxnSpPr/>
          <p:nvPr/>
        </p:nvCxnSpPr>
        <p:spPr>
          <a:xfrm flipH="1" rot="10800000">
            <a:off x="5188175" y="3955875"/>
            <a:ext cx="61500" cy="4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Multiplier (IEEE format)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1400675" y="1017725"/>
            <a:ext cx="6555600" cy="3751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>
            <a:off x="589800" y="17908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8"/>
          <p:cNvSpPr txBox="1"/>
          <p:nvPr/>
        </p:nvSpPr>
        <p:spPr>
          <a:xfrm>
            <a:off x="135475" y="15907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cxnSp>
        <p:nvCxnSpPr>
          <p:cNvPr id="158" name="Google Shape;158;p18"/>
          <p:cNvCxnSpPr/>
          <p:nvPr/>
        </p:nvCxnSpPr>
        <p:spPr>
          <a:xfrm>
            <a:off x="589800" y="21001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8"/>
          <p:cNvSpPr txBox="1"/>
          <p:nvPr/>
        </p:nvSpPr>
        <p:spPr>
          <a:xfrm>
            <a:off x="135475" y="1900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cxnSp>
        <p:nvCxnSpPr>
          <p:cNvPr id="160" name="Google Shape;160;p18"/>
          <p:cNvCxnSpPr/>
          <p:nvPr/>
        </p:nvCxnSpPr>
        <p:spPr>
          <a:xfrm>
            <a:off x="636850" y="26095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8"/>
          <p:cNvSpPr txBox="1"/>
          <p:nvPr/>
        </p:nvSpPr>
        <p:spPr>
          <a:xfrm>
            <a:off x="182525" y="24094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E1</a:t>
            </a:r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636850" y="289347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8"/>
          <p:cNvSpPr txBox="1"/>
          <p:nvPr/>
        </p:nvSpPr>
        <p:spPr>
          <a:xfrm>
            <a:off x="182525" y="26933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</a:t>
            </a:r>
            <a:endParaRPr/>
          </a:p>
        </p:txBody>
      </p:sp>
      <p:cxnSp>
        <p:nvCxnSpPr>
          <p:cNvPr id="164" name="Google Shape;164;p18"/>
          <p:cNvCxnSpPr/>
          <p:nvPr/>
        </p:nvCxnSpPr>
        <p:spPr>
          <a:xfrm>
            <a:off x="589800" y="34867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8"/>
          <p:cNvSpPr txBox="1"/>
          <p:nvPr/>
        </p:nvSpPr>
        <p:spPr>
          <a:xfrm>
            <a:off x="182525" y="3323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1</a:t>
            </a:r>
            <a:endParaRPr/>
          </a:p>
        </p:txBody>
      </p:sp>
      <p:cxnSp>
        <p:nvCxnSpPr>
          <p:cNvPr id="166" name="Google Shape;166;p18"/>
          <p:cNvCxnSpPr/>
          <p:nvPr/>
        </p:nvCxnSpPr>
        <p:spPr>
          <a:xfrm>
            <a:off x="589800" y="377067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8"/>
          <p:cNvSpPr txBox="1"/>
          <p:nvPr/>
        </p:nvSpPr>
        <p:spPr>
          <a:xfrm>
            <a:off x="182525" y="3607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2001600" y="1698050"/>
            <a:ext cx="1206600" cy="51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1-bit XOR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2048650" y="2497775"/>
            <a:ext cx="10758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-bit </a:t>
            </a:r>
            <a:r>
              <a:rPr lang="en"/>
              <a:t>adder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4934075" y="3379250"/>
            <a:ext cx="22623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24 by 24 unsigned mul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2001600" y="3379250"/>
            <a:ext cx="1889100" cy="57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Append 1 to the left</a:t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3880625" y="3523925"/>
            <a:ext cx="107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79575" y="3807875"/>
            <a:ext cx="10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8"/>
          <p:cNvSpPr/>
          <p:nvPr/>
        </p:nvSpPr>
        <p:spPr>
          <a:xfrm>
            <a:off x="4809076" y="1471938"/>
            <a:ext cx="1741176" cy="1256364"/>
          </a:xfrm>
          <a:prstGeom prst="irregularSeal1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normalize</a:t>
            </a:r>
            <a:endParaRPr sz="1300"/>
          </a:p>
        </p:txBody>
      </p:sp>
      <p:cxnSp>
        <p:nvCxnSpPr>
          <p:cNvPr id="175" name="Google Shape;175;p18"/>
          <p:cNvCxnSpPr>
            <a:stCxn id="168" idx="3"/>
          </p:cNvCxnSpPr>
          <p:nvPr/>
        </p:nvCxnSpPr>
        <p:spPr>
          <a:xfrm>
            <a:off x="3208200" y="1955600"/>
            <a:ext cx="16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8"/>
          <p:cNvCxnSpPr>
            <a:stCxn id="169" idx="3"/>
          </p:cNvCxnSpPr>
          <p:nvPr/>
        </p:nvCxnSpPr>
        <p:spPr>
          <a:xfrm flipH="1" rot="10800000">
            <a:off x="3124450" y="2329325"/>
            <a:ext cx="16587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8"/>
          <p:cNvCxnSpPr>
            <a:stCxn id="170" idx="0"/>
            <a:endCxn id="174" idx="2"/>
          </p:cNvCxnSpPr>
          <p:nvPr/>
        </p:nvCxnSpPr>
        <p:spPr>
          <a:xfrm rot="10800000">
            <a:off x="5493125" y="2728250"/>
            <a:ext cx="572100" cy="6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8"/>
          <p:cNvCxnSpPr>
            <a:stCxn id="174" idx="3"/>
          </p:cNvCxnSpPr>
          <p:nvPr/>
        </p:nvCxnSpPr>
        <p:spPr>
          <a:xfrm>
            <a:off x="6550252" y="2244950"/>
            <a:ext cx="17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8"/>
          <p:cNvSpPr txBox="1"/>
          <p:nvPr/>
        </p:nvSpPr>
        <p:spPr>
          <a:xfrm>
            <a:off x="8272250" y="20448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 rot="-1310828">
            <a:off x="6342495" y="3970079"/>
            <a:ext cx="2024284" cy="4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FP_mul</a:t>
            </a:r>
            <a:r>
              <a:rPr b="1" i="1" lang="en"/>
              <a:t>.sv</a:t>
            </a:r>
            <a:endParaRPr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Note about multiplication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235950" y="1647225"/>
            <a:ext cx="8672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We will share a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25 by 25 (appending sign bit accordingly)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multiply multiplier with just a * sign for IEEE FP multiplication, 16 by 16 signed multiplication and 16 by 16 unsigned multiplication in the beginning. This entails we will have a special module called multipliers sitting aside as the ALU to handle these three operations.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If this logic do not fit on the FPGA, we will proceed with the multi-cycle multiply as drawn in the next slide, this entails we won’t follow the standard IEEE floating point definition.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Customized Floating Point Arithmetic (backup plan)</a:t>
            </a:r>
            <a:endParaRPr/>
          </a:p>
        </p:txBody>
      </p:sp>
      <p:grpSp>
        <p:nvGrpSpPr>
          <p:cNvPr id="192" name="Google Shape;192;p20"/>
          <p:cNvGrpSpPr/>
          <p:nvPr/>
        </p:nvGrpSpPr>
        <p:grpSpPr>
          <a:xfrm>
            <a:off x="1980300" y="1171650"/>
            <a:ext cx="5080200" cy="395700"/>
            <a:chOff x="1980300" y="1171650"/>
            <a:chExt cx="5080200" cy="395700"/>
          </a:xfrm>
        </p:grpSpPr>
        <p:sp>
          <p:nvSpPr>
            <p:cNvPr id="193" name="Google Shape;193;p20"/>
            <p:cNvSpPr/>
            <p:nvPr/>
          </p:nvSpPr>
          <p:spPr>
            <a:xfrm>
              <a:off x="1980300" y="1171650"/>
              <a:ext cx="264300" cy="3957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2244600" y="1171650"/>
              <a:ext cx="2074200" cy="3957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eeee_eeee_eeee_eeee</a:t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4318800" y="1171650"/>
              <a:ext cx="2741700" cy="3957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mmm_mmmm_mmmm_mmmm</a:t>
              </a:r>
              <a:endParaRPr/>
            </a:p>
          </p:txBody>
        </p:sp>
      </p:grpSp>
      <p:sp>
        <p:nvSpPr>
          <p:cNvPr id="196" name="Google Shape;196;p20"/>
          <p:cNvSpPr txBox="1"/>
          <p:nvPr/>
        </p:nvSpPr>
        <p:spPr>
          <a:xfrm>
            <a:off x="235950" y="1647225"/>
            <a:ext cx="86721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Value = [(-1)^S] * (2^E) * (1.m), this 1 on the left of the decimal point is restricted to be 1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E is 16-bit signed, m is 15-bit unsigned (let M be 1.m), value sign depend on 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There is NO representation of absolute 0, but a number can be as small as ± 2</a:t>
            </a:r>
            <a:r>
              <a:rPr baseline="30000" lang="en" sz="1100">
                <a:solidFill>
                  <a:schemeClr val="dk1"/>
                </a:solidFill>
                <a:highlight>
                  <a:srgbClr val="FFFFFF"/>
                </a:highlight>
              </a:rPr>
              <a:t>-</a:t>
            </a:r>
            <a:r>
              <a:rPr baseline="30000" lang="en" sz="1100">
                <a:solidFill>
                  <a:schemeClr val="dk1"/>
                </a:solidFill>
                <a:highlight>
                  <a:schemeClr val="lt1"/>
                </a:highlight>
              </a:rPr>
              <a:t>2^15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which is very close to 0. After an addition, we also need to check for 0. If a 0 occurs, we need to set the number to 2</a:t>
            </a:r>
            <a:r>
              <a:rPr baseline="30000" lang="en" sz="1100">
                <a:solidFill>
                  <a:schemeClr val="dk1"/>
                </a:solidFill>
                <a:highlight>
                  <a:schemeClr val="lt1"/>
                </a:highlight>
              </a:rPr>
              <a:t>-2^15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, which is 0x40000000 in this format. When dealing with negative numbers, we need to append the strict 1 in front of M, as “1.{M}”, then insert a 0 in front to indict the unsigness, as “01.{M}”. If the signed bit is set, then we convert the “01.{M}” into 2’s complement, then perform add. If the result is negative, then we convert it back to unsigned form and set its negative bit.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If any of the operands equals to 0x40000000, the result of multiplication is also 0x40000000, and the result of addition is the value of the other operand.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normalize(S, E, M) function - using shifters to ensure S, E, M follow FP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definition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FP Addition V1 + V2: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1. Shift the smaller number to the right until the exponents of both numbers are the same. Increment the exponent of the smaller number after each shift. E’ represents the common E (the larger one)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2. Add M of each number as an integer calculation, M’ is the result of this step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3. S’ is determined by the number with larger abs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4.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Vout = normalize(S’, E’, M’)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FP Multiplication V1 * V2: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S’ = S1 ^ S2, E’ = E1 + E2, M’ = M1[15:0] * M2[15:0]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Vout =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normalize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(S’, E’, M’)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16-by-16 Four-cycle M</a:t>
            </a:r>
            <a:r>
              <a:rPr lang="en"/>
              <a:t>ultiplier (backup plan)</a:t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1400675" y="1017725"/>
            <a:ext cx="6555600" cy="3751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2001600" y="1536925"/>
            <a:ext cx="3032400" cy="40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16x4 single-cycle </a:t>
            </a:r>
            <a:r>
              <a:rPr lang="en"/>
              <a:t>signed</a:t>
            </a:r>
            <a:r>
              <a:rPr lang="en"/>
              <a:t> </a:t>
            </a:r>
            <a:r>
              <a:rPr lang="en"/>
              <a:t>multiplier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5031900" y="1504338"/>
            <a:ext cx="1871400" cy="83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Accumulator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3821700" y="2434350"/>
            <a:ext cx="1518300" cy="400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shifter by 4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3045900" y="3727900"/>
            <a:ext cx="1206600" cy="51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32-bit adder</a:t>
            </a:r>
            <a:endParaRPr/>
          </a:p>
        </p:txBody>
      </p:sp>
      <p:cxnSp>
        <p:nvCxnSpPr>
          <p:cNvPr id="207" name="Google Shape;207;p21"/>
          <p:cNvCxnSpPr/>
          <p:nvPr/>
        </p:nvCxnSpPr>
        <p:spPr>
          <a:xfrm>
            <a:off x="589800" y="16384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1"/>
          <p:cNvCxnSpPr/>
          <p:nvPr/>
        </p:nvCxnSpPr>
        <p:spPr>
          <a:xfrm>
            <a:off x="589800" y="1790825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1"/>
          <p:cNvSpPr txBox="1"/>
          <p:nvPr/>
        </p:nvSpPr>
        <p:spPr>
          <a:xfrm>
            <a:off x="135475" y="14383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mul0</a:t>
            </a:r>
            <a:endParaRPr/>
          </a:p>
        </p:txBody>
      </p:sp>
      <p:sp>
        <p:nvSpPr>
          <p:cNvPr id="210" name="Google Shape;210;p21"/>
          <p:cNvSpPr txBox="1"/>
          <p:nvPr/>
        </p:nvSpPr>
        <p:spPr>
          <a:xfrm>
            <a:off x="135475" y="15907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mul1</a:t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6118541" y="2997188"/>
            <a:ext cx="1795716" cy="1256364"/>
          </a:xfrm>
          <a:prstGeom prst="irregularSeal1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SM control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(counter)</a:t>
            </a:r>
            <a:endParaRPr sz="1300"/>
          </a:p>
        </p:txBody>
      </p:sp>
      <p:sp>
        <p:nvSpPr>
          <p:cNvPr id="212" name="Google Shape;212;p21"/>
          <p:cNvSpPr txBox="1"/>
          <p:nvPr/>
        </p:nvSpPr>
        <p:spPr>
          <a:xfrm>
            <a:off x="8045925" y="4369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 rot="-1310828">
            <a:off x="1322270" y="2997254"/>
            <a:ext cx="2024284" cy="4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16x16_multiplier.sv</a:t>
            </a:r>
            <a:endParaRPr b="1" i="1"/>
          </a:p>
        </p:txBody>
      </p:sp>
      <p:cxnSp>
        <p:nvCxnSpPr>
          <p:cNvPr id="214" name="Google Shape;214;p21"/>
          <p:cNvCxnSpPr>
            <a:stCxn id="211" idx="0"/>
            <a:endCxn id="215" idx="1"/>
          </p:cNvCxnSpPr>
          <p:nvPr/>
        </p:nvCxnSpPr>
        <p:spPr>
          <a:xfrm>
            <a:off x="7325828" y="2997188"/>
            <a:ext cx="966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1"/>
          <p:cNvSpPr txBox="1"/>
          <p:nvPr/>
        </p:nvSpPr>
        <p:spPr>
          <a:xfrm>
            <a:off x="8292075" y="27993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rdy</a:t>
            </a:r>
            <a:endParaRPr/>
          </a:p>
        </p:txBody>
      </p:sp>
      <p:cxnSp>
        <p:nvCxnSpPr>
          <p:cNvPr id="216" name="Google Shape;216;p21"/>
          <p:cNvCxnSpPr>
            <a:stCxn id="217" idx="2"/>
            <a:endCxn id="206" idx="0"/>
          </p:cNvCxnSpPr>
          <p:nvPr/>
        </p:nvCxnSpPr>
        <p:spPr>
          <a:xfrm flipH="1">
            <a:off x="3649188" y="3397400"/>
            <a:ext cx="1384800" cy="3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1"/>
          <p:cNvCxnSpPr>
            <a:stCxn id="203" idx="2"/>
            <a:endCxn id="206" idx="0"/>
          </p:cNvCxnSpPr>
          <p:nvPr/>
        </p:nvCxnSpPr>
        <p:spPr>
          <a:xfrm>
            <a:off x="3517800" y="1937125"/>
            <a:ext cx="131400" cy="17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1"/>
          <p:cNvCxnSpPr>
            <a:endCxn id="217" idx="3"/>
          </p:cNvCxnSpPr>
          <p:nvPr/>
        </p:nvCxnSpPr>
        <p:spPr>
          <a:xfrm rot="10800000">
            <a:off x="5637288" y="3197300"/>
            <a:ext cx="660600" cy="2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1"/>
          <p:cNvCxnSpPr/>
          <p:nvPr/>
        </p:nvCxnSpPr>
        <p:spPr>
          <a:xfrm flipH="1">
            <a:off x="4844175" y="2220800"/>
            <a:ext cx="5985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1"/>
          <p:cNvCxnSpPr/>
          <p:nvPr/>
        </p:nvCxnSpPr>
        <p:spPr>
          <a:xfrm>
            <a:off x="7510175" y="4533900"/>
            <a:ext cx="5358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1"/>
          <p:cNvSpPr txBox="1"/>
          <p:nvPr/>
        </p:nvSpPr>
        <p:spPr>
          <a:xfrm>
            <a:off x="8097200" y="19284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4430688" y="2997200"/>
            <a:ext cx="12066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</p:txBody>
      </p:sp>
      <p:cxnSp>
        <p:nvCxnSpPr>
          <p:cNvPr id="223" name="Google Shape;223;p21"/>
          <p:cNvCxnSpPr>
            <a:endCxn id="217" idx="0"/>
          </p:cNvCxnSpPr>
          <p:nvPr/>
        </p:nvCxnSpPr>
        <p:spPr>
          <a:xfrm>
            <a:off x="4640988" y="2834600"/>
            <a:ext cx="393000" cy="1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1"/>
          <p:cNvSpPr/>
          <p:nvPr/>
        </p:nvSpPr>
        <p:spPr>
          <a:xfrm>
            <a:off x="5442675" y="2424162"/>
            <a:ext cx="596100" cy="400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25" name="Google Shape;225;p21"/>
          <p:cNvCxnSpPr>
            <a:stCxn id="224" idx="2"/>
          </p:cNvCxnSpPr>
          <p:nvPr/>
        </p:nvCxnSpPr>
        <p:spPr>
          <a:xfrm flipH="1">
            <a:off x="5293125" y="2824362"/>
            <a:ext cx="4476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1"/>
          <p:cNvCxnSpPr/>
          <p:nvPr/>
        </p:nvCxnSpPr>
        <p:spPr>
          <a:xfrm flipH="1" rot="10800000">
            <a:off x="5753350" y="2251200"/>
            <a:ext cx="671100" cy="16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1"/>
          <p:cNvCxnSpPr/>
          <p:nvPr/>
        </p:nvCxnSpPr>
        <p:spPr>
          <a:xfrm>
            <a:off x="4215250" y="3946800"/>
            <a:ext cx="15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1"/>
          <p:cNvCxnSpPr/>
          <p:nvPr/>
        </p:nvCxnSpPr>
        <p:spPr>
          <a:xfrm>
            <a:off x="5740725" y="3946800"/>
            <a:ext cx="17616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1"/>
          <p:cNvCxnSpPr>
            <a:stCxn id="222" idx="1"/>
          </p:cNvCxnSpPr>
          <p:nvPr/>
        </p:nvCxnSpPr>
        <p:spPr>
          <a:xfrm flipH="1">
            <a:off x="6823400" y="2128525"/>
            <a:ext cx="1273800" cy="10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