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9" r:id="rId2"/>
    <p:sldId id="325" r:id="rId3"/>
    <p:sldId id="421" r:id="rId4"/>
    <p:sldId id="391" r:id="rId5"/>
    <p:sldId id="398" r:id="rId6"/>
    <p:sldId id="399" r:id="rId7"/>
    <p:sldId id="420" r:id="rId8"/>
    <p:sldId id="376" r:id="rId9"/>
    <p:sldId id="329" r:id="rId10"/>
  </p:sldIdLst>
  <p:sldSz cx="9144000" cy="6858000" type="screen4x3"/>
  <p:notesSz cx="6858000" cy="9144000"/>
  <p:defaultTextStyle>
    <a:defPPr marL="0" marR="0" indent="0" algn="l" defTabSz="64291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1pPr>
    <a:lvl2pPr marL="0" marR="0" indent="241093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2pPr>
    <a:lvl3pPr marL="0" marR="0" indent="482186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3pPr>
    <a:lvl4pPr marL="0" marR="0" indent="723279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4pPr>
    <a:lvl5pPr marL="0" marR="0" indent="964372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5pPr>
    <a:lvl6pPr marL="0" marR="0" indent="1205465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6pPr>
    <a:lvl7pPr marL="0" marR="0" indent="1446558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7pPr>
    <a:lvl8pPr marL="0" marR="0" indent="1687651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8pPr>
    <a:lvl9pPr marL="0" marR="0" indent="1928744" algn="ctr" defTabSz="4196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0" autoAdjust="0"/>
    <p:restoredTop sz="94719"/>
  </p:normalViewPr>
  <p:slideViewPr>
    <p:cSldViewPr snapToGrid="0" snapToObjects="1">
      <p:cViewPr varScale="1">
        <p:scale>
          <a:sx n="98" d="100"/>
          <a:sy n="98" d="100"/>
        </p:scale>
        <p:origin x="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9680" latinLnBrk="0">
      <a:defRPr>
        <a:latin typeface="Lucida Grande"/>
        <a:ea typeface="Lucida Grande"/>
        <a:cs typeface="Lucida Grande"/>
        <a:sym typeface="Lucida Grande"/>
      </a:defRPr>
    </a:lvl1pPr>
    <a:lvl2pPr indent="160729" defTabSz="419680" latinLnBrk="0">
      <a:defRPr>
        <a:latin typeface="Lucida Grande"/>
        <a:ea typeface="Lucida Grande"/>
        <a:cs typeface="Lucida Grande"/>
        <a:sym typeface="Lucida Grande"/>
      </a:defRPr>
    </a:lvl2pPr>
    <a:lvl3pPr indent="321457" defTabSz="419680" latinLnBrk="0">
      <a:defRPr>
        <a:latin typeface="Lucida Grande"/>
        <a:ea typeface="Lucida Grande"/>
        <a:cs typeface="Lucida Grande"/>
        <a:sym typeface="Lucida Grande"/>
      </a:defRPr>
    </a:lvl3pPr>
    <a:lvl4pPr indent="482186" defTabSz="419680" latinLnBrk="0">
      <a:defRPr>
        <a:latin typeface="Lucida Grande"/>
        <a:ea typeface="Lucida Grande"/>
        <a:cs typeface="Lucida Grande"/>
        <a:sym typeface="Lucida Grande"/>
      </a:defRPr>
    </a:lvl4pPr>
    <a:lvl5pPr indent="642915" defTabSz="419680" latinLnBrk="0">
      <a:defRPr>
        <a:latin typeface="Lucida Grande"/>
        <a:ea typeface="Lucida Grande"/>
        <a:cs typeface="Lucida Grande"/>
        <a:sym typeface="Lucida Grande"/>
      </a:defRPr>
    </a:lvl5pPr>
    <a:lvl6pPr indent="803643" defTabSz="419680" latinLnBrk="0">
      <a:defRPr>
        <a:latin typeface="Lucida Grande"/>
        <a:ea typeface="Lucida Grande"/>
        <a:cs typeface="Lucida Grande"/>
        <a:sym typeface="Lucida Grande"/>
      </a:defRPr>
    </a:lvl6pPr>
    <a:lvl7pPr indent="964372" defTabSz="419680" latinLnBrk="0">
      <a:defRPr>
        <a:latin typeface="Lucida Grande"/>
        <a:ea typeface="Lucida Grande"/>
        <a:cs typeface="Lucida Grande"/>
        <a:sym typeface="Lucida Grande"/>
      </a:defRPr>
    </a:lvl7pPr>
    <a:lvl8pPr indent="1125101" defTabSz="419680" latinLnBrk="0">
      <a:defRPr>
        <a:latin typeface="Lucida Grande"/>
        <a:ea typeface="Lucida Grande"/>
        <a:cs typeface="Lucida Grande"/>
        <a:sym typeface="Lucida Grande"/>
      </a:defRPr>
    </a:lvl8pPr>
    <a:lvl9pPr indent="1285829" defTabSz="419680" latinLnBrk="0">
      <a:defRPr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1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40638"/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69667">
              <a:spcBef>
                <a:spcPts val="703"/>
              </a:spcBef>
              <a:buClrTx/>
              <a:buFontTx/>
            </a:lvl1pPr>
            <a:lvl2pPr marL="550942">
              <a:spcBef>
                <a:spcPts val="633"/>
              </a:spcBef>
              <a:buClrTx/>
              <a:buFontTx/>
            </a:lvl2pPr>
            <a:lvl3pPr marL="832217">
              <a:spcBef>
                <a:spcPts val="562"/>
              </a:spcBef>
              <a:buClrTx/>
              <a:buFontTx/>
            </a:lvl3pPr>
            <a:lvl4pPr marL="1153674">
              <a:spcBef>
                <a:spcPts val="422"/>
              </a:spcBef>
              <a:buClrTx/>
              <a:buFontTx/>
            </a:lvl4pPr>
            <a:lvl5pPr marL="1475131">
              <a:spcBef>
                <a:spcPts val="422"/>
              </a:spcBef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5398"/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51867" y="178594"/>
            <a:ext cx="7840266" cy="1723430"/>
          </a:xfrm>
          <a:prstGeom prst="rect">
            <a:avLst/>
          </a:prstGeom>
        </p:spPr>
        <p:txBody>
          <a:bodyPr/>
          <a:lstStyle>
            <a:lvl1pPr marL="0" marR="0" defTabSz="419680">
              <a:defRPr sz="5800">
                <a:uFillTx/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651867" y="1955602"/>
            <a:ext cx="7840266" cy="4277320"/>
          </a:xfrm>
          <a:prstGeom prst="rect">
            <a:avLst/>
          </a:prstGeom>
        </p:spPr>
        <p:txBody>
          <a:bodyPr anchor="ctr"/>
          <a:lstStyle>
            <a:lvl1pPr marL="785785" marR="0" indent="-562550" defTabSz="419680">
              <a:spcBef>
                <a:spcPts val="2601"/>
              </a:spcBef>
              <a:buClrTx/>
              <a:buSzPct val="171000"/>
              <a:buFontTx/>
              <a:defRPr sz="2700">
                <a:uFillTx/>
                <a:latin typeface="+mj-lt"/>
                <a:ea typeface="+mj-ea"/>
                <a:cs typeface="+mj-cs"/>
                <a:sym typeface="Gill Sans"/>
              </a:defRPr>
            </a:lvl1pPr>
            <a:lvl2pPr marL="1098313" marR="0" indent="-562550" defTabSz="419680">
              <a:spcBef>
                <a:spcPts val="2601"/>
              </a:spcBef>
              <a:buClrTx/>
              <a:buSzPct val="171000"/>
              <a:buFontTx/>
              <a:buChar char="•"/>
              <a:defRPr>
                <a:uFillTx/>
                <a:latin typeface="+mj-lt"/>
                <a:ea typeface="+mj-ea"/>
                <a:cs typeface="+mj-cs"/>
                <a:sym typeface="Gill Sans"/>
              </a:defRPr>
            </a:lvl2pPr>
            <a:lvl3pPr marL="1410840" marR="0" indent="-562550" defTabSz="419680">
              <a:spcBef>
                <a:spcPts val="2601"/>
              </a:spcBef>
              <a:buClrTx/>
              <a:buSzPct val="171000"/>
              <a:buFontTx/>
              <a:defRPr sz="2700">
                <a:uFillTx/>
                <a:latin typeface="+mj-lt"/>
                <a:ea typeface="+mj-ea"/>
                <a:cs typeface="+mj-cs"/>
                <a:sym typeface="Gill Sans"/>
              </a:defRPr>
            </a:lvl3pPr>
            <a:lvl4pPr marL="1723368" marR="0" indent="-562550" defTabSz="419680">
              <a:spcBef>
                <a:spcPts val="2601"/>
              </a:spcBef>
              <a:buClrTx/>
              <a:buSzPct val="171000"/>
              <a:buFontTx/>
              <a:buChar char="•"/>
              <a:defRPr sz="2700">
                <a:uFillTx/>
                <a:latin typeface="+mj-lt"/>
                <a:ea typeface="+mj-ea"/>
                <a:cs typeface="+mj-cs"/>
                <a:sym typeface="Gill Sans"/>
              </a:defRPr>
            </a:lvl4pPr>
            <a:lvl5pPr marL="2035896" marR="0" indent="-562550" defTabSz="419680">
              <a:spcBef>
                <a:spcPts val="2601"/>
              </a:spcBef>
              <a:buClrTx/>
              <a:buSzPct val="171000"/>
              <a:buFontTx/>
              <a:buChar char="•"/>
              <a:defRPr sz="2700">
                <a:uFillTx/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4444046" y="6536531"/>
            <a:ext cx="242814" cy="241409"/>
          </a:xfrm>
          <a:prstGeom prst="rect">
            <a:avLst/>
          </a:prstGeom>
        </p:spPr>
        <p:txBody>
          <a:bodyPr/>
          <a:lstStyle>
            <a:lvl1pPr defTabSz="419680">
              <a:defRPr sz="1100">
                <a:uFillTx/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40638"/>
          </a:lstStyle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69667">
              <a:spcBef>
                <a:spcPts val="703"/>
              </a:spcBef>
              <a:buClrTx/>
              <a:buFontTx/>
            </a:lvl1pPr>
            <a:lvl2pPr marL="550942">
              <a:spcBef>
                <a:spcPts val="633"/>
              </a:spcBef>
              <a:buClrTx/>
              <a:buFontTx/>
            </a:lvl2pPr>
            <a:lvl3pPr marL="832217">
              <a:spcBef>
                <a:spcPts val="562"/>
              </a:spcBef>
              <a:buClrTx/>
              <a:buFontTx/>
            </a:lvl3pPr>
            <a:lvl4pPr marL="1153674">
              <a:spcBef>
                <a:spcPts val="422"/>
              </a:spcBef>
              <a:buClrTx/>
              <a:buFontTx/>
            </a:lvl4pPr>
            <a:lvl5pPr marL="1475131">
              <a:spcBef>
                <a:spcPts val="422"/>
              </a:spcBef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5398"/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40638"/>
          </a:lstStyle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69667">
              <a:spcBef>
                <a:spcPts val="703"/>
              </a:spcBef>
              <a:buClrTx/>
              <a:buFontTx/>
            </a:lvl1pPr>
            <a:lvl2pPr marL="550942">
              <a:spcBef>
                <a:spcPts val="633"/>
              </a:spcBef>
              <a:buClrTx/>
              <a:buFontTx/>
            </a:lvl2pPr>
            <a:lvl3pPr marL="832217">
              <a:spcBef>
                <a:spcPts val="562"/>
              </a:spcBef>
              <a:buClrTx/>
              <a:buFontTx/>
            </a:lvl3pPr>
            <a:lvl4pPr marL="1153674">
              <a:spcBef>
                <a:spcPts val="422"/>
              </a:spcBef>
              <a:buClrTx/>
              <a:buFontTx/>
            </a:lvl4pPr>
            <a:lvl5pPr marL="1475131">
              <a:spcBef>
                <a:spcPts val="422"/>
              </a:spcBef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5398"/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586005" y="1459936"/>
            <a:ext cx="5326265" cy="1007378"/>
          </a:xfrm>
          <a:prstGeom prst="rect">
            <a:avLst/>
          </a:prstGeom>
          <a:ln w="3175">
            <a:round/>
          </a:ln>
        </p:spPr>
        <p:txBody>
          <a:bodyPr lIns="26108" tIns="26108" rIns="26108" bIns="26108"/>
          <a:lstStyle>
            <a:lvl1pPr marL="0" marR="0" defTabSz="626596">
              <a:defRPr sz="3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055969" y="2663132"/>
            <a:ext cx="4386336" cy="1201020"/>
          </a:xfrm>
          <a:prstGeom prst="rect">
            <a:avLst/>
          </a:prstGeom>
          <a:ln w="3175">
            <a:round/>
          </a:ln>
        </p:spPr>
        <p:txBody>
          <a:bodyPr lIns="26108" tIns="26108" rIns="26108" bIns="26108"/>
          <a:lstStyle>
            <a:lvl1pPr marL="0" marR="0" indent="0" algn="ctr" defTabSz="626596">
              <a:spcBef>
                <a:spcPts val="492"/>
              </a:spcBef>
              <a:buClr>
                <a:srgbClr val="9A9A9A"/>
              </a:buClr>
              <a:buSzTx/>
              <a:buFontTx/>
              <a:buNone/>
              <a:defRPr sz="21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313298" marR="0" indent="0" algn="ctr" defTabSz="626596">
              <a:spcBef>
                <a:spcPts val="422"/>
              </a:spcBef>
              <a:buClr>
                <a:srgbClr val="9A9A9A"/>
              </a:buClr>
              <a:buSzTx/>
              <a:buFontTx/>
              <a:buNone/>
              <a:defRPr sz="1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626596" marR="0" indent="0" algn="ctr" defTabSz="626596">
              <a:spcBef>
                <a:spcPts val="352"/>
              </a:spcBef>
              <a:buClr>
                <a:srgbClr val="9A9A9A"/>
              </a:buClr>
              <a:buSzTx/>
              <a:buFontTx/>
              <a:buNone/>
              <a:defRPr sz="15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939895" marR="0" indent="0" algn="ctr" defTabSz="626596">
              <a:spcBef>
                <a:spcPts val="281"/>
              </a:spcBef>
              <a:buClr>
                <a:srgbClr val="9A9A9A"/>
              </a:buClr>
              <a:buSzTx/>
              <a:buFontTx/>
              <a:buNone/>
              <a:defRPr sz="13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1253193" marR="0" indent="0" algn="ctr" defTabSz="626596">
              <a:spcBef>
                <a:spcPts val="281"/>
              </a:spcBef>
              <a:buClr>
                <a:srgbClr val="9A9A9A"/>
              </a:buClr>
              <a:buSzTx/>
              <a:buFontTx/>
              <a:buNone/>
              <a:defRPr sz="13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5895573" y="4431138"/>
            <a:ext cx="173352" cy="175837"/>
          </a:xfrm>
          <a:prstGeom prst="rect">
            <a:avLst/>
          </a:prstGeom>
          <a:ln w="3175">
            <a:round/>
          </a:ln>
        </p:spPr>
        <p:txBody>
          <a:bodyPr lIns="26108" tIns="26108" rIns="26108" bIns="26108" anchor="ctr"/>
          <a:lstStyle>
            <a:lvl1pPr algn="r" defTabSz="626596">
              <a:defRPr sz="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87586" y="383977"/>
            <a:ext cx="7768828" cy="159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7586" y="1982391"/>
            <a:ext cx="7768828" cy="4875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/>
          <a:lstStyle>
            <a:lvl2pPr marL="731837" indent="-285750">
              <a:spcBef>
                <a:spcPts val="1000"/>
              </a:spcBef>
              <a:buChar char="–"/>
              <a:defRPr sz="3800"/>
            </a:lvl2pPr>
            <a:lvl3pPr marL="1131887" indent="-228600">
              <a:spcBef>
                <a:spcPts val="900"/>
              </a:spcBef>
              <a:defRPr sz="3400"/>
            </a:lvl3pPr>
            <a:lvl4pPr marL="1589087" indent="-228600">
              <a:spcBef>
                <a:spcPts val="700"/>
              </a:spcBef>
              <a:buChar char="–"/>
              <a:defRPr sz="2800"/>
            </a:lvl4pPr>
            <a:lvl5pPr marL="2046287" indent="-228600">
              <a:spcBef>
                <a:spcPts val="700"/>
              </a:spcBef>
              <a:buChar char="»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373731" y="6250781"/>
            <a:ext cx="266521" cy="272186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>
            <a:spAutoFit/>
          </a:bodyPr>
          <a:lstStyle>
            <a:lvl1pPr defTabSz="580409">
              <a:defRPr sz="13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8" r:id="rId6"/>
    <p:sldLayoutId id="2147483660" r:id="rId7"/>
  </p:sldLayoutIdLst>
  <p:transition spd="med"/>
  <p:txStyles>
    <p:titleStyle>
      <a:lvl1pPr marL="39686" marR="40638" indent="0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1pPr>
      <a:lvl2pPr marL="39686" marR="40638" indent="160729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2pPr>
      <a:lvl3pPr marL="39686" marR="40638" indent="321457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3pPr>
      <a:lvl4pPr marL="39686" marR="40638" indent="482186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4pPr>
      <a:lvl5pPr marL="39686" marR="40638" indent="642915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5pPr>
      <a:lvl6pPr marL="39686" marR="40638" indent="803643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6pPr>
      <a:lvl7pPr marL="39686" marR="40638" indent="964372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7pPr>
      <a:lvl8pPr marL="39686" marR="40638" indent="1125101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8pPr>
      <a:lvl9pPr marL="39686" marR="40638" indent="1285829" algn="ctr" defTabSz="910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9pPr>
    </p:titleStyle>
    <p:bodyStyle>
      <a:lvl1pPr marL="268997" marR="40638" indent="-24109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1pPr>
      <a:lvl2pPr marL="546277" marR="40638" indent="-23263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2pPr>
      <a:lvl3pPr marL="843103" marR="40638" indent="-208002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3pPr>
      <a:lvl4pPr marL="1209132" marR="40638" indent="-25257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4pPr>
      <a:lvl5pPr marL="1530589" marR="40638" indent="-25257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5pPr>
      <a:lvl6pPr marL="1530589" marR="40638" indent="-25257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6pPr>
      <a:lvl7pPr marL="1530589" marR="40638" indent="-25257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7pPr>
      <a:lvl8pPr marL="1530589" marR="40638" indent="-25257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8pPr>
      <a:lvl9pPr marL="1530589" marR="40638" indent="-252573" algn="l" defTabSz="910796" rtl="0" latinLnBrk="0">
        <a:lnSpc>
          <a:spcPct val="100000"/>
        </a:lnSpc>
        <a:spcBef>
          <a:spcPts val="773"/>
        </a:spcBef>
        <a:spcAft>
          <a:spcPts val="0"/>
        </a:spcAft>
        <a:buClr>
          <a:srgbClr val="000000"/>
        </a:buClr>
        <a:buSzPct val="100000"/>
        <a:buFont typeface="Times"/>
        <a:buChar char="•"/>
        <a:tabLst/>
        <a:defRPr sz="31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9pPr>
    </p:bodyStyle>
    <p:otherStyle>
      <a:lvl1pPr marL="0" marR="0" indent="0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1pPr>
      <a:lvl2pPr marL="0" marR="0" indent="160729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2pPr>
      <a:lvl3pPr marL="0" marR="0" indent="321457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3pPr>
      <a:lvl4pPr marL="0" marR="0" indent="482186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4pPr>
      <a:lvl5pPr marL="0" marR="0" indent="642915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5pPr>
      <a:lvl6pPr marL="0" marR="0" indent="803643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6pPr>
      <a:lvl7pPr marL="0" marR="0" indent="964372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7pPr>
      <a:lvl8pPr marL="0" marR="0" indent="1125101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8pPr>
      <a:lvl9pPr marL="0" marR="0" indent="1285829" algn="ctr" defTabSz="5804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ncbi.nlm.nih.gov/blast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F208-344F-DE42-BDA4-9AFC02C5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BLAST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11D23-7422-1545-9DA0-E88F2729BBF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055968" y="2663132"/>
            <a:ext cx="4856301" cy="1201020"/>
          </a:xfrm>
        </p:spPr>
        <p:txBody>
          <a:bodyPr/>
          <a:lstStyle/>
          <a:p>
            <a:r>
              <a:rPr lang="en-US" dirty="0" err="1"/>
              <a:t>Julin</a:t>
            </a:r>
            <a:r>
              <a:rPr lang="en-US" dirty="0"/>
              <a:t> Maloof </a:t>
            </a:r>
          </a:p>
          <a:p>
            <a:r>
              <a:rPr lang="en-US" dirty="0"/>
              <a:t>April 16, 2019</a:t>
            </a:r>
          </a:p>
          <a:p>
            <a:r>
              <a:rPr lang="en-US" dirty="0"/>
              <a:t>Slides courtesy of </a:t>
            </a:r>
            <a:r>
              <a:rPr lang="en-US" dirty="0" err="1"/>
              <a:t>Venkatsean</a:t>
            </a:r>
            <a:r>
              <a:rPr lang="en-US" dirty="0"/>
              <a:t> </a:t>
            </a:r>
            <a:r>
              <a:rPr lang="en-US" dirty="0" err="1"/>
              <a:t>Sundaresan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775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40" y="0"/>
            <a:ext cx="8911920" cy="6858001"/>
          </a:xfrm>
          <a:prstGeom prst="rect">
            <a:avLst/>
          </a:prstGeom>
          <a:ln w="12700"/>
        </p:spPr>
      </p:pic>
      <p:sp>
        <p:nvSpPr>
          <p:cNvPr id="523" name="Shape 523"/>
          <p:cNvSpPr/>
          <p:nvPr/>
        </p:nvSpPr>
        <p:spPr>
          <a:xfrm>
            <a:off x="116040" y="1"/>
            <a:ext cx="8911920" cy="668393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alpha val="0"/>
              </a:srgbClr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24" name="Shape 524"/>
          <p:cNvSpPr/>
          <p:nvPr/>
        </p:nvSpPr>
        <p:spPr>
          <a:xfrm>
            <a:off x="116040" y="1"/>
            <a:ext cx="8911920" cy="668393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alpha val="0"/>
              </a:srgbClr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25" name="Shape 525"/>
          <p:cNvSpPr/>
          <p:nvPr/>
        </p:nvSpPr>
        <p:spPr>
          <a:xfrm>
            <a:off x="362046" y="1867480"/>
            <a:ext cx="4350750" cy="451785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26" name="Shape 526"/>
          <p:cNvSpPr/>
          <p:nvPr/>
        </p:nvSpPr>
        <p:spPr>
          <a:xfrm>
            <a:off x="358952" y="1100064"/>
            <a:ext cx="4480159" cy="652729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27" name="Shape 527"/>
          <p:cNvSpPr/>
          <p:nvPr/>
        </p:nvSpPr>
        <p:spPr>
          <a:xfrm>
            <a:off x="396858" y="4569099"/>
            <a:ext cx="3578693" cy="1474490"/>
          </a:xfrm>
          <a:prstGeom prst="ellipse">
            <a:avLst/>
          </a:prstGeom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28" name="Shape 528"/>
          <p:cNvSpPr/>
          <p:nvPr/>
        </p:nvSpPr>
        <p:spPr>
          <a:xfrm>
            <a:off x="607279" y="2933879"/>
            <a:ext cx="4140330" cy="1201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064" extrusionOk="0">
                <a:moveTo>
                  <a:pt x="21600" y="1732"/>
                </a:moveTo>
                <a:cubicBezTo>
                  <a:pt x="14400" y="7731"/>
                  <a:pt x="7200" y="-4268"/>
                  <a:pt x="0" y="1732"/>
                </a:cubicBezTo>
                <a:lnTo>
                  <a:pt x="0" y="11332"/>
                </a:lnTo>
                <a:cubicBezTo>
                  <a:pt x="7200" y="5333"/>
                  <a:pt x="14400" y="17332"/>
                  <a:pt x="21600" y="11332"/>
                </a:cubicBezTo>
                <a:lnTo>
                  <a:pt x="21600" y="1732"/>
                </a:lnTo>
              </a:path>
            </a:pathLst>
          </a:custGeom>
          <a:solidFill>
            <a:srgbClr val="A8D6FF"/>
          </a:solidFill>
          <a:ln w="3175">
            <a:solidFill>
              <a:srgbClr val="000000">
                <a:alpha val="0"/>
              </a:srgbClr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29" name="Shape 529"/>
          <p:cNvSpPr/>
          <p:nvPr/>
        </p:nvSpPr>
        <p:spPr>
          <a:xfrm>
            <a:off x="607279" y="2933879"/>
            <a:ext cx="4140330" cy="1201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064" extrusionOk="0">
                <a:moveTo>
                  <a:pt x="21600" y="1732"/>
                </a:moveTo>
                <a:cubicBezTo>
                  <a:pt x="14400" y="7731"/>
                  <a:pt x="7200" y="-4268"/>
                  <a:pt x="0" y="1732"/>
                </a:cubicBezTo>
                <a:lnTo>
                  <a:pt x="0" y="11332"/>
                </a:lnTo>
                <a:cubicBezTo>
                  <a:pt x="7200" y="5333"/>
                  <a:pt x="14400" y="17332"/>
                  <a:pt x="21600" y="11332"/>
                </a:cubicBezTo>
                <a:lnTo>
                  <a:pt x="21600" y="1732"/>
                </a:lnTo>
              </a:path>
            </a:pathLst>
          </a:custGeom>
          <a:solidFill>
            <a:srgbClr val="000000">
              <a:alpha val="0"/>
            </a:srgbClr>
          </a:solidFill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30" name="Shape 530"/>
          <p:cNvSpPr/>
          <p:nvPr/>
        </p:nvSpPr>
        <p:spPr>
          <a:xfrm>
            <a:off x="5552930" y="2637023"/>
            <a:ext cx="3341969" cy="2114840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31" name="Shape 531"/>
          <p:cNvSpPr/>
          <p:nvPr/>
        </p:nvSpPr>
        <p:spPr>
          <a:xfrm>
            <a:off x="5607662" y="1340269"/>
            <a:ext cx="3228831" cy="765868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32" name="Shape 532"/>
          <p:cNvSpPr/>
          <p:nvPr/>
        </p:nvSpPr>
        <p:spPr>
          <a:xfrm>
            <a:off x="116040" y="1"/>
            <a:ext cx="8911920" cy="6683939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solidFill>
              <a:srgbClr val="5E5E5E"/>
            </a:solidFill>
          </a:ln>
        </p:spPr>
        <p:txBody>
          <a:bodyPr lIns="0" tIns="0" rIns="0" bIns="0"/>
          <a:lstStyle/>
          <a:p>
            <a:pPr algn="l" defTabSz="313298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533" name="image1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023" y="1862452"/>
            <a:ext cx="4368930" cy="461262"/>
          </a:xfrm>
          <a:prstGeom prst="rect">
            <a:avLst/>
          </a:prstGeom>
          <a:ln w="12700"/>
        </p:spPr>
      </p:pic>
      <p:pic>
        <p:nvPicPr>
          <p:cNvPr id="534" name="image1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6741" y="2628320"/>
            <a:ext cx="3359376" cy="2132247"/>
          </a:xfrm>
          <a:prstGeom prst="rect">
            <a:avLst/>
          </a:prstGeom>
          <a:ln w="12700"/>
        </p:spPr>
      </p:pic>
      <p:sp>
        <p:nvSpPr>
          <p:cNvPr id="535" name="Shape 535"/>
          <p:cNvSpPr/>
          <p:nvPr/>
        </p:nvSpPr>
        <p:spPr>
          <a:xfrm>
            <a:off x="351023" y="1"/>
            <a:ext cx="1213285" cy="845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891191">
              <a:lnSpc>
                <a:spcPts val="7000"/>
              </a:lnSpc>
              <a:buClr>
                <a:srgbClr val="00A8AA"/>
              </a:buClr>
              <a:buFont typeface="Futura"/>
              <a:defRPr sz="5400" u="sng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Futura"/>
                <a:ea typeface="Futura"/>
                <a:cs typeface="Futura"/>
                <a:sym typeface="Futura"/>
                <a:hlinkClick r:id="rId5"/>
              </a:defRPr>
            </a:lvl1pPr>
          </a:lstStyle>
          <a:p>
            <a:pPr>
              <a:defRPr sz="1600" u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sz="3800" dirty="0"/>
              <a:t>BLAST</a:t>
            </a:r>
          </a:p>
        </p:txBody>
      </p:sp>
      <p:sp>
        <p:nvSpPr>
          <p:cNvPr id="536" name="Shape 536"/>
          <p:cNvSpPr/>
          <p:nvPr/>
        </p:nvSpPr>
        <p:spPr>
          <a:xfrm>
            <a:off x="1935321" y="374231"/>
            <a:ext cx="5807580" cy="39241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626596">
              <a:lnSpc>
                <a:spcPts val="2953"/>
              </a:lnSpc>
              <a:buClr>
                <a:srgbClr val="000000"/>
              </a:buClr>
              <a:buFont typeface="Futura"/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sz="2800" dirty="0">
                <a:solidFill>
                  <a:srgbClr val="000090"/>
                </a:solidFill>
                <a:latin typeface="Arial"/>
                <a:ea typeface="Futura"/>
                <a:cs typeface="Arial"/>
                <a:sym typeface="Futura"/>
              </a:rPr>
              <a:t>(Basic</a:t>
            </a:r>
            <a:r>
              <a:rPr sz="2800" dirty="0">
                <a:solidFill>
                  <a:srgbClr val="000090"/>
                </a:solidFill>
                <a:latin typeface="Arial"/>
                <a:ea typeface="Times New Roman"/>
                <a:cs typeface="Arial"/>
                <a:sym typeface="Times New Roman"/>
              </a:rPr>
              <a:t> </a:t>
            </a:r>
            <a:r>
              <a:rPr sz="2800" dirty="0">
                <a:solidFill>
                  <a:srgbClr val="000090"/>
                </a:solidFill>
                <a:latin typeface="Arial"/>
                <a:ea typeface="Futura"/>
                <a:cs typeface="Arial"/>
                <a:sym typeface="Futura"/>
              </a:rPr>
              <a:t>Local</a:t>
            </a:r>
            <a:r>
              <a:rPr sz="2800" dirty="0">
                <a:solidFill>
                  <a:srgbClr val="000090"/>
                </a:solidFill>
                <a:latin typeface="Arial"/>
                <a:ea typeface="Times New Roman"/>
                <a:cs typeface="Arial"/>
                <a:sym typeface="Times New Roman"/>
              </a:rPr>
              <a:t> </a:t>
            </a:r>
            <a:r>
              <a:rPr sz="2800" dirty="0">
                <a:solidFill>
                  <a:srgbClr val="000090"/>
                </a:solidFill>
                <a:latin typeface="Arial"/>
                <a:ea typeface="Futura"/>
                <a:cs typeface="Arial"/>
                <a:sym typeface="Futura"/>
              </a:rPr>
              <a:t>Alignment</a:t>
            </a:r>
            <a:r>
              <a:rPr sz="2800" dirty="0">
                <a:solidFill>
                  <a:srgbClr val="000090"/>
                </a:solidFill>
                <a:latin typeface="Arial"/>
                <a:ea typeface="Times New Roman"/>
                <a:cs typeface="Arial"/>
                <a:sym typeface="Times New Roman"/>
              </a:rPr>
              <a:t> </a:t>
            </a:r>
            <a:r>
              <a:rPr sz="2800" dirty="0">
                <a:solidFill>
                  <a:srgbClr val="000090"/>
                </a:solidFill>
                <a:latin typeface="Arial"/>
                <a:ea typeface="Futura"/>
                <a:cs typeface="Arial"/>
                <a:sym typeface="Futura"/>
              </a:rPr>
              <a:t>Search</a:t>
            </a:r>
            <a:r>
              <a:rPr sz="2800" dirty="0">
                <a:solidFill>
                  <a:srgbClr val="000090"/>
                </a:solidFill>
                <a:latin typeface="Arial"/>
                <a:ea typeface="Times New Roman"/>
                <a:cs typeface="Arial"/>
                <a:sym typeface="Times New Roman"/>
              </a:rPr>
              <a:t> </a:t>
            </a:r>
            <a:r>
              <a:rPr sz="2800" dirty="0">
                <a:solidFill>
                  <a:srgbClr val="000090"/>
                </a:solidFill>
                <a:latin typeface="Arial"/>
                <a:ea typeface="Futura"/>
                <a:cs typeface="Arial"/>
                <a:sym typeface="Futura"/>
              </a:rPr>
              <a:t>Tool)</a:t>
            </a:r>
          </a:p>
        </p:txBody>
      </p:sp>
      <p:sp>
        <p:nvSpPr>
          <p:cNvPr id="537" name="Shape 537"/>
          <p:cNvSpPr/>
          <p:nvPr/>
        </p:nvSpPr>
        <p:spPr>
          <a:xfrm>
            <a:off x="403241" y="1122693"/>
            <a:ext cx="4120269" cy="621110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626596">
              <a:lnSpc>
                <a:spcPts val="4922"/>
              </a:lnSpc>
              <a:buClr>
                <a:srgbClr val="000000"/>
              </a:buClr>
              <a:buFont typeface="Futura"/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sz="3800" dirty="0">
                <a:latin typeface="Futura"/>
                <a:ea typeface="Futura"/>
                <a:cs typeface="Futura"/>
                <a:sym typeface="Futura"/>
              </a:rPr>
              <a:t>QUERY</a:t>
            </a:r>
            <a:r>
              <a:rPr sz="3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800" dirty="0">
                <a:latin typeface="Futura"/>
                <a:ea typeface="Futura"/>
                <a:cs typeface="Futura"/>
                <a:sym typeface="Futura"/>
              </a:rPr>
              <a:t>sequence(s)</a:t>
            </a:r>
          </a:p>
        </p:txBody>
      </p:sp>
      <p:sp>
        <p:nvSpPr>
          <p:cNvPr id="538" name="Shape 538"/>
          <p:cNvSpPr/>
          <p:nvPr/>
        </p:nvSpPr>
        <p:spPr>
          <a:xfrm>
            <a:off x="5642475" y="1357675"/>
            <a:ext cx="2814898" cy="621110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626596">
              <a:lnSpc>
                <a:spcPts val="4922"/>
              </a:lnSpc>
              <a:buClr>
                <a:srgbClr val="000000"/>
              </a:buClr>
              <a:buFont typeface="Futura"/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sz="3800" dirty="0">
                <a:latin typeface="Futura"/>
                <a:ea typeface="Futura"/>
                <a:cs typeface="Futura"/>
                <a:sym typeface="Futura"/>
              </a:rPr>
              <a:t>BLAST</a:t>
            </a:r>
            <a:r>
              <a:rPr sz="3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800" dirty="0">
                <a:latin typeface="Futura"/>
                <a:ea typeface="Futura"/>
                <a:cs typeface="Futura"/>
                <a:sym typeface="Futura"/>
              </a:rPr>
              <a:t>results</a:t>
            </a:r>
          </a:p>
        </p:txBody>
      </p:sp>
      <p:sp>
        <p:nvSpPr>
          <p:cNvPr id="539" name="Shape 539"/>
          <p:cNvSpPr/>
          <p:nvPr/>
        </p:nvSpPr>
        <p:spPr>
          <a:xfrm>
            <a:off x="176962" y="3333267"/>
            <a:ext cx="8309101" cy="3339803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626596">
              <a:lnSpc>
                <a:spcPts val="4922"/>
              </a:lnSpc>
              <a:buClr>
                <a:srgbClr val="000000"/>
              </a:buClr>
              <a:tabLst>
                <a:tab pos="767926" algn="l"/>
                <a:tab pos="973301" algn="l"/>
                <a:tab pos="1303688" algn="l"/>
                <a:tab pos="3714618" algn="l"/>
              </a:tabLst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</a:t>
            </a:r>
            <a:r>
              <a:rPr sz="3800" dirty="0">
                <a:latin typeface="Futura"/>
                <a:ea typeface="Futura"/>
                <a:cs typeface="Futura"/>
                <a:sym typeface="Futura"/>
              </a:rPr>
              <a:t>BLAST</a:t>
            </a:r>
            <a:r>
              <a:rPr sz="3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800" dirty="0">
                <a:latin typeface="Futura"/>
                <a:ea typeface="Futura"/>
                <a:cs typeface="Futura"/>
                <a:sym typeface="Futura"/>
              </a:rPr>
              <a:t>program</a:t>
            </a:r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633"/>
              </a:lnSpc>
              <a:buClr>
                <a:srgbClr val="000000"/>
              </a:buClr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algn="l" defTabSz="626596">
              <a:lnSpc>
                <a:spcPts val="5203"/>
              </a:lnSpc>
              <a:buClr>
                <a:srgbClr val="000000"/>
              </a:buClr>
              <a:tabLst>
                <a:tab pos="767926" algn="l"/>
                <a:tab pos="973301" algn="l"/>
                <a:tab pos="1303688" algn="l"/>
                <a:tab pos="3714618" algn="l"/>
              </a:tabLst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		</a:t>
            </a:r>
            <a:r>
              <a:rPr sz="3800" dirty="0">
                <a:latin typeface="Futura"/>
                <a:ea typeface="Futura"/>
                <a:cs typeface="Futura"/>
                <a:sym typeface="Futura"/>
              </a:rPr>
              <a:t>BLAST</a:t>
            </a:r>
          </a:p>
          <a:p>
            <a:pPr algn="l" defTabSz="626596">
              <a:lnSpc>
                <a:spcPts val="5133"/>
              </a:lnSpc>
              <a:buClr>
                <a:srgbClr val="000000"/>
              </a:buClr>
              <a:tabLst>
                <a:tab pos="767926" algn="l"/>
                <a:tab pos="973301" algn="l"/>
                <a:tab pos="1303688" algn="l"/>
                <a:tab pos="3714618" algn="l"/>
              </a:tabLst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	</a:t>
            </a:r>
            <a:r>
              <a:rPr sz="3800" dirty="0">
                <a:latin typeface="Futura"/>
                <a:ea typeface="Futura"/>
                <a:cs typeface="Futura"/>
                <a:sym typeface="Futura"/>
              </a:rPr>
              <a:t>database</a:t>
            </a:r>
          </a:p>
          <a:p>
            <a:pPr algn="l" defTabSz="626596">
              <a:lnSpc>
                <a:spcPts val="2953"/>
              </a:lnSpc>
              <a:buClr>
                <a:srgbClr val="000000"/>
              </a:buClr>
              <a:tabLst>
                <a:tab pos="767926" algn="l"/>
                <a:tab pos="973301" algn="l"/>
                <a:tab pos="1303688" algn="l"/>
                <a:tab pos="3714618" algn="l"/>
              </a:tabLst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			</a:t>
            </a:r>
            <a:r>
              <a:rPr sz="1800" dirty="0">
                <a:latin typeface="Chalkboard"/>
                <a:ea typeface="Chalkboard"/>
                <a:cs typeface="Chalkboard"/>
                <a:sym typeface="Chalkboard"/>
              </a:rPr>
              <a:t>•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Search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for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similarity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to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infer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“homology”</a:t>
            </a:r>
          </a:p>
          <a:p>
            <a:pPr algn="l" defTabSz="626596">
              <a:lnSpc>
                <a:spcPts val="2531"/>
              </a:lnSpc>
              <a:buClr>
                <a:srgbClr val="000000"/>
              </a:buClr>
              <a:tabLst>
                <a:tab pos="767926" algn="l"/>
                <a:tab pos="973301" algn="l"/>
                <a:tab pos="1303688" algn="l"/>
                <a:tab pos="3714618" algn="l"/>
              </a:tabLst>
              <a:defRPr sz="1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			</a:t>
            </a:r>
            <a:r>
              <a:rPr sz="1800" dirty="0">
                <a:latin typeface="Chalkboard"/>
                <a:ea typeface="Chalkboard"/>
                <a:cs typeface="Chalkboard"/>
                <a:sym typeface="Chalkboard"/>
              </a:rPr>
              <a:t>•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“mutual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best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hits”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or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reciprocal</a:t>
            </a: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800" dirty="0">
                <a:latin typeface="Futura"/>
                <a:ea typeface="Futura"/>
                <a:cs typeface="Futura"/>
                <a:sym typeface="Futura"/>
              </a:rPr>
              <a:t>BLAST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10FB-3E67-6841-A7E7-379533CC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67" y="178594"/>
            <a:ext cx="7840266" cy="646794"/>
          </a:xfrm>
        </p:spPr>
        <p:txBody>
          <a:bodyPr/>
          <a:lstStyle/>
          <a:p>
            <a:r>
              <a:rPr lang="en-US" dirty="0"/>
              <a:t>BLAST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9E94D-E059-DB43-AC0F-352CCE59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867" y="987228"/>
            <a:ext cx="7840266" cy="5454032"/>
          </a:xfrm>
        </p:spPr>
        <p:txBody>
          <a:bodyPr/>
          <a:lstStyle/>
          <a:p>
            <a:r>
              <a:rPr lang="en-US" dirty="0"/>
              <a:t>BLAST is optimized to search large databases quickly. </a:t>
            </a:r>
          </a:p>
          <a:p>
            <a:r>
              <a:rPr lang="en-US" dirty="0"/>
              <a:t>How does it do this?</a:t>
            </a:r>
          </a:p>
        </p:txBody>
      </p:sp>
    </p:spTree>
    <p:extLst>
      <p:ext uri="{BB962C8B-B14F-4D97-AF65-F5344CB8AC3E}">
        <p14:creationId xmlns:p14="http://schemas.microsoft.com/office/powerpoint/2010/main" val="6845462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18015" r="47732"/>
          <a:stretch>
            <a:fillRect/>
          </a:stretch>
        </p:blipFill>
        <p:spPr>
          <a:xfrm>
            <a:off x="299337" y="1639755"/>
            <a:ext cx="4546228" cy="4273475"/>
          </a:xfrm>
          <a:prstGeom prst="rect">
            <a:avLst/>
          </a:prstGeom>
        </p:spPr>
      </p:pic>
      <p:sp>
        <p:nvSpPr>
          <p:cNvPr id="5" name="Shape 195"/>
          <p:cNvSpPr/>
          <p:nvPr/>
        </p:nvSpPr>
        <p:spPr>
          <a:xfrm>
            <a:off x="1417742" y="0"/>
            <a:ext cx="5613913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sz="3600" dirty="0">
                <a:solidFill>
                  <a:srgbClr val="000090"/>
                </a:solidFill>
                <a:latin typeface=""/>
                <a:cs typeface=""/>
              </a:rPr>
              <a:t>BLAST</a:t>
            </a:r>
            <a:r>
              <a:rPr lang="en-US" sz="3600" dirty="0">
                <a:solidFill>
                  <a:srgbClr val="000090"/>
                </a:solidFill>
                <a:latin typeface=""/>
                <a:cs typeface=""/>
              </a:rPr>
              <a:t>: Heuristic algorithm</a:t>
            </a:r>
            <a:endParaRPr sz="3600" dirty="0">
              <a:solidFill>
                <a:srgbClr val="000090"/>
              </a:solidFill>
              <a:latin typeface=""/>
              <a:cs typeface="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156940"/>
            <a:ext cx="91440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/>
                <a:cs typeface="Arial"/>
              </a:rPr>
              <a:t>Query sequence of length L </a:t>
            </a:r>
            <a:r>
              <a:rPr lang="en-US" sz="2000" dirty="0">
                <a:latin typeface="Arial"/>
                <a:cs typeface="Arial"/>
              </a:rPr>
              <a:t>(this is the </a:t>
            </a:r>
            <a:r>
              <a:rPr lang="en-US" sz="2000">
                <a:latin typeface="Arial"/>
                <a:cs typeface="Arial"/>
              </a:rPr>
              <a:t>sequence with </a:t>
            </a:r>
            <a:r>
              <a:rPr lang="en-US" sz="2000" dirty="0">
                <a:latin typeface="Arial"/>
                <a:cs typeface="Arial"/>
              </a:rPr>
              <a:t>which you do a search)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cs typeface="Arial"/>
              <a:sym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3997" y="1742855"/>
            <a:ext cx="3984026" cy="121058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/>
                <a:cs typeface="Arial"/>
              </a:rPr>
              <a:t>Compile list of words (</a:t>
            </a:r>
            <a:r>
              <a:rPr lang="en-US" sz="1800" dirty="0" err="1">
                <a:latin typeface="Arial"/>
                <a:cs typeface="Arial"/>
              </a:rPr>
              <a:t>w</a:t>
            </a:r>
            <a:r>
              <a:rPr lang="en-US" sz="1800" dirty="0">
                <a:latin typeface="Arial"/>
                <a:cs typeface="Arial"/>
              </a:rPr>
              <a:t>) from query</a:t>
            </a:r>
          </a:p>
          <a:p>
            <a:pPr marL="0" marR="0" indent="0" algn="ctr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j-ea"/>
                <a:cs typeface="Arial"/>
                <a:sym typeface="Gill Sans"/>
              </a:rPr>
              <a:t>usually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j-ea"/>
                <a:cs typeface="Arial"/>
                <a:sym typeface="Gill Sans"/>
              </a:rPr>
              <a:t> </a:t>
            </a:r>
            <a:r>
              <a:rPr kumimoji="0" lang="en-US" sz="18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j-ea"/>
                <a:cs typeface="Arial"/>
                <a:sym typeface="Gill Sans"/>
              </a:rPr>
              <a:t>w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j-ea"/>
                <a:cs typeface="Arial"/>
                <a:sym typeface="Gill Sans"/>
              </a:rPr>
              <a:t>=3 for proteins</a:t>
            </a:r>
          </a:p>
          <a:p>
            <a:pPr marL="0" marR="0" indent="0" algn="ctr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aseline="0" dirty="0">
                <a:latin typeface="Arial"/>
                <a:cs typeface="Arial"/>
              </a:rPr>
              <a:t>There</a:t>
            </a:r>
            <a:r>
              <a:rPr lang="en-US" sz="1800" dirty="0">
                <a:latin typeface="Arial"/>
                <a:cs typeface="Arial"/>
              </a:rPr>
              <a:t> are L-w+1 words in sequence L</a:t>
            </a:r>
          </a:p>
          <a:p>
            <a:pPr marL="0" marR="0" indent="0" algn="ctr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/>
                <a:cs typeface="Arial"/>
              </a:rPr>
              <a:t>Begin with high scoring words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j-ea"/>
              <a:cs typeface="Arial"/>
              <a:sym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3395" y="3286099"/>
            <a:ext cx="371128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/>
                <a:cs typeface="Arial"/>
              </a:rPr>
              <a:t>Compare word list with sequences in database and identify matches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j-ea"/>
              <a:cs typeface="Arial"/>
              <a:sym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6010" y="4172754"/>
            <a:ext cx="371128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j-ea"/>
                <a:cs typeface="Arial"/>
                <a:sym typeface="Gill Sans"/>
              </a:rPr>
              <a:t>Extend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j-ea"/>
                <a:cs typeface="Arial"/>
                <a:sym typeface="Gill Sans"/>
              </a:rPr>
              <a:t> matches in </a:t>
            </a:r>
            <a:r>
              <a:rPr lang="en-US" sz="1800" dirty="0">
                <a:latin typeface="Arial"/>
                <a:cs typeface="Arial"/>
              </a:rPr>
              <a:t>both directions until further extension causes the score to drop by a certain amount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j-ea"/>
              <a:cs typeface="Arial"/>
              <a:sym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6010" y="5446434"/>
            <a:ext cx="371128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/>
                <a:cs typeface="Arial"/>
              </a:rPr>
              <a:t>High scoring segment pair HSP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j-ea"/>
              <a:cs typeface="Arial"/>
              <a:sym typeface="Gill Sans"/>
            </a:endParaRPr>
          </a:p>
        </p:txBody>
      </p:sp>
      <p:sp>
        <p:nvSpPr>
          <p:cNvPr id="11" name="Shape 314"/>
          <p:cNvSpPr/>
          <p:nvPr/>
        </p:nvSpPr>
        <p:spPr>
          <a:xfrm>
            <a:off x="7324195" y="6442895"/>
            <a:ext cx="1827958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 </a:t>
            </a:r>
            <a:r>
              <a:rPr lang="en-US" dirty="0" err="1"/>
              <a:t>Galisson</a:t>
            </a:r>
            <a:r>
              <a:rPr lang="en-US" dirty="0"/>
              <a:t> </a:t>
            </a:r>
            <a:r>
              <a:rPr lang="en-US" i="1" dirty="0"/>
              <a:t>EMBER</a:t>
            </a:r>
            <a:r>
              <a:rPr lang="en-US" dirty="0"/>
              <a:t> </a:t>
            </a:r>
            <a:r>
              <a:rPr dirty="0"/>
              <a:t>(20</a:t>
            </a:r>
            <a:r>
              <a:rPr lang="en-US" dirty="0"/>
              <a:t>00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86" y="3204769"/>
            <a:ext cx="7768828" cy="3635411"/>
          </a:xfrm>
        </p:spPr>
        <p:txBody>
          <a:bodyPr/>
          <a:lstStyle/>
          <a:p>
            <a:pPr algn="ctr">
              <a:buNone/>
            </a:pPr>
            <a:r>
              <a:rPr lang="en-US" sz="3600" dirty="0">
                <a:latin typeface="Courier"/>
                <a:cs typeface="Courier"/>
              </a:rPr>
              <a:t>Q :ROBJOEZACANNLIZ</a:t>
            </a:r>
          </a:p>
          <a:p>
            <a:pPr algn="ctr">
              <a:buNone/>
            </a:pPr>
            <a:r>
              <a:rPr lang="en-US" sz="3600" dirty="0">
                <a:latin typeface="Courier"/>
                <a:cs typeface="Courier"/>
              </a:rPr>
              <a:t>S1:TOMZOEZACANNLIA</a:t>
            </a:r>
          </a:p>
          <a:p>
            <a:pPr algn="ctr">
              <a:buNone/>
            </a:pPr>
            <a:endParaRPr lang="en-US" sz="3600" dirty="0">
              <a:latin typeface="Courier"/>
              <a:cs typeface="Courier"/>
            </a:endParaRPr>
          </a:p>
          <a:p>
            <a:pPr algn="ctr">
              <a:buNone/>
            </a:pPr>
            <a:r>
              <a:rPr lang="en-US" sz="3600" dirty="0">
                <a:latin typeface="Courier"/>
                <a:cs typeface="Courier"/>
              </a:rPr>
              <a:t>Q :ROBJOEZACANNLIZ</a:t>
            </a:r>
          </a:p>
          <a:p>
            <a:pPr algn="ctr">
              <a:buNone/>
            </a:pPr>
            <a:r>
              <a:rPr lang="en-US" sz="3600" dirty="0">
                <a:latin typeface="Courier"/>
                <a:cs typeface="Courier"/>
              </a:rPr>
              <a:t>S2:TOMZOEZACAMYLEA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2049" y="3169142"/>
            <a:ext cx="2674966" cy="1329963"/>
          </a:xfrm>
          <a:prstGeom prst="rect">
            <a:avLst/>
          </a:prstGeom>
          <a:noFill/>
          <a:ln w="12700" cap="flat">
            <a:solidFill>
              <a:srgbClr val="00009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9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7989" y="5038281"/>
            <a:ext cx="1596735" cy="1329963"/>
          </a:xfrm>
          <a:prstGeom prst="rect">
            <a:avLst/>
          </a:prstGeom>
          <a:noFill/>
          <a:ln w="12700" cap="flat">
            <a:solidFill>
              <a:srgbClr val="00009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9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6" name="Shape 195"/>
          <p:cNvSpPr/>
          <p:nvPr/>
        </p:nvSpPr>
        <p:spPr>
          <a:xfrm>
            <a:off x="0" y="1816491"/>
            <a:ext cx="9143999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  <a:latin typeface=""/>
                <a:cs typeface=""/>
              </a:rPr>
              <a:t>Search sequences S1, S2, etc. in database </a:t>
            </a:r>
          </a:p>
          <a:p>
            <a:r>
              <a:rPr lang="en-US" sz="2400" dirty="0">
                <a:solidFill>
                  <a:srgbClr val="000090"/>
                </a:solidFill>
                <a:latin typeface=""/>
                <a:cs typeface=""/>
              </a:rPr>
              <a:t>Find a match with the word ZAC then extend on both sides until no or weak matches</a:t>
            </a:r>
            <a:endParaRPr sz="2400" dirty="0">
              <a:solidFill>
                <a:srgbClr val="000090"/>
              </a:solidFill>
              <a:latin typeface=""/>
              <a:cs typeface="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2053" y="17100"/>
            <a:ext cx="509434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596900"/>
            <a:r>
              <a:rPr lang="en-US" sz="3600" dirty="0">
                <a:latin typeface="Courier"/>
                <a:cs typeface="Courier"/>
              </a:rPr>
              <a:t>Q :ROBJOEZACANNLIZ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2698" y="586737"/>
            <a:ext cx="9031301" cy="1071440"/>
            <a:chOff x="112698" y="586737"/>
            <a:chExt cx="9031301" cy="1071440"/>
          </a:xfrm>
        </p:grpSpPr>
        <p:sp>
          <p:nvSpPr>
            <p:cNvPr id="7" name="Shape 195"/>
            <p:cNvSpPr/>
            <p:nvPr/>
          </p:nvSpPr>
          <p:spPr>
            <a:xfrm>
              <a:off x="343793" y="586737"/>
              <a:ext cx="8456414" cy="4414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  <a:latin typeface=""/>
                  <a:cs typeface=""/>
                </a:rPr>
                <a:t>Break this up into 3 letter words</a:t>
              </a:r>
              <a:endParaRPr sz="2400" dirty="0">
                <a:solidFill>
                  <a:srgbClr val="000090"/>
                </a:solidFill>
                <a:latin typeface=""/>
                <a:cs typeface="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698" y="1001587"/>
              <a:ext cx="9031301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596900"/>
              <a:r>
                <a:rPr lang="en-US" sz="3600" dirty="0">
                  <a:latin typeface="Courier"/>
                  <a:cs typeface="Courier"/>
                </a:rPr>
                <a:t>ROB,OBJ,BJO,..,ZAC,</a:t>
              </a:r>
              <a:r>
                <a:rPr lang="mr-IN" sz="3600" dirty="0">
                  <a:latin typeface="Courier"/>
                  <a:cs typeface="Courier"/>
                </a:rPr>
                <a:t>…</a:t>
              </a:r>
              <a:r>
                <a:rPr lang="en-US" sz="3600" dirty="0">
                  <a:latin typeface="Courier"/>
                  <a:cs typeface="Courier"/>
                </a:rPr>
                <a:t>ANN,</a:t>
              </a:r>
              <a:r>
                <a:rPr lang="mr-IN" sz="3600" dirty="0">
                  <a:latin typeface="Courier"/>
                  <a:cs typeface="Courier"/>
                </a:rPr>
                <a:t>…</a:t>
              </a:r>
              <a:r>
                <a:rPr lang="en-US" sz="3600" dirty="0">
                  <a:latin typeface="Courier"/>
                  <a:cs typeface="Courier"/>
                </a:rPr>
                <a:t>NLI,LIZ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86" y="3558552"/>
            <a:ext cx="7768828" cy="1713376"/>
          </a:xfrm>
        </p:spPr>
        <p:txBody>
          <a:bodyPr/>
          <a:lstStyle/>
          <a:p>
            <a:pPr algn="ctr">
              <a:buNone/>
            </a:pPr>
            <a:r>
              <a:rPr lang="en-US" sz="3600" dirty="0">
                <a:latin typeface="Courier"/>
                <a:cs typeface="Courier"/>
              </a:rPr>
              <a:t>Q:LVAAVGVCWDILRAAA</a:t>
            </a:r>
          </a:p>
          <a:p>
            <a:pPr algn="ctr">
              <a:buNone/>
            </a:pPr>
            <a:r>
              <a:rPr lang="en-US" sz="3600" dirty="0">
                <a:latin typeface="Courier"/>
                <a:cs typeface="Courier"/>
              </a:rPr>
              <a:t>   || |||||| |</a:t>
            </a:r>
          </a:p>
          <a:p>
            <a:pPr algn="ctr">
              <a:buNone/>
            </a:pPr>
            <a:r>
              <a:rPr lang="en-US" sz="3600" dirty="0">
                <a:latin typeface="Courier"/>
                <a:cs typeface="Courier"/>
              </a:rPr>
              <a:t>S:AGGAVVVCWDILKAGG</a:t>
            </a:r>
          </a:p>
          <a:p>
            <a:pPr algn="ctr">
              <a:buNone/>
            </a:pPr>
            <a:endParaRPr lang="en-US" sz="3600" dirty="0">
              <a:latin typeface="Courier"/>
              <a:cs typeface="Courier"/>
            </a:endParaRPr>
          </a:p>
          <a:p>
            <a:pPr algn="ctr">
              <a:buNone/>
            </a:pP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4495" y="1654241"/>
            <a:ext cx="509113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96900"/>
            <a:r>
              <a:rPr lang="en-US" sz="3600" dirty="0">
                <a:latin typeface="Courier"/>
                <a:cs typeface="Courier"/>
              </a:rPr>
              <a:t>Q:LVAAVGVCWDILRAAA</a:t>
            </a:r>
          </a:p>
          <a:p>
            <a:pPr marL="0" marR="0" indent="0" algn="ctr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20755" y="1654241"/>
            <a:ext cx="946447" cy="729855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9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464607" y="1666223"/>
            <a:ext cx="946447" cy="729855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9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96" y="54243"/>
            <a:ext cx="8515491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96900"/>
            <a:r>
              <a:rPr lang="en-US" sz="2800" dirty="0">
                <a:solidFill>
                  <a:srgbClr val="000090"/>
                </a:solidFill>
                <a:latin typeface="Arial"/>
                <a:cs typeface="Arial"/>
              </a:rPr>
              <a:t>Search with high scoring words first for better chance of high scoring alignments</a:t>
            </a:r>
          </a:p>
          <a:p>
            <a:pPr marL="0" marR="0" indent="0" algn="ctr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"/>
            </a:endParaRPr>
          </a:p>
        </p:txBody>
      </p:sp>
      <p:sp>
        <p:nvSpPr>
          <p:cNvPr id="12" name="Shape 195"/>
          <p:cNvSpPr/>
          <p:nvPr/>
        </p:nvSpPr>
        <p:spPr>
          <a:xfrm>
            <a:off x="192548" y="2459431"/>
            <a:ext cx="8456414" cy="81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  <a:latin typeface=""/>
                <a:cs typeface=""/>
              </a:rPr>
              <a:t>In the above example, BLOSUM62 scores for matches to LVA and CWD are 12 and 26 respectively, so search with CWD </a:t>
            </a:r>
            <a:endParaRPr sz="2400" dirty="0">
              <a:solidFill>
                <a:srgbClr val="000090"/>
              </a:solidFill>
              <a:latin typeface=""/>
              <a:cs typeface="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10FB-3E67-6841-A7E7-379533CC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67" y="178594"/>
            <a:ext cx="7840266" cy="646794"/>
          </a:xfrm>
        </p:spPr>
        <p:txBody>
          <a:bodyPr/>
          <a:lstStyle/>
          <a:p>
            <a:r>
              <a:rPr lang="en-US" dirty="0"/>
              <a:t>useful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9E94D-E059-DB43-AC0F-352CCE59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867" y="987228"/>
            <a:ext cx="7840266" cy="5454032"/>
          </a:xfrm>
        </p:spPr>
        <p:txBody>
          <a:bodyPr/>
          <a:lstStyle/>
          <a:p>
            <a:r>
              <a:rPr lang="en-US" dirty="0"/>
              <a:t>Word size: the size of the chunks that the query sequence is chopped into</a:t>
            </a:r>
          </a:p>
          <a:p>
            <a:r>
              <a:rPr lang="en-US" dirty="0"/>
              <a:t>Threshold: minimum score for a word match to be considered to seed an extension</a:t>
            </a:r>
          </a:p>
        </p:txBody>
      </p:sp>
    </p:spTree>
    <p:extLst>
      <p:ext uri="{BB962C8B-B14F-4D97-AF65-F5344CB8AC3E}">
        <p14:creationId xmlns:p14="http://schemas.microsoft.com/office/powerpoint/2010/main" val="26166800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droppedImage.pdf"/>
          <p:cNvPicPr>
            <a:picLocks noChangeAspect="1"/>
          </p:cNvPicPr>
          <p:nvPr/>
        </p:nvPicPr>
        <p:blipFill>
          <a:blip r:embed="rId2">
            <a:lum bright="-28000" contrast="52000"/>
            <a:extLst/>
          </a:blip>
          <a:stretch>
            <a:fillRect/>
          </a:stretch>
        </p:blipFill>
        <p:spPr>
          <a:xfrm>
            <a:off x="-2" y="0"/>
            <a:ext cx="7422080" cy="4413128"/>
          </a:xfrm>
          <a:prstGeom prst="rect">
            <a:avLst/>
          </a:prstGeom>
          <a:ln w="12700"/>
        </p:spPr>
      </p:pic>
      <p:sp>
        <p:nvSpPr>
          <p:cNvPr id="193" name="Shape 193"/>
          <p:cNvSpPr/>
          <p:nvPr/>
        </p:nvSpPr>
        <p:spPr>
          <a:xfrm>
            <a:off x="-1" y="4486408"/>
            <a:ext cx="8733234" cy="81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marL="57799" marR="57799" algn="l" defTabSz="1295400">
              <a:defRPr sz="24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HSP = 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igh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-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scoring 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egment 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air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mr-IN" dirty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 a segment pair whose score will not increase by further extension or by trimming</a:t>
            </a:r>
            <a:endParaRPr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0" y="5396902"/>
            <a:ext cx="9013371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/>
          <a:p>
            <a:pPr marL="40638" marR="40638" algn="l" defTabSz="910796">
              <a:defRPr sz="24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u="sng" dirty="0">
                <a:solidFill>
                  <a:srgbClr val="000090"/>
                </a:solidFill>
                <a:latin typeface="Arial"/>
                <a:cs typeface="Arial"/>
              </a:rPr>
              <a:t>Score (S)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 = 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measures 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alignment quality (scoring matrix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 - gaps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) </a:t>
            </a:r>
          </a:p>
        </p:txBody>
      </p:sp>
      <p:sp>
        <p:nvSpPr>
          <p:cNvPr id="195" name="Shape 195"/>
          <p:cNvSpPr/>
          <p:nvPr/>
        </p:nvSpPr>
        <p:spPr>
          <a:xfrm>
            <a:off x="7030192" y="355932"/>
            <a:ext cx="1805049" cy="173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r>
              <a:rPr sz="3600" dirty="0">
                <a:solidFill>
                  <a:srgbClr val="000090"/>
                </a:solidFill>
                <a:latin typeface=""/>
                <a:cs typeface=""/>
              </a:rPr>
              <a:t>How BLAST works</a:t>
            </a:r>
          </a:p>
        </p:txBody>
      </p:sp>
      <p:sp>
        <p:nvSpPr>
          <p:cNvPr id="8" name="Shape 194"/>
          <p:cNvSpPr/>
          <p:nvPr/>
        </p:nvSpPr>
        <p:spPr>
          <a:xfrm>
            <a:off x="-1" y="6055655"/>
            <a:ext cx="9013371" cy="81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/>
          <a:p>
            <a:pPr marL="40638" marR="40638" algn="l" defTabSz="910796">
              <a:defRPr sz="24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u="sng" dirty="0">
                <a:solidFill>
                  <a:srgbClr val="000090"/>
                </a:solidFill>
                <a:latin typeface="Arial"/>
                <a:cs typeface="Arial"/>
              </a:rPr>
              <a:t>E value (E)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 = number of different alignments with score S that are expected to occur by chance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 in a search of that database</a:t>
            </a:r>
            <a:endParaRPr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7B3AE-C200-6942-907C-EAF4C10E62B5}"/>
              </a:ext>
            </a:extLst>
          </p:cNvPr>
          <p:cNvSpPr txBox="1"/>
          <p:nvPr/>
        </p:nvSpPr>
        <p:spPr>
          <a:xfrm>
            <a:off x="3933778" y="2599301"/>
            <a:ext cx="2924221" cy="93358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96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rPr>
              <a:t>Seed using neighborhood words greater than neighborhood score threshold (T=11)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title"/>
          </p:nvPr>
        </p:nvSpPr>
        <p:spPr>
          <a:xfrm>
            <a:off x="839075" y="0"/>
            <a:ext cx="7768828" cy="829204"/>
          </a:xfrm>
          <a:prstGeom prst="rect">
            <a:avLst/>
          </a:prstGeom>
        </p:spPr>
        <p:txBody>
          <a:bodyPr/>
          <a:lstStyle>
            <a:lvl1pPr>
              <a:defRPr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BLAST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 Summary</a:t>
            </a:r>
            <a:endParaRPr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79" name="Shape 579"/>
          <p:cNvSpPr>
            <a:spLocks noGrp="1"/>
          </p:cNvSpPr>
          <p:nvPr>
            <p:ph type="sldNum" sz="quarter" idx="2"/>
          </p:nvPr>
        </p:nvSpPr>
        <p:spPr>
          <a:xfrm>
            <a:off x="7387569" y="6250781"/>
            <a:ext cx="238844" cy="2721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98227" y="910858"/>
            <a:ext cx="9081492" cy="5242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/>
          <a:p>
            <a:pPr marL="40638" marR="40638" algn="l" defTabSz="910796"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sz="2400" dirty="0">
                <a:latin typeface="Arial"/>
                <a:cs typeface="Arial"/>
              </a:rPr>
              <a:t>BLAST essentially computes</a:t>
            </a:r>
            <a:r>
              <a:rPr lang="en-US" sz="2400" dirty="0">
                <a:latin typeface="Arial"/>
                <a:cs typeface="Arial"/>
              </a:rPr>
              <a:t> regions of high</a:t>
            </a:r>
            <a:r>
              <a:rPr sz="2400" dirty="0">
                <a:latin typeface="Arial"/>
                <a:cs typeface="Arial"/>
              </a:rPr>
              <a:t> “similarity”</a:t>
            </a:r>
            <a:r>
              <a:rPr lang="en-US" sz="2400" dirty="0">
                <a:latin typeface="Arial"/>
                <a:cs typeface="Arial"/>
              </a:rPr>
              <a:t> in local</a:t>
            </a:r>
            <a:r>
              <a:rPr sz="2400" dirty="0">
                <a:latin typeface="Arial"/>
                <a:cs typeface="Arial"/>
              </a:rPr>
              <a:t> alignment</a:t>
            </a:r>
            <a:r>
              <a:rPr lang="en-US" sz="2400" dirty="0">
                <a:latin typeface="Arial"/>
                <a:cs typeface="Arial"/>
              </a:rPr>
              <a:t>s of 2 proteins</a:t>
            </a:r>
            <a:endParaRPr sz="2400" dirty="0">
              <a:latin typeface="Arial"/>
              <a:cs typeface="Arial"/>
            </a:endParaRPr>
          </a:p>
          <a:p>
            <a:pPr marL="40638" marR="40638" algn="l" defTabSz="910796"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endParaRPr sz="2400" dirty="0">
              <a:latin typeface="Arial"/>
              <a:cs typeface="Arial"/>
            </a:endParaRPr>
          </a:p>
          <a:p>
            <a:pPr marL="40638" marR="40638" algn="l" defTabSz="910796">
              <a:buSzPct val="125000"/>
              <a:buChar char="•"/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sz="2400" dirty="0">
                <a:latin typeface="Arial"/>
                <a:cs typeface="Arial"/>
              </a:rPr>
              <a:t>BLAST breaks search into “chunks” by finding all subsequences (stretches of similarity, or “words”) of length k (e.g., k=3) that occur in both seqs </a:t>
            </a:r>
          </a:p>
          <a:p>
            <a:pPr marL="228155" marR="40638" lvl="1" indent="0" algn="l" defTabSz="910796">
              <a:buSzPct val="125000"/>
              <a:buChar char="•"/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sz="2400" dirty="0">
                <a:latin typeface="Arial"/>
                <a:cs typeface="Arial"/>
              </a:rPr>
              <a:t>build score on matches (scoring matrix, gap cost)</a:t>
            </a:r>
          </a:p>
          <a:p>
            <a:pPr marL="228155" marR="40638" lvl="1" indent="0" algn="l" defTabSz="910796">
              <a:buSzPct val="125000"/>
              <a:buChar char="•"/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sz="2400" dirty="0">
                <a:latin typeface="Arial"/>
                <a:cs typeface="Arial"/>
              </a:rPr>
              <a:t>extend from subsequences to see if you can increase score</a:t>
            </a:r>
            <a:endParaRPr lang="en-US" sz="2400" dirty="0">
              <a:latin typeface="Arial"/>
              <a:cs typeface="Arial"/>
            </a:endParaRPr>
          </a:p>
          <a:p>
            <a:pPr marL="228155" marR="40638" lvl="1" indent="0" algn="l" defTabSz="910796">
              <a:buSzPct val="125000"/>
              <a:buFontTx/>
              <a:buChar char="•"/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lang="en-US" sz="2400" dirty="0">
                <a:latin typeface="Arial"/>
                <a:cs typeface="Arial"/>
              </a:rPr>
              <a:t>HSP (High-scoring Segment Pair whose score cannot be improved by extension or trimming)</a:t>
            </a:r>
            <a:endParaRPr sz="2400" dirty="0">
              <a:latin typeface="Arial"/>
              <a:cs typeface="Arial"/>
            </a:endParaRPr>
          </a:p>
          <a:p>
            <a:pPr marL="228155" marR="40638" lvl="1" indent="0" algn="l" defTabSz="910796">
              <a:buSzPct val="125000"/>
              <a:buChar char="•"/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sz="2400" dirty="0">
                <a:latin typeface="Arial"/>
                <a:cs typeface="Arial"/>
              </a:rPr>
              <a:t>compute total score (when no more extensions are possible)</a:t>
            </a:r>
            <a:endParaRPr lang="en-US" sz="2400" dirty="0">
              <a:latin typeface="Arial"/>
              <a:cs typeface="Arial"/>
            </a:endParaRPr>
          </a:p>
          <a:p>
            <a:pPr marL="40638" marR="40638" algn="l" defTabSz="910796">
              <a:buSzPct val="125000"/>
              <a:buChar char="•"/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sz="2400" dirty="0">
                <a:latin typeface="Arial"/>
                <a:cs typeface="Arial"/>
              </a:rPr>
              <a:t>Then </a:t>
            </a:r>
            <a:r>
              <a:rPr lang="en-US" sz="2400" dirty="0">
                <a:latin typeface="Arial"/>
                <a:cs typeface="Arial"/>
              </a:rPr>
              <a:t>compare</a:t>
            </a:r>
            <a:r>
              <a:rPr sz="2400" dirty="0">
                <a:latin typeface="Arial"/>
                <a:cs typeface="Arial"/>
              </a:rPr>
              <a:t> BLAST score against </a:t>
            </a:r>
            <a:r>
              <a:rPr sz="2400">
                <a:latin typeface="Arial"/>
                <a:cs typeface="Arial"/>
              </a:rPr>
              <a:t>precomputed </a:t>
            </a:r>
            <a:r>
              <a:rPr lang="en-US" sz="2400">
                <a:latin typeface="Arial"/>
                <a:cs typeface="Arial"/>
              </a:rPr>
              <a:t>expected </a:t>
            </a:r>
            <a:r>
              <a:rPr sz="2400">
                <a:latin typeface="Arial"/>
                <a:cs typeface="Arial"/>
              </a:rPr>
              <a:t>scores </a:t>
            </a:r>
            <a:r>
              <a:rPr sz="2400" dirty="0">
                <a:latin typeface="Arial"/>
                <a:cs typeface="Arial"/>
              </a:rPr>
              <a:t>for all proteins in database </a:t>
            </a:r>
          </a:p>
          <a:p>
            <a:pPr marL="40638" marR="40638" algn="l" defTabSz="910796">
              <a:buSzPct val="125000"/>
              <a:buChar char="•"/>
              <a:defRPr sz="3100">
                <a:uFill>
                  <a:solidFill>
                    <a:srgbClr val="000000"/>
                  </a:solidFill>
                </a:uFill>
                <a:latin typeface="Futura"/>
                <a:ea typeface="Futura"/>
                <a:cs typeface="Futura"/>
                <a:sym typeface="Futura"/>
              </a:defRPr>
            </a:pPr>
            <a:r>
              <a:rPr sz="2400" dirty="0">
                <a:latin typeface="Arial"/>
                <a:cs typeface="Arial"/>
              </a:rPr>
              <a:t>Then rank score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Times"/>
        <a:ea typeface="Times"/>
        <a:cs typeface="Time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19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96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Times"/>
        <a:ea typeface="Times"/>
        <a:cs typeface="Time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19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96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481</Words>
  <Application>Microsoft Macintosh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Chalkboard</vt:lpstr>
      <vt:lpstr>Courier</vt:lpstr>
      <vt:lpstr>Futura</vt:lpstr>
      <vt:lpstr>Gill Sans</vt:lpstr>
      <vt:lpstr>Helvetica</vt:lpstr>
      <vt:lpstr>Lucida Grande</vt:lpstr>
      <vt:lpstr>Times</vt:lpstr>
      <vt:lpstr>Times New Roman</vt:lpstr>
      <vt:lpstr>White</vt:lpstr>
      <vt:lpstr>A few BLAST details</vt:lpstr>
      <vt:lpstr>PowerPoint Presentation</vt:lpstr>
      <vt:lpstr>BLAST</vt:lpstr>
      <vt:lpstr>PowerPoint Presentation</vt:lpstr>
      <vt:lpstr>PowerPoint Presentation</vt:lpstr>
      <vt:lpstr>PowerPoint Presentation</vt:lpstr>
      <vt:lpstr>useful parameters</vt:lpstr>
      <vt:lpstr>PowerPoint Presentation</vt:lpstr>
      <vt:lpstr>BLAST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Info</dc:title>
  <cp:lastModifiedBy>Julin Maloof</cp:lastModifiedBy>
  <cp:revision>207</cp:revision>
  <cp:lastPrinted>2017-11-14T14:27:19Z</cp:lastPrinted>
  <dcterms:created xsi:type="dcterms:W3CDTF">2016-11-11T09:07:34Z</dcterms:created>
  <dcterms:modified xsi:type="dcterms:W3CDTF">2019-04-16T18:28:32Z</dcterms:modified>
</cp:coreProperties>
</file>