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B4D7-3681-460C-B6BB-207009C54B3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EA078-44A1-49EA-AB51-6EC5DBEEF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8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smtClean="0"/>
              <a:t>外婆</a:t>
            </a:r>
            <a:r>
              <a:rPr lang="en-US" altLang="zh-CN" smtClean="0"/>
              <a:t>40</a:t>
            </a:r>
            <a:r>
              <a:rPr lang="zh-CN" altLang="zh-CN" smtClean="0"/>
              <a:t>岁时已瘫痪，且行双膝关节游离体取出术（具体情况不详），术后康复差，无法行走，目前已过世；舅舅患滑膜软骨瘤病，</a:t>
            </a:r>
            <a:r>
              <a:rPr lang="en-US" altLang="zh-CN" smtClean="0"/>
              <a:t>2017</a:t>
            </a:r>
            <a:r>
              <a:rPr lang="zh-CN" altLang="zh-CN" smtClean="0"/>
              <a:t>年在第</a:t>
            </a:r>
            <a:r>
              <a:rPr lang="zh-CN" altLang="en-US" smtClean="0"/>
              <a:t>九</a:t>
            </a:r>
            <a:r>
              <a:rPr lang="zh-CN" altLang="zh-CN" smtClean="0"/>
              <a:t>人民医院行左髋关节置换术，术后康复不好，无法直立行走</a:t>
            </a:r>
            <a:r>
              <a:rPr lang="zh-CN" altLang="en-US" smtClean="0"/>
              <a:t>，目前存在膝关节肿痛</a:t>
            </a:r>
            <a:r>
              <a:rPr lang="zh-CN" altLang="zh-CN" smtClean="0"/>
              <a:t>；母亲颈部、肩关节及髋关节肿痛，活动受限</a:t>
            </a:r>
            <a:endParaRPr lang="zh-CN" altLang="en-US" smtClean="0"/>
          </a:p>
        </p:txBody>
      </p:sp>
      <p:sp>
        <p:nvSpPr>
          <p:cNvPr id="5222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fld id="{7B25CE81-5A52-4FE6-8420-EA600AD0774C}" type="slidenum">
              <a:rPr lang="zh-CN" altLang="en-US" sz="1200"/>
              <a:pPr/>
              <a:t>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8707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B32E-769F-433E-B03E-F349F55BDA55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30D4-CAD1-4204-B346-0189F474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B32E-769F-433E-B03E-F349F55BDA55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30D4-CAD1-4204-B346-0189F474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9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B32E-769F-433E-B03E-F349F55BDA55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30D4-CAD1-4204-B346-0189F474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5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B32E-769F-433E-B03E-F349F55BDA55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30D4-CAD1-4204-B346-0189F474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0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B32E-769F-433E-B03E-F349F55BDA55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30D4-CAD1-4204-B346-0189F474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8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B32E-769F-433E-B03E-F349F55BDA55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30D4-CAD1-4204-B346-0189F474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B32E-769F-433E-B03E-F349F55BDA55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30D4-CAD1-4204-B346-0189F474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7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B32E-769F-433E-B03E-F349F55BDA55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30D4-CAD1-4204-B346-0189F474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7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B32E-769F-433E-B03E-F349F55BDA55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30D4-CAD1-4204-B346-0189F474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B32E-769F-433E-B03E-F349F55BDA55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30D4-CAD1-4204-B346-0189F474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B32E-769F-433E-B03E-F349F55BDA55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30D4-CAD1-4204-B346-0189F474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4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9B32E-769F-433E-B03E-F349F55BDA55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130D4-CAD1-4204-B346-0189F4748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1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5"/>
          <p:cNvSpPr txBox="1">
            <a:spLocks noChangeArrowheads="1"/>
          </p:cNvSpPr>
          <p:nvPr/>
        </p:nvSpPr>
        <p:spPr bwMode="auto">
          <a:xfrm>
            <a:off x="154495" y="400996"/>
            <a:ext cx="70733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004F8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Familial Synovial Chondromatosis</a:t>
            </a:r>
            <a:endParaRPr lang="zh-CN" altLang="en-US" sz="2400" b="1" dirty="0">
              <a:solidFill>
                <a:srgbClr val="004F8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203" name="组 5"/>
          <p:cNvGrpSpPr>
            <a:grpSpLocks/>
          </p:cNvGrpSpPr>
          <p:nvPr/>
        </p:nvGrpSpPr>
        <p:grpSpPr bwMode="auto">
          <a:xfrm>
            <a:off x="419101" y="1195916"/>
            <a:ext cx="7179353" cy="3355573"/>
            <a:chOff x="855367" y="997639"/>
            <a:chExt cx="9513516" cy="4365116"/>
          </a:xfrm>
        </p:grpSpPr>
        <p:sp>
          <p:nvSpPr>
            <p:cNvPr id="7" name="矩形 6"/>
            <p:cNvSpPr/>
            <p:nvPr/>
          </p:nvSpPr>
          <p:spPr>
            <a:xfrm>
              <a:off x="3020704" y="2987884"/>
              <a:ext cx="541333" cy="540348"/>
            </a:xfrm>
            <a:prstGeom prst="rect">
              <a:avLst/>
            </a:prstGeom>
            <a:solidFill>
              <a:schemeClr val="tx2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67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730477" y="3002554"/>
              <a:ext cx="538529" cy="540348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67">
                <a:solidFill>
                  <a:srgbClr val="FFFFFF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302368" y="2987884"/>
              <a:ext cx="541333" cy="540348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67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819639" y="3019669"/>
              <a:ext cx="541333" cy="537904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67">
                <a:solidFill>
                  <a:srgbClr val="FFFFFF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33134" y="997639"/>
              <a:ext cx="538529" cy="540348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67">
                <a:solidFill>
                  <a:srgbClr val="FFFFFF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508597" y="4344869"/>
              <a:ext cx="541335" cy="540350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67">
                <a:solidFill>
                  <a:srgbClr val="FFFFFF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384004" y="4330199"/>
              <a:ext cx="538529" cy="537904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67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755276" y="3019669"/>
              <a:ext cx="541333" cy="537904"/>
            </a:xfrm>
            <a:prstGeom prst="ellipse">
              <a:avLst/>
            </a:prstGeom>
            <a:solidFill>
              <a:schemeClr val="tx2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67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667145" y="2987884"/>
              <a:ext cx="538529" cy="540348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67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8837944" y="4344869"/>
              <a:ext cx="538529" cy="54035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67">
                <a:solidFill>
                  <a:srgbClr val="FF6600"/>
                </a:solidFill>
              </a:endParaRPr>
            </a:p>
          </p:txBody>
        </p:sp>
        <p:cxnSp>
          <p:nvCxnSpPr>
            <p:cNvPr id="17" name="直线连接符 16"/>
            <p:cNvCxnSpPr>
              <a:stCxn id="11" idx="3"/>
            </p:cNvCxnSpPr>
            <p:nvPr/>
          </p:nvCxnSpPr>
          <p:spPr>
            <a:xfrm>
              <a:off x="4271663" y="1266591"/>
              <a:ext cx="146412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endCxn id="15" idx="0"/>
            </p:cNvCxnSpPr>
            <p:nvPr/>
          </p:nvCxnSpPr>
          <p:spPr>
            <a:xfrm flipH="1">
              <a:off x="4936410" y="1266591"/>
              <a:ext cx="5610" cy="17212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/>
            <p:nvPr/>
          </p:nvCxnSpPr>
          <p:spPr>
            <a:xfrm rot="10800000" flipV="1">
              <a:off x="3191799" y="2178582"/>
              <a:ext cx="1783879" cy="789742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/>
            <p:nvPr/>
          </p:nvCxnSpPr>
          <p:spPr>
            <a:xfrm>
              <a:off x="4580196" y="2181028"/>
              <a:ext cx="3320932" cy="838641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>
              <a:endCxn id="8" idx="6"/>
            </p:cNvCxnSpPr>
            <p:nvPr/>
          </p:nvCxnSpPr>
          <p:spPr>
            <a:xfrm flipH="1" flipV="1">
              <a:off x="2269007" y="3273951"/>
              <a:ext cx="751697" cy="97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>
              <a:off x="2686927" y="3273951"/>
              <a:ext cx="5610" cy="10562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>
              <a:stCxn id="15" idx="6"/>
              <a:endCxn id="9" idx="1"/>
            </p:cNvCxnSpPr>
            <p:nvPr/>
          </p:nvCxnSpPr>
          <p:spPr>
            <a:xfrm>
              <a:off x="5205674" y="3256836"/>
              <a:ext cx="109669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/>
            <p:nvPr/>
          </p:nvCxnSpPr>
          <p:spPr>
            <a:xfrm>
              <a:off x="5819935" y="3256836"/>
              <a:ext cx="0" cy="10880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>
              <a:stCxn id="14" idx="6"/>
              <a:endCxn id="10" idx="1"/>
            </p:cNvCxnSpPr>
            <p:nvPr/>
          </p:nvCxnSpPr>
          <p:spPr>
            <a:xfrm>
              <a:off x="8296609" y="3288621"/>
              <a:ext cx="152303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>
              <a:off x="9067941" y="3288621"/>
              <a:ext cx="0" cy="10562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5592742" y="1009863"/>
              <a:ext cx="541335" cy="54035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67">
                <a:solidFill>
                  <a:srgbClr val="FFFFFF"/>
                </a:solidFill>
              </a:endParaRPr>
            </a:p>
          </p:txBody>
        </p:sp>
        <p:sp>
          <p:nvSpPr>
            <p:cNvPr id="51236" name="矩形 27"/>
            <p:cNvSpPr>
              <a:spLocks noChangeArrowheads="1"/>
            </p:cNvSpPr>
            <p:nvPr/>
          </p:nvSpPr>
          <p:spPr bwMode="auto">
            <a:xfrm>
              <a:off x="887465" y="3006221"/>
              <a:ext cx="512350" cy="58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67">
                  <a:solidFill>
                    <a:srgbClr val="333333"/>
                  </a:solidFill>
                  <a:latin typeface="Microsoft YaHei" panose="020B0503020204020204" pitchFamily="34" charset="-122"/>
                </a:rPr>
                <a:t>II</a:t>
              </a:r>
              <a:endParaRPr lang="zh-CN" altLang="en-US" sz="2667"/>
            </a:p>
          </p:txBody>
        </p:sp>
        <p:sp>
          <p:nvSpPr>
            <p:cNvPr id="51237" name="矩形 28"/>
            <p:cNvSpPr>
              <a:spLocks noChangeArrowheads="1"/>
            </p:cNvSpPr>
            <p:nvPr/>
          </p:nvSpPr>
          <p:spPr bwMode="auto">
            <a:xfrm>
              <a:off x="1039175" y="1149733"/>
              <a:ext cx="378529" cy="58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67">
                  <a:solidFill>
                    <a:srgbClr val="333333"/>
                  </a:solidFill>
                  <a:latin typeface="Microsoft YaHei" panose="020B0503020204020204" pitchFamily="34" charset="-122"/>
                </a:rPr>
                <a:t>I</a:t>
              </a:r>
              <a:endParaRPr lang="zh-CN" altLang="en-US" sz="2667"/>
            </a:p>
          </p:txBody>
        </p:sp>
        <p:sp>
          <p:nvSpPr>
            <p:cNvPr id="51238" name="矩形 29"/>
            <p:cNvSpPr>
              <a:spLocks noChangeArrowheads="1"/>
            </p:cNvSpPr>
            <p:nvPr/>
          </p:nvSpPr>
          <p:spPr bwMode="auto">
            <a:xfrm>
              <a:off x="855367" y="4452190"/>
              <a:ext cx="646174" cy="58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67">
                  <a:solidFill>
                    <a:srgbClr val="333333"/>
                  </a:solidFill>
                  <a:latin typeface="Microsoft YaHei" panose="020B0503020204020204" pitchFamily="34" charset="-122"/>
                </a:rPr>
                <a:t>III</a:t>
              </a:r>
              <a:endParaRPr lang="zh-CN" altLang="en-US" sz="2667"/>
            </a:p>
          </p:txBody>
        </p:sp>
        <p:sp>
          <p:nvSpPr>
            <p:cNvPr id="51239" name="文本框 30"/>
            <p:cNvSpPr txBox="1">
              <a:spLocks noChangeArrowheads="1"/>
            </p:cNvSpPr>
            <p:nvPr/>
          </p:nvSpPr>
          <p:spPr bwMode="auto">
            <a:xfrm>
              <a:off x="4206755" y="1617855"/>
              <a:ext cx="406142" cy="43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67" b="1"/>
                <a:t>1</a:t>
              </a:r>
              <a:endParaRPr kumimoji="1" lang="zh-CN" altLang="en-US" sz="1867" b="1"/>
            </a:p>
          </p:txBody>
        </p:sp>
        <p:sp>
          <p:nvSpPr>
            <p:cNvPr id="51240" name="文本框 31"/>
            <p:cNvSpPr txBox="1">
              <a:spLocks noChangeArrowheads="1"/>
            </p:cNvSpPr>
            <p:nvPr/>
          </p:nvSpPr>
          <p:spPr bwMode="auto">
            <a:xfrm>
              <a:off x="6024948" y="1625266"/>
              <a:ext cx="406142" cy="43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67" b="1"/>
                <a:t>2</a:t>
              </a:r>
              <a:endParaRPr kumimoji="1" lang="zh-CN" altLang="en-US" sz="1867" b="1"/>
            </a:p>
          </p:txBody>
        </p:sp>
        <p:sp>
          <p:nvSpPr>
            <p:cNvPr id="51241" name="文本框 32"/>
            <p:cNvSpPr txBox="1">
              <a:spLocks noChangeArrowheads="1"/>
            </p:cNvSpPr>
            <p:nvPr/>
          </p:nvSpPr>
          <p:spPr bwMode="auto">
            <a:xfrm>
              <a:off x="1883532" y="3616454"/>
              <a:ext cx="406142" cy="43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67" b="1"/>
                <a:t>1</a:t>
              </a:r>
              <a:endParaRPr kumimoji="1" lang="zh-CN" altLang="en-US" sz="1867" b="1"/>
            </a:p>
          </p:txBody>
        </p:sp>
        <p:sp>
          <p:nvSpPr>
            <p:cNvPr id="51242" name="文本框 33"/>
            <p:cNvSpPr txBox="1">
              <a:spLocks noChangeArrowheads="1"/>
            </p:cNvSpPr>
            <p:nvPr/>
          </p:nvSpPr>
          <p:spPr bwMode="auto">
            <a:xfrm>
              <a:off x="3438068" y="3592654"/>
              <a:ext cx="406142" cy="43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67" b="1" dirty="0"/>
                <a:t>2</a:t>
              </a:r>
              <a:endParaRPr kumimoji="1" lang="zh-CN" altLang="en-US" sz="1867" b="1" dirty="0"/>
            </a:p>
          </p:txBody>
        </p:sp>
        <p:sp>
          <p:nvSpPr>
            <p:cNvPr id="51243" name="文本框 34"/>
            <p:cNvSpPr txBox="1">
              <a:spLocks noChangeArrowheads="1"/>
            </p:cNvSpPr>
            <p:nvPr/>
          </p:nvSpPr>
          <p:spPr bwMode="auto">
            <a:xfrm>
              <a:off x="2610554" y="4924203"/>
              <a:ext cx="406142" cy="43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67" b="1"/>
                <a:t>1</a:t>
              </a:r>
              <a:endParaRPr kumimoji="1" lang="zh-CN" altLang="en-US" sz="1867" b="1"/>
            </a:p>
          </p:txBody>
        </p:sp>
        <p:sp>
          <p:nvSpPr>
            <p:cNvPr id="51244" name="文本框 35"/>
            <p:cNvSpPr txBox="1">
              <a:spLocks noChangeArrowheads="1"/>
            </p:cNvSpPr>
            <p:nvPr/>
          </p:nvSpPr>
          <p:spPr bwMode="auto">
            <a:xfrm>
              <a:off x="5747117" y="4892619"/>
              <a:ext cx="406142" cy="43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67" b="1"/>
                <a:t>2</a:t>
              </a:r>
              <a:endParaRPr kumimoji="1" lang="zh-CN" altLang="en-US" sz="1867" b="1"/>
            </a:p>
          </p:txBody>
        </p:sp>
        <p:sp>
          <p:nvSpPr>
            <p:cNvPr id="51245" name="文本框 36"/>
            <p:cNvSpPr txBox="1">
              <a:spLocks noChangeArrowheads="1"/>
            </p:cNvSpPr>
            <p:nvPr/>
          </p:nvSpPr>
          <p:spPr bwMode="auto">
            <a:xfrm>
              <a:off x="9168739" y="4924204"/>
              <a:ext cx="406142" cy="43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67" b="1"/>
                <a:t>3</a:t>
              </a:r>
              <a:endParaRPr kumimoji="1" lang="zh-CN" altLang="en-US" sz="1867" b="1"/>
            </a:p>
          </p:txBody>
        </p:sp>
        <p:sp>
          <p:nvSpPr>
            <p:cNvPr id="51246" name="文本框 37"/>
            <p:cNvSpPr txBox="1">
              <a:spLocks noChangeArrowheads="1"/>
            </p:cNvSpPr>
            <p:nvPr/>
          </p:nvSpPr>
          <p:spPr bwMode="auto">
            <a:xfrm>
              <a:off x="5196227" y="3616453"/>
              <a:ext cx="406142" cy="43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67" b="1"/>
                <a:t>3</a:t>
              </a:r>
              <a:endParaRPr kumimoji="1" lang="zh-CN" altLang="en-US" sz="1867" b="1"/>
            </a:p>
          </p:txBody>
        </p:sp>
        <p:sp>
          <p:nvSpPr>
            <p:cNvPr id="51247" name="文本框 38"/>
            <p:cNvSpPr txBox="1">
              <a:spLocks noChangeArrowheads="1"/>
            </p:cNvSpPr>
            <p:nvPr/>
          </p:nvSpPr>
          <p:spPr bwMode="auto">
            <a:xfrm>
              <a:off x="6853668" y="3592654"/>
              <a:ext cx="406142" cy="43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67" b="1"/>
                <a:t>4</a:t>
              </a:r>
              <a:endParaRPr kumimoji="1" lang="zh-CN" altLang="en-US" sz="1867" b="1"/>
            </a:p>
          </p:txBody>
        </p:sp>
        <p:sp>
          <p:nvSpPr>
            <p:cNvPr id="51248" name="文本框 39"/>
            <p:cNvSpPr txBox="1">
              <a:spLocks noChangeArrowheads="1"/>
            </p:cNvSpPr>
            <p:nvPr/>
          </p:nvSpPr>
          <p:spPr bwMode="auto">
            <a:xfrm>
              <a:off x="8436429" y="3592654"/>
              <a:ext cx="406142" cy="43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67" b="1"/>
                <a:t>5</a:t>
              </a:r>
              <a:endParaRPr kumimoji="1" lang="zh-CN" altLang="en-US" sz="1867" b="1"/>
            </a:p>
          </p:txBody>
        </p:sp>
        <p:sp>
          <p:nvSpPr>
            <p:cNvPr id="51249" name="文本框 40"/>
            <p:cNvSpPr txBox="1">
              <a:spLocks noChangeArrowheads="1"/>
            </p:cNvSpPr>
            <p:nvPr/>
          </p:nvSpPr>
          <p:spPr bwMode="auto">
            <a:xfrm>
              <a:off x="9962741" y="3568327"/>
              <a:ext cx="406142" cy="43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67" b="1"/>
                <a:t>6</a:t>
              </a:r>
              <a:endParaRPr kumimoji="1" lang="zh-CN" altLang="en-US" sz="1867" b="1"/>
            </a:p>
          </p:txBody>
        </p:sp>
      </p:grpSp>
      <p:grpSp>
        <p:nvGrpSpPr>
          <p:cNvPr id="51204" name="组 41"/>
          <p:cNvGrpSpPr>
            <a:grpSpLocks/>
          </p:cNvGrpSpPr>
          <p:nvPr/>
        </p:nvGrpSpPr>
        <p:grpSpPr bwMode="auto">
          <a:xfrm>
            <a:off x="8875525" y="1694575"/>
            <a:ext cx="3164417" cy="2646876"/>
            <a:chOff x="6938828" y="501566"/>
            <a:chExt cx="2730757" cy="2617717"/>
          </a:xfrm>
        </p:grpSpPr>
        <p:sp>
          <p:nvSpPr>
            <p:cNvPr id="51205" name="文本框 2"/>
            <p:cNvSpPr txBox="1">
              <a:spLocks noChangeArrowheads="1"/>
            </p:cNvSpPr>
            <p:nvPr/>
          </p:nvSpPr>
          <p:spPr bwMode="auto">
            <a:xfrm>
              <a:off x="7471897" y="1599741"/>
              <a:ext cx="2177241" cy="284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67" dirty="0" smtClean="0"/>
                <a:t>Affected Female</a:t>
              </a:r>
              <a:endParaRPr kumimoji="1" lang="zh-CN" altLang="en-US" sz="1867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6938828" y="1574687"/>
              <a:ext cx="304829" cy="35082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67">
                <a:solidFill>
                  <a:srgbClr val="FFFFFF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951529" y="2135060"/>
              <a:ext cx="304829" cy="349241"/>
            </a:xfrm>
            <a:prstGeom prst="rect">
              <a:avLst/>
            </a:prstGeom>
            <a:solidFill>
              <a:schemeClr val="tx2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67">
                <a:solidFill>
                  <a:srgbClr val="FFFFFF"/>
                </a:solidFill>
              </a:endParaRPr>
            </a:p>
          </p:txBody>
        </p:sp>
        <p:sp>
          <p:nvSpPr>
            <p:cNvPr id="51208" name="文本框 44"/>
            <p:cNvSpPr txBox="1">
              <a:spLocks noChangeArrowheads="1"/>
            </p:cNvSpPr>
            <p:nvPr/>
          </p:nvSpPr>
          <p:spPr bwMode="auto">
            <a:xfrm>
              <a:off x="7492344" y="2131462"/>
              <a:ext cx="2177241" cy="284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67" dirty="0" smtClean="0"/>
                <a:t>Affected Male</a:t>
              </a:r>
              <a:endParaRPr kumimoji="1" lang="zh-CN" altLang="en-US" sz="1867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6942003" y="501566"/>
              <a:ext cx="304829" cy="350828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67">
                <a:solidFill>
                  <a:srgbClr val="FFFFFF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942003" y="1055589"/>
              <a:ext cx="304829" cy="35082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67">
                <a:solidFill>
                  <a:srgbClr val="FFFFFF"/>
                </a:solidFill>
              </a:endParaRPr>
            </a:p>
          </p:txBody>
        </p:sp>
        <p:sp>
          <p:nvSpPr>
            <p:cNvPr id="51211" name="文本框 47"/>
            <p:cNvSpPr txBox="1">
              <a:spLocks noChangeArrowheads="1"/>
            </p:cNvSpPr>
            <p:nvPr/>
          </p:nvSpPr>
          <p:spPr bwMode="auto">
            <a:xfrm>
              <a:off x="7459354" y="531721"/>
              <a:ext cx="2177241" cy="284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67" dirty="0" smtClean="0"/>
                <a:t>Normal Female</a:t>
              </a:r>
              <a:endParaRPr kumimoji="1" lang="zh-CN" altLang="en-US" sz="1867" dirty="0"/>
            </a:p>
          </p:txBody>
        </p:sp>
        <p:sp>
          <p:nvSpPr>
            <p:cNvPr id="51212" name="文本框 48"/>
            <p:cNvSpPr txBox="1">
              <a:spLocks noChangeArrowheads="1"/>
            </p:cNvSpPr>
            <p:nvPr/>
          </p:nvSpPr>
          <p:spPr bwMode="auto">
            <a:xfrm>
              <a:off x="7459354" y="1092454"/>
              <a:ext cx="2177241" cy="284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67" dirty="0" smtClean="0"/>
                <a:t>Normal Male</a:t>
              </a:r>
              <a:endParaRPr kumimoji="1" lang="zh-CN" altLang="en-US" sz="1867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6959467" y="2768455"/>
              <a:ext cx="306417" cy="35082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67">
                <a:solidFill>
                  <a:srgbClr val="FF6600"/>
                </a:solidFill>
              </a:endParaRPr>
            </a:p>
          </p:txBody>
        </p:sp>
        <p:sp>
          <p:nvSpPr>
            <p:cNvPr id="51214" name="文本框 50"/>
            <p:cNvSpPr txBox="1">
              <a:spLocks noChangeArrowheads="1"/>
            </p:cNvSpPr>
            <p:nvPr/>
          </p:nvSpPr>
          <p:spPr bwMode="auto">
            <a:xfrm>
              <a:off x="7459353" y="2801502"/>
              <a:ext cx="2177241" cy="284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67" dirty="0" err="1"/>
                <a:t>P</a:t>
              </a:r>
              <a:r>
                <a:rPr kumimoji="1" lang="en-US" altLang="zh-CN" sz="1867" dirty="0" err="1" smtClean="0"/>
                <a:t>roband</a:t>
              </a:r>
              <a:endParaRPr kumimoji="1" lang="zh-CN" altLang="en-US" sz="1867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2518" y="4731748"/>
            <a:ext cx="537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Whole Exome Sequencing (WES, PE150bp, depth=150X)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4786" y="5282353"/>
            <a:ext cx="4647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Case:  II2 (cap166), II5 (cap162), III3 (cap161)</a:t>
            </a:r>
          </a:p>
          <a:p>
            <a:r>
              <a:rPr lang="en-US" dirty="0" smtClean="0"/>
              <a:t>Control</a:t>
            </a:r>
            <a:r>
              <a:rPr lang="en-US" smtClean="0"/>
              <a:t>: III1 (cap423), III2 (cap429), II6 (cap422)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7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183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Microsoft YaHei</vt:lpstr>
      <vt:lpstr>SimSun</vt:lpstr>
      <vt:lpstr>Arial</vt:lpstr>
      <vt:lpstr>Calibri</vt:lpstr>
      <vt:lpstr>Calibri Light</vt:lpstr>
      <vt:lpstr>等线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9</cp:revision>
  <dcterms:created xsi:type="dcterms:W3CDTF">2019-07-22T01:04:30Z</dcterms:created>
  <dcterms:modified xsi:type="dcterms:W3CDTF">2019-07-22T01:12:50Z</dcterms:modified>
</cp:coreProperties>
</file>