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2" r:id="rId4"/>
    <p:sldId id="261" r:id="rId5"/>
    <p:sldId id="260" r:id="rId6"/>
    <p:sldId id="258" r:id="rId7"/>
    <p:sldId id="263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441" autoAdjust="0"/>
  </p:normalViewPr>
  <p:slideViewPr>
    <p:cSldViewPr snapToGrid="0">
      <p:cViewPr varScale="1">
        <p:scale>
          <a:sx n="115" d="100"/>
          <a:sy n="115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176F2-024E-47FA-A3B0-0413C0CF561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2CC8-1044-420B-AFAB-F8EF4BDC4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B2CC8-1044-420B-AFAB-F8EF4BDC4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/</a:t>
            </a:r>
            <a:r>
              <a:rPr lang="en-US" dirty="0" err="1" smtClean="0"/>
              <a:t>gpfs</a:t>
            </a:r>
            <a:r>
              <a:rPr lang="en-US" dirty="0" smtClean="0"/>
              <a:t>/home/</a:t>
            </a:r>
            <a:r>
              <a:rPr lang="en-US" dirty="0" err="1" smtClean="0"/>
              <a:t>guosa</a:t>
            </a:r>
            <a:r>
              <a:rPr lang="en-US" dirty="0" smtClean="0"/>
              <a:t>/</a:t>
            </a:r>
            <a:r>
              <a:rPr lang="en-US" dirty="0" err="1" smtClean="0"/>
              <a:t>hpc</a:t>
            </a:r>
            <a:r>
              <a:rPr lang="en-US" dirty="0" smtClean="0"/>
              <a:t>/hemochromatosis/plink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{1..24}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for j in {1..15}</a:t>
            </a:r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echo \#PBS -N </a:t>
            </a:r>
            <a:r>
              <a:rPr lang="en-US" dirty="0" err="1" smtClean="0"/>
              <a:t>chr$i</a:t>
            </a:r>
            <a:r>
              <a:rPr lang="en-US" dirty="0" smtClean="0"/>
              <a:t>  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echo \#PBS -l nodes=1:ppn=1 &gt;&gt;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echo cd $(</a:t>
            </a:r>
            <a:r>
              <a:rPr lang="en-US" dirty="0" err="1" smtClean="0"/>
              <a:t>pwd</a:t>
            </a:r>
            <a:r>
              <a:rPr lang="en-US" dirty="0" smtClean="0"/>
              <a:t>) &gt;&gt;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echo plink --file </a:t>
            </a:r>
            <a:r>
              <a:rPr lang="en-US" dirty="0" err="1" smtClean="0"/>
              <a:t>exomechip_SNV_PASS_BEAGLE_chr$i</a:t>
            </a:r>
            <a:r>
              <a:rPr lang="en-US" dirty="0" smtClean="0"/>
              <a:t>\_phased_sel2 --allow-no-sex --</a:t>
            </a:r>
            <a:r>
              <a:rPr lang="en-US" dirty="0" err="1" smtClean="0"/>
              <a:t>pheno</a:t>
            </a:r>
            <a:r>
              <a:rPr lang="en-US" dirty="0" smtClean="0"/>
              <a:t> two_alof_all_combed_v4.phen --</a:t>
            </a:r>
            <a:r>
              <a:rPr lang="en-US" dirty="0" err="1" smtClean="0"/>
              <a:t>mpheno</a:t>
            </a:r>
            <a:r>
              <a:rPr lang="en-US" dirty="0" smtClean="0"/>
              <a:t> $j --</a:t>
            </a:r>
            <a:r>
              <a:rPr lang="en-US" dirty="0" err="1" smtClean="0"/>
              <a:t>assoc</a:t>
            </a:r>
            <a:r>
              <a:rPr lang="en-US" dirty="0" smtClean="0"/>
              <a:t> --out /</a:t>
            </a:r>
            <a:r>
              <a:rPr lang="en-US" dirty="0" err="1" smtClean="0"/>
              <a:t>gpfs</a:t>
            </a:r>
            <a:r>
              <a:rPr lang="en-US" dirty="0" smtClean="0"/>
              <a:t>/home/</a:t>
            </a:r>
            <a:r>
              <a:rPr lang="en-US" dirty="0" err="1" smtClean="0"/>
              <a:t>guosa</a:t>
            </a:r>
            <a:r>
              <a:rPr lang="en-US" dirty="0" smtClean="0"/>
              <a:t>/</a:t>
            </a:r>
            <a:r>
              <a:rPr lang="en-US" dirty="0" err="1" smtClean="0"/>
              <a:t>hpc</a:t>
            </a:r>
            <a:r>
              <a:rPr lang="en-US" dirty="0" smtClean="0"/>
              <a:t>/project/CIBM/plink/</a:t>
            </a:r>
            <a:r>
              <a:rPr lang="en-US" dirty="0" err="1" smtClean="0"/>
              <a:t>phen$j.chr$i</a:t>
            </a:r>
            <a:r>
              <a:rPr lang="en-US" dirty="0" smtClean="0"/>
              <a:t> &gt;&gt;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err="1" smtClean="0"/>
              <a:t>qsub</a:t>
            </a:r>
            <a:r>
              <a:rPr lang="en-US" dirty="0" smtClean="0"/>
              <a:t>  </a:t>
            </a:r>
            <a:r>
              <a:rPr lang="en-US" dirty="0" err="1" smtClean="0"/>
              <a:t>phen$j.chr$i.job</a:t>
            </a:r>
            <a:endParaRPr lang="en-US" dirty="0" smtClean="0"/>
          </a:p>
          <a:p>
            <a:r>
              <a:rPr lang="en-US" dirty="0" smtClean="0"/>
              <a:t>done</a:t>
            </a:r>
          </a:p>
          <a:p>
            <a:r>
              <a:rPr lang="en-US" dirty="0" smtClean="0"/>
              <a:t>done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B2CC8-1044-420B-AFAB-F8EF4BDC41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1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D83D-FEB9-4B7E-A05B-6E9C2E5B20A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9AE4-1497-4FF4-9FDD-1F751115A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ecies" TargetMode="External"/><Relationship Id="rId3" Type="http://schemas.openxmlformats.org/officeDocument/2006/relationships/hyperlink" Target="https://en.wikipedia.org/wiki/Phenotype" TargetMode="External"/><Relationship Id="rId7" Type="http://schemas.openxmlformats.org/officeDocument/2006/relationships/hyperlink" Target="https://en.wikipedia.org/wiki/Organis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rgan_(anatomy)" TargetMode="External"/><Relationship Id="rId5" Type="http://schemas.openxmlformats.org/officeDocument/2006/relationships/hyperlink" Target="https://en.wikipedia.org/wiki/Biological_tissue" TargetMode="External"/><Relationship Id="rId4" Type="http://schemas.openxmlformats.org/officeDocument/2006/relationships/hyperlink" Target="https://en.wikipedia.org/wiki/Cell_(biology)" TargetMode="External"/><Relationship Id="rId9" Type="http://schemas.openxmlformats.org/officeDocument/2006/relationships/hyperlink" Target="http://hupi.fudan.edu.cn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8.jpeg"/><Relationship Id="rId5" Type="http://schemas.openxmlformats.org/officeDocument/2006/relationships/image" Target="../media/image13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13" y="1834524"/>
            <a:ext cx="11530774" cy="123063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Phenome-wide Association Study Maps Genetic Variation in Epigenetic Factors with Human Complex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299" y="3475042"/>
            <a:ext cx="9144000" cy="1655762"/>
          </a:xfrm>
        </p:spPr>
        <p:txBody>
          <a:bodyPr/>
          <a:lstStyle/>
          <a:p>
            <a:r>
              <a:rPr lang="en-US" dirty="0" smtClean="0"/>
              <a:t>Dr. Shicheng Guo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Dr</a:t>
            </a:r>
            <a:r>
              <a:rPr lang="en-US" dirty="0"/>
              <a:t>. Steven </a:t>
            </a:r>
            <a:r>
              <a:rPr lang="en-US" dirty="0" smtClean="0"/>
              <a:t>Schrodi</a:t>
            </a:r>
            <a:r>
              <a:rPr lang="en-US" baseline="30000" dirty="0" smtClean="0"/>
              <a:t>1,2</a:t>
            </a:r>
          </a:p>
          <a:p>
            <a:r>
              <a:rPr lang="en-US" dirty="0"/>
              <a:t>Dr. Mark </a:t>
            </a:r>
            <a:r>
              <a:rPr lang="en-US" dirty="0" smtClean="0"/>
              <a:t>Craven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45"/>
            <a:ext cx="3089376" cy="12610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673" y="160745"/>
            <a:ext cx="2871853" cy="982279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368299" y="5374318"/>
            <a:ext cx="1092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/>
              <a:t>1</a:t>
            </a:r>
            <a:r>
              <a:rPr lang="en-US" dirty="0" smtClean="0"/>
              <a:t>Center of Precision Medicine Research, Marshfield Clinic Research Institute</a:t>
            </a:r>
          </a:p>
          <a:p>
            <a:r>
              <a:rPr lang="en-US" baseline="30000" dirty="0" smtClean="0"/>
              <a:t>2</a:t>
            </a:r>
            <a:r>
              <a:rPr lang="en-US" dirty="0" smtClean="0"/>
              <a:t>Computation </a:t>
            </a:r>
            <a:r>
              <a:rPr lang="en-US" dirty="0"/>
              <a:t>and Informatics in Biology and Medicine, University of Wisconsin</a:t>
            </a:r>
          </a:p>
        </p:txBody>
      </p:sp>
    </p:spTree>
    <p:extLst>
      <p:ext uri="{BB962C8B-B14F-4D97-AF65-F5344CB8AC3E}">
        <p14:creationId xmlns:p14="http://schemas.microsoft.com/office/powerpoint/2010/main" val="3298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398" y="234229"/>
            <a:ext cx="1178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Validation </a:t>
            </a:r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2: Genome-wide DNA methylation estimation to Significant Associations with multiple methylation technique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409825" y="1537810"/>
            <a:ext cx="9705975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Phase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1: Human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Repeat Elements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 indicate Genome-wide DNA methylation Profile: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Alu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element 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LINE-1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ow cost with median accuracy and low resolution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3799" y="3878694"/>
            <a:ext cx="7953375" cy="12003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Phase 3: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Reduced representation bisulfite sequencing (RRBS)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Cover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90% of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CpG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island of human genome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Single base resolution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Median cost with high coverage and high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resolution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-57150" y="2017808"/>
            <a:ext cx="1276350" cy="286265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86098" y="2867903"/>
            <a:ext cx="7191375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Phase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: Illumina methylation 450K microarray</a:t>
            </a: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low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cost with high coverage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but low resolution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8" y="5583874"/>
            <a:ext cx="11858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Guo, S., Diep, D.,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Plongthongkum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N., Fung, H.L. &amp; Zhang, K. Identification of methylation haplotype blocks aids in deconvolution of heterogeneous tissue samples and tumor tissue-of-origin mapping from plasma DNA. Nat Genet 49, 635-642 (2017).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Guo, S. et al. Genome-wide DNA methylation patterns in CD4+ T cells from Chinese Han patients with rheumatoid arthritis. Mod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Rheumatol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27, 441-447 (2017).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Wang, C. et al. Identification of Hyper-Methylated Tumor Suppressor Genes-Based Diagnostic Panel for Esophageal Squamous Cell Carcinoma (ESCC) in a Chinese Han Population. Front Genet 9, 356 (2018).</a:t>
            </a:r>
          </a:p>
          <a:p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1309" y="21379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 diseases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111" y="313988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diseases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8384" y="421559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09575" y="881929"/>
            <a:ext cx="11782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Acknowledgement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3163" y="2082284"/>
            <a:ext cx="11012758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Dr. Steven </a:t>
            </a:r>
            <a:r>
              <a:rPr lang="en-US" sz="2800" dirty="0" smtClean="0"/>
              <a:t>Schrodi      Marshfield Clinic Research Institute</a:t>
            </a:r>
          </a:p>
          <a:p>
            <a:r>
              <a:rPr lang="en-US" sz="2800" dirty="0" smtClean="0"/>
              <a:t>Dr. Kun Zhang              University of California, San Diego</a:t>
            </a:r>
          </a:p>
          <a:p>
            <a:r>
              <a:rPr lang="en-US" sz="2800" dirty="0" smtClean="0"/>
              <a:t>Dr. </a:t>
            </a:r>
            <a:r>
              <a:rPr lang="en-US" sz="2800" dirty="0" err="1" smtClean="0"/>
              <a:t>Momiao</a:t>
            </a:r>
            <a:r>
              <a:rPr lang="en-US" sz="2800" dirty="0" smtClean="0"/>
              <a:t> </a:t>
            </a:r>
            <a:r>
              <a:rPr lang="en-US" sz="2800" dirty="0" err="1" smtClean="0"/>
              <a:t>Xiong</a:t>
            </a:r>
            <a:r>
              <a:rPr lang="en-US" sz="2800" dirty="0" smtClean="0"/>
              <a:t>       University of Texas Health Science Center in Houston</a:t>
            </a:r>
          </a:p>
          <a:p>
            <a:r>
              <a:rPr lang="en-US" sz="2800" dirty="0" smtClean="0"/>
              <a:t>Dr. Li </a:t>
            </a:r>
            <a:r>
              <a:rPr lang="en-US" sz="2800" dirty="0" err="1" smtClean="0"/>
              <a:t>Jin</a:t>
            </a:r>
            <a:r>
              <a:rPr lang="en-US" sz="2800" dirty="0" smtClean="0"/>
              <a:t>                        </a:t>
            </a:r>
            <a:r>
              <a:rPr lang="en-US" sz="2800" dirty="0" err="1" smtClean="0"/>
              <a:t>Fudan</a:t>
            </a:r>
            <a:r>
              <a:rPr lang="en-US" sz="2800" dirty="0" smtClean="0"/>
              <a:t> University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2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349" y="111163"/>
            <a:ext cx="1178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Preliminary </a:t>
            </a:r>
            <a:r>
              <a:rPr lang="en-US" sz="2400" dirty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Result: Phenome-wide Association Study Maps Genetic Variation in Epigenetic Factors with Human Complex Disease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17156"/>
            <a:ext cx="84248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ea typeface="Adobe Heiti Std R" panose="020B0400000000000000" pitchFamily="34" charset="-128"/>
                <a:cs typeface="Arial" panose="020B0604020202020204" pitchFamily="34" charset="0"/>
              </a:rPr>
              <a:t>IRB for 6221 phenotype is on the way, However, we have 15 approved phenotypes</a:t>
            </a:r>
          </a:p>
          <a:p>
            <a:endParaRPr lang="en-US" sz="1600" dirty="0"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Rheumatoid Arthritis (RA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(h2=0.6)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Systemic Lupus Erythematosus (SLE)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Sclerosis (MS)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1 Diabetes (T1D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Hemochromatosis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Premature Myocardial Infarction (PMI)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Chronic Lymphocytic Leukemia (CLL)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Obsessive Compulsive Disorder (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OCD, h2=0.29)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Autoimmune Thyroid Disease (ATD)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Axial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Spondyloarthritis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Psoriatic Arthritis (PA)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Autoimmune Thyroid Disease (ATD)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Sclerosis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Chronic Lymphocyte Leukemia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Severe Stage Glaucoma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 overload (h2=0.25-0.4)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830764" y="1522957"/>
            <a:ext cx="355600" cy="19431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0908" y="170313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1737 Significant Signals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528"/>
          <a:stretch/>
        </p:blipFill>
        <p:spPr>
          <a:xfrm>
            <a:off x="5319714" y="2078182"/>
            <a:ext cx="5043486" cy="4779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6837" y="1703131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Iron overload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1551" y="3221028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Rheumatoid Arthritis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4095" y="236982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OCD and OCPD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2406" y="2145221"/>
            <a:ext cx="6960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BRCA1</a:t>
            </a:r>
          </a:p>
        </p:txBody>
      </p:sp>
    </p:spTree>
    <p:extLst>
      <p:ext uri="{BB962C8B-B14F-4D97-AF65-F5344CB8AC3E}">
        <p14:creationId xmlns:p14="http://schemas.microsoft.com/office/powerpoint/2010/main" val="32488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164" y="307725"/>
            <a:ext cx="10375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>
                <a:solidFill>
                  <a:srgbClr val="333333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Genome-Wide Association Studies (GWAS) and Genetic Disease</a:t>
            </a:r>
            <a:endParaRPr lang="en-US" sz="2800" b="1" dirty="0">
              <a:solidFill>
                <a:srgbClr val="333333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4" y="1384943"/>
            <a:ext cx="5594736" cy="4666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49" y="6451107"/>
            <a:ext cx="11729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Togninalli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M.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AraGWAS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Catalog: a curated and standardized Arabidopsis thaliana GWAS catalog. </a:t>
            </a:r>
            <a:r>
              <a:rPr lang="en-US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Nucleic Acids Res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46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D1150-D1156 (2018).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62700" y="125213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Helvetica Neue"/>
              </a:rPr>
              <a:t>Date to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2018-09-30: </a:t>
            </a:r>
          </a:p>
          <a:p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Helvetica Neue"/>
              </a:rPr>
              <a:t>3,596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publications/studies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Helvetica Neue"/>
              </a:rPr>
              <a:t>87,602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 unique SNP-trait </a:t>
            </a:r>
            <a:r>
              <a:rPr lang="en-US" dirty="0" smtClean="0">
                <a:solidFill>
                  <a:srgbClr val="333333"/>
                </a:solidFill>
                <a:latin typeface="Helvetica Neue"/>
              </a:rPr>
              <a:t>associations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Helvetica Neue"/>
              </a:rPr>
              <a:t>59,580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SNPs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2,970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Phenotypes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53327" y="5404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</a:t>
            </a:r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henome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the set of all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3" tooltip="Phenotype"/>
              </a:rPr>
              <a:t>phenotypes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expressed by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4" tooltip="Cell (biology)"/>
              </a:rPr>
              <a:t>cell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5" tooltip="Biological tissue"/>
              </a:rPr>
              <a:t>tissue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6" tooltip="Organ (anatomy)"/>
              </a:rPr>
              <a:t>organ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7" tooltip="Organism"/>
              </a:rPr>
              <a:t>organism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or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  <a:hlinkClick r:id="rId8" tooltip="Species"/>
              </a:rPr>
              <a:t>species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210583" y="4198152"/>
            <a:ext cx="1266825" cy="2238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86673" y="4578244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6,221 Phenotypes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8401208" y="5104549"/>
            <a:ext cx="1266825" cy="2238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26420" y="6017775"/>
            <a:ext cx="324358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9"/>
              </a:rPr>
              <a:t>http://hupi.fudan.edu.cn/en</a:t>
            </a:r>
            <a:r>
              <a:rPr lang="en-US" sz="2000" dirty="0" smtClean="0">
                <a:hlinkClick r:id="rId9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53327" y="5404667"/>
            <a:ext cx="5700548" cy="10464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 external file that holds a picture, illustration, etc.&#10;Object name is nihms175346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330880"/>
            <a:ext cx="6111875" cy="39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62124" y="31425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Finding the missing heritability of complex </a:t>
            </a:r>
            <a:r>
              <a:rPr lang="en-US" sz="2800" dirty="0" smtClean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diseases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3675" y="6102014"/>
            <a:ext cx="10493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Manolio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T.A.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Finding the missing heritability of complex diseases.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Nature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461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747-53 (2009).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988711">
            <a:off x="4340157" y="3204586"/>
            <a:ext cx="473904" cy="460300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6200000">
            <a:off x="5754942" y="3288771"/>
            <a:ext cx="883773" cy="29192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1416" y="1930116"/>
            <a:ext cx="5064720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Copy Number Variation (Insertion and Deletion) </a:t>
            </a:r>
          </a:p>
          <a:p>
            <a:endParaRPr lang="en-US" dirty="0" smtClean="0"/>
          </a:p>
          <a:p>
            <a:r>
              <a:rPr lang="en-US" dirty="0" smtClean="0"/>
              <a:t>Copy Neutral Variation (Inversion and Translocation)</a:t>
            </a:r>
          </a:p>
          <a:p>
            <a:endParaRPr lang="en-US" dirty="0"/>
          </a:p>
          <a:p>
            <a:r>
              <a:rPr lang="en-US" dirty="0" smtClean="0"/>
              <a:t>Interactions between Genetics, Environment</a:t>
            </a:r>
          </a:p>
          <a:p>
            <a:endParaRPr lang="en-US" dirty="0"/>
          </a:p>
          <a:p>
            <a:r>
              <a:rPr lang="en-US" dirty="0" smtClean="0"/>
              <a:t>Non-additive genetic variations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Epigenetic Variations (DNA methylation, </a:t>
            </a:r>
            <a:r>
              <a:rPr lang="en-US" b="1" dirty="0" err="1" smtClean="0">
                <a:solidFill>
                  <a:srgbClr val="FF0000"/>
                </a:solidFill>
              </a:rPr>
              <a:t>ncRNA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9010002">
            <a:off x="5849812" y="5030787"/>
            <a:ext cx="883773" cy="29192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61416" y="5238753"/>
            <a:ext cx="4960782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Association variation rather than causal variations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184252" y="4898126"/>
            <a:ext cx="883773" cy="291928"/>
          </a:xfrm>
          <a:prstGeom prst="downArrow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nas.org/content/pnas/104/21/8685/F1.large.jpg?width=800&amp;height=600&amp;carouse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18418"/>
            <a:ext cx="8115301" cy="521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13659" y="2962525"/>
            <a:ext cx="3278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333333"/>
                </a:solidFill>
                <a:latin typeface="Open Sans"/>
              </a:rPr>
              <a:t>Diseasome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: the combined set of all known disorder/disease gene associations.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4730" y="222232"/>
            <a:ext cx="105673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Universal Connection: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Nothing</a:t>
            </a:r>
            <a:r>
              <a:rPr lang="en-US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 in </a:t>
            </a:r>
            <a:r>
              <a:rPr lang="en-US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Real World is Independent</a:t>
            </a:r>
            <a:endParaRPr lang="en-US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058" y="6256816"/>
            <a:ext cx="937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Goh, K.I.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human disease network.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Natl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Acad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Sci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 S 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104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8685-90 (2007).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6568"/>
            <a:ext cx="12348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2400" b="1" dirty="0" err="1" smtClean="0">
                <a:solidFill>
                  <a:srgbClr val="333333"/>
                </a:solidFill>
                <a:latin typeface="Open Sans"/>
              </a:rPr>
              <a:t>Diseasome</a:t>
            </a:r>
            <a:r>
              <a:rPr lang="en-US" sz="2400" b="1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Open Sans"/>
              </a:rPr>
              <a:t>B</a:t>
            </a:r>
            <a:r>
              <a:rPr lang="en-US" sz="2400" b="1" dirty="0" smtClean="0">
                <a:solidFill>
                  <a:srgbClr val="333333"/>
                </a:solidFill>
                <a:latin typeface="Open Sans"/>
              </a:rPr>
              <a:t>ipartite Network: Human Disease Network and Disease Gene Network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57784" y="1216293"/>
            <a:ext cx="10962130" cy="3479869"/>
            <a:chOff x="564543" y="2496340"/>
            <a:chExt cx="10962130" cy="3479869"/>
          </a:xfrm>
        </p:grpSpPr>
        <p:grpSp>
          <p:nvGrpSpPr>
            <p:cNvPr id="9" name="Group 8"/>
            <p:cNvGrpSpPr/>
            <p:nvPr/>
          </p:nvGrpSpPr>
          <p:grpSpPr>
            <a:xfrm>
              <a:off x="564543" y="2496340"/>
              <a:ext cx="10962130" cy="3479869"/>
              <a:chOff x="564543" y="2496340"/>
              <a:chExt cx="10962130" cy="3479869"/>
            </a:xfrm>
          </p:grpSpPr>
          <p:pic>
            <p:nvPicPr>
              <p:cNvPr id="3" name="Picture 2" descr="http://www.pnas.org/content/pnas/104/21/8685/F2.large.jpg?width=800&amp;height=600&amp;carousel=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562"/>
              <a:stretch/>
            </p:blipFill>
            <p:spPr bwMode="auto">
              <a:xfrm>
                <a:off x="6299200" y="2496340"/>
                <a:ext cx="5227473" cy="3370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http://www.pnas.org/content/pnas/104/21/8685/F2.large.jpg?width=800&amp;height=600&amp;carousel=1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745"/>
              <a:stretch/>
            </p:blipFill>
            <p:spPr bwMode="auto">
              <a:xfrm>
                <a:off x="564543" y="2496340"/>
                <a:ext cx="5417157" cy="3479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564543" y="2990795"/>
              <a:ext cx="1746249" cy="3175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9200" y="2496340"/>
              <a:ext cx="1556690" cy="3175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467225" y="6508391"/>
            <a:ext cx="9923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Goh, K.I.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human disease network. </a:t>
            </a:r>
            <a:r>
              <a:rPr lang="en-US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Proc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Natl </a:t>
            </a:r>
            <a:r>
              <a:rPr lang="en-US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Acad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Sci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 S 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104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8685-90 (2007).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87437" y="4808794"/>
            <a:ext cx="108972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Open Sans"/>
              </a:rPr>
              <a:t>Complex phenotypes comprised different non/independent Intermediate traits shared by different disease</a:t>
            </a:r>
          </a:p>
          <a:p>
            <a:endParaRPr lang="en-US" dirty="0" smtClean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Explain disease pathology and etiology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Discovery shared drugs based on shared molecular and genetic risk genes</a:t>
            </a:r>
          </a:p>
        </p:txBody>
      </p:sp>
    </p:spTree>
    <p:extLst>
      <p:ext uri="{BB962C8B-B14F-4D97-AF65-F5344CB8AC3E}">
        <p14:creationId xmlns:p14="http://schemas.microsoft.com/office/powerpoint/2010/main" val="35188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74" y="1066233"/>
            <a:ext cx="4225711" cy="505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9925" y="6217385"/>
            <a:ext cx="4829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Medvedeva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Y.A.</a:t>
            </a: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et al.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EpiFactors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a comprehensive database of human epigenetic factors and complexes. </a:t>
            </a: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Database (Oxford)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2015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bav067 (2015).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354450" y="215576"/>
            <a:ext cx="7787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Genetics to Epigenetic </a:t>
            </a:r>
            <a:r>
              <a:rPr lang="en-US" sz="2800" dirty="0"/>
              <a:t>Variation and Human Disease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406" r="17648"/>
          <a:stretch/>
        </p:blipFill>
        <p:spPr>
          <a:xfrm>
            <a:off x="95251" y="1066233"/>
            <a:ext cx="5334000" cy="5177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3762" t="37810" r="585" b="44162"/>
          <a:stretch/>
        </p:blipFill>
        <p:spPr>
          <a:xfrm>
            <a:off x="5010151" y="1352549"/>
            <a:ext cx="419100" cy="9334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1" y="629957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Helvetica Neue"/>
              </a:rPr>
              <a:t>Polderman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 et al. (2015). Meta-analysis of the heritability of human traits based on fifty years of twin studies. Nature Genetics, 47(7),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702-709.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76750" y="2171432"/>
            <a:ext cx="2310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222222"/>
                </a:solidFill>
                <a:latin typeface="Lora"/>
              </a:rPr>
              <a:t>Heritability </a:t>
            </a:r>
            <a:r>
              <a:rPr lang="en-US" sz="1100" dirty="0">
                <a:solidFill>
                  <a:srgbClr val="222222"/>
                </a:solidFill>
                <a:latin typeface="Lora"/>
              </a:rPr>
              <a:t>(</a:t>
            </a:r>
            <a:r>
              <a:rPr lang="en-US" sz="1100" i="1" dirty="0">
                <a:solidFill>
                  <a:srgbClr val="222222"/>
                </a:solidFill>
                <a:latin typeface="Lora"/>
              </a:rPr>
              <a:t>h</a:t>
            </a:r>
            <a:r>
              <a:rPr lang="en-US" sz="1100" baseline="30000" dirty="0">
                <a:solidFill>
                  <a:srgbClr val="222222"/>
                </a:solidFill>
                <a:latin typeface="Lora"/>
              </a:rPr>
              <a:t>2</a:t>
            </a:r>
            <a:r>
              <a:rPr lang="en-US" sz="1100" dirty="0">
                <a:solidFill>
                  <a:srgbClr val="222222"/>
                </a:solidFill>
                <a:latin typeface="Lora"/>
              </a:rPr>
              <a:t>) </a:t>
            </a:r>
            <a:endParaRPr lang="en-US" sz="1100" dirty="0" smtClean="0">
              <a:latin typeface="Lora"/>
            </a:endParaRPr>
          </a:p>
          <a:p>
            <a:r>
              <a:rPr lang="en-US" sz="1100" dirty="0" smtClean="0">
                <a:latin typeface="Lora"/>
              </a:rPr>
              <a:t>Shared </a:t>
            </a:r>
            <a:r>
              <a:rPr lang="en-US" sz="1100" dirty="0">
                <a:latin typeface="Lora"/>
              </a:rPr>
              <a:t>environmental effects (</a:t>
            </a:r>
            <a:r>
              <a:rPr lang="en-US" sz="1100" i="1" dirty="0">
                <a:latin typeface="Lora"/>
              </a:rPr>
              <a:t>c</a:t>
            </a:r>
            <a:r>
              <a:rPr lang="en-US" sz="1100" baseline="30000" dirty="0">
                <a:latin typeface="Lora"/>
              </a:rPr>
              <a:t>2</a:t>
            </a:r>
            <a:r>
              <a:rPr lang="en-US" sz="1100" dirty="0">
                <a:latin typeface="Lora"/>
              </a:rPr>
              <a:t>)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2175" y="1352549"/>
            <a:ext cx="2095500" cy="465772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013448" y="2941400"/>
            <a:ext cx="285750" cy="17716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pmrp marshfield clin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83763"/>
            <a:ext cx="3536948" cy="76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033" y="1851788"/>
            <a:ext cx="7453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Marshfield Clinic Personalized Medicine Research Project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47708" y="2465853"/>
            <a:ext cx="96432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20,000 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Genome-wide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exome-chip 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array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Open Sans"/>
              </a:rPr>
              <a:t>30 year electrical medical records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High diversity </a:t>
            </a:r>
            <a:r>
              <a:rPr lang="en-US" sz="2400" dirty="0">
                <a:solidFill>
                  <a:srgbClr val="333333"/>
                </a:solidFill>
                <a:latin typeface="Open Sans"/>
              </a:rPr>
              <a:t>phenotypes (&gt;6,221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phenotypes)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Serum and blood samples are accessible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Open Sans"/>
              </a:rPr>
              <a:t>PBS super-computer-cluster plus 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UW-Madison </a:t>
            </a:r>
            <a:r>
              <a:rPr lang="en-US" sz="2400" dirty="0" err="1" smtClean="0">
                <a:solidFill>
                  <a:srgbClr val="333333"/>
                </a:solidFill>
                <a:latin typeface="Open Sans"/>
              </a:rPr>
              <a:t>HTCondor</a:t>
            </a:r>
            <a:r>
              <a:rPr lang="en-US" sz="2400" dirty="0" smtClean="0">
                <a:solidFill>
                  <a:srgbClr val="333333"/>
                </a:solidFill>
                <a:latin typeface="Open Sans"/>
              </a:rPr>
              <a:t> resource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3908" y="993289"/>
            <a:ext cx="11568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PheWAS</a:t>
            </a:r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Maps </a:t>
            </a:r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Genetic Variation in Epigenetic Factors with Human </a:t>
            </a:r>
            <a:r>
              <a:rPr lang="en-US" sz="2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Disease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0078" y="4448645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Aim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85711"/>
            <a:ext cx="13729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To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identify genetic variation in epigenetic factor </a:t>
            </a:r>
            <a:r>
              <a:rPr lang="en-US" dirty="0" smtClean="0">
                <a:solidFill>
                  <a:srgbClr val="333333"/>
                </a:solidFill>
                <a:latin typeface="Open Sans"/>
              </a:rPr>
              <a:t>genes in 6,221 phenotypes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Identify significant signals between phenotypes and epigenetics factors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Verify the epigenetic variations in involved in these diseases with bioinformatics and wet lab experiments.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Prediction model based on genetic and epigenetic factors for multi-class outcomes.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333333"/>
                </a:solidFill>
                <a:latin typeface="Open Sans"/>
              </a:rPr>
              <a:t>Investigate the linear/non-linear relationship between heritability and genome-wide DNA methylation in 6221 phenotype  </a:t>
            </a:r>
            <a:endParaRPr lang="en-US" dirty="0">
              <a:solidFill>
                <a:srgbClr val="333333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2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0028" y="6152743"/>
            <a:ext cx="11782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Prediction model for Genetic and Epigenetic related diseases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347772" y="1240495"/>
            <a:ext cx="2133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6,221 Phenotypes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872" y="1035320"/>
            <a:ext cx="17620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Genome-wide 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Exome-Array</a:t>
            </a:r>
            <a:endParaRPr lang="en-US" b="1" dirty="0">
              <a:solidFill>
                <a:srgbClr val="333333"/>
              </a:solidFill>
              <a:latin typeface="Helvetica Neue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61815" y="1681651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0048" y="2143316"/>
            <a:ext cx="36856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Variations in Epigenetic Factors</a:t>
            </a:r>
          </a:p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             5873 SNPs (P&lt;8.5x10</a:t>
            </a:r>
            <a:r>
              <a:rPr lang="en-US" b="1" baseline="30000" dirty="0" smtClean="0">
                <a:solidFill>
                  <a:srgbClr val="333333"/>
                </a:solidFill>
                <a:latin typeface="Helvetica Neue"/>
              </a:rPr>
              <a:t>-6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)</a:t>
            </a:r>
            <a:endParaRPr lang="en-US" b="1" dirty="0">
              <a:solidFill>
                <a:srgbClr val="333333"/>
              </a:solidFill>
              <a:latin typeface="Helvetica Neue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4915" y="1681651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0441" y="2789647"/>
            <a:ext cx="5009" cy="100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9255" y="2861104"/>
            <a:ext cx="430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Traditional Statistic Method? Propose new method?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Allele based? Gene-based?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How to estimated power? 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How to reduce false positive?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1113" y="3839472"/>
            <a:ext cx="4698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Significant Genes and 100 Phenotypes ? </a:t>
            </a:r>
            <a:endParaRPr lang="en-US" b="1" dirty="0">
              <a:solidFill>
                <a:srgbClr val="333333"/>
              </a:solidFill>
              <a:latin typeface="Helvetica Neue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42975" y="4208804"/>
            <a:ext cx="768612" cy="62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498" y="4840775"/>
            <a:ext cx="42492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Validate association with bioinformatics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Validate </a:t>
            </a:r>
            <a:r>
              <a:rPr lang="en-US" dirty="0"/>
              <a:t>association with </a:t>
            </a:r>
            <a:r>
              <a:rPr lang="en-US" dirty="0" smtClean="0"/>
              <a:t>BS-Sequencing</a:t>
            </a:r>
            <a:endParaRPr lang="en-US" sz="1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10200" y="4057650"/>
            <a:ext cx="1094320" cy="44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9399" y="4163814"/>
            <a:ext cx="537128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Multi-class classification based on genetics and epigenetics features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Random forecast?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SVM?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smtClean="0"/>
              <a:t>Neural </a:t>
            </a:r>
            <a:r>
              <a:rPr lang="en-US" sz="1400" dirty="0" smtClean="0"/>
              <a:t>network?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943975" y="5117921"/>
            <a:ext cx="8790" cy="55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9187" y="5676043"/>
            <a:ext cx="487588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Build a R package for this project to be used for further analysis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105025" y="5429860"/>
            <a:ext cx="6612" cy="58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8390" y="4793005"/>
            <a:ext cx="1081009" cy="3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6731" y="5989141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Validate </a:t>
            </a:r>
            <a:r>
              <a:rPr lang="en-US" dirty="0"/>
              <a:t>association with MH450K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Validate association with RRBS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81690" y="5038258"/>
            <a:ext cx="2022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3333"/>
                </a:solidFill>
                <a:latin typeface="Helvetica Neue"/>
              </a:rPr>
              <a:t>20 Phenotypes?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920755" y="1360090"/>
            <a:ext cx="5640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Methylation sequencing, microarray and RRBS experiments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 Do the data analysis </a:t>
            </a:r>
            <a:r>
              <a:rPr lang="en-US" sz="1400" dirty="0"/>
              <a:t>with instruction from Prof</a:t>
            </a:r>
            <a:r>
              <a:rPr lang="en-US" sz="1400" dirty="0" smtClean="0"/>
              <a:t>. Schrodi and Prof. Mark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20755" y="1020101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Shicheng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21522" y="2152347"/>
            <a:ext cx="5599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on </a:t>
            </a:r>
            <a:r>
              <a:rPr lang="en-US" sz="1400" dirty="0" err="1" smtClean="0"/>
              <a:t>PhenWAS</a:t>
            </a:r>
            <a:r>
              <a:rPr lang="en-US" sz="1400" dirty="0" smtClean="0"/>
              <a:t> association statistical and genetic method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Train Shicheng </a:t>
            </a:r>
            <a:r>
              <a:rPr lang="en-US" sz="1400" dirty="0" smtClean="0"/>
              <a:t>to propose pathway based method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5049" y="1838088"/>
            <a:ext cx="1428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Prof. Schrodi: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49399" y="2652503"/>
            <a:ext cx="1374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Prof. Craven: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98660" y="2948097"/>
            <a:ext cx="4862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to do multi-class machine learning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to do feature selection or not? Or risk score?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Train Shicheng to build software with R or Python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6078" y="258361"/>
            <a:ext cx="11690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PheWAS</a:t>
            </a:r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Maps Genetic Variation in Epigenetic Factors with Human Disease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81857" y="2397610"/>
            <a:ext cx="4245903" cy="2202882"/>
            <a:chOff x="3332140" y="1952378"/>
            <a:chExt cx="6141265" cy="3209596"/>
          </a:xfrm>
        </p:grpSpPr>
        <p:pic>
          <p:nvPicPr>
            <p:cNvPr id="7170" name="Picture 2" descr="Image result for GTEx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341" y="2861023"/>
              <a:ext cx="2736934" cy="153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Image result for blueprint epigenetic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649" y="4287692"/>
              <a:ext cx="2106635" cy="697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Image result for fantom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275" y="3877703"/>
              <a:ext cx="2320130" cy="522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140" y="4400549"/>
              <a:ext cx="1714500" cy="76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6" name="Picture 8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30" r="18291" b="43453"/>
            <a:stretch/>
          </p:blipFill>
          <p:spPr bwMode="auto">
            <a:xfrm>
              <a:off x="5552699" y="1952378"/>
              <a:ext cx="3509170" cy="944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1129891" y="295407"/>
            <a:ext cx="9572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Mapping Genetic </a:t>
            </a:r>
            <a:r>
              <a:rPr lang="en-US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Variation in Epigenetic </a:t>
            </a:r>
            <a:r>
              <a:rPr lang="en-US" sz="20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Factors to potential specific cell types and diseases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3862" y="1403194"/>
            <a:ext cx="394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PheWAS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identified Phenotype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Assocatied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Epigenetic Factors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231" y="2397610"/>
            <a:ext cx="2757070" cy="42540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4007" y="1406421"/>
            <a:ext cx="3941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Tissue specific and Disease associated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Epigenetics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Genes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353507" y="3045968"/>
            <a:ext cx="295275" cy="14039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4152" y="1596133"/>
            <a:ext cx="2957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Tissue and 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Phenotype Deconvolution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4" name="Right Arrow 13"/>
          <p:cNvSpPr/>
          <p:nvPr/>
        </p:nvSpPr>
        <p:spPr>
          <a:xfrm rot="1589192">
            <a:off x="8853657" y="3204368"/>
            <a:ext cx="295275" cy="140395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rheumatoid arthriti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8"/>
          <a:stretch/>
        </p:blipFill>
        <p:spPr bwMode="auto">
          <a:xfrm>
            <a:off x="8174169" y="4754443"/>
            <a:ext cx="1654249" cy="10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human organ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7" r="12919"/>
          <a:stretch/>
        </p:blipFill>
        <p:spPr bwMode="auto">
          <a:xfrm>
            <a:off x="9578233" y="2814966"/>
            <a:ext cx="2027309" cy="20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Image result for human cell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207" y="5810731"/>
            <a:ext cx="1015291" cy="76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Image result for human cell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578" y="4984799"/>
            <a:ext cx="2251422" cy="15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8989" y="4760796"/>
            <a:ext cx="4651994" cy="18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4108</TotalTime>
  <Words>1089</Words>
  <Application>Microsoft Office PowerPoint</Application>
  <PresentationFormat>Widescreen</PresentationFormat>
  <Paragraphs>164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Adobe Fan Heiti Std B</vt:lpstr>
      <vt:lpstr>Adobe Heiti Std R</vt:lpstr>
      <vt:lpstr>Arial</vt:lpstr>
      <vt:lpstr>Calibri</vt:lpstr>
      <vt:lpstr>Calibri Light</vt:lpstr>
      <vt:lpstr>Helvetica Neue</vt:lpstr>
      <vt:lpstr>Lora</vt:lpstr>
      <vt:lpstr>Open Sans</vt:lpstr>
      <vt:lpstr>Times New Roman</vt:lpstr>
      <vt:lpstr>Wingdings</vt:lpstr>
      <vt:lpstr>Office Theme</vt:lpstr>
      <vt:lpstr>Phenome-wide Association Study Maps Genetic Variation in Epigenetic Factors with Human Complex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176</cp:revision>
  <dcterms:created xsi:type="dcterms:W3CDTF">2018-10-26T01:52:28Z</dcterms:created>
  <dcterms:modified xsi:type="dcterms:W3CDTF">2019-08-13T03:39:49Z</dcterms:modified>
</cp:coreProperties>
</file>