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58" r:id="rId6"/>
    <p:sldId id="271" r:id="rId7"/>
    <p:sldId id="275" r:id="rId8"/>
    <p:sldId id="259" r:id="rId9"/>
    <p:sldId id="281" r:id="rId10"/>
    <p:sldId id="273" r:id="rId11"/>
    <p:sldId id="280" r:id="rId12"/>
    <p:sldId id="261" r:id="rId13"/>
    <p:sldId id="283" r:id="rId14"/>
    <p:sldId id="262" r:id="rId15"/>
    <p:sldId id="263" r:id="rId16"/>
    <p:sldId id="279" r:id="rId17"/>
    <p:sldId id="265" r:id="rId18"/>
    <p:sldId id="266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FEB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0688-D688-4C66-BBFC-CD241C3AE28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D49E2-F6FB-45BD-9805-7D7B48EB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9662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The Future of Rheumatoid Arthritis Genetics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01592"/>
            <a:ext cx="9144000" cy="1655762"/>
          </a:xfrm>
        </p:spPr>
        <p:txBody>
          <a:bodyPr/>
          <a:lstStyle/>
          <a:p>
            <a:r>
              <a:rPr lang="en-US" sz="2800" dirty="0" smtClean="0"/>
              <a:t>Steven J. Schrodi</a:t>
            </a:r>
          </a:p>
          <a:p>
            <a:r>
              <a:rPr lang="en-US" dirty="0" smtClean="0"/>
              <a:t>Department of Medical Genetics</a:t>
            </a:r>
          </a:p>
          <a:p>
            <a:r>
              <a:rPr lang="en-US" dirty="0" smtClean="0"/>
              <a:t>University of Wisconsin-Madison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433390"/>
            <a:ext cx="3383280" cy="2255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1017" y="5299540"/>
            <a:ext cx="6712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74747"/>
                </a:solidFill>
                <a:effectLst/>
                <a:latin typeface="Hind"/>
              </a:rPr>
              <a:t>诸事有其好的一面，但不是人人都能看到</a:t>
            </a:r>
            <a:r>
              <a:rPr lang="zh-CN" altLang="en-US" b="0" i="0" dirty="0" smtClean="0">
                <a:solidFill>
                  <a:srgbClr val="474747"/>
                </a:solidFill>
                <a:effectLst/>
                <a:latin typeface="Hind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4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51" y="28196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Tools and Approaches for the Future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7521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93617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42" y="6103569"/>
            <a:ext cx="1111861" cy="741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4747" y="1132640"/>
            <a:ext cx="9747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will we dissect the considerable heterogeneity of RA etiological factors?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204747" y="1132640"/>
            <a:ext cx="974766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 rot="7342418">
            <a:off x="2102438" y="1915321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 rot="5400000">
            <a:off x="5729432" y="1805239"/>
            <a:ext cx="578694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 rot="2963063">
            <a:off x="9052315" y="1927848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3844" y="2642432"/>
            <a:ext cx="299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Reduce complexity of 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the RA Phenotype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19734" y="3628207"/>
            <a:ext cx="0" cy="218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9734" y="5812970"/>
            <a:ext cx="3320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31795" y="58650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702" y="34592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PC2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64170" y="543837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16570" y="559077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8970" y="53382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21370" y="54906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56203" y="536869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82477" y="55472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82178" y="566043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34578" y="56430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82030" y="550802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34133" y="4206103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86533" y="4358503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73618" y="4237059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23250" y="4480550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31746" y="4490694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82178" y="4550024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82477" y="4744329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73917" y="4241211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405919" y="4471985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12810" y="4035638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599549" y="48158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51949" y="49682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52912" y="505532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97019" y="480269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825667" y="509899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88459" y="491148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29112" y="5162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21319" y="466778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773719" y="482018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74682" y="490727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18789" y="465464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847437" y="495094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10229" y="476344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86084" y="4188684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938484" y="4341084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025569" y="4219640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75201" y="4463131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083697" y="4473275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34129" y="4532605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34428" y="4726910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225868" y="4223792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57870" y="4454566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064761" y="4018219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947200" y="534257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099600" y="549497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252000" y="52424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04400" y="53948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39233" y="52729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565507" y="545142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365208" y="556463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517608" y="554721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65060" y="541223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91633" y="54253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17610" y="512043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34135" y="519448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751949" y="49682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949419" y="495509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040859" y="506388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773719" y="482018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26119" y="497258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27082" y="505967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71189" y="480704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62629" y="491584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215029" y="506824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54366" y="481569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99737" y="38621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16416" y="40390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99737" y="423065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43427" y="41979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4017" y="44215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75845" y="44026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633" y="402762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4312" y="42045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47633" y="43961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91323" y="436337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01913" y="45869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741" y="45681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54070" y="46813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88850" y="46784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910678" y="46595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82466" y="46530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26156" y="46202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6746" y="4843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58574" y="48250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88903" y="49382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32300" y="45550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93106" y="50906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45058" y="52430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97458" y="53170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49858" y="51559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063069" y="500789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095107" y="2522611"/>
            <a:ext cx="3889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Perform experiments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d</a:t>
            </a:r>
            <a:r>
              <a:rPr lang="en-US" sz="2400" b="1" dirty="0" smtClean="0">
                <a:solidFill>
                  <a:schemeClr val="tx2"/>
                </a:solidFill>
              </a:rPr>
              <a:t>esigned to have high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lang="en-US" sz="2400" b="1" dirty="0" smtClean="0">
                <a:solidFill>
                  <a:schemeClr val="tx2"/>
                </a:solidFill>
              </a:rPr>
              <a:t>ower to detect effects 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rom realistic disease models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630567" y="4410741"/>
            <a:ext cx="23251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626211" y="4628456"/>
            <a:ext cx="23251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5-Point Star 116"/>
          <p:cNvSpPr/>
          <p:nvPr/>
        </p:nvSpPr>
        <p:spPr>
          <a:xfrm>
            <a:off x="4953814" y="4248075"/>
            <a:ext cx="347654" cy="25690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5-Point Star 117"/>
          <p:cNvSpPr/>
          <p:nvPr/>
        </p:nvSpPr>
        <p:spPr>
          <a:xfrm>
            <a:off x="6033677" y="4478853"/>
            <a:ext cx="347654" cy="25690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724526" y="5203233"/>
            <a:ext cx="251031" cy="23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450067" y="4759223"/>
            <a:ext cx="26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Compound heterozygosity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212206" y="5184680"/>
            <a:ext cx="253040" cy="2591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918249" y="5651814"/>
            <a:ext cx="251031" cy="23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331909" y="5660521"/>
            <a:ext cx="251031" cy="23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588813" y="6126433"/>
            <a:ext cx="251031" cy="230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375789" y="6139496"/>
            <a:ext cx="251031" cy="230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861002" y="5637529"/>
            <a:ext cx="253040" cy="25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030128" y="6110299"/>
            <a:ext cx="251031" cy="23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498110" y="5646236"/>
            <a:ext cx="253040" cy="2591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038681" y="5673584"/>
            <a:ext cx="251031" cy="2309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553227" y="5654943"/>
            <a:ext cx="253040" cy="25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842743" y="6156911"/>
            <a:ext cx="251031" cy="23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133840" y="6125211"/>
            <a:ext cx="253040" cy="2591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119" idx="6"/>
            <a:endCxn id="121" idx="1"/>
          </p:cNvCxnSpPr>
          <p:nvPr/>
        </p:nvCxnSpPr>
        <p:spPr>
          <a:xfrm flipV="1">
            <a:off x="5975557" y="5314264"/>
            <a:ext cx="236649" cy="4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096016" y="5314259"/>
            <a:ext cx="0" cy="224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164196" y="5538517"/>
            <a:ext cx="1327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41" idx="0"/>
          </p:cNvCxnSpPr>
          <p:nvPr/>
        </p:nvCxnSpPr>
        <p:spPr>
          <a:xfrm flipH="1">
            <a:off x="6466132" y="5545037"/>
            <a:ext cx="4354" cy="111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6340616" y="5656165"/>
            <a:ext cx="251031" cy="230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6037234" y="5536813"/>
            <a:ext cx="6533" cy="141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5608337" y="5536325"/>
            <a:ext cx="4354" cy="111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157669" y="5532457"/>
            <a:ext cx="6533" cy="141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598220" y="5780176"/>
            <a:ext cx="262775" cy="4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804252" y="5801946"/>
            <a:ext cx="262775" cy="4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718678" y="5793232"/>
            <a:ext cx="0" cy="224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282529" y="6126429"/>
            <a:ext cx="251031" cy="230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924711" y="5801939"/>
            <a:ext cx="0" cy="224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238332" y="5998203"/>
            <a:ext cx="921011" cy="6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158462" y="5984821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23035" y="5993528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261482" y="6002235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70488" y="6006910"/>
            <a:ext cx="921011" cy="6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394978" y="5997879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959547" y="6019649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84927" y="6002230"/>
            <a:ext cx="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423384" y="6400672"/>
            <a:ext cx="291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Multiplex families or kinships</a:t>
            </a:r>
            <a:endParaRPr lang="en-US" dirty="0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011648" y="1816372"/>
            <a:ext cx="2803" cy="5041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045898" y="1845132"/>
            <a:ext cx="24720" cy="493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192831" y="2661948"/>
            <a:ext cx="3784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Use of new high-throughput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m</a:t>
            </a:r>
            <a:r>
              <a:rPr lang="en-US" sz="2400" b="1" dirty="0" smtClean="0">
                <a:solidFill>
                  <a:schemeClr val="tx2"/>
                </a:solidFill>
              </a:rPr>
              <a:t>olecular and cellular tools</a:t>
            </a: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026" y="3669806"/>
            <a:ext cx="942294" cy="706721"/>
          </a:xfrm>
          <a:prstGeom prst="rect">
            <a:avLst/>
          </a:prstGeom>
        </p:spPr>
      </p:pic>
      <p:sp>
        <p:nvSpPr>
          <p:cNvPr id="183" name="Right Arrow 182"/>
          <p:cNvSpPr/>
          <p:nvPr/>
        </p:nvSpPr>
        <p:spPr>
          <a:xfrm>
            <a:off x="9489269" y="3907884"/>
            <a:ext cx="531230" cy="189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10072749" y="382854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DNAseq</a:t>
            </a:r>
            <a:r>
              <a:rPr lang="en-US" dirty="0" smtClean="0"/>
              <a:t>   </a:t>
            </a:r>
            <a:r>
              <a:rPr lang="en-US" dirty="0" err="1" smtClean="0"/>
              <a:t>RNAseq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9345574" y="4214810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R&amp;D</a:t>
            </a:r>
            <a:endParaRPr lang="en-US" sz="1000" dirty="0"/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4"/>
          <a:srcRect l="23558" t="59943" r="44600" b="5085"/>
          <a:stretch/>
        </p:blipFill>
        <p:spPr>
          <a:xfrm>
            <a:off x="8575349" y="4491916"/>
            <a:ext cx="1489166" cy="666206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8981882" y="5048886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Kibat</a:t>
            </a:r>
            <a:r>
              <a:rPr lang="en-US" sz="1000" dirty="0" smtClean="0"/>
              <a:t> et al, 2016</a:t>
            </a:r>
            <a:endParaRPr lang="en-US" sz="1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0025727" y="4651103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Antigen-Ab screens</a:t>
            </a:r>
            <a:endParaRPr lang="en-US" dirty="0"/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 rotWithShape="1">
          <a:blip r:embed="rId5"/>
          <a:srcRect l="1" t="21029" r="23790" b="29257"/>
          <a:stretch/>
        </p:blipFill>
        <p:spPr>
          <a:xfrm>
            <a:off x="8245531" y="5434013"/>
            <a:ext cx="1346150" cy="1170858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9595665" y="5719828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WGBS  DNA methylation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5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58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Tools and Approaches for the Future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2076995"/>
            <a:ext cx="11403874" cy="4402182"/>
          </a:xfrm>
        </p:spPr>
        <p:txBody>
          <a:bodyPr/>
          <a:lstStyle/>
          <a:p>
            <a:r>
              <a:rPr lang="en-US" dirty="0" smtClean="0"/>
              <a:t>Heavy reliance on statistical genomics and machine learning methods</a:t>
            </a:r>
          </a:p>
          <a:p>
            <a:r>
              <a:rPr lang="en-US" dirty="0" smtClean="0"/>
              <a:t>Sequencing to identify rare variants and compound heterozygotes</a:t>
            </a:r>
          </a:p>
          <a:p>
            <a:r>
              <a:rPr lang="en-US" dirty="0" smtClean="0"/>
              <a:t>Novel experimental designs</a:t>
            </a:r>
          </a:p>
          <a:p>
            <a:r>
              <a:rPr lang="en-US" dirty="0" smtClean="0"/>
              <a:t>Immune cell genomics</a:t>
            </a:r>
          </a:p>
          <a:p>
            <a:r>
              <a:rPr lang="en-US" dirty="0" smtClean="0"/>
              <a:t>Large-scale screening of antigen/antibody responses</a:t>
            </a:r>
          </a:p>
          <a:p>
            <a:r>
              <a:rPr lang="en-US" dirty="0" err="1" smtClean="0"/>
              <a:t>Epigenomics</a:t>
            </a:r>
            <a:r>
              <a:rPr lang="en-US" dirty="0" smtClean="0"/>
              <a:t> (DNA methylation, </a:t>
            </a:r>
            <a:r>
              <a:rPr lang="en-US" dirty="0" err="1" smtClean="0"/>
              <a:t>ncRNA</a:t>
            </a:r>
            <a:r>
              <a:rPr lang="en-US" dirty="0" smtClean="0"/>
              <a:t>, histone acetylation) </a:t>
            </a:r>
          </a:p>
          <a:p>
            <a:r>
              <a:rPr lang="en-US" dirty="0" smtClean="0"/>
              <a:t>Investigations in different populations</a:t>
            </a:r>
          </a:p>
          <a:p>
            <a:r>
              <a:rPr lang="en-US" dirty="0" smtClean="0"/>
              <a:t>Synthesis of multi-omics data for RA prediction and RA subgroups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584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6680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856" y="5643154"/>
            <a:ext cx="1703747" cy="1135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4747" y="1315522"/>
            <a:ext cx="9747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will we dissect the considerable heterogeneity of RA etiological factors?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204747" y="1315522"/>
            <a:ext cx="974766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40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Statistical Genomics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481765"/>
            <a:ext cx="11596802" cy="49974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As human genetics becomes data-rich, the most important task becomes identifying true positive signals from false positives.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Permutation routines</a:t>
            </a:r>
          </a:p>
          <a:p>
            <a:r>
              <a:rPr lang="en-US" dirty="0" smtClean="0"/>
              <a:t>Probabilistic framework (Bayesian approaches)</a:t>
            </a:r>
          </a:p>
          <a:p>
            <a:r>
              <a:rPr lang="en-US" dirty="0" smtClean="0"/>
              <a:t>Be aware of mechanisms that can produce false positives </a:t>
            </a:r>
            <a:endParaRPr lang="en-US" dirty="0" smtClean="0"/>
          </a:p>
          <a:p>
            <a:r>
              <a:rPr lang="en-US" dirty="0" smtClean="0"/>
              <a:t>Check the analysis pipeline with null data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5262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81358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940" y="5906802"/>
            <a:ext cx="1368014" cy="9120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6776" y="837026"/>
            <a:ext cx="7554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solidFill>
                  <a:srgbClr val="222222"/>
                </a:solidFill>
                <a:effectLst/>
                <a:latin typeface="Roboto"/>
              </a:rPr>
              <a:t>中国人不确定是不舒服，但要确定是荒谬的。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04949" y="1404796"/>
            <a:ext cx="11207930" cy="948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151222" y="3474182"/>
                <a:ext cx="338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𝑀𝑜𝑙𝑒𝑐𝑢𝑙𝑎𝑟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222" y="3474182"/>
                <a:ext cx="3383279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367450" y="3624477"/>
            <a:ext cx="783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91243" y="5113337"/>
            <a:ext cx="2521132" cy="7036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Analysis Pipeline</a:t>
            </a:r>
            <a:endParaRPr lang="en-US" sz="2400" b="1" dirty="0"/>
          </a:p>
        </p:txBody>
      </p:sp>
      <p:sp>
        <p:nvSpPr>
          <p:cNvPr id="13" name="Striped Right Arrow 12"/>
          <p:cNvSpPr/>
          <p:nvPr/>
        </p:nvSpPr>
        <p:spPr>
          <a:xfrm>
            <a:off x="6443002" y="5222846"/>
            <a:ext cx="927463" cy="484632"/>
          </a:xfrm>
          <a:prstGeom prst="stripedRightArrow">
            <a:avLst>
              <a:gd name="adj1" fmla="val 44609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78225" y="5007962"/>
            <a:ext cx="1632858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Null Data</a:t>
            </a:r>
            <a:endParaRPr lang="en-US" sz="2400" b="1" dirty="0"/>
          </a:p>
        </p:txBody>
      </p:sp>
      <p:sp>
        <p:nvSpPr>
          <p:cNvPr id="16" name="Striped Right Arrow 15"/>
          <p:cNvSpPr/>
          <p:nvPr/>
        </p:nvSpPr>
        <p:spPr>
          <a:xfrm>
            <a:off x="2676535" y="5231553"/>
            <a:ext cx="927463" cy="484632"/>
          </a:xfrm>
          <a:prstGeom prst="stripedRightArrow">
            <a:avLst>
              <a:gd name="adj1" fmla="val 44609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0465" y="5007962"/>
            <a:ext cx="2328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No Significant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Results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3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8550"/>
            <a:ext cx="10644052" cy="73215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Population-Specific Effects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79268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740227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594" y="5559922"/>
            <a:ext cx="1830643" cy="12204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136474" y="1920243"/>
            <a:ext cx="2116183" cy="4271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52657" y="1920243"/>
            <a:ext cx="2129246" cy="4271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54040" y="5917477"/>
            <a:ext cx="130629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7148" y="4049489"/>
            <a:ext cx="771796" cy="2142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84669" y="5721534"/>
            <a:ext cx="250370" cy="4702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15297" y="6021980"/>
            <a:ext cx="26126" cy="169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98174" y="5055329"/>
            <a:ext cx="425635" cy="1136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67549" y="5303523"/>
            <a:ext cx="333648" cy="888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72498" y="4480564"/>
            <a:ext cx="629192" cy="1711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24105" y="5465358"/>
            <a:ext cx="26126" cy="726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50231" y="5917477"/>
            <a:ext cx="86268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750426" y="5917477"/>
            <a:ext cx="58785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57606" y="3135089"/>
            <a:ext cx="195943" cy="3056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81703" y="4219306"/>
            <a:ext cx="711926" cy="19724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55577" y="4663443"/>
            <a:ext cx="382089" cy="1528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931927" y="5747660"/>
            <a:ext cx="93072" cy="444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-Point Star 59"/>
          <p:cNvSpPr/>
          <p:nvPr/>
        </p:nvSpPr>
        <p:spPr>
          <a:xfrm>
            <a:off x="2287094" y="3265717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2635439" y="2582094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1638309" y="4563297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2496104" y="5185961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3336483" y="2185852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3632574" y="3448595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3497588" y="5625739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4617726" y="4750530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5120646" y="5969728"/>
            <a:ext cx="156754" cy="2220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663453" y="5255624"/>
            <a:ext cx="261250" cy="936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794078" y="5747660"/>
            <a:ext cx="130625" cy="444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71159" y="6296298"/>
            <a:ext cx="1800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Population 1</a:t>
            </a:r>
            <a:endParaRPr lang="en-US" sz="2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555541" y="6305003"/>
            <a:ext cx="1800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Population 2</a:t>
            </a:r>
            <a:endParaRPr lang="en-US" sz="2400" b="1" dirty="0"/>
          </a:p>
        </p:txBody>
      </p:sp>
      <p:sp>
        <p:nvSpPr>
          <p:cNvPr id="76" name="Lightning Bolt 75"/>
          <p:cNvSpPr/>
          <p:nvPr/>
        </p:nvSpPr>
        <p:spPr>
          <a:xfrm rot="5746164">
            <a:off x="5333779" y="5499465"/>
            <a:ext cx="914400" cy="91440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ightning Bolt 76"/>
          <p:cNvSpPr/>
          <p:nvPr/>
        </p:nvSpPr>
        <p:spPr>
          <a:xfrm rot="20972632">
            <a:off x="192413" y="5580839"/>
            <a:ext cx="914400" cy="91440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024999" y="3165344"/>
            <a:ext cx="2004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Population-specific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pathogenic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mutation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53916" y="4865812"/>
            <a:ext cx="250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Population-specific</a:t>
            </a:r>
          </a:p>
          <a:p>
            <a:pPr algn="ctr"/>
            <a:r>
              <a:rPr lang="en-US" b="1" dirty="0" smtClean="0">
                <a:solidFill>
                  <a:srgbClr val="FF6600"/>
                </a:solidFill>
              </a:rPr>
              <a:t>Environmental exposure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686800" y="1630406"/>
            <a:ext cx="1841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PADI4</a:t>
            </a:r>
          </a:p>
          <a:p>
            <a:r>
              <a:rPr lang="en-US" sz="2400" i="1" dirty="0" smtClean="0"/>
              <a:t>PTPN22</a:t>
            </a:r>
          </a:p>
          <a:p>
            <a:r>
              <a:rPr lang="en-US" sz="2400" i="1" dirty="0" smtClean="0"/>
              <a:t>TYK2</a:t>
            </a:r>
          </a:p>
          <a:p>
            <a:r>
              <a:rPr lang="en-US" sz="2400" i="1" dirty="0" smtClean="0"/>
              <a:t>CTLA4</a:t>
            </a:r>
          </a:p>
          <a:p>
            <a:r>
              <a:rPr lang="en-US" sz="2400" i="1" dirty="0" smtClean="0"/>
              <a:t>FCRL3</a:t>
            </a:r>
          </a:p>
          <a:p>
            <a:r>
              <a:rPr lang="en-US" sz="2400" i="1" dirty="0" smtClean="0"/>
              <a:t>NFKBIE</a:t>
            </a:r>
            <a:endParaRPr lang="en-US" sz="2400" i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2863044" y="888275"/>
            <a:ext cx="127855" cy="1896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594730" y="888275"/>
            <a:ext cx="184800" cy="2059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5-Point Star 89"/>
          <p:cNvSpPr/>
          <p:nvPr/>
        </p:nvSpPr>
        <p:spPr>
          <a:xfrm>
            <a:off x="3149246" y="783768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5-Point Star 90"/>
          <p:cNvSpPr/>
          <p:nvPr/>
        </p:nvSpPr>
        <p:spPr>
          <a:xfrm>
            <a:off x="3301646" y="1184365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2983782" y="1336765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5-Point Star 92"/>
          <p:cNvSpPr/>
          <p:nvPr/>
        </p:nvSpPr>
        <p:spPr>
          <a:xfrm>
            <a:off x="3266812" y="1541417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5-Point Star 93"/>
          <p:cNvSpPr/>
          <p:nvPr/>
        </p:nvSpPr>
        <p:spPr>
          <a:xfrm>
            <a:off x="2935885" y="1693817"/>
            <a:ext cx="347254" cy="40494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95058" y="964531"/>
            <a:ext cx="1244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Shared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pathogenic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mutations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90979" y="1053970"/>
            <a:ext cx="6107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Examples of genes with large effect differences </a:t>
            </a:r>
          </a:p>
          <a:p>
            <a:r>
              <a:rPr lang="en-US" sz="2400" dirty="0" smtClean="0"/>
              <a:t>between populations: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73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58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Machine Learning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2194559"/>
            <a:ext cx="11529478" cy="4284617"/>
          </a:xfrm>
        </p:spPr>
        <p:txBody>
          <a:bodyPr/>
          <a:lstStyle/>
          <a:p>
            <a:r>
              <a:rPr lang="en-US" dirty="0" smtClean="0"/>
              <a:t>As RA studies of molecular pathogenesis become data-rich, computational methods to analyze high-dimensional data are necessary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Sure Independence Screening for feature selection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Bayesian networks, Ridge Regression, Neural Networks are powerful approaches for classification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584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6680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04457" y="1172826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不管黑猫白猫，捉到老鼠就是好猫。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431" y="5790384"/>
            <a:ext cx="1512276" cy="1008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295" y="5084068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2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72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Sequencing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011530"/>
            <a:ext cx="11585749" cy="5467648"/>
          </a:xfrm>
        </p:spPr>
        <p:txBody>
          <a:bodyPr/>
          <a:lstStyle/>
          <a:p>
            <a:r>
              <a:rPr lang="en-US" dirty="0" smtClean="0"/>
              <a:t>Rapid reduction in cost has enabled large NGS-based studies</a:t>
            </a:r>
          </a:p>
          <a:p>
            <a:r>
              <a:rPr lang="en-US" dirty="0" smtClean="0"/>
              <a:t>Useful in fine-mapping regions of RA association</a:t>
            </a:r>
          </a:p>
          <a:p>
            <a:r>
              <a:rPr lang="en-US" dirty="0" smtClean="0"/>
              <a:t>Useful in identifying additional rare variants in key RA genes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8553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799512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384" y="5575439"/>
            <a:ext cx="1824866" cy="1216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86" y="2595750"/>
            <a:ext cx="3466245" cy="4076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73" y="2484375"/>
            <a:ext cx="5999693" cy="43076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9284" y="6340677"/>
            <a:ext cx="1321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Westra</a:t>
            </a:r>
            <a:r>
              <a:rPr lang="en-US" sz="1200" dirty="0" smtClean="0"/>
              <a:t> et al, 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646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58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Antigen/Antibody Screening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584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6680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453" y="5989000"/>
            <a:ext cx="1303500" cy="869000"/>
          </a:xfrm>
          <a:prstGeom prst="rect">
            <a:avLst/>
          </a:prstGeom>
        </p:spPr>
      </p:pic>
      <p:pic>
        <p:nvPicPr>
          <p:cNvPr id="4098" name="Picture 2" descr="https://journals.plos.org/plosone/article/figure/image?size=large&amp;id=info:doi/10.1371/journal.pone.0057587.g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7" y="1482953"/>
            <a:ext cx="10766158" cy="450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776" y="6283234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Kalantari-</a:t>
            </a:r>
            <a:r>
              <a:rPr lang="en-US" sz="1200" dirty="0" err="1" smtClean="0"/>
              <a:t>Dehaghi</a:t>
            </a:r>
            <a:r>
              <a:rPr lang="en-US" sz="1200" dirty="0" smtClean="0"/>
              <a:t> et al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621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58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Single Cell Genomics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584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6680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398" y="5912781"/>
            <a:ext cx="1315328" cy="876885"/>
          </a:xfrm>
          <a:prstGeom prst="rect">
            <a:avLst/>
          </a:prstGeom>
        </p:spPr>
      </p:pic>
      <p:pic>
        <p:nvPicPr>
          <p:cNvPr id="11266" name="Picture 2" descr="Fig.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5" y="1312996"/>
            <a:ext cx="4839412" cy="43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748" y="1421852"/>
            <a:ext cx="7095978" cy="42397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8145" y="5557595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Zhang et al, 2018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17588" y="5912781"/>
            <a:ext cx="499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Transcriptome and mass cytometry-based immune </a:t>
            </a:r>
          </a:p>
          <a:p>
            <a:pPr algn="ctr"/>
            <a:r>
              <a:rPr lang="en-US" dirty="0" smtClean="0"/>
              <a:t>cell states in RA synovial tissues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2951" y="5865372"/>
            <a:ext cx="329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Cell Genomic Technologies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1157" y="5280596"/>
            <a:ext cx="886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Nat Rheum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414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1613"/>
            <a:ext cx="10604863" cy="94116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  <a:latin typeface="+mn-lt"/>
              </a:rPr>
              <a:t>Epigenomics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09896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870855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06" y="5721531"/>
            <a:ext cx="1699262" cy="1132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98" y="970324"/>
            <a:ext cx="6887390" cy="590043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58930" y="1502228"/>
            <a:ext cx="520338" cy="509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6"/>
          </p:cNvCxnSpPr>
          <p:nvPr/>
        </p:nvCxnSpPr>
        <p:spPr>
          <a:xfrm flipV="1">
            <a:off x="679268" y="1750422"/>
            <a:ext cx="352697" cy="6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45028" y="1476101"/>
            <a:ext cx="507275" cy="53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9085" y="1750422"/>
            <a:ext cx="0" cy="574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6942" y="2325188"/>
            <a:ext cx="520338" cy="5094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3763" y="3875317"/>
            <a:ext cx="520338" cy="5094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6"/>
          </p:cNvCxnSpPr>
          <p:nvPr/>
        </p:nvCxnSpPr>
        <p:spPr>
          <a:xfrm flipV="1">
            <a:off x="714101" y="4123511"/>
            <a:ext cx="352697" cy="6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79861" y="3849190"/>
            <a:ext cx="507275" cy="53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83918" y="4123511"/>
            <a:ext cx="0" cy="574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775" y="4698277"/>
            <a:ext cx="520338" cy="5094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099" y="3144975"/>
            <a:ext cx="97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versus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10664" y="6577373"/>
            <a:ext cx="1559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Ince-Askan</a:t>
            </a:r>
            <a:r>
              <a:rPr lang="en-US" sz="1200" dirty="0" smtClean="0"/>
              <a:t> et al, 2019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4754880" y="1149532"/>
            <a:ext cx="326571" cy="326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12267" y="1445625"/>
            <a:ext cx="326571" cy="326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17327" y="1310639"/>
            <a:ext cx="326571" cy="326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010955" y="1149532"/>
            <a:ext cx="3137513" cy="22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g06642177   </a:t>
            </a:r>
            <a:r>
              <a:rPr lang="en-US" sz="2400" i="1" dirty="0" smtClean="0"/>
              <a:t>SLC2A12</a:t>
            </a:r>
          </a:p>
          <a:p>
            <a:endParaRPr lang="en-US" sz="2400" dirty="0" smtClean="0"/>
          </a:p>
          <a:p>
            <a:r>
              <a:rPr lang="en-US" sz="2400" dirty="0" smtClean="0"/>
              <a:t>cg08867893   </a:t>
            </a:r>
            <a:r>
              <a:rPr lang="en-US" sz="2400" i="1" dirty="0" smtClean="0"/>
              <a:t>ZNF365</a:t>
            </a:r>
            <a:endParaRPr lang="en-US" sz="2400" i="1" dirty="0" smtClean="0"/>
          </a:p>
          <a:p>
            <a:endParaRPr lang="en-US" sz="2400" dirty="0" smtClean="0"/>
          </a:p>
          <a:p>
            <a:r>
              <a:rPr lang="en-US" sz="2400" dirty="0" smtClean="0"/>
              <a:t>cg06778273   </a:t>
            </a:r>
            <a:r>
              <a:rPr lang="en-US" sz="2400" i="1" dirty="0" smtClean="0"/>
              <a:t>TNFRSF18</a:t>
            </a:r>
            <a:endParaRPr lang="en-US" sz="2400" i="1" dirty="0" smtClean="0"/>
          </a:p>
          <a:p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81451" y="1310639"/>
            <a:ext cx="37916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43898" y="1476101"/>
            <a:ext cx="2755161" cy="6204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71107" y="1608910"/>
            <a:ext cx="6187881" cy="1217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95360" y="3437467"/>
            <a:ext cx="3370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TNF-receptor superfamily</a:t>
            </a:r>
          </a:p>
          <a:p>
            <a:r>
              <a:rPr lang="en-US" dirty="0" smtClean="0"/>
              <a:t>Expressed during T-cell activation</a:t>
            </a:r>
          </a:p>
          <a:p>
            <a:r>
              <a:rPr lang="en-US" dirty="0" smtClean="0"/>
              <a:t>Self-tolerance CD25+/CD4+ </a:t>
            </a:r>
            <a:r>
              <a:rPr lang="en-US" dirty="0" err="1" smtClean="0"/>
              <a:t>Treg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6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58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Multi-Omics Prediction of RA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7" y="1201780"/>
            <a:ext cx="11142617" cy="5003074"/>
          </a:xfrm>
        </p:spPr>
        <p:txBody>
          <a:bodyPr/>
          <a:lstStyle/>
          <a:p>
            <a:r>
              <a:rPr lang="en-US" dirty="0" smtClean="0"/>
              <a:t>GWAS markers are insufficient for accurate prediction of RA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 smtClean="0"/>
          </a:p>
          <a:p>
            <a:r>
              <a:rPr lang="en-US" dirty="0" smtClean="0"/>
              <a:t>Combination of clinical features, dynamic biomarkers, epigenetics and DNA variants will likely dramatically improve RA predictive models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Using sophisticated feature selection algorithms and machine learning classification models will enable prediction of RA and identification of clinically meaningful RA subtypes 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584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6680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411" y="5504544"/>
            <a:ext cx="1821170" cy="1214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80" y="4215786"/>
            <a:ext cx="2947853" cy="25926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3749" y="5504544"/>
            <a:ext cx="2814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of pre-T2D </a:t>
            </a:r>
          </a:p>
          <a:p>
            <a:r>
              <a:rPr lang="en-US" dirty="0" err="1" smtClean="0"/>
              <a:t>SNPs+metabolites+proteins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AUC 0.912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88993" y="6531396"/>
            <a:ext cx="1267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Carter et al,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477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58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Outline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236614"/>
            <a:ext cx="11495313" cy="5621385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rheumatoid arthritis genetics</a:t>
            </a:r>
          </a:p>
          <a:p>
            <a:pPr lvl="1"/>
            <a:r>
              <a:rPr lang="en-US" dirty="0" smtClean="0"/>
              <a:t>Heritability</a:t>
            </a:r>
          </a:p>
          <a:p>
            <a:pPr lvl="1"/>
            <a:r>
              <a:rPr lang="en-US" dirty="0" smtClean="0"/>
              <a:t>Linkage studies</a:t>
            </a:r>
          </a:p>
          <a:p>
            <a:pPr lvl="1"/>
            <a:r>
              <a:rPr lang="en-US" dirty="0" smtClean="0"/>
              <a:t>GWAS</a:t>
            </a:r>
          </a:p>
          <a:p>
            <a:r>
              <a:rPr lang="en-US" dirty="0" smtClean="0"/>
              <a:t>Genetic architecture of rheumatoid arthritis</a:t>
            </a:r>
          </a:p>
          <a:p>
            <a:r>
              <a:rPr lang="en-US" dirty="0" smtClean="0"/>
              <a:t>New tools and horizons</a:t>
            </a:r>
          </a:p>
          <a:p>
            <a:pPr lvl="1"/>
            <a:r>
              <a:rPr lang="en-US" dirty="0" smtClean="0"/>
              <a:t>Statistical genomics and machine learning</a:t>
            </a:r>
          </a:p>
          <a:p>
            <a:pPr lvl="1"/>
            <a:r>
              <a:rPr lang="en-US" dirty="0" smtClean="0"/>
              <a:t>Sequencing and natural human knockouts</a:t>
            </a:r>
          </a:p>
          <a:p>
            <a:pPr lvl="1"/>
            <a:r>
              <a:rPr lang="en-US" dirty="0" smtClean="0"/>
              <a:t>Antigen-Antibody screening</a:t>
            </a:r>
          </a:p>
          <a:p>
            <a:pPr lvl="1"/>
            <a:r>
              <a:rPr lang="en-US" dirty="0" smtClean="0"/>
              <a:t>Population-specific effects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ingle cell approaches</a:t>
            </a:r>
          </a:p>
          <a:p>
            <a:pPr lvl="1"/>
            <a:r>
              <a:rPr lang="en-US" dirty="0" err="1" smtClean="0"/>
              <a:t>Epigenomics</a:t>
            </a:r>
            <a:endParaRPr lang="en-US" dirty="0" smtClean="0"/>
          </a:p>
          <a:p>
            <a:pPr lvl="1"/>
            <a:r>
              <a:rPr lang="en-US" dirty="0" smtClean="0"/>
              <a:t>Multi-Omics prediction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584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6680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502" y="5112658"/>
            <a:ext cx="2364377" cy="15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58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Acknowledgements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584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6680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229" y="5630091"/>
            <a:ext cx="1588227" cy="1058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47" y="1254671"/>
            <a:ext cx="1933575" cy="1933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97" y="1271541"/>
            <a:ext cx="1933575" cy="1933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25" y="4205061"/>
            <a:ext cx="1815194" cy="1815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630" y="4183651"/>
            <a:ext cx="1800225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910" y="4235903"/>
            <a:ext cx="1852748" cy="1852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0447" y="4235904"/>
            <a:ext cx="1323392" cy="18527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7628" y="4175671"/>
            <a:ext cx="1572440" cy="19038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77290" y="3254198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Dongyi</a:t>
            </a:r>
            <a:r>
              <a:rPr lang="en-US" dirty="0" smtClean="0"/>
              <a:t> He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9097" y="3314347"/>
            <a:ext cx="178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Shicheng Guo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" y="61595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Shelef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82672" y="6219291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7274" y="6219291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Begovich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13161" y="6227998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Gregersen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29047" y="6236705"/>
            <a:ext cx="129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Huizinga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3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58"/>
            <a:ext cx="10604863" cy="94116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Heritability of Rheumatoid Arthritis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584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6680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502" y="5112658"/>
            <a:ext cx="2364377" cy="15762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199" y="1458061"/>
                <a:ext cx="48527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58061"/>
                <a:ext cx="485273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27254" y="3699217"/>
                <a:ext cx="7504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54" y="3699217"/>
                <a:ext cx="750474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20632" y="2829761"/>
                <a:ext cx="4200252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𝑐𝑜𝑟𝑟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𝑀𝑍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𝑐𝑜𝑟𝑟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2" y="2829761"/>
                <a:ext cx="4200252" cy="529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38199" y="2213856"/>
                <a:ext cx="3335721" cy="436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13856"/>
                <a:ext cx="3335721" cy="436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59969" y="4482443"/>
                <a:ext cx="3447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𝐺𝐴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69" y="4482443"/>
                <a:ext cx="344786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27254" y="5315095"/>
                <a:ext cx="1650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54" y="5315095"/>
                <a:ext cx="165038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52697" y="6147747"/>
            <a:ext cx="8520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HLA-DRB1, PADI4, PTPN22, STAT4, TRAF1, IRF5, CTLA4, CCR6, CD40, </a:t>
            </a:r>
            <a:r>
              <a:rPr lang="en-US" dirty="0" smtClean="0"/>
              <a:t>… </a:t>
            </a:r>
            <a:r>
              <a:rPr lang="en-US" sz="2000" b="1" dirty="0" smtClean="0"/>
              <a:t>unknown factors</a:t>
            </a:r>
            <a:endParaRPr lang="en-US" sz="20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52697" y="5745982"/>
            <a:ext cx="1463040" cy="40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77642" y="5745982"/>
            <a:ext cx="4606929" cy="40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10252" y="6147747"/>
            <a:ext cx="1815737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247558"/>
            <a:ext cx="10604863" cy="94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chemeClr val="tx2"/>
                </a:solidFill>
                <a:latin typeface="+mn-lt"/>
              </a:rPr>
              <a:t>Heritability of Rheumatoid Arthritis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584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66800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54480" y="2978331"/>
            <a:ext cx="8825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Over half of the RA heritability remains unexplained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397726" y="2978331"/>
            <a:ext cx="8981799" cy="705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7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9991"/>
            <a:ext cx="10604863" cy="9411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History of Rheumatoid Arthritis Genetics</a:t>
            </a:r>
            <a:br>
              <a:rPr lang="en-US" b="1" dirty="0" smtClean="0">
                <a:solidFill>
                  <a:schemeClr val="tx2"/>
                </a:solidFill>
                <a:latin typeface="+mn-lt"/>
              </a:rPr>
            </a:br>
            <a:r>
              <a:rPr lang="en-US" b="1" dirty="0" smtClean="0">
                <a:solidFill>
                  <a:schemeClr val="tx2"/>
                </a:solidFill>
                <a:latin typeface="+mn-lt"/>
              </a:rPr>
              <a:t>L</a:t>
            </a:r>
            <a:r>
              <a:rPr lang="en-US" sz="4000" b="1" i="1" dirty="0" smtClean="0">
                <a:solidFill>
                  <a:schemeClr val="tx2"/>
                </a:solidFill>
                <a:latin typeface="+mn-lt"/>
              </a:rPr>
              <a:t>essons from Linkage Studies</a:t>
            </a:r>
            <a:endParaRPr lang="en-US" sz="4000" b="1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9534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210493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575" y="5698251"/>
            <a:ext cx="1568633" cy="104575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07123" y="1449974"/>
            <a:ext cx="522514" cy="535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6"/>
          </p:cNvCxnSpPr>
          <p:nvPr/>
        </p:nvCxnSpPr>
        <p:spPr>
          <a:xfrm flipV="1">
            <a:off x="929637" y="1717762"/>
            <a:ext cx="31133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40970" y="1482631"/>
            <a:ext cx="522514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3328" y="1717762"/>
            <a:ext cx="11975" cy="659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5866" y="2364374"/>
            <a:ext cx="522514" cy="535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02227" y="2377437"/>
            <a:ext cx="522514" cy="535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9978" y="2661553"/>
            <a:ext cx="31133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46959" y="2418801"/>
            <a:ext cx="52251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5678" y="2375625"/>
            <a:ext cx="522514" cy="535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73327" y="2236467"/>
            <a:ext cx="690157" cy="7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0"/>
          </p:cNvCxnSpPr>
          <p:nvPr/>
        </p:nvCxnSpPr>
        <p:spPr>
          <a:xfrm flipV="1">
            <a:off x="1763484" y="2244450"/>
            <a:ext cx="0" cy="132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5831" y="2231387"/>
            <a:ext cx="0" cy="132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5831" y="2220682"/>
            <a:ext cx="638991" cy="7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78776" y="2670261"/>
            <a:ext cx="0" cy="659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8380" y="3329936"/>
            <a:ext cx="22010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8380" y="3329936"/>
            <a:ext cx="0" cy="419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18405" y="3329936"/>
            <a:ext cx="0" cy="419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05293" y="3329936"/>
            <a:ext cx="0" cy="419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67293" y="3329935"/>
            <a:ext cx="0" cy="419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0261" y="3733977"/>
            <a:ext cx="522514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39684" y="3746858"/>
            <a:ext cx="52251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06036" y="3746858"/>
            <a:ext cx="522514" cy="535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52796" y="3728899"/>
            <a:ext cx="522514" cy="535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54" y="1482631"/>
            <a:ext cx="4255907" cy="32843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228953" y="1463426"/>
            <a:ext cx="22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Thompson et al, 2004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29191" y="5075865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1057" y="5340889"/>
            <a:ext cx="579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30182" y="5332182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1057" y="5340889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18105" y="5597206"/>
            <a:ext cx="522514" cy="535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29" y="5572837"/>
            <a:ext cx="522514" cy="535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800494" y="5071509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522360" y="5336533"/>
            <a:ext cx="579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01485" y="5327826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522360" y="5336533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863632" y="5568481"/>
            <a:ext cx="522514" cy="535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2997925" y="5080216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19791" y="5345240"/>
            <a:ext cx="579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298916" y="5336533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719791" y="5345240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486839" y="5601557"/>
            <a:ext cx="522514" cy="535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61063" y="5577188"/>
            <a:ext cx="522514" cy="535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4182293" y="5075860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904159" y="5340884"/>
            <a:ext cx="579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83284" y="5332177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4159" y="5340884"/>
            <a:ext cx="0" cy="256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296889" y="5601557"/>
            <a:ext cx="522514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43993" y="5598272"/>
            <a:ext cx="522514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263043" y="5593516"/>
            <a:ext cx="522514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628707" y="1832758"/>
            <a:ext cx="4455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Poor utility for discovery of RA genes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66482" y="3423692"/>
            <a:ext cx="4116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Models of rare variants with very </a:t>
            </a: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large effect sizes are incorrect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22937" y="2518003"/>
            <a:ext cx="4269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Models of low locus heterogeneity </a:t>
            </a: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are incorrect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547465" y="1593669"/>
            <a:ext cx="4518518" cy="2860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046" y="300446"/>
            <a:ext cx="5878285" cy="8882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History of Rheumatoid Arthritis Genetics</a:t>
            </a:r>
            <a:br>
              <a:rPr lang="en-US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3600" b="1" i="1" dirty="0" smtClean="0">
                <a:solidFill>
                  <a:schemeClr val="tx2"/>
                </a:solidFill>
                <a:latin typeface="+mn-lt"/>
              </a:rPr>
              <a:t>Genome-wide Association Studies</a:t>
            </a:r>
            <a:endParaRPr lang="en-US" sz="3600" b="1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94960" y="1463040"/>
            <a:ext cx="6797040" cy="4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97" y="5770879"/>
            <a:ext cx="1630682" cy="1087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1" y="156753"/>
            <a:ext cx="5958788" cy="6524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4839" y="6439987"/>
            <a:ext cx="1635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Okada et al, 2018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44490" y="2198520"/>
            <a:ext cx="553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&gt;100 RA susceptibility genes discovered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4045" y="3923788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New pathways and mechanisms identified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4046" y="2804641"/>
            <a:ext cx="5821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Models of common alleles explaining the majority of RA heritability are incorrect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4046" y="1961602"/>
            <a:ext cx="5821938" cy="3485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52752" y="4572575"/>
            <a:ext cx="5878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Shared and distinct RA genes across populations</a:t>
            </a:r>
          </a:p>
        </p:txBody>
      </p:sp>
    </p:spTree>
    <p:extLst>
      <p:ext uri="{BB962C8B-B14F-4D97-AF65-F5344CB8AC3E}">
        <p14:creationId xmlns:p14="http://schemas.microsoft.com/office/powerpoint/2010/main" val="412187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21"/>
            <a:ext cx="10515600" cy="8410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History of Rheumatoid Arthritis Genetics</a:t>
            </a:r>
            <a:br>
              <a:rPr lang="en-US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3600" b="1" i="1" dirty="0" smtClean="0">
                <a:solidFill>
                  <a:schemeClr val="tx2"/>
                </a:solidFill>
                <a:latin typeface="+mn-lt"/>
              </a:rPr>
              <a:t>Genome-wide Association Studies</a:t>
            </a:r>
            <a:endParaRPr lang="en-US" sz="3600" b="1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6571" y="1580604"/>
            <a:ext cx="11286308" cy="5108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Multiple RA predisposing alleles are found in:</a:t>
            </a:r>
          </a:p>
          <a:p>
            <a:pPr lvl="1"/>
            <a:r>
              <a:rPr lang="en-US" dirty="0" smtClean="0"/>
              <a:t>Antigen presentation processes		</a:t>
            </a:r>
          </a:p>
          <a:p>
            <a:pPr lvl="1"/>
            <a:r>
              <a:rPr lang="en-US" dirty="0" smtClean="0"/>
              <a:t>Reduced pruning of B-cell clones</a:t>
            </a:r>
          </a:p>
          <a:p>
            <a:pPr lvl="1"/>
            <a:r>
              <a:rPr lang="en-US" dirty="0" err="1" smtClean="0"/>
              <a:t>NFkB</a:t>
            </a:r>
            <a:r>
              <a:rPr lang="en-US" dirty="0" smtClean="0"/>
              <a:t> signaling</a:t>
            </a:r>
          </a:p>
          <a:p>
            <a:pPr lvl="1"/>
            <a:r>
              <a:rPr lang="en-US" dirty="0" smtClean="0"/>
              <a:t>Increased T-cell proliferation</a:t>
            </a:r>
          </a:p>
          <a:p>
            <a:pPr lvl="1"/>
            <a:r>
              <a:rPr lang="en-US" dirty="0" smtClean="0"/>
              <a:t>T-cells </a:t>
            </a:r>
            <a:r>
              <a:rPr lang="en-US" dirty="0" err="1" smtClean="0"/>
              <a:t>hyperprone</a:t>
            </a:r>
            <a:r>
              <a:rPr lang="en-US" dirty="0" smtClean="0"/>
              <a:t> to activation, mediated through CD28</a:t>
            </a:r>
          </a:p>
          <a:p>
            <a:pPr lvl="1"/>
            <a:r>
              <a:rPr lang="en-US" dirty="0" smtClean="0"/>
              <a:t>Hyper-</a:t>
            </a:r>
            <a:r>
              <a:rPr lang="en-US" dirty="0" err="1" smtClean="0"/>
              <a:t>citrullination</a:t>
            </a:r>
            <a:r>
              <a:rPr lang="en-US" dirty="0" smtClean="0"/>
              <a:t> of peptides and subsequent molecular mimicry</a:t>
            </a:r>
          </a:p>
          <a:p>
            <a:pPr lvl="1"/>
            <a:r>
              <a:rPr lang="en-US" dirty="0" smtClean="0"/>
              <a:t>Increased TH17 differentiation</a:t>
            </a:r>
          </a:p>
          <a:p>
            <a:pPr lvl="1"/>
            <a:r>
              <a:rPr lang="en-US" dirty="0" smtClean="0"/>
              <a:t>TNF-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pathway upregulation</a:t>
            </a:r>
            <a:endParaRPr lang="en-US" dirty="0" smtClean="0"/>
          </a:p>
          <a:p>
            <a:pPr lvl="1"/>
            <a:r>
              <a:rPr lang="en-US" dirty="0" smtClean="0"/>
              <a:t>80% of RA GWAS SNPs are noncoding </a:t>
            </a:r>
          </a:p>
          <a:p>
            <a:pPr marL="0" indent="0">
              <a:buNone/>
            </a:pPr>
            <a:r>
              <a:rPr lang="en-US" dirty="0" smtClean="0"/>
              <a:t>Significant heterogeneity within RA and population-specific effects</a:t>
            </a:r>
          </a:p>
          <a:p>
            <a:pPr marL="0" indent="0">
              <a:buNone/>
            </a:pPr>
            <a:r>
              <a:rPr lang="en-US" dirty="0" smtClean="0"/>
              <a:t>Majority of alleles have small effect sizes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4034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314993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27" y="5408023"/>
            <a:ext cx="1921329" cy="12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7558"/>
            <a:ext cx="10604863" cy="9411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Genetic Architecture of Rheumatoid Arthritis</a:t>
            </a:r>
            <a:br>
              <a:rPr lang="en-US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3600" b="1" i="1" dirty="0" smtClean="0">
                <a:solidFill>
                  <a:schemeClr val="tx2"/>
                </a:solidFill>
                <a:latin typeface="+mn-lt"/>
              </a:rPr>
              <a:t>Plausible Disease Genetics Models for RA</a:t>
            </a:r>
            <a:endParaRPr lang="en-US" sz="3600" b="1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79" y="1476103"/>
            <a:ext cx="11142617" cy="5003074"/>
          </a:xfrm>
        </p:spPr>
        <p:txBody>
          <a:bodyPr/>
          <a:lstStyle/>
          <a:p>
            <a:r>
              <a:rPr lang="en-US" dirty="0" smtClean="0"/>
              <a:t>Population-based sequencing studies and theoretical work show that the reservoir of rare variants in human populations is vast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Comparing results from linkage studies, GWAS and sequencing-based studies in cases/controls to disease genetics models, suggest that models of </a:t>
            </a:r>
            <a:r>
              <a:rPr lang="en-US" u="sng" dirty="0" smtClean="0">
                <a:solidFill>
                  <a:srgbClr val="FF0000"/>
                </a:solidFill>
              </a:rPr>
              <a:t>high allelic heterogeneity and moderately high locus heterogeneity</a:t>
            </a:r>
            <a:r>
              <a:rPr lang="en-US" dirty="0" smtClean="0"/>
              <a:t> are likely</a:t>
            </a:r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en-US" dirty="0" smtClean="0"/>
              <a:t>Compound heterozygosity may also be a principal driver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   of RA genetic susceptibility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27912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288871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502" y="5112658"/>
            <a:ext cx="2364377" cy="15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4676"/>
            <a:ext cx="10604863" cy="9411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Genetic Architecture of Rheumatoid Arthritis</a:t>
            </a:r>
            <a:br>
              <a:rPr lang="en-US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3600" b="1" i="1" dirty="0" smtClean="0">
                <a:solidFill>
                  <a:schemeClr val="tx2"/>
                </a:solidFill>
                <a:latin typeface="+mn-lt"/>
              </a:rPr>
              <a:t>Plausible Disease Genetics Models for RA</a:t>
            </a:r>
            <a:endParaRPr lang="en-US" sz="3600" b="1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18904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7419" y="1079863"/>
            <a:ext cx="121920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688" y="5656217"/>
            <a:ext cx="1647009" cy="1098006"/>
          </a:xfrm>
          <a:prstGeom prst="rect">
            <a:avLst/>
          </a:prstGeom>
        </p:spPr>
      </p:pic>
      <p:sp>
        <p:nvSpPr>
          <p:cNvPr id="9" name="AutoShape 2" descr="Image result for person fig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person fig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307975" y="1193074"/>
            <a:ext cx="794592" cy="24071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956763" y="1162592"/>
            <a:ext cx="794592" cy="24071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1605557" y="1184363"/>
            <a:ext cx="794592" cy="24071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2254345" y="1193070"/>
            <a:ext cx="794592" cy="24071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2916202" y="1201777"/>
            <a:ext cx="794592" cy="2407138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536575" y="2073415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3274" y="2419189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1323" y="1892712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517" y="2230170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5674" y="2676093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6905" y="1899242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85362" y="2069059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82061" y="2414833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30110" y="1888356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89304" y="2225814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34461" y="2671737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15692" y="1894886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08029" y="2090829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04728" y="2436603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2777" y="1910126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11971" y="2247584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57128" y="2693507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38359" y="1916656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56821" y="2112599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53520" y="2458373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01569" y="1931896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60763" y="2269354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05920" y="2715277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87151" y="1938426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31736" y="2069054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28435" y="2414828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276484" y="1888351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35678" y="2225809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80835" y="2671732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62066" y="1894881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3551933" y="1197421"/>
            <a:ext cx="794592" cy="2407138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3767467" y="2064698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64166" y="2410472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12215" y="1883995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871409" y="2221453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916566" y="2667376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97797" y="1890525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4187661" y="1193065"/>
            <a:ext cx="794592" cy="2407138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4403195" y="2060342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99894" y="2406116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47943" y="1879639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07137" y="2217097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552294" y="2663020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33525" y="1886169"/>
            <a:ext cx="152400" cy="1567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5400000">
            <a:off x="335264" y="3850855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riped Right Arrow 65"/>
          <p:cNvSpPr/>
          <p:nvPr/>
        </p:nvSpPr>
        <p:spPr>
          <a:xfrm rot="5400000">
            <a:off x="997623" y="3850855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riped Right Arrow 66"/>
          <p:cNvSpPr/>
          <p:nvPr/>
        </p:nvSpPr>
        <p:spPr>
          <a:xfrm rot="5400000">
            <a:off x="1624812" y="3850855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2269584" y="3850855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riped Right Arrow 68"/>
          <p:cNvSpPr/>
          <p:nvPr/>
        </p:nvSpPr>
        <p:spPr>
          <a:xfrm rot="5400000">
            <a:off x="2926066" y="3850855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triped Right Arrow 69"/>
          <p:cNvSpPr/>
          <p:nvPr/>
        </p:nvSpPr>
        <p:spPr>
          <a:xfrm rot="5400000">
            <a:off x="3553255" y="3850855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triped Right Arrow 70"/>
          <p:cNvSpPr/>
          <p:nvPr/>
        </p:nvSpPr>
        <p:spPr>
          <a:xfrm rot="5400000">
            <a:off x="4198027" y="3850855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3439" y="447525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25798" y="447525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41252" y="447525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68441" y="447525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36650" y="447525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99009" y="447525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26200" y="447525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6155799" y="1136466"/>
            <a:ext cx="794592" cy="2407138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6804587" y="1105984"/>
            <a:ext cx="794592" cy="2407138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7453381" y="1127755"/>
            <a:ext cx="794592" cy="2407138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8102169" y="1136462"/>
            <a:ext cx="794592" cy="2407138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8764026" y="1145169"/>
            <a:ext cx="794592" cy="2407138"/>
          </a:xfrm>
          <a:prstGeom prst="rect">
            <a:avLst/>
          </a:prstGeom>
        </p:spPr>
      </p:pic>
      <p:sp>
        <p:nvSpPr>
          <p:cNvPr id="143" name="Oval 142"/>
          <p:cNvSpPr/>
          <p:nvPr/>
        </p:nvSpPr>
        <p:spPr>
          <a:xfrm>
            <a:off x="6488341" y="2173562"/>
            <a:ext cx="152400" cy="156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314729" y="1842634"/>
            <a:ext cx="152400" cy="1567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182285" y="2615129"/>
            <a:ext cx="152400" cy="1567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963516" y="1838278"/>
            <a:ext cx="152400" cy="156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655853" y="2034221"/>
            <a:ext cx="152400" cy="1567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652552" y="2379995"/>
            <a:ext cx="152400" cy="156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49393" y="1875288"/>
            <a:ext cx="152400" cy="156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8234975" y="1881818"/>
            <a:ext cx="152400" cy="1567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9124308" y="1831743"/>
            <a:ext cx="152400" cy="1567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9128659" y="2615124"/>
            <a:ext cx="152400" cy="156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9399757" y="1140813"/>
            <a:ext cx="794592" cy="2407138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9615291" y="2008090"/>
            <a:ext cx="152400" cy="156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719233" y="2164845"/>
            <a:ext cx="152400" cy="1567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3"/>
          <a:srcRect l="14390" r="2454" b="10206"/>
          <a:stretch/>
        </p:blipFill>
        <p:spPr>
          <a:xfrm>
            <a:off x="10035485" y="1136457"/>
            <a:ext cx="794592" cy="2407138"/>
          </a:xfrm>
          <a:prstGeom prst="rect">
            <a:avLst/>
          </a:prstGeom>
        </p:spPr>
      </p:pic>
      <p:sp>
        <p:nvSpPr>
          <p:cNvPr id="180" name="Oval 179"/>
          <p:cNvSpPr/>
          <p:nvPr/>
        </p:nvSpPr>
        <p:spPr>
          <a:xfrm>
            <a:off x="10395767" y="1823031"/>
            <a:ext cx="152400" cy="1567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0400118" y="2606412"/>
            <a:ext cx="152400" cy="1567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Striped Right Arrow 183"/>
          <p:cNvSpPr/>
          <p:nvPr/>
        </p:nvSpPr>
        <p:spPr>
          <a:xfrm rot="5400000">
            <a:off x="6183088" y="3794247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triped Right Arrow 184"/>
          <p:cNvSpPr/>
          <p:nvPr/>
        </p:nvSpPr>
        <p:spPr>
          <a:xfrm rot="5400000">
            <a:off x="6845447" y="3794247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Striped Right Arrow 185"/>
          <p:cNvSpPr/>
          <p:nvPr/>
        </p:nvSpPr>
        <p:spPr>
          <a:xfrm rot="5400000">
            <a:off x="7472636" y="3794247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Striped Right Arrow 186"/>
          <p:cNvSpPr/>
          <p:nvPr/>
        </p:nvSpPr>
        <p:spPr>
          <a:xfrm rot="5400000">
            <a:off x="8117408" y="3794247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Striped Right Arrow 187"/>
          <p:cNvSpPr/>
          <p:nvPr/>
        </p:nvSpPr>
        <p:spPr>
          <a:xfrm rot="5400000">
            <a:off x="8773890" y="3794247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Striped Right Arrow 188"/>
          <p:cNvSpPr/>
          <p:nvPr/>
        </p:nvSpPr>
        <p:spPr>
          <a:xfrm rot="5400000">
            <a:off x="9401079" y="3794247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Striped Right Arrow 189"/>
          <p:cNvSpPr/>
          <p:nvPr/>
        </p:nvSpPr>
        <p:spPr>
          <a:xfrm rot="5400000">
            <a:off x="10045851" y="3794247"/>
            <a:ext cx="649674" cy="522983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FEB6B4"/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6211263" y="441864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873622" y="441864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489076" y="441864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116265" y="441864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8784474" y="441864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446833" y="441864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074024" y="441864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36113" y="537318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SNP1    OR=1.4</a:t>
            </a:r>
            <a:endParaRPr lang="en-US" dirty="0"/>
          </a:p>
        </p:txBody>
      </p:sp>
      <p:sp>
        <p:nvSpPr>
          <p:cNvPr id="199" name="Right Brace 198"/>
          <p:cNvSpPr/>
          <p:nvPr/>
        </p:nvSpPr>
        <p:spPr>
          <a:xfrm rot="5400000">
            <a:off x="2460470" y="3000802"/>
            <a:ext cx="326217" cy="432155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1944820" y="559090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SNP2    OR=1.4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1953527" y="579555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SNP3    OR=1.4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1949171" y="6013267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SNP4    OR=1.4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944815" y="623098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SNP5    OR=1.4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1953522" y="646176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SNP6    OR=1.4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796997" y="538189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SNP1    OR=1.4</a:t>
            </a:r>
            <a:endParaRPr lang="en-US" dirty="0"/>
          </a:p>
        </p:txBody>
      </p:sp>
      <p:sp>
        <p:nvSpPr>
          <p:cNvPr id="206" name="Right Brace 205"/>
          <p:cNvSpPr/>
          <p:nvPr/>
        </p:nvSpPr>
        <p:spPr>
          <a:xfrm rot="5400000">
            <a:off x="8321354" y="2970320"/>
            <a:ext cx="326217" cy="432155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7805704" y="5599607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SNP2    OR=1.4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7814411" y="5804259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SNP3    OR=1.4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7810055" y="602197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SNP4    OR=1.4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7805699" y="6239689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SNP5    OR=1.4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7814406" y="6470467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SNP6    OR=1.4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5161248" y="1862602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8436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765</Words>
  <Application>Microsoft Office PowerPoint</Application>
  <PresentationFormat>Widescreen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等线</vt:lpstr>
      <vt:lpstr>Hind</vt:lpstr>
      <vt:lpstr>Roboto</vt:lpstr>
      <vt:lpstr>Symbol</vt:lpstr>
      <vt:lpstr>Office Theme</vt:lpstr>
      <vt:lpstr>The Future of Rheumatoid Arthritis Genetics</vt:lpstr>
      <vt:lpstr>Outline</vt:lpstr>
      <vt:lpstr>Heritability of Rheumatoid Arthritis</vt:lpstr>
      <vt:lpstr>PowerPoint Presentation</vt:lpstr>
      <vt:lpstr>History of Rheumatoid Arthritis Genetics Lessons from Linkage Studies</vt:lpstr>
      <vt:lpstr>History of Rheumatoid Arthritis Genetics Genome-wide Association Studies</vt:lpstr>
      <vt:lpstr>History of Rheumatoid Arthritis Genetics Genome-wide Association Studies</vt:lpstr>
      <vt:lpstr>Genetic Architecture of Rheumatoid Arthritis Plausible Disease Genetics Models for RA</vt:lpstr>
      <vt:lpstr>Genetic Architecture of Rheumatoid Arthritis Plausible Disease Genetics Models for RA</vt:lpstr>
      <vt:lpstr>Tools and Approaches for the Future</vt:lpstr>
      <vt:lpstr>Tools and Approaches for the Future</vt:lpstr>
      <vt:lpstr>Statistical Genomics</vt:lpstr>
      <vt:lpstr>Population-Specific Effects</vt:lpstr>
      <vt:lpstr>Machine Learning</vt:lpstr>
      <vt:lpstr>Sequencing</vt:lpstr>
      <vt:lpstr>Antigen/Antibody Screening</vt:lpstr>
      <vt:lpstr>Single Cell Genomics</vt:lpstr>
      <vt:lpstr>Epigenomics</vt:lpstr>
      <vt:lpstr>Multi-Omics Prediction of RA</vt:lpstr>
      <vt:lpstr>Acknowledgements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Rheumatoid Arthritis Genetics</dc:title>
  <dc:creator>Schrodi, Steven J PHD</dc:creator>
  <cp:lastModifiedBy>Schrodi, Steven J PHD</cp:lastModifiedBy>
  <cp:revision>66</cp:revision>
  <dcterms:created xsi:type="dcterms:W3CDTF">2019-07-01T14:59:04Z</dcterms:created>
  <dcterms:modified xsi:type="dcterms:W3CDTF">2019-07-03T21:35:33Z</dcterms:modified>
</cp:coreProperties>
</file>