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87" r:id="rId4"/>
    <p:sldId id="263" r:id="rId5"/>
    <p:sldId id="264" r:id="rId6"/>
    <p:sldId id="265" r:id="rId7"/>
    <p:sldId id="266" r:id="rId8"/>
    <p:sldId id="284" r:id="rId9"/>
    <p:sldId id="267" r:id="rId10"/>
    <p:sldId id="268" r:id="rId11"/>
    <p:sldId id="269" r:id="rId12"/>
    <p:sldId id="285" r:id="rId13"/>
    <p:sldId id="286"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p:cViewPr varScale="1">
        <p:scale>
          <a:sx n="127" d="100"/>
          <a:sy n="127" d="100"/>
        </p:scale>
        <p:origin x="1086"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3AB1C-25B8-41AD-B77A-FB3E870C2207}" type="datetimeFigureOut">
              <a:rPr lang="en-US" smtClean="0"/>
              <a:t>5/13/2016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64025-F951-49DB-BEB3-FA16C0F70623}" type="slidenum">
              <a:rPr lang="en-US" smtClean="0"/>
              <a:t>‹#›</a:t>
            </a:fld>
            <a:endParaRPr lang="en-US"/>
          </a:p>
        </p:txBody>
      </p:sp>
    </p:spTree>
    <p:extLst>
      <p:ext uri="{BB962C8B-B14F-4D97-AF65-F5344CB8AC3E}">
        <p14:creationId xmlns:p14="http://schemas.microsoft.com/office/powerpoint/2010/main" val="246397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B64025-F951-49DB-BEB3-FA16C0F70623}" type="slidenum">
              <a:rPr lang="en-US" smtClean="0"/>
              <a:t>1</a:t>
            </a:fld>
            <a:endParaRPr lang="en-US"/>
          </a:p>
        </p:txBody>
      </p:sp>
    </p:spTree>
    <p:extLst>
      <p:ext uri="{BB962C8B-B14F-4D97-AF65-F5344CB8AC3E}">
        <p14:creationId xmlns:p14="http://schemas.microsoft.com/office/powerpoint/2010/main" val="382102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23ED833-B058-4368-9173-9B06D286EBCD}" type="slidenum">
              <a:rPr lang="en-US" altLang="en-US"/>
              <a:pPr/>
              <a:t>22</a:t>
            </a:fld>
            <a:endParaRPr lang="en-US" alt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0115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C90668E-227F-4D0C-81AE-4DEC641B9CD7}" type="slidenum">
              <a:rPr lang="en-US" altLang="en-US"/>
              <a:pPr/>
              <a:t>25</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ltLang="en-US" dirty="0"/>
              <a:t>Now comes the hard part (the part before saying yes). Use your multiple job offers to enhance your negotiating </a:t>
            </a:r>
            <a:r>
              <a:rPr lang="en-US" altLang="en-US" dirty="0" smtClean="0"/>
              <a:t>leverage,</a:t>
            </a:r>
            <a:r>
              <a:rPr lang="en-US" altLang="en-US" baseline="0" dirty="0" smtClean="0"/>
              <a:t> or if you only have one offer, negotiate on the basis of market information</a:t>
            </a:r>
            <a:r>
              <a:rPr lang="en-US" altLang="en-US" dirty="0" smtClean="0"/>
              <a:t>. Most places will negotiate in good faith although we have heard of one case in which the offer was abruptly rescinded</a:t>
            </a:r>
            <a:r>
              <a:rPr lang="en-US" altLang="en-US" baseline="0" dirty="0" smtClean="0"/>
              <a:t> when a request for a deadline extension was made (it is highly inappropriate for any institution to rescind an offer on the basis of such a normal and reasonable request). When negotiating y</a:t>
            </a:r>
            <a:r>
              <a:rPr lang="en-US" altLang="en-US" dirty="0" smtClean="0"/>
              <a:t>ou </a:t>
            </a:r>
            <a:r>
              <a:rPr lang="en-US" altLang="en-US" dirty="0"/>
              <a:t>should ask for increased salary (typically up to 10% flexibility from the initial offer), start-up </a:t>
            </a:r>
            <a:r>
              <a:rPr lang="en-US" altLang="en-US" dirty="0" smtClean="0"/>
              <a:t>research funds </a:t>
            </a:r>
            <a:r>
              <a:rPr lang="en-US" altLang="en-US" dirty="0"/>
              <a:t>(for research assistants, books, computer equipment, software, etc</a:t>
            </a:r>
            <a:r>
              <a:rPr lang="en-US" altLang="en-US" dirty="0" smtClean="0"/>
              <a:t>.), summer </a:t>
            </a:r>
            <a:r>
              <a:rPr lang="en-US" altLang="en-US" dirty="0"/>
              <a:t>support (more years, not amount per year), reduced teaching </a:t>
            </a:r>
            <a:r>
              <a:rPr lang="en-US" altLang="en-US" dirty="0" smtClean="0"/>
              <a:t>load, number </a:t>
            </a:r>
            <a:r>
              <a:rPr lang="en-US" altLang="en-US" dirty="0"/>
              <a:t>of preparations, etc. You might also ask for moving funds and </a:t>
            </a:r>
            <a:r>
              <a:rPr lang="en-US" altLang="en-US" dirty="0" smtClean="0"/>
              <a:t>money for </a:t>
            </a:r>
            <a:r>
              <a:rPr lang="en-US" altLang="en-US" dirty="0"/>
              <a:t>a housing search (if you aren't already offered it). If you don't </a:t>
            </a:r>
            <a:r>
              <a:rPr lang="en-US" altLang="en-US" dirty="0" smtClean="0"/>
              <a:t>have much </a:t>
            </a:r>
            <a:r>
              <a:rPr lang="en-US" altLang="en-US" dirty="0"/>
              <a:t>to move then ask if you can take your moving funds in a lump </a:t>
            </a:r>
            <a:r>
              <a:rPr lang="en-US" altLang="en-US" dirty="0" smtClean="0"/>
              <a:t>sum allotment (although some places won’t do this due to tax issues). We </a:t>
            </a:r>
            <a:r>
              <a:rPr lang="en-US" altLang="en-US" dirty="0"/>
              <a:t>found </a:t>
            </a:r>
            <a:r>
              <a:rPr lang="en-US" altLang="en-US" dirty="0" smtClean="0"/>
              <a:t>a lump sum allotment</a:t>
            </a:r>
            <a:r>
              <a:rPr lang="en-US" altLang="en-US" baseline="0" dirty="0" smtClean="0"/>
              <a:t> </a:t>
            </a:r>
            <a:r>
              <a:rPr lang="en-US" altLang="en-US" dirty="0" smtClean="0"/>
              <a:t>to </a:t>
            </a:r>
            <a:r>
              <a:rPr lang="en-US" altLang="en-US" dirty="0"/>
              <a:t>be better than moving old couches </a:t>
            </a:r>
            <a:r>
              <a:rPr lang="en-US" altLang="en-US" dirty="0" smtClean="0"/>
              <a:t>– you can </a:t>
            </a:r>
            <a:r>
              <a:rPr lang="en-US" altLang="en-US" dirty="0"/>
              <a:t>buy new ones! </a:t>
            </a:r>
            <a:r>
              <a:rPr lang="en-US" altLang="en-US" dirty="0" smtClean="0"/>
              <a:t>But each institution has its own rules</a:t>
            </a:r>
            <a:r>
              <a:rPr lang="en-US" altLang="en-US" baseline="0" dirty="0" smtClean="0"/>
              <a:t> about moving expenses. Oh, by the way, it costs more to move than you might imagine.</a:t>
            </a:r>
            <a:endParaRPr lang="en-US" altLang="en-US" dirty="0" smtClean="0"/>
          </a:p>
          <a:p>
            <a:endParaRPr lang="en-US" altLang="en-US" dirty="0" smtClean="0"/>
          </a:p>
          <a:p>
            <a:r>
              <a:rPr lang="en-US" altLang="en-US" dirty="0" smtClean="0"/>
              <a:t>Keep </a:t>
            </a:r>
            <a:r>
              <a:rPr lang="en-US" altLang="en-US" dirty="0"/>
              <a:t>in mind that schools usually have more flexibility </a:t>
            </a:r>
            <a:r>
              <a:rPr lang="en-US" altLang="en-US" dirty="0" smtClean="0"/>
              <a:t>on things </a:t>
            </a:r>
            <a:r>
              <a:rPr lang="en-US" altLang="en-US" dirty="0"/>
              <a:t>like start-up &amp; moving funds and course reductions than salary, </a:t>
            </a:r>
            <a:r>
              <a:rPr lang="en-US" altLang="en-US" dirty="0" smtClean="0"/>
              <a:t>but it </a:t>
            </a:r>
            <a:r>
              <a:rPr lang="en-US" altLang="en-US" dirty="0"/>
              <a:t>doesn't hurt to try as they usually expect people to negotiate at least a</a:t>
            </a:r>
            <a:br>
              <a:rPr lang="en-US" altLang="en-US" dirty="0"/>
            </a:br>
            <a:r>
              <a:rPr lang="en-US" altLang="en-US" dirty="0"/>
              <a:t>little. They expect some negotiation and </a:t>
            </a:r>
            <a:r>
              <a:rPr lang="en-US" altLang="en-US" dirty="0" smtClean="0"/>
              <a:t>they </a:t>
            </a:r>
            <a:r>
              <a:rPr lang="en-US" altLang="en-US" dirty="0"/>
              <a:t>will not rescind the offer </a:t>
            </a:r>
            <a:r>
              <a:rPr lang="en-US" altLang="en-US" dirty="0" smtClean="0"/>
              <a:t>for trying (except in the one case noted above).</a:t>
            </a:r>
            <a:r>
              <a:rPr lang="en-US" altLang="en-US" baseline="0" dirty="0" smtClean="0"/>
              <a:t> </a:t>
            </a:r>
            <a:r>
              <a:rPr lang="en-US" altLang="en-US" dirty="0" smtClean="0"/>
              <a:t>Make </a:t>
            </a:r>
            <a:r>
              <a:rPr lang="en-US" altLang="en-US" dirty="0"/>
              <a:t>sure you have the things you will need to be productive (i.e</a:t>
            </a:r>
            <a:r>
              <a:rPr lang="en-US" altLang="en-US" dirty="0" smtClean="0"/>
              <a:t>., great </a:t>
            </a:r>
            <a:r>
              <a:rPr lang="en-US" altLang="en-US" dirty="0"/>
              <a:t>computer, printer, software, funds for research, </a:t>
            </a:r>
            <a:r>
              <a:rPr lang="en-US" altLang="en-US" dirty="0" smtClean="0"/>
              <a:t>research assistants, etc</a:t>
            </a:r>
            <a:r>
              <a:rPr lang="en-US" altLang="en-US" dirty="0"/>
              <a:t>.). Then </a:t>
            </a:r>
            <a:r>
              <a:rPr lang="en-US" altLang="en-US" dirty="0" smtClean="0"/>
              <a:t>think about </a:t>
            </a:r>
            <a:r>
              <a:rPr lang="en-US" altLang="en-US" dirty="0"/>
              <a:t>the things that would be nice to have and ask for them as well. </a:t>
            </a:r>
            <a:r>
              <a:rPr lang="en-US" altLang="en-US" dirty="0" smtClean="0"/>
              <a:t>Be reasonable but ask for </a:t>
            </a:r>
            <a:r>
              <a:rPr lang="en-US" altLang="en-US" dirty="0"/>
              <a:t>a little more than you expect -- it'll give them room to </a:t>
            </a:r>
            <a:r>
              <a:rPr lang="en-US" altLang="en-US" dirty="0" smtClean="0"/>
              <a:t>negotiate downward</a:t>
            </a:r>
            <a:r>
              <a:rPr lang="en-US" altLang="en-US" dirty="0"/>
              <a:t>.</a:t>
            </a:r>
            <a:br>
              <a:rPr lang="en-US" altLang="en-US" dirty="0"/>
            </a:br>
            <a:r>
              <a:rPr lang="en-US" altLang="en-US" dirty="0"/>
              <a:t/>
            </a:r>
            <a:br>
              <a:rPr lang="en-US" altLang="en-US" dirty="0"/>
            </a:br>
            <a:r>
              <a:rPr lang="en-US" altLang="en-US" dirty="0"/>
              <a:t> Ranges for salary vary by </a:t>
            </a:r>
            <a:r>
              <a:rPr lang="en-US" altLang="en-US" dirty="0" smtClean="0"/>
              <a:t>discipline, position, and school type.</a:t>
            </a:r>
            <a:r>
              <a:rPr lang="en-US" altLang="en-US" baseline="0" dirty="0" smtClean="0"/>
              <a:t> Top business schools typically pay the highest salaries.</a:t>
            </a:r>
            <a:endParaRPr lang="en-US" altLang="en-US" dirty="0"/>
          </a:p>
        </p:txBody>
      </p:sp>
    </p:spTree>
    <p:extLst>
      <p:ext uri="{BB962C8B-B14F-4D97-AF65-F5344CB8AC3E}">
        <p14:creationId xmlns:p14="http://schemas.microsoft.com/office/powerpoint/2010/main" val="180935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FB53FCF-DA3F-4591-BA74-0A19B253F82E}" type="datetime1">
              <a:rPr lang="en-US" smtClean="0"/>
              <a:t>5/13/2016</a:t>
            </a:fld>
            <a:endParaRPr lang="en-US"/>
          </a:p>
        </p:txBody>
      </p:sp>
      <p:sp>
        <p:nvSpPr>
          <p:cNvPr id="5" name="Footer Placeholder 4"/>
          <p:cNvSpPr>
            <a:spLocks noGrp="1"/>
          </p:cNvSpPr>
          <p:nvPr>
            <p:ph type="ftr" sz="quarter" idx="11"/>
          </p:nvPr>
        </p:nvSpPr>
        <p:spPr/>
        <p:txBody>
          <a:bodyPr/>
          <a:lstStyle/>
          <a:p>
            <a:r>
              <a:rPr lang="en-US" smtClean="0"/>
              <a:t>© 2014 Stan Gully and Jean Phillips</a:t>
            </a:r>
            <a:endParaRPr lang="en-US"/>
          </a:p>
        </p:txBody>
      </p:sp>
      <p:sp>
        <p:nvSpPr>
          <p:cNvPr id="6" name="Slide Number Placeholder 5"/>
          <p:cNvSpPr>
            <a:spLocks noGrp="1"/>
          </p:cNvSpPr>
          <p:nvPr>
            <p:ph type="sldNum" sz="quarter" idx="12"/>
          </p:nvPr>
        </p:nvSpPr>
        <p:spPr/>
        <p:txBody>
          <a:bodyPr/>
          <a:lstStyle/>
          <a:p>
            <a:fld id="{3289DDCF-1D64-4C30-94BE-F6EC28C0458F}" type="slidenum">
              <a:rPr lang="en-US" smtClean="0"/>
              <a:t>‹#›</a:t>
            </a:fld>
            <a:endParaRPr lang="en-US"/>
          </a:p>
        </p:txBody>
      </p:sp>
    </p:spTree>
    <p:extLst>
      <p:ext uri="{BB962C8B-B14F-4D97-AF65-F5344CB8AC3E}">
        <p14:creationId xmlns:p14="http://schemas.microsoft.com/office/powerpoint/2010/main" val="40281057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895593"/>
            <a:ext cx="7696200" cy="655638"/>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3E1341ED-EFA8-453C-8E97-0747F6D0BD38}" type="datetime1">
              <a:rPr lang="en-US" smtClean="0"/>
              <a:t>5/13/2016</a:t>
            </a:fld>
            <a:endParaRPr lang="en-US"/>
          </a:p>
        </p:txBody>
      </p:sp>
      <p:sp>
        <p:nvSpPr>
          <p:cNvPr id="5" name="Footer Placeholder 4"/>
          <p:cNvSpPr>
            <a:spLocks noGrp="1"/>
          </p:cNvSpPr>
          <p:nvPr>
            <p:ph type="ftr" sz="quarter" idx="11"/>
          </p:nvPr>
        </p:nvSpPr>
        <p:spPr/>
        <p:txBody>
          <a:bodyPr/>
          <a:lstStyle/>
          <a:p>
            <a:r>
              <a:rPr lang="en-US" smtClean="0"/>
              <a:t>© 2014 Stan Gully and Jean Phillips</a:t>
            </a:r>
            <a:endParaRPr lang="en-US"/>
          </a:p>
        </p:txBody>
      </p:sp>
      <p:sp>
        <p:nvSpPr>
          <p:cNvPr id="6" name="Slide Number Placeholder 5"/>
          <p:cNvSpPr>
            <a:spLocks noGrp="1"/>
          </p:cNvSpPr>
          <p:nvPr>
            <p:ph type="sldNum" sz="quarter" idx="12"/>
          </p:nvPr>
        </p:nvSpPr>
        <p:spPr/>
        <p:txBody>
          <a:bodyPr/>
          <a:lstStyle/>
          <a:p>
            <a:fld id="{3289DDCF-1D64-4C30-94BE-F6EC28C0458F}" type="slidenum">
              <a:rPr lang="en-US" smtClean="0"/>
              <a:t>‹#›</a:t>
            </a:fld>
            <a:endParaRPr lang="en-US"/>
          </a:p>
        </p:txBody>
      </p:sp>
      <p:sp>
        <p:nvSpPr>
          <p:cNvPr id="7" name="Text Placeholder 6"/>
          <p:cNvSpPr>
            <a:spLocks noGrp="1"/>
          </p:cNvSpPr>
          <p:nvPr>
            <p:ph type="body" sz="quarter" idx="13"/>
          </p:nvPr>
        </p:nvSpPr>
        <p:spPr>
          <a:xfrm>
            <a:off x="914400" y="1752600"/>
            <a:ext cx="7696200" cy="4343400"/>
          </a:xfrm>
          <a:prstGeom prst="rect">
            <a:avLst/>
          </a:prstGeo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88438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895593"/>
            <a:ext cx="7696200" cy="655638"/>
          </a:xfrm>
          <a:prstGeom prst="rect">
            <a:avLst/>
          </a:prstGeo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814369-5515-4913-B447-63FBA485290C}" type="datetime1">
              <a:rPr lang="en-US" smtClean="0"/>
              <a:t>5/13/2016</a:t>
            </a:fld>
            <a:endParaRPr lang="en-US"/>
          </a:p>
        </p:txBody>
      </p:sp>
      <p:sp>
        <p:nvSpPr>
          <p:cNvPr id="6" name="Footer Placeholder 5"/>
          <p:cNvSpPr>
            <a:spLocks noGrp="1"/>
          </p:cNvSpPr>
          <p:nvPr>
            <p:ph type="ftr" sz="quarter" idx="11"/>
          </p:nvPr>
        </p:nvSpPr>
        <p:spPr/>
        <p:txBody>
          <a:bodyPr/>
          <a:lstStyle/>
          <a:p>
            <a:r>
              <a:rPr lang="en-US" smtClean="0"/>
              <a:t>© 2014 Stan Gully and Jean Phillips</a:t>
            </a:r>
            <a:endParaRPr lang="en-US"/>
          </a:p>
        </p:txBody>
      </p:sp>
      <p:sp>
        <p:nvSpPr>
          <p:cNvPr id="7" name="Slide Number Placeholder 6"/>
          <p:cNvSpPr>
            <a:spLocks noGrp="1"/>
          </p:cNvSpPr>
          <p:nvPr>
            <p:ph type="sldNum" sz="quarter" idx="12"/>
          </p:nvPr>
        </p:nvSpPr>
        <p:spPr/>
        <p:txBody>
          <a:bodyPr/>
          <a:lstStyle/>
          <a:p>
            <a:fld id="{3289DDCF-1D64-4C30-94BE-F6EC28C0458F}" type="slidenum">
              <a:rPr lang="en-US" smtClean="0"/>
              <a:t>‹#›</a:t>
            </a:fld>
            <a:endParaRPr lang="en-US"/>
          </a:p>
        </p:txBody>
      </p:sp>
    </p:spTree>
    <p:extLst>
      <p:ext uri="{BB962C8B-B14F-4D97-AF65-F5344CB8AC3E}">
        <p14:creationId xmlns:p14="http://schemas.microsoft.com/office/powerpoint/2010/main" val="9166898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C6F6E7-A17A-4D56-B56B-26B595A362AD}" type="datetime1">
              <a:rPr lang="en-US" smtClean="0"/>
              <a:t>5/13/2016</a:t>
            </a:fld>
            <a:endParaRPr lang="en-US"/>
          </a:p>
        </p:txBody>
      </p:sp>
      <p:sp>
        <p:nvSpPr>
          <p:cNvPr id="5" name="Footer Placeholder 4"/>
          <p:cNvSpPr>
            <a:spLocks noGrp="1"/>
          </p:cNvSpPr>
          <p:nvPr>
            <p:ph type="ftr" sz="quarter" idx="11"/>
          </p:nvPr>
        </p:nvSpPr>
        <p:spPr/>
        <p:txBody>
          <a:bodyPr/>
          <a:lstStyle/>
          <a:p>
            <a:r>
              <a:rPr lang="en-US" smtClean="0"/>
              <a:t>© 2014 Stan Gully and Jean Phillips</a:t>
            </a:r>
            <a:endParaRPr lang="en-US"/>
          </a:p>
        </p:txBody>
      </p:sp>
      <p:sp>
        <p:nvSpPr>
          <p:cNvPr id="6" name="Slide Number Placeholder 5"/>
          <p:cNvSpPr>
            <a:spLocks noGrp="1"/>
          </p:cNvSpPr>
          <p:nvPr>
            <p:ph type="sldNum" sz="quarter" idx="12"/>
          </p:nvPr>
        </p:nvSpPr>
        <p:spPr/>
        <p:txBody>
          <a:bodyPr/>
          <a:lstStyle/>
          <a:p>
            <a:fld id="{3289DDCF-1D64-4C30-94BE-F6EC28C0458F}" type="slidenum">
              <a:rPr lang="en-US" smtClean="0"/>
              <a:t>‹#›</a:t>
            </a:fld>
            <a:endParaRPr lang="en-US"/>
          </a:p>
        </p:txBody>
      </p:sp>
    </p:spTree>
    <p:extLst>
      <p:ext uri="{BB962C8B-B14F-4D97-AF65-F5344CB8AC3E}">
        <p14:creationId xmlns:p14="http://schemas.microsoft.com/office/powerpoint/2010/main" val="22027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00206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50E1B-2F87-402C-924B-E5D60CCD2E83}" type="datetime1">
              <a:rPr lang="en-US" smtClean="0"/>
              <a:t>5/13/2016</a:t>
            </a:fld>
            <a:endParaRPr lang="en-US"/>
          </a:p>
        </p:txBody>
      </p:sp>
      <p:sp>
        <p:nvSpPr>
          <p:cNvPr id="6" name="Footer Placeholder 5"/>
          <p:cNvSpPr>
            <a:spLocks noGrp="1"/>
          </p:cNvSpPr>
          <p:nvPr>
            <p:ph type="ftr" sz="quarter" idx="11"/>
          </p:nvPr>
        </p:nvSpPr>
        <p:spPr/>
        <p:txBody>
          <a:bodyPr/>
          <a:lstStyle/>
          <a:p>
            <a:r>
              <a:rPr lang="en-US" smtClean="0"/>
              <a:t>© 2014 Stan Gully and Jean Phillips</a:t>
            </a:r>
            <a:endParaRPr lang="en-US"/>
          </a:p>
        </p:txBody>
      </p:sp>
      <p:sp>
        <p:nvSpPr>
          <p:cNvPr id="7" name="Slide Number Placeholder 6"/>
          <p:cNvSpPr>
            <a:spLocks noGrp="1"/>
          </p:cNvSpPr>
          <p:nvPr>
            <p:ph type="sldNum" sz="quarter" idx="12"/>
          </p:nvPr>
        </p:nvSpPr>
        <p:spPr/>
        <p:txBody>
          <a:bodyPr/>
          <a:lstStyle/>
          <a:p>
            <a:fld id="{3289DDCF-1D64-4C30-94BE-F6EC28C0458F}" type="slidenum">
              <a:rPr lang="en-US" smtClean="0"/>
              <a:t>‹#›</a:t>
            </a:fld>
            <a:endParaRPr lang="en-US"/>
          </a:p>
        </p:txBody>
      </p:sp>
    </p:spTree>
    <p:extLst>
      <p:ext uri="{BB962C8B-B14F-4D97-AF65-F5344CB8AC3E}">
        <p14:creationId xmlns:p14="http://schemas.microsoft.com/office/powerpoint/2010/main" val="211706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895593"/>
            <a:ext cx="7696200" cy="65563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170008" y="1905000"/>
            <a:ext cx="7761605" cy="3992563"/>
          </a:xfrm>
          <a:prstGeom prst="rect">
            <a:avLst/>
          </a:prstGeo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C0B31-7AD0-45F9-A26B-2C7D5DD9127C}" type="datetime1">
              <a:rPr lang="en-US" smtClean="0"/>
              <a:t>5/13/2016</a:t>
            </a:fld>
            <a:endParaRPr lang="en-US"/>
          </a:p>
        </p:txBody>
      </p:sp>
      <p:sp>
        <p:nvSpPr>
          <p:cNvPr id="5" name="Footer Placeholder 4"/>
          <p:cNvSpPr>
            <a:spLocks noGrp="1"/>
          </p:cNvSpPr>
          <p:nvPr>
            <p:ph type="ftr" sz="quarter" idx="11"/>
          </p:nvPr>
        </p:nvSpPr>
        <p:spPr/>
        <p:txBody>
          <a:bodyPr/>
          <a:lstStyle/>
          <a:p>
            <a:r>
              <a:rPr lang="en-US" smtClean="0"/>
              <a:t>© 2014 Stan Gully and Jean Phillips</a:t>
            </a:r>
            <a:endParaRPr lang="en-US"/>
          </a:p>
        </p:txBody>
      </p:sp>
      <p:sp>
        <p:nvSpPr>
          <p:cNvPr id="6" name="Slide Number Placeholder 5"/>
          <p:cNvSpPr>
            <a:spLocks noGrp="1"/>
          </p:cNvSpPr>
          <p:nvPr>
            <p:ph type="sldNum" sz="quarter" idx="12"/>
          </p:nvPr>
        </p:nvSpPr>
        <p:spPr/>
        <p:txBody>
          <a:bodyPr/>
          <a:lstStyle/>
          <a:p>
            <a:fld id="{3289DDCF-1D64-4C30-94BE-F6EC28C0458F}" type="slidenum">
              <a:rPr lang="en-US" smtClean="0"/>
              <a:t>‹#›</a:t>
            </a:fld>
            <a:endParaRPr lang="en-US"/>
          </a:p>
        </p:txBody>
      </p:sp>
    </p:spTree>
    <p:extLst>
      <p:ext uri="{BB962C8B-B14F-4D97-AF65-F5344CB8AC3E}">
        <p14:creationId xmlns:p14="http://schemas.microsoft.com/office/powerpoint/2010/main" val="38601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D7C8C-A760-4F34-AFC0-7D83E9C4D553}" type="datetime1">
              <a:rPr lang="en-US" smtClean="0"/>
              <a:t>5/13/2016</a:t>
            </a:fld>
            <a:endParaRPr lang="en-US"/>
          </a:p>
        </p:txBody>
      </p:sp>
      <p:sp>
        <p:nvSpPr>
          <p:cNvPr id="5" name="Footer Placeholder 4"/>
          <p:cNvSpPr>
            <a:spLocks noGrp="1"/>
          </p:cNvSpPr>
          <p:nvPr>
            <p:ph type="ftr" sz="quarter" idx="11"/>
          </p:nvPr>
        </p:nvSpPr>
        <p:spPr/>
        <p:txBody>
          <a:bodyPr/>
          <a:lstStyle/>
          <a:p>
            <a:r>
              <a:rPr lang="en-US" smtClean="0"/>
              <a:t>© 2014 Stan Gully and Jean Phillips</a:t>
            </a:r>
            <a:endParaRPr lang="en-US"/>
          </a:p>
        </p:txBody>
      </p:sp>
      <p:sp>
        <p:nvSpPr>
          <p:cNvPr id="6" name="Slide Number Placeholder 5"/>
          <p:cNvSpPr>
            <a:spLocks noGrp="1"/>
          </p:cNvSpPr>
          <p:nvPr>
            <p:ph type="sldNum" sz="quarter" idx="12"/>
          </p:nvPr>
        </p:nvSpPr>
        <p:spPr/>
        <p:txBody>
          <a:bodyPr/>
          <a:lstStyle/>
          <a:p>
            <a:fld id="{3289DDCF-1D64-4C30-94BE-F6EC28C0458F}" type="slidenum">
              <a:rPr lang="en-US" smtClean="0"/>
              <a:t>‹#›</a:t>
            </a:fld>
            <a:endParaRPr lang="en-US"/>
          </a:p>
        </p:txBody>
      </p:sp>
    </p:spTree>
    <p:extLst>
      <p:ext uri="{BB962C8B-B14F-4D97-AF65-F5344CB8AC3E}">
        <p14:creationId xmlns:p14="http://schemas.microsoft.com/office/powerpoint/2010/main" val="71380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98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0712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20000"/>
                <a:lumOff val="80000"/>
              </a:schemeClr>
            </a:gs>
            <a:gs pos="97000">
              <a:schemeClr val="bg2">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2060"/>
                </a:solidFill>
              </a:defRPr>
            </a:lvl1pPr>
          </a:lstStyle>
          <a:p>
            <a:fld id="{E1646596-8B84-42BF-BFC3-783CA1FA15AA}" type="datetime1">
              <a:rPr lang="en-US" smtClean="0"/>
              <a:t>5/13/2016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2060"/>
                </a:solidFill>
              </a:defRPr>
            </a:lvl1pPr>
          </a:lstStyle>
          <a:p>
            <a:r>
              <a:rPr lang="en-US" smtClean="0"/>
              <a:t>© 2014 Stan Gully and Jean Phillips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2060"/>
                </a:solidFill>
              </a:defRPr>
            </a:lvl1pPr>
          </a:lstStyle>
          <a:p>
            <a:fld id="{3289DDCF-1D64-4C30-94BE-F6EC28C0458F}" type="slidenum">
              <a:rPr lang="en-US" smtClean="0"/>
              <a:pPr/>
              <a:t>‹#›</a:t>
            </a:fld>
            <a:endParaRPr lang="en-US"/>
          </a:p>
        </p:txBody>
      </p:sp>
      <p:sp>
        <p:nvSpPr>
          <p:cNvPr id="8" name="TextBox 7"/>
          <p:cNvSpPr txBox="1"/>
          <p:nvPr userDrawn="1"/>
        </p:nvSpPr>
        <p:spPr>
          <a:xfrm rot="5400000">
            <a:off x="4744879" y="-3176709"/>
            <a:ext cx="492443" cy="7239000"/>
          </a:xfrm>
          <a:prstGeom prst="rect">
            <a:avLst/>
          </a:prstGeom>
          <a:noFill/>
        </p:spPr>
        <p:txBody>
          <a:bodyPr vert="vert270" wrap="square" rtlCol="0">
            <a:spAutoFit/>
          </a:bodyPr>
          <a:lstStyle/>
          <a:p>
            <a:pPr algn="ctr"/>
            <a:r>
              <a:rPr lang="en-US" sz="2000" b="1" dirty="0" smtClean="0">
                <a:solidFill>
                  <a:srgbClr val="005392"/>
                </a:solidFill>
                <a:latin typeface="Lucida Calligraphy" panose="03010101010101010101" pitchFamily="66" charset="0"/>
                <a:cs typeface="Vijaya" panose="020B0604020202020204" pitchFamily="34" charset="0"/>
              </a:rPr>
              <a:t>School of Labor and Employment Relations</a:t>
            </a:r>
            <a:endParaRPr lang="en-US" sz="2000" b="1" dirty="0">
              <a:solidFill>
                <a:srgbClr val="005392"/>
              </a:solidFill>
              <a:latin typeface="Lucida Calligraphy" panose="03010101010101010101" pitchFamily="66" charset="0"/>
              <a:cs typeface="Vijaya" panose="020B0604020202020204" pitchFamily="34" charset="0"/>
            </a:endParaRPr>
          </a:p>
        </p:txBody>
      </p:sp>
      <p:pic>
        <p:nvPicPr>
          <p:cNvPr id="9" name="Picture 8" descr="http://www.libraries.psu.edu/content/dam/psul/up/pram/images/markbluesolid.png"/>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04800" y="113242"/>
            <a:ext cx="1589405" cy="726440"/>
          </a:xfrm>
          <a:prstGeom prst="rect">
            <a:avLst/>
          </a:prstGeom>
          <a:noFill/>
          <a:extLst/>
        </p:spPr>
      </p:pic>
      <p:sp>
        <p:nvSpPr>
          <p:cNvPr id="2" name="Title Placeholder 1"/>
          <p:cNvSpPr>
            <a:spLocks noGrp="1"/>
          </p:cNvSpPr>
          <p:nvPr>
            <p:ph type="title"/>
          </p:nvPr>
        </p:nvSpPr>
        <p:spPr>
          <a:xfrm>
            <a:off x="628650" y="89178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86705886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7" r:id="rId5"/>
    <p:sldLayoutId id="2147483658" r:id="rId6"/>
    <p:sldLayoutId id="2147483659" r:id="rId7"/>
    <p:sldLayoutId id="2147483662" r:id="rId8"/>
    <p:sldLayoutId id="2147483663" r:id="rId9"/>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rgbClr val="00206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youtube.com/user/DukePostdocServices" TargetMode="External"/><Relationship Id="rId2" Type="http://schemas.openxmlformats.org/officeDocument/2006/relationships/hyperlink" Target="http://chronicle.com/article/The-PhDs-Guide-to-a/143715/" TargetMode="External"/><Relationship Id="rId1" Type="http://schemas.openxmlformats.org/officeDocument/2006/relationships/slideLayout" Target="../slideLayouts/slideLayout2.xml"/><Relationship Id="rId5" Type="http://schemas.openxmlformats.org/officeDocument/2006/relationships/hyperlink" Target="http://theprofessorisin.com/category/how-to-interview/" TargetMode="External"/><Relationship Id="rId4" Type="http://schemas.openxmlformats.org/officeDocument/2006/relationships/hyperlink" Target="http://theprofessorisin.com/pearlsofwisd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124200"/>
            <a:ext cx="6400800" cy="1981200"/>
          </a:xfrm>
        </p:spPr>
        <p:txBody>
          <a:bodyPr/>
          <a:lstStyle/>
          <a:p>
            <a:r>
              <a:rPr lang="en-US" dirty="0" smtClean="0">
                <a:solidFill>
                  <a:srgbClr val="002060"/>
                </a:solidFill>
              </a:rPr>
              <a:t>Stan Gully</a:t>
            </a:r>
          </a:p>
          <a:p>
            <a:r>
              <a:rPr lang="en-US" dirty="0" smtClean="0">
                <a:solidFill>
                  <a:srgbClr val="002060"/>
                </a:solidFill>
              </a:rPr>
              <a:t>Jean Phillips</a:t>
            </a:r>
          </a:p>
          <a:p>
            <a:r>
              <a:rPr lang="en-US" i="1" dirty="0" smtClean="0"/>
              <a:t>2014 HR Doctoral Consortium</a:t>
            </a:r>
          </a:p>
          <a:p>
            <a:r>
              <a:rPr lang="en-US" i="1" dirty="0" smtClean="0"/>
              <a:t>Academy of Management Meetings</a:t>
            </a:r>
          </a:p>
          <a:p>
            <a:r>
              <a:rPr lang="en-US" i="1" dirty="0" smtClean="0">
                <a:solidFill>
                  <a:srgbClr val="002060"/>
                </a:solidFill>
              </a:rPr>
              <a:t>Philadelphia, PA</a:t>
            </a:r>
            <a:endParaRPr lang="en-US" i="1" dirty="0">
              <a:solidFill>
                <a:srgbClr val="002060"/>
              </a:solidFill>
            </a:endParaRPr>
          </a:p>
        </p:txBody>
      </p:sp>
      <p:sp>
        <p:nvSpPr>
          <p:cNvPr id="2" name="Title 1"/>
          <p:cNvSpPr>
            <a:spLocks noGrp="1"/>
          </p:cNvSpPr>
          <p:nvPr>
            <p:ph type="ctrTitle" idx="4294967295"/>
          </p:nvPr>
        </p:nvSpPr>
        <p:spPr>
          <a:xfrm>
            <a:off x="1219200" y="1524000"/>
            <a:ext cx="7086600" cy="1238250"/>
          </a:xfrm>
          <a:prstGeom prst="rect">
            <a:avLst/>
          </a:prstGeom>
        </p:spPr>
        <p:txBody>
          <a:bodyPr>
            <a:normAutofit fontScale="90000"/>
          </a:bodyPr>
          <a:lstStyle/>
          <a:p>
            <a:r>
              <a:rPr lang="en-US" sz="4800" dirty="0" smtClean="0">
                <a:solidFill>
                  <a:srgbClr val="002060"/>
                </a:solidFill>
              </a:rPr>
              <a:t>Conducting an Effective Job Search</a:t>
            </a:r>
            <a:endParaRPr lang="en-US" sz="4800" dirty="0">
              <a:solidFill>
                <a:srgbClr val="002060"/>
              </a:solidFill>
            </a:endParaRPr>
          </a:p>
        </p:txBody>
      </p:sp>
      <p:sp>
        <p:nvSpPr>
          <p:cNvPr id="4" name="Footer Placeholder 3"/>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515967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57201" y="838200"/>
            <a:ext cx="81534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b="1" dirty="0">
                <a:solidFill>
                  <a:srgbClr val="002060"/>
                </a:solidFill>
              </a:rPr>
              <a:t>When do you apply</a:t>
            </a:r>
            <a:r>
              <a:rPr lang="en-US" altLang="en-US" sz="1600" b="1" dirty="0" smtClean="0">
                <a:solidFill>
                  <a:srgbClr val="002060"/>
                </a:solidFill>
              </a:rPr>
              <a:t>?</a:t>
            </a:r>
          </a:p>
          <a:p>
            <a:endParaRPr lang="en-US" altLang="en-US" sz="1200" i="0" dirty="0" smtClean="0"/>
          </a:p>
          <a:p>
            <a:r>
              <a:rPr lang="en-US" altLang="en-US" sz="1400" i="0" dirty="0" smtClean="0"/>
              <a:t>Academic </a:t>
            </a:r>
            <a:r>
              <a:rPr lang="en-US" altLang="en-US" sz="1400" i="0" dirty="0"/>
              <a:t>jobs are generally advertised about one year before the start date. As a new Ph.D. entering the job market you will likely begin your job search while completing your </a:t>
            </a:r>
            <a:r>
              <a:rPr lang="en-US" altLang="en-US" sz="1400" i="0" dirty="0" smtClean="0"/>
              <a:t>dissertation, managing teaching demands, and continuing your stream of research. </a:t>
            </a:r>
            <a:r>
              <a:rPr lang="en-US" altLang="en-US" sz="1400" i="0" dirty="0"/>
              <a:t>You should discuss with your advisor the appropriate timing of your search, with a specific focus on the pros and cons of being an applicant with a completed degree versus one with an unfinished dissertation. Consider the funding implications of each possibility. International students should also investigate visa issues that can affect the timetable.</a:t>
            </a:r>
            <a:br>
              <a:rPr lang="en-US" altLang="en-US" sz="1400" i="0" dirty="0"/>
            </a:br>
            <a:endParaRPr lang="en-US" altLang="en-US" sz="1400" i="0" dirty="0"/>
          </a:p>
          <a:p>
            <a:pPr algn="ctr"/>
            <a:r>
              <a:rPr lang="en-US" altLang="en-US" sz="1400" i="0" dirty="0"/>
              <a:t>Timetable for </a:t>
            </a:r>
            <a:r>
              <a:rPr lang="en-US" altLang="en-US" sz="1400" i="0" dirty="0" smtClean="0"/>
              <a:t>Academic Jobs </a:t>
            </a:r>
            <a:r>
              <a:rPr lang="en-US" altLang="en-US" sz="1400" i="0" dirty="0"/>
              <a:t>That Begin in </a:t>
            </a:r>
            <a:r>
              <a:rPr lang="en-US" altLang="en-US" sz="1400" i="0" dirty="0" smtClean="0"/>
              <a:t>September</a:t>
            </a:r>
          </a:p>
          <a:p>
            <a:r>
              <a:rPr lang="en-US" altLang="en-US" sz="1400" i="0" u="sng" dirty="0" smtClean="0"/>
              <a:t>Approximately </a:t>
            </a:r>
            <a:r>
              <a:rPr lang="en-US" altLang="en-US" sz="1400" i="0" u="sng" dirty="0"/>
              <a:t>20-24 months in </a:t>
            </a:r>
            <a:r>
              <a:rPr lang="en-US" altLang="en-US" sz="1400" i="0" u="sng" dirty="0" smtClean="0"/>
              <a:t>advance of starting the new job (you are preparing yourself for the market):</a:t>
            </a:r>
            <a:endParaRPr lang="en-US" altLang="en-US" sz="1400" i="0" u="sng" dirty="0"/>
          </a:p>
          <a:p>
            <a:r>
              <a:rPr lang="en-US" altLang="en-US" sz="1400" dirty="0"/>
              <a:t>• </a:t>
            </a:r>
            <a:r>
              <a:rPr lang="en-US" altLang="en-US" sz="1400" dirty="0" smtClean="0"/>
              <a:t> Hopefully you have been trying to publish papers in journals and present them at conferences. If not, it is time to get very busy. If </a:t>
            </a:r>
            <a:r>
              <a:rPr lang="en-US" altLang="en-US" sz="1400" dirty="0"/>
              <a:t>you haven’t done this already, submit an article or articles to major journals in your field. </a:t>
            </a:r>
            <a:r>
              <a:rPr lang="en-US" altLang="en-US" sz="1400" dirty="0" smtClean="0"/>
              <a:t>Identify deadlines </a:t>
            </a:r>
            <a:r>
              <a:rPr lang="en-US" altLang="en-US" sz="1400" dirty="0"/>
              <a:t>and calls for </a:t>
            </a:r>
            <a:r>
              <a:rPr lang="en-US" altLang="en-US" sz="1400" dirty="0" smtClean="0"/>
              <a:t>papers and submit your work.</a:t>
            </a:r>
            <a:endParaRPr lang="en-US" altLang="en-US" sz="1400" dirty="0"/>
          </a:p>
          <a:p>
            <a:r>
              <a:rPr lang="en-US" altLang="en-US" sz="1400" dirty="0" smtClean="0"/>
              <a:t> </a:t>
            </a:r>
            <a:r>
              <a:rPr lang="en-US" altLang="en-US" sz="1400" i="0" dirty="0" smtClean="0"/>
              <a:t>•  If not </a:t>
            </a:r>
            <a:r>
              <a:rPr lang="en-US" altLang="en-US" sz="1400" dirty="0" smtClean="0"/>
              <a:t>completed yet, f</a:t>
            </a:r>
            <a:r>
              <a:rPr lang="en-US" altLang="en-US" sz="1400" i="0" dirty="0" smtClean="0"/>
              <a:t>inalize your dissertation committee. Discuss with your advisor the possibility of a December degree that will allow you to apply to jobs with a </a:t>
            </a:r>
            <a:r>
              <a:rPr lang="en-US" altLang="en-US" sz="1400" i="0" dirty="0"/>
              <a:t>completed degree. (Foreign nationals should consider the visa implications of this </a:t>
            </a:r>
            <a:r>
              <a:rPr lang="en-US" altLang="en-US" sz="1400" i="0" dirty="0" smtClean="0"/>
              <a:t>timing).</a:t>
            </a:r>
            <a:endParaRPr lang="en-US" altLang="en-US" sz="1400" i="0" dirty="0"/>
          </a:p>
          <a:p>
            <a:pPr>
              <a:buFontTx/>
              <a:buChar char="•"/>
            </a:pPr>
            <a:r>
              <a:rPr lang="en-US" altLang="en-US" sz="1400" i="0" dirty="0"/>
              <a:t>  Identify conference dates and locations. Plan to attend, interview, and if possible, present a paper. Know the deadlines for submissions to conferences.</a:t>
            </a:r>
            <a:br>
              <a:rPr lang="en-US" altLang="en-US" sz="1400" i="0" dirty="0"/>
            </a:br>
            <a:r>
              <a:rPr lang="en-US" altLang="en-US" sz="1400" i="0" dirty="0"/>
              <a:t>•  Locate the important sources of job listings (e.g., Academy of Management placement, IRRA, TIP, SIOP, </a:t>
            </a:r>
            <a:r>
              <a:rPr lang="en-US" altLang="en-US" sz="1400" i="0" dirty="0" smtClean="0"/>
              <a:t>SMA, networks</a:t>
            </a:r>
            <a:r>
              <a:rPr lang="en-US" altLang="en-US" sz="1400" i="0" dirty="0"/>
              <a:t>, etc.)</a:t>
            </a:r>
          </a:p>
          <a:p>
            <a:pPr>
              <a:buFontTx/>
              <a:buChar char="•"/>
            </a:pPr>
            <a:r>
              <a:rPr lang="en-US" altLang="en-US" sz="1400" i="0" dirty="0"/>
              <a:t>  Give thought to your long-range goals and consider the kinds of jobs you will wish to apply for.  If your plans will have an impact on a spouse or partner, begin to talk with that person about acceptable geographic considerations</a:t>
            </a:r>
            <a:r>
              <a:rPr lang="en-US" altLang="en-US" sz="1400" i="0" dirty="0" smtClean="0"/>
              <a:t>.</a:t>
            </a:r>
          </a:p>
          <a:p>
            <a:pPr>
              <a:buFontTx/>
              <a:buChar char="•"/>
            </a:pPr>
            <a:r>
              <a:rPr lang="en-US" altLang="en-US" sz="1400" dirty="0"/>
              <a:t> </a:t>
            </a:r>
            <a:r>
              <a:rPr lang="en-US" altLang="en-US" sz="1400" dirty="0" smtClean="0"/>
              <a:t> Build your personal and professional network by collaborating with others, attending talks, etc.</a:t>
            </a:r>
            <a:endParaRPr lang="en-US" altLang="en-US" sz="1400" i="0" dirty="0"/>
          </a:p>
          <a:p>
            <a:pPr>
              <a:buFontTx/>
              <a:buChar char="•"/>
            </a:pPr>
            <a:r>
              <a:rPr lang="en-US" altLang="en-US" sz="1400" i="0" dirty="0" smtClean="0"/>
              <a:t>  Save </a:t>
            </a:r>
            <a:r>
              <a:rPr lang="en-US" altLang="en-US" sz="1400" i="0" dirty="0"/>
              <a:t>your money </a:t>
            </a:r>
            <a:r>
              <a:rPr lang="en-US" altLang="en-US" sz="1400" i="0" dirty="0" smtClean="0"/>
              <a:t>or be prepared to borrow money for </a:t>
            </a:r>
            <a:r>
              <a:rPr lang="en-US" altLang="en-US" sz="1400" i="0" dirty="0"/>
              <a:t>some nice suits and travel expenses (you may have to cover travel costs until you are </a:t>
            </a:r>
            <a:r>
              <a:rPr lang="en-US" altLang="en-US" sz="1400" i="0" dirty="0" smtClean="0"/>
              <a:t>reimbursed and you will need one or more suits).</a:t>
            </a:r>
            <a:r>
              <a:rPr lang="en-US" altLang="en-US" sz="1400" i="0" dirty="0"/>
              <a:t/>
            </a:r>
            <a:br>
              <a:rPr lang="en-US" altLang="en-US" sz="1400" i="0" dirty="0"/>
            </a:br>
            <a:r>
              <a:rPr lang="en-US" altLang="en-US" sz="1400" i="0" dirty="0"/>
              <a:t/>
            </a:r>
            <a:br>
              <a:rPr lang="en-US" altLang="en-US" sz="1400" i="0" dirty="0"/>
            </a:br>
            <a:endParaRPr lang="en-US" altLang="en-US" sz="1400" i="0" dirty="0"/>
          </a:p>
        </p:txBody>
      </p:sp>
    </p:spTree>
    <p:extLst>
      <p:ext uri="{BB962C8B-B14F-4D97-AF65-F5344CB8AC3E}">
        <p14:creationId xmlns:p14="http://schemas.microsoft.com/office/powerpoint/2010/main" val="251431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58762" y="685800"/>
            <a:ext cx="862647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b="1" dirty="0">
                <a:solidFill>
                  <a:srgbClr val="002060"/>
                </a:solidFill>
              </a:rPr>
              <a:t>When do you apply? (continued)</a:t>
            </a:r>
          </a:p>
          <a:p>
            <a:r>
              <a:rPr lang="en-US" altLang="en-US" sz="1200" i="0" dirty="0"/>
              <a:t/>
            </a:r>
            <a:br>
              <a:rPr lang="en-US" altLang="en-US" sz="1200" i="0" dirty="0"/>
            </a:br>
            <a:r>
              <a:rPr lang="en-US" altLang="en-US" sz="1400" u="sng" dirty="0"/>
              <a:t>Approximately 15-20 months in advance of starting the new </a:t>
            </a:r>
            <a:r>
              <a:rPr lang="en-US" altLang="en-US" sz="1400" u="sng" dirty="0" smtClean="0"/>
              <a:t>job (you are getting ready to apply):</a:t>
            </a:r>
            <a:endParaRPr lang="en-US" altLang="en-US" sz="1400" u="sng" dirty="0"/>
          </a:p>
          <a:p>
            <a:pPr>
              <a:buFontTx/>
              <a:buChar char="•"/>
            </a:pPr>
            <a:r>
              <a:rPr lang="en-US" altLang="en-US" sz="1400" dirty="0"/>
              <a:t> </a:t>
            </a:r>
            <a:r>
              <a:rPr lang="en-US" altLang="en-US" sz="1400" dirty="0" smtClean="0"/>
              <a:t> Ensure </a:t>
            </a:r>
            <a:r>
              <a:rPr lang="en-US" altLang="en-US" sz="1400" dirty="0"/>
              <a:t>that your dissertation will be finished no later than the summer before the start date (preferably earlier</a:t>
            </a:r>
            <a:r>
              <a:rPr lang="en-US" altLang="en-US" sz="1400" dirty="0" smtClean="0"/>
              <a:t>). You have 1 to 1.5 years to finish it completely before moving, including final defense and revisions, from this point in time (the last 2-3 months are spent moving, in transition, and settling). Some </a:t>
            </a:r>
            <a:r>
              <a:rPr lang="en-US" altLang="en-US" sz="1400" dirty="0"/>
              <a:t>institutions will not consider you without your Ph.D. degree in hand. If you cannot finish, make sure you have defended your proposal and are collecting </a:t>
            </a:r>
            <a:r>
              <a:rPr lang="en-US" altLang="en-US" sz="1400" dirty="0" smtClean="0"/>
              <a:t>and/or analyzing data </a:t>
            </a:r>
            <a:r>
              <a:rPr lang="en-US" altLang="en-US" sz="1400" dirty="0"/>
              <a:t>by the time you are on the job </a:t>
            </a:r>
            <a:r>
              <a:rPr lang="en-US" altLang="en-US" sz="1400" dirty="0" smtClean="0"/>
              <a:t>market (within the next 6 months or so).</a:t>
            </a:r>
          </a:p>
          <a:p>
            <a:pPr>
              <a:buFontTx/>
              <a:buChar char="•"/>
            </a:pPr>
            <a:r>
              <a:rPr lang="en-US" altLang="en-US" sz="1400" dirty="0"/>
              <a:t> </a:t>
            </a:r>
            <a:r>
              <a:rPr lang="en-US" altLang="en-US" sz="1400" dirty="0" smtClean="0"/>
              <a:t> If you have not done so already, after reviewing your research plan with your chair and committee, make sure you’ve submitted your dissertation research proposal to the Human Subjects review committee at your university.</a:t>
            </a:r>
            <a:r>
              <a:rPr lang="en-US" altLang="en-US" sz="1400" dirty="0"/>
              <a:t/>
            </a:r>
            <a:br>
              <a:rPr lang="en-US" altLang="en-US" sz="1400" dirty="0"/>
            </a:br>
            <a:r>
              <a:rPr lang="en-US" altLang="en-US" sz="1400" dirty="0"/>
              <a:t>•  Discuss your plans with your advisor and others in the department. If they don’t think you will be ready to go on the market until the following year, consider their point of view very seriously. Their advice and support are critical to an effective job search. Plus, if you begin a new position and have not yet completed your dissertation, you will start off behind schedule in terms of the “tenure clock</a:t>
            </a:r>
            <a:r>
              <a:rPr lang="en-US" altLang="en-US" sz="1400" dirty="0" smtClean="0"/>
              <a:t>.” If you are an international student, these decisions will need to be considered against visa requirements.</a:t>
            </a:r>
            <a:r>
              <a:rPr lang="en-US" altLang="en-US" sz="1400" dirty="0"/>
              <a:t/>
            </a:r>
            <a:br>
              <a:rPr lang="en-US" altLang="en-US" sz="1400" dirty="0"/>
            </a:br>
            <a:r>
              <a:rPr lang="en-US" altLang="en-US" sz="1400" dirty="0"/>
              <a:t>•  Renew contacts with faculty members whom you may know at other institutions.</a:t>
            </a:r>
            <a:br>
              <a:rPr lang="en-US" altLang="en-US" sz="1400" dirty="0"/>
            </a:br>
            <a:r>
              <a:rPr lang="en-US" altLang="en-US" sz="1400" dirty="0"/>
              <a:t>•  If you haven’t done this, prepare an initial draft of your vita.</a:t>
            </a:r>
            <a:br>
              <a:rPr lang="en-US" altLang="en-US" sz="1400" dirty="0"/>
            </a:br>
            <a:r>
              <a:rPr lang="en-US" altLang="en-US" sz="1400" dirty="0"/>
              <a:t>•  </a:t>
            </a:r>
            <a:r>
              <a:rPr lang="en-US" altLang="en-US" sz="1400" dirty="0" smtClean="0"/>
              <a:t>Try to deliver a </a:t>
            </a:r>
            <a:r>
              <a:rPr lang="en-US" altLang="en-US" sz="1400" dirty="0"/>
              <a:t>paper at a major conference in your field. Continue to submit </a:t>
            </a:r>
            <a:r>
              <a:rPr lang="en-US" altLang="en-US" sz="1400" dirty="0" smtClean="0"/>
              <a:t>papers to </a:t>
            </a:r>
            <a:r>
              <a:rPr lang="en-US" altLang="en-US" sz="1400" dirty="0"/>
              <a:t>major journals in your </a:t>
            </a:r>
            <a:r>
              <a:rPr lang="en-US" altLang="en-US" sz="1400" dirty="0" smtClean="0"/>
              <a:t>areas of professional interest.</a:t>
            </a:r>
          </a:p>
          <a:p>
            <a:pPr>
              <a:buFontTx/>
              <a:buChar char="•"/>
            </a:pPr>
            <a:r>
              <a:rPr lang="en-US" altLang="en-US" sz="1400" dirty="0"/>
              <a:t> </a:t>
            </a:r>
            <a:r>
              <a:rPr lang="en-US" altLang="en-US" sz="1400" dirty="0" smtClean="0"/>
              <a:t> If you have no teaching experience, teach a class or at the very least, work as a TA for a typical HRM/OB class (e.g., introduction to HRM)</a:t>
            </a:r>
            <a:r>
              <a:rPr lang="en-US" altLang="en-US" sz="1400" dirty="0"/>
              <a:t/>
            </a:r>
            <a:br>
              <a:rPr lang="en-US" altLang="en-US" sz="1400" dirty="0"/>
            </a:br>
            <a:endParaRPr lang="en-US" altLang="en-US" sz="1400" i="0" dirty="0" smtClean="0"/>
          </a:p>
        </p:txBody>
      </p:sp>
    </p:spTree>
    <p:extLst>
      <p:ext uri="{BB962C8B-B14F-4D97-AF65-F5344CB8AC3E}">
        <p14:creationId xmlns:p14="http://schemas.microsoft.com/office/powerpoint/2010/main" val="111627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58762" y="685800"/>
            <a:ext cx="8626475"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b="1" dirty="0">
                <a:solidFill>
                  <a:srgbClr val="002060"/>
                </a:solidFill>
              </a:rPr>
              <a:t>When do you apply? (continued)</a:t>
            </a:r>
          </a:p>
          <a:p>
            <a:r>
              <a:rPr lang="en-US" altLang="en-US" sz="1000" i="0" dirty="0"/>
              <a:t/>
            </a:r>
            <a:br>
              <a:rPr lang="en-US" altLang="en-US" sz="1000" i="0" dirty="0"/>
            </a:br>
            <a:r>
              <a:rPr lang="en-US" altLang="en-US" sz="1400" u="sng" dirty="0"/>
              <a:t>Approximately 12 months in advance of starting the new </a:t>
            </a:r>
            <a:r>
              <a:rPr lang="en-US" altLang="en-US" sz="1400" u="sng" dirty="0" smtClean="0"/>
              <a:t>job (you are beginning to apply now):</a:t>
            </a:r>
            <a:r>
              <a:rPr lang="en-US" altLang="en-US" sz="1400" dirty="0"/>
              <a:t/>
            </a:r>
            <a:br>
              <a:rPr lang="en-US" altLang="en-US" sz="1400" dirty="0"/>
            </a:br>
            <a:r>
              <a:rPr lang="en-US" altLang="en-US" sz="1400" dirty="0"/>
              <a:t>•  Push to get any remaining papers out of your pipeline and submitted to journals.</a:t>
            </a:r>
          </a:p>
          <a:p>
            <a:r>
              <a:rPr lang="en-US" altLang="en-US" sz="1400" dirty="0"/>
              <a:t>•  Finalize and update your vita.</a:t>
            </a:r>
            <a:br>
              <a:rPr lang="en-US" altLang="en-US" sz="1400" dirty="0"/>
            </a:br>
            <a:r>
              <a:rPr lang="en-US" altLang="en-US" sz="1400" dirty="0"/>
              <a:t>•  Arrange for letters of recommendation to be written. Remember to make it easy for your letter writers to send letters on your behalf (e.g., provide email addresses, names, </a:t>
            </a:r>
            <a:r>
              <a:rPr lang="en-US" altLang="en-US" sz="1400" dirty="0" smtClean="0"/>
              <a:t>regular addresses and contact </a:t>
            </a:r>
            <a:r>
              <a:rPr lang="en-US" altLang="en-US" sz="1400" dirty="0"/>
              <a:t>information, deadlines, job title, </a:t>
            </a:r>
            <a:r>
              <a:rPr lang="en-US" altLang="en-US" sz="1400" dirty="0" smtClean="0"/>
              <a:t>in </a:t>
            </a:r>
            <a:r>
              <a:rPr lang="en-US" altLang="en-US" sz="1400" dirty="0"/>
              <a:t>easy to follow format – document, spreadsheet, online documents, whatever works </a:t>
            </a:r>
            <a:r>
              <a:rPr lang="en-US" altLang="en-US" sz="1400" dirty="0" smtClean="0"/>
              <a:t>best). Provide pre-addressed </a:t>
            </a:r>
            <a:r>
              <a:rPr lang="en-US" altLang="en-US" sz="1400" dirty="0"/>
              <a:t>envelopes if </a:t>
            </a:r>
            <a:r>
              <a:rPr lang="en-US" altLang="en-US" sz="1400" dirty="0" smtClean="0"/>
              <a:t>needed and ensure that forms are pre-completed </a:t>
            </a:r>
            <a:r>
              <a:rPr lang="en-US" altLang="en-US" sz="1400" dirty="0"/>
              <a:t>as much as </a:t>
            </a:r>
            <a:r>
              <a:rPr lang="en-US" altLang="en-US" sz="1400" dirty="0" smtClean="0"/>
              <a:t>possible. You want your letter writers to be happy to do this and it takes time and energy to provide letters and recommendation forms for you -- so make it as easy as possible for them. </a:t>
            </a:r>
            <a:r>
              <a:rPr lang="en-US" altLang="en-US" sz="1400" dirty="0" smtClean="0"/>
              <a:t>Did I mention providing deadlines to your letter writers?</a:t>
            </a:r>
            <a:r>
              <a:rPr lang="en-US" altLang="en-US" sz="1400" dirty="0"/>
              <a:t/>
            </a:r>
            <a:br>
              <a:rPr lang="en-US" altLang="en-US" sz="1400" dirty="0"/>
            </a:br>
            <a:r>
              <a:rPr lang="en-US" altLang="en-US" sz="1400" dirty="0"/>
              <a:t>•  Be prepared to provide </a:t>
            </a:r>
            <a:r>
              <a:rPr lang="en-US" altLang="en-US" sz="1400" dirty="0" smtClean="0"/>
              <a:t>a potential </a:t>
            </a:r>
            <a:r>
              <a:rPr lang="en-US" altLang="en-US" sz="1400" dirty="0"/>
              <a:t>employer with a copy of the first chapter of your dissertation, a research paper, your vita, and a copy of your transcript. </a:t>
            </a:r>
            <a:r>
              <a:rPr lang="en-US" altLang="en-US" sz="1400" dirty="0" smtClean="0"/>
              <a:t>You may be asked for research and/or teaching statements. </a:t>
            </a:r>
            <a:r>
              <a:rPr lang="en-US" altLang="en-US" sz="1400" dirty="0"/>
              <a:t>You may be asked for copies of teaching evaluations as well. They may request this electronically or </a:t>
            </a:r>
            <a:r>
              <a:rPr lang="en-US" altLang="en-US" sz="1400" dirty="0" smtClean="0"/>
              <a:t>as a regular hard </a:t>
            </a:r>
            <a:r>
              <a:rPr lang="en-US" altLang="en-US" sz="1400" dirty="0"/>
              <a:t>copy.</a:t>
            </a:r>
            <a:br>
              <a:rPr lang="en-US" altLang="en-US" sz="1400" dirty="0"/>
            </a:br>
            <a:r>
              <a:rPr lang="en-US" altLang="en-US" sz="1400" dirty="0"/>
              <a:t>•  Keep working on your dissertation!</a:t>
            </a:r>
            <a:br>
              <a:rPr lang="en-US" altLang="en-US" sz="1400" dirty="0"/>
            </a:br>
            <a:r>
              <a:rPr lang="en-US" altLang="en-US" sz="1400" dirty="0"/>
              <a:t>•  </a:t>
            </a:r>
            <a:r>
              <a:rPr lang="en-US" altLang="en-US" sz="1400" dirty="0" smtClean="0"/>
              <a:t>If haven’t been doing so, learn </a:t>
            </a:r>
            <a:r>
              <a:rPr lang="en-US" altLang="en-US" sz="1400" dirty="0"/>
              <a:t>about and practice presentation and interviewing </a:t>
            </a:r>
            <a:r>
              <a:rPr lang="en-US" altLang="en-US" sz="1400" dirty="0" smtClean="0"/>
              <a:t>skills</a:t>
            </a:r>
            <a:r>
              <a:rPr lang="en-US" altLang="en-US" sz="1400" dirty="0"/>
              <a:t>.</a:t>
            </a:r>
            <a:r>
              <a:rPr lang="en-US" altLang="en-US" sz="1400" dirty="0"/>
              <a:t/>
            </a:r>
            <a:br>
              <a:rPr lang="en-US" altLang="en-US" sz="1400" dirty="0"/>
            </a:br>
            <a:r>
              <a:rPr lang="en-US" altLang="en-US" sz="1400" dirty="0"/>
              <a:t>•  Watch carefully for job listings and apply for all positions which interest and/or fit you. If you notice that advertisements request other written materials (e.g., dissertation abstract, statement of research interest), take time now to prepare them. </a:t>
            </a:r>
            <a:r>
              <a:rPr lang="en-US" altLang="en-US" sz="1400" dirty="0" smtClean="0"/>
              <a:t>There are dynamically updated &amp; shared online resources about job opportunities, placements, and </a:t>
            </a:r>
            <a:r>
              <a:rPr lang="en-US" altLang="en-US" sz="1400" dirty="0" smtClean="0"/>
              <a:t>salary such as the Google doc spreadsheet that goes around annually.</a:t>
            </a:r>
            <a:endParaRPr lang="en-US" altLang="en-US" sz="1400" dirty="0" smtClean="0"/>
          </a:p>
          <a:p>
            <a:r>
              <a:rPr lang="en-US" altLang="en-US" sz="1400" dirty="0" smtClean="0"/>
              <a:t>•</a:t>
            </a:r>
            <a:r>
              <a:rPr lang="en-US" altLang="en-US" sz="1400" dirty="0"/>
              <a:t>  Continue to keep in close touch with your advisor about your job search.</a:t>
            </a:r>
            <a:br>
              <a:rPr lang="en-US" altLang="en-US" sz="1400" dirty="0"/>
            </a:br>
            <a:r>
              <a:rPr lang="en-US" altLang="en-US" sz="1400" dirty="0"/>
              <a:t>•  Consider making a few direct inquiries at departments that particularly interest you (what you are most likely to discover in this way are non-tenure track </a:t>
            </a:r>
            <a:r>
              <a:rPr lang="en-US" altLang="en-US" sz="1400" dirty="0" smtClean="0"/>
              <a:t>positions such as post-docs).</a:t>
            </a:r>
            <a:r>
              <a:rPr lang="en-US" altLang="en-US" sz="1400" dirty="0"/>
              <a:t/>
            </a:r>
            <a:br>
              <a:rPr lang="en-US" altLang="en-US" sz="1400" dirty="0"/>
            </a:br>
            <a:r>
              <a:rPr lang="en-US" altLang="en-US" sz="1400" dirty="0"/>
              <a:t>•  Review the literature in your field and subfield in preparation for interviews.</a:t>
            </a:r>
            <a:br>
              <a:rPr lang="en-US" altLang="en-US" sz="1400" dirty="0"/>
            </a:br>
            <a:r>
              <a:rPr lang="en-US" altLang="en-US" sz="1400" dirty="0"/>
              <a:t>•  Check to see that letters of application have been received</a:t>
            </a:r>
            <a:r>
              <a:rPr lang="en-US" altLang="en-US" sz="1400" dirty="0" smtClean="0"/>
              <a:t>. Create a spreadsheet or something to keep track of the different places and phases of application.</a:t>
            </a:r>
          </a:p>
          <a:p>
            <a:r>
              <a:rPr lang="en-US" altLang="en-US" sz="1400" dirty="0" smtClean="0"/>
              <a:t> •</a:t>
            </a:r>
            <a:r>
              <a:rPr lang="en-US" altLang="en-US" sz="1400" dirty="0"/>
              <a:t>  Plan for and allot extra time for preparation and sending of all these materials. </a:t>
            </a:r>
            <a:r>
              <a:rPr lang="en-US" altLang="en-US" sz="1400" dirty="0" smtClean="0"/>
              <a:t>This </a:t>
            </a:r>
            <a:r>
              <a:rPr lang="en-US" altLang="en-US" sz="1400" dirty="0"/>
              <a:t>will take more time than you </a:t>
            </a:r>
            <a:r>
              <a:rPr lang="en-US" altLang="en-US" sz="1400" dirty="0" smtClean="0"/>
              <a:t>can imagine</a:t>
            </a:r>
            <a:r>
              <a:rPr lang="en-US" altLang="en-US" sz="1400" dirty="0" smtClean="0"/>
              <a:t>. If you are doing it properly, the job search effort takes a huge amount of time and effort.</a:t>
            </a:r>
            <a:endParaRPr lang="en-US" altLang="en-US" sz="1400" dirty="0"/>
          </a:p>
          <a:p>
            <a:endParaRPr lang="en-US" altLang="en-US" sz="1400" dirty="0"/>
          </a:p>
          <a:p>
            <a:r>
              <a:rPr lang="en-US" altLang="en-US" sz="1200" dirty="0"/>
              <a:t/>
            </a:r>
            <a:br>
              <a:rPr lang="en-US" altLang="en-US" sz="1200" dirty="0"/>
            </a:br>
            <a:r>
              <a:rPr lang="en-US" altLang="en-US" sz="1200" dirty="0"/>
              <a:t/>
            </a:r>
            <a:br>
              <a:rPr lang="en-US" altLang="en-US" sz="1200" dirty="0"/>
            </a:br>
            <a:endParaRPr lang="en-US" altLang="en-US" sz="1200" dirty="0"/>
          </a:p>
        </p:txBody>
      </p:sp>
    </p:spTree>
    <p:extLst>
      <p:ext uri="{BB962C8B-B14F-4D97-AF65-F5344CB8AC3E}">
        <p14:creationId xmlns:p14="http://schemas.microsoft.com/office/powerpoint/2010/main" val="57300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58762" y="457200"/>
            <a:ext cx="862647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b="1" dirty="0">
                <a:solidFill>
                  <a:srgbClr val="002060"/>
                </a:solidFill>
              </a:rPr>
              <a:t>When do you apply? (continued)</a:t>
            </a:r>
          </a:p>
          <a:p>
            <a:r>
              <a:rPr lang="en-US" altLang="en-US" sz="1400" i="0" u="sng" dirty="0" smtClean="0"/>
              <a:t>Approximately </a:t>
            </a:r>
            <a:r>
              <a:rPr lang="en-US" altLang="en-US" sz="1400" i="0" u="sng" dirty="0"/>
              <a:t>8-10 months in </a:t>
            </a:r>
            <a:r>
              <a:rPr lang="en-US" altLang="en-US" sz="1400" i="0" u="sng" dirty="0" smtClean="0"/>
              <a:t>advance of starting the new job (hopefully you are interviewing):</a:t>
            </a:r>
            <a:r>
              <a:rPr lang="en-US" altLang="en-US" sz="1400" i="0" dirty="0"/>
              <a:t/>
            </a:r>
            <a:br>
              <a:rPr lang="en-US" altLang="en-US" sz="1400" i="0" dirty="0"/>
            </a:br>
            <a:r>
              <a:rPr lang="en-US" altLang="en-US" sz="1400" i="0" dirty="0"/>
              <a:t>•  </a:t>
            </a:r>
            <a:r>
              <a:rPr lang="en-US" altLang="en-US" sz="1400" i="0" dirty="0" smtClean="0"/>
              <a:t>If you have the good fortune to be invited for multiple interviews, you will need to plan for travel time in addition to everything else you are doing. Each interview will take 2-3 days out of your week.</a:t>
            </a:r>
          </a:p>
          <a:p>
            <a:r>
              <a:rPr lang="en-US" altLang="en-US" sz="1400" dirty="0"/>
              <a:t>•  </a:t>
            </a:r>
            <a:r>
              <a:rPr lang="en-US" altLang="en-US" sz="1400" i="0" dirty="0" smtClean="0"/>
              <a:t>Interviewers </a:t>
            </a:r>
            <a:r>
              <a:rPr lang="en-US" altLang="en-US" sz="1400" i="0" dirty="0"/>
              <a:t>will ask you about your long-range research plans. Even if you are immersed in your dissertation, take time to give some thought to where your research will lead.</a:t>
            </a:r>
            <a:br>
              <a:rPr lang="en-US" altLang="en-US" sz="1400" i="0" dirty="0"/>
            </a:br>
            <a:r>
              <a:rPr lang="en-US" altLang="en-US" sz="1400" i="0" dirty="0"/>
              <a:t>•  Many conferences are held during this time. It is important to attend them and take advantage of the opportunity they provide for networking and </a:t>
            </a:r>
            <a:r>
              <a:rPr lang="en-US" altLang="en-US" sz="1400" i="0" dirty="0" smtClean="0"/>
              <a:t>information </a:t>
            </a:r>
            <a:r>
              <a:rPr lang="en-US" altLang="en-US" sz="1400" i="0" dirty="0"/>
              <a:t>exchange</a:t>
            </a:r>
            <a:r>
              <a:rPr lang="en-US" altLang="en-US" sz="1400" i="0" dirty="0" smtClean="0"/>
              <a:t>. Go to Doctoral Consortia if you can.</a:t>
            </a:r>
            <a:r>
              <a:rPr lang="en-US" altLang="en-US" sz="1400" i="0" dirty="0"/>
              <a:t/>
            </a:r>
            <a:br>
              <a:rPr lang="en-US" altLang="en-US" sz="1400" i="0" dirty="0"/>
            </a:br>
            <a:r>
              <a:rPr lang="en-US" altLang="en-US" sz="1400" i="0" dirty="0"/>
              <a:t>•  Prepare carefully for each interview. </a:t>
            </a:r>
            <a:r>
              <a:rPr lang="en-US" altLang="en-US" sz="1400" i="0" dirty="0" smtClean="0"/>
              <a:t>Know your audience! Do research on faculty interests and backgrounds at each place you interview. Read their </a:t>
            </a:r>
            <a:r>
              <a:rPr lang="en-US" altLang="en-US" sz="1400" i="0" dirty="0" smtClean="0"/>
              <a:t>work and think about connections with your work.</a:t>
            </a:r>
            <a:endParaRPr lang="en-US" altLang="en-US" sz="1400" i="0" dirty="0" smtClean="0"/>
          </a:p>
          <a:p>
            <a:r>
              <a:rPr lang="en-US" altLang="en-US" sz="1400" dirty="0"/>
              <a:t>•  </a:t>
            </a:r>
            <a:r>
              <a:rPr lang="en-US" altLang="en-US" sz="1400" dirty="0" smtClean="0"/>
              <a:t>Know what questions you may be asked and know what questions you want to ask</a:t>
            </a:r>
            <a:r>
              <a:rPr lang="en-US" altLang="en-US" sz="1400" dirty="0" smtClean="0"/>
              <a:t>. Understand where the faculty are coming from and try to anticipate questions. </a:t>
            </a:r>
            <a:r>
              <a:rPr lang="en-US" altLang="en-US" sz="1400" dirty="0" smtClean="0"/>
              <a:t>Act like a faculty member, not like a graduate student.</a:t>
            </a:r>
          </a:p>
          <a:p>
            <a:r>
              <a:rPr lang="en-US" altLang="en-US" sz="1400" dirty="0" smtClean="0"/>
              <a:t>•</a:t>
            </a:r>
            <a:r>
              <a:rPr lang="en-US" altLang="en-US" sz="1400" dirty="0"/>
              <a:t>  Remember to send thank you letters</a:t>
            </a:r>
            <a:r>
              <a:rPr lang="en-US" altLang="en-US" sz="1400" dirty="0" smtClean="0"/>
              <a:t>.</a:t>
            </a:r>
            <a:endParaRPr lang="en-US" altLang="en-US" sz="1400" dirty="0"/>
          </a:p>
          <a:p>
            <a:r>
              <a:rPr lang="en-US" altLang="en-US" sz="1400" i="0" dirty="0" smtClean="0"/>
              <a:t>•</a:t>
            </a:r>
            <a:r>
              <a:rPr lang="en-US" altLang="en-US" sz="1400" i="0" dirty="0"/>
              <a:t>  Continue to look, apply, and interview for positions</a:t>
            </a:r>
            <a:r>
              <a:rPr lang="en-US" altLang="en-US" sz="1400" i="0" dirty="0" smtClean="0"/>
              <a:t>.</a:t>
            </a:r>
          </a:p>
          <a:p>
            <a:r>
              <a:rPr lang="en-US" altLang="en-US" sz="1400" dirty="0"/>
              <a:t>•  </a:t>
            </a:r>
            <a:r>
              <a:rPr lang="en-US" altLang="en-US" sz="1400" dirty="0" smtClean="0"/>
              <a:t>Keep working on your dissertation!</a:t>
            </a:r>
            <a:r>
              <a:rPr lang="en-US" altLang="en-US" sz="1400" dirty="0"/>
              <a:t/>
            </a:r>
            <a:br>
              <a:rPr lang="en-US" altLang="en-US" sz="1400" dirty="0"/>
            </a:br>
            <a:r>
              <a:rPr lang="en-US" altLang="en-US" sz="1400" i="0" dirty="0" smtClean="0"/>
              <a:t>•</a:t>
            </a:r>
            <a:r>
              <a:rPr lang="en-US" altLang="en-US" sz="1400" i="0" dirty="0"/>
              <a:t>  This </a:t>
            </a:r>
            <a:r>
              <a:rPr lang="en-US" altLang="en-US" sz="1400" i="0" dirty="0" smtClean="0"/>
              <a:t>is likely to be </a:t>
            </a:r>
            <a:r>
              <a:rPr lang="en-US" altLang="en-US" sz="1400" i="0" dirty="0"/>
              <a:t>a stressful time. </a:t>
            </a:r>
            <a:r>
              <a:rPr lang="en-US" altLang="en-US" sz="1400" i="0" dirty="0" smtClean="0"/>
              <a:t>Try </a:t>
            </a:r>
            <a:r>
              <a:rPr lang="en-US" altLang="en-US" sz="1400" i="0" dirty="0" smtClean="0"/>
              <a:t>to plan some </a:t>
            </a:r>
            <a:r>
              <a:rPr lang="en-US" altLang="en-US" sz="1400" i="0" dirty="0"/>
              <a:t>breaks </a:t>
            </a:r>
            <a:r>
              <a:rPr lang="en-US" altLang="en-US" sz="1400" i="0" dirty="0" smtClean="0"/>
              <a:t>to regain sanity.</a:t>
            </a:r>
          </a:p>
          <a:p>
            <a:r>
              <a:rPr lang="en-US" altLang="en-US" sz="1400" i="0" u="sng" dirty="0" smtClean="0"/>
              <a:t>Approximately </a:t>
            </a:r>
            <a:r>
              <a:rPr lang="en-US" altLang="en-US" sz="1400" i="0" u="sng" dirty="0"/>
              <a:t>6 months in advance</a:t>
            </a:r>
            <a:r>
              <a:rPr lang="en-US" altLang="en-US" sz="1400" i="0" dirty="0"/>
              <a:t/>
            </a:r>
            <a:br>
              <a:rPr lang="en-US" altLang="en-US" sz="1400" i="0" dirty="0"/>
            </a:br>
            <a:r>
              <a:rPr lang="en-US" altLang="en-US" sz="1400" i="0" dirty="0"/>
              <a:t>•  Continue to apply for and interview for positions, although most will have been announced </a:t>
            </a:r>
            <a:r>
              <a:rPr lang="en-US" altLang="en-US" sz="1400" i="0" dirty="0" smtClean="0"/>
              <a:t>and/or filled by </a:t>
            </a:r>
            <a:r>
              <a:rPr lang="en-US" altLang="en-US" sz="1400" i="0" dirty="0"/>
              <a:t>now.</a:t>
            </a:r>
          </a:p>
          <a:p>
            <a:r>
              <a:rPr lang="en-US" altLang="en-US" sz="1400" i="0" dirty="0"/>
              <a:t>•  If you are truly interested in a position, apply even if the deadline has passed</a:t>
            </a:r>
            <a:r>
              <a:rPr lang="en-US" altLang="en-US" sz="1400" i="0" dirty="0" smtClean="0"/>
              <a:t>.</a:t>
            </a:r>
            <a:endParaRPr lang="en-US" altLang="en-US" sz="1400" i="0" dirty="0"/>
          </a:p>
          <a:p>
            <a:r>
              <a:rPr lang="en-US" altLang="en-US" sz="1400" i="0" dirty="0"/>
              <a:t>•  You may begin to get offers. If you need more time to make a decision about an offer, don’t hesitate to ask for it. You will, however, have to abide by whatever time frame you and the employer agree on for your decision. You don’t need to be totally open with everyone at this stage, but you must be completely honest. When you do accept a position, consider your acceptance a binding </a:t>
            </a:r>
            <a:r>
              <a:rPr lang="en-US" altLang="en-US" sz="1400" i="0" dirty="0" smtClean="0"/>
              <a:t>commitment, so don’t accept unless you intend to go.</a:t>
            </a:r>
            <a:r>
              <a:rPr lang="en-US" altLang="en-US" sz="1400" i="0" dirty="0"/>
              <a:t/>
            </a:r>
            <a:br>
              <a:rPr lang="en-US" altLang="en-US" sz="1400" i="0" dirty="0"/>
            </a:br>
            <a:r>
              <a:rPr lang="en-US" altLang="en-US" sz="1400" i="0" dirty="0"/>
              <a:t>•  If the offers you want are not coming in, don’t think that you must take absolutely any job that is offered to you, whether you want it or not. The job market will come around again next </a:t>
            </a:r>
            <a:r>
              <a:rPr lang="en-US" altLang="en-US" sz="1400" i="0" dirty="0" smtClean="0"/>
              <a:t>year but you have to understand implications of waiting.</a:t>
            </a:r>
            <a:r>
              <a:rPr lang="en-US" altLang="en-US" sz="1400" i="0" dirty="0"/>
              <a:t> Talk with your advisor and others about the best way to position yourself for next year’s market. You can also keep watching for one-year appointments, </a:t>
            </a:r>
            <a:r>
              <a:rPr lang="en-US" altLang="en-US" sz="1400" i="0" dirty="0" smtClean="0"/>
              <a:t>post-docs, </a:t>
            </a:r>
            <a:r>
              <a:rPr lang="en-US" altLang="en-US" sz="1400" dirty="0" smtClean="0"/>
              <a:t>etc. </a:t>
            </a:r>
            <a:r>
              <a:rPr lang="en-US" altLang="en-US" sz="1400" i="0" dirty="0" smtClean="0"/>
              <a:t>which </a:t>
            </a:r>
            <a:r>
              <a:rPr lang="en-US" altLang="en-US" sz="1400" i="0" dirty="0"/>
              <a:t>are often announced </a:t>
            </a:r>
            <a:r>
              <a:rPr lang="en-US" altLang="en-US" sz="1400" i="0" dirty="0" smtClean="0"/>
              <a:t>later than </a:t>
            </a:r>
            <a:r>
              <a:rPr lang="en-US" altLang="en-US" sz="1400" i="0" dirty="0"/>
              <a:t>tenure-track positions.</a:t>
            </a:r>
            <a:br>
              <a:rPr lang="en-US" altLang="en-US" sz="1400" i="0" dirty="0"/>
            </a:br>
            <a:r>
              <a:rPr lang="en-US" altLang="en-US" sz="1400" i="0" dirty="0"/>
              <a:t>•  After you have accepted a job, take time to thank everyone who has been helpful.</a:t>
            </a:r>
            <a:br>
              <a:rPr lang="en-US" altLang="en-US" sz="1400" i="0" dirty="0"/>
            </a:br>
            <a:endParaRPr lang="en-US" altLang="en-US" sz="1400" i="0" dirty="0"/>
          </a:p>
        </p:txBody>
      </p:sp>
    </p:spTree>
    <p:extLst>
      <p:ext uri="{BB962C8B-B14F-4D97-AF65-F5344CB8AC3E}">
        <p14:creationId xmlns:p14="http://schemas.microsoft.com/office/powerpoint/2010/main" val="24728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Applications</a:t>
            </a:r>
          </a:p>
        </p:txBody>
      </p:sp>
      <p:sp>
        <p:nvSpPr>
          <p:cNvPr id="143363" name="Rectangle 3"/>
          <p:cNvSpPr>
            <a:spLocks noGrp="1" noChangeArrowheads="1"/>
          </p:cNvSpPr>
          <p:nvPr>
            <p:ph type="body" idx="4294967295"/>
          </p:nvPr>
        </p:nvSpPr>
        <p:spPr bwMode="auto">
          <a:xfrm>
            <a:off x="673835" y="1184879"/>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2400" dirty="0"/>
              <a:t>Goal 1: Get offers to interview</a:t>
            </a:r>
          </a:p>
          <a:p>
            <a:pPr>
              <a:lnSpc>
                <a:spcPct val="90000"/>
              </a:lnSpc>
            </a:pPr>
            <a:r>
              <a:rPr lang="en-US" altLang="en-US" sz="2400" dirty="0"/>
              <a:t>Goal 2: Obtain a job offer</a:t>
            </a:r>
          </a:p>
          <a:p>
            <a:pPr>
              <a:lnSpc>
                <a:spcPct val="90000"/>
              </a:lnSpc>
            </a:pPr>
            <a:r>
              <a:rPr lang="en-US" altLang="en-US" sz="2400" dirty="0"/>
              <a:t>Goal 3: Obtain more than one job offer</a:t>
            </a:r>
          </a:p>
          <a:p>
            <a:pPr>
              <a:lnSpc>
                <a:spcPct val="90000"/>
              </a:lnSpc>
            </a:pPr>
            <a:r>
              <a:rPr lang="en-US" altLang="en-US" sz="2400" dirty="0"/>
              <a:t>Goal 4: Assess fit &amp; negotiate</a:t>
            </a:r>
          </a:p>
          <a:p>
            <a:pPr>
              <a:lnSpc>
                <a:spcPct val="90000"/>
              </a:lnSpc>
            </a:pPr>
            <a:r>
              <a:rPr lang="en-US" altLang="en-US" sz="2400" dirty="0"/>
              <a:t>Point to remember: The timing frequently gets screwed up (e.g., the offer deadline for one job often expires before interviews are complete for other jobs</a:t>
            </a:r>
            <a:r>
              <a:rPr lang="en-US" altLang="en-US" sz="2400" dirty="0" smtClean="0"/>
              <a:t>). Consider what you will do if faced if this situation.</a:t>
            </a:r>
          </a:p>
          <a:p>
            <a:r>
              <a:rPr lang="en-US" altLang="en-US" sz="2400" dirty="0" smtClean="0"/>
              <a:t>Another point to remember: </a:t>
            </a:r>
            <a:r>
              <a:rPr lang="en-US" altLang="en-US" sz="2400" dirty="0"/>
              <a:t>If you don’t get the offer, recognize that this is quite normal. Most people don’t get the job. </a:t>
            </a:r>
            <a:r>
              <a:rPr lang="en-US" altLang="en-US" sz="2400" dirty="0" smtClean="0"/>
              <a:t>In fact, most people don’t even get the </a:t>
            </a:r>
            <a:r>
              <a:rPr lang="en-US" altLang="en-US" sz="2400" dirty="0" smtClean="0"/>
              <a:t>invitation to site </a:t>
            </a:r>
            <a:r>
              <a:rPr lang="en-US" altLang="en-US" sz="2400" dirty="0" smtClean="0"/>
              <a:t>interview. Then, four </a:t>
            </a:r>
            <a:r>
              <a:rPr lang="en-US" altLang="en-US" sz="2400" dirty="0"/>
              <a:t>to five interview, one gets the offer, even if all five are excellent</a:t>
            </a:r>
            <a:r>
              <a:rPr lang="en-US" altLang="en-US" sz="2400" dirty="0" smtClean="0"/>
              <a:t>. Increase your probabilities by being flexible, applying broadly, and remaining resilient.</a:t>
            </a:r>
            <a:endParaRPr lang="en-US" altLang="en-US" sz="2400" dirty="0"/>
          </a:p>
          <a:p>
            <a:pPr marL="0" indent="0">
              <a:buNone/>
            </a:pPr>
            <a:endParaRPr lang="en-US" altLang="en-US" sz="2000" dirty="0"/>
          </a:p>
          <a:p>
            <a:pPr>
              <a:lnSpc>
                <a:spcPct val="90000"/>
              </a:lnSpc>
            </a:pPr>
            <a:endParaRPr lang="en-US" altLang="en-US"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245889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685800" y="3048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Applications</a:t>
            </a:r>
          </a:p>
        </p:txBody>
      </p:sp>
      <p:sp>
        <p:nvSpPr>
          <p:cNvPr id="141315" name="Rectangle 3"/>
          <p:cNvSpPr>
            <a:spLocks noGrp="1" noChangeArrowheads="1"/>
          </p:cNvSpPr>
          <p:nvPr>
            <p:ph type="body" idx="4294967295"/>
          </p:nvPr>
        </p:nvSpPr>
        <p:spPr bwMode="auto">
          <a:xfrm>
            <a:off x="685800" y="914400"/>
            <a:ext cx="7772400" cy="4495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dirty="0"/>
              <a:t>Cover letter</a:t>
            </a:r>
          </a:p>
          <a:p>
            <a:pPr>
              <a:lnSpc>
                <a:spcPct val="90000"/>
              </a:lnSpc>
            </a:pPr>
            <a:r>
              <a:rPr lang="en-US" altLang="en-US" sz="2800" dirty="0" smtClean="0"/>
              <a:t>Vita (sample vita outline on next page) </a:t>
            </a:r>
            <a:endParaRPr lang="en-US" altLang="en-US" sz="2800" dirty="0"/>
          </a:p>
          <a:p>
            <a:pPr lvl="1">
              <a:lnSpc>
                <a:spcPct val="90000"/>
              </a:lnSpc>
            </a:pPr>
            <a:r>
              <a:rPr lang="en-US" altLang="en-US" sz="2400" dirty="0"/>
              <a:t>Sequencing</a:t>
            </a:r>
          </a:p>
          <a:p>
            <a:pPr lvl="1">
              <a:lnSpc>
                <a:spcPct val="90000"/>
              </a:lnSpc>
            </a:pPr>
            <a:r>
              <a:rPr lang="en-US" altLang="en-US" sz="2400" dirty="0"/>
              <a:t>Content</a:t>
            </a:r>
          </a:p>
          <a:p>
            <a:pPr>
              <a:lnSpc>
                <a:spcPct val="90000"/>
              </a:lnSpc>
            </a:pPr>
            <a:r>
              <a:rPr lang="en-US" altLang="en-US" sz="2800" dirty="0"/>
              <a:t>Personal statement</a:t>
            </a:r>
          </a:p>
          <a:p>
            <a:pPr lvl="1">
              <a:lnSpc>
                <a:spcPct val="90000"/>
              </a:lnSpc>
            </a:pPr>
            <a:r>
              <a:rPr lang="en-US" altLang="en-US" sz="2400" dirty="0"/>
              <a:t>Research</a:t>
            </a:r>
          </a:p>
          <a:p>
            <a:pPr lvl="1">
              <a:lnSpc>
                <a:spcPct val="90000"/>
              </a:lnSpc>
            </a:pPr>
            <a:r>
              <a:rPr lang="en-US" altLang="en-US" sz="2400" dirty="0"/>
              <a:t>Teaching</a:t>
            </a:r>
          </a:p>
          <a:p>
            <a:pPr>
              <a:lnSpc>
                <a:spcPct val="90000"/>
              </a:lnSpc>
            </a:pPr>
            <a:r>
              <a:rPr lang="en-US" altLang="en-US" sz="2800" dirty="0"/>
              <a:t>Sample articles</a:t>
            </a:r>
          </a:p>
          <a:p>
            <a:pPr>
              <a:lnSpc>
                <a:spcPct val="90000"/>
              </a:lnSpc>
            </a:pPr>
            <a:r>
              <a:rPr lang="en-US" altLang="en-US" sz="2800" dirty="0"/>
              <a:t>Letters of recommendation</a:t>
            </a:r>
          </a:p>
          <a:p>
            <a:pPr>
              <a:lnSpc>
                <a:spcPct val="90000"/>
              </a:lnSpc>
            </a:pPr>
            <a:r>
              <a:rPr lang="en-US" altLang="en-US" sz="2800" dirty="0" smtClean="0"/>
              <a:t>Phone/video </a:t>
            </a:r>
            <a:r>
              <a:rPr lang="en-US" altLang="en-US" sz="2800" dirty="0"/>
              <a:t>interviews</a:t>
            </a:r>
          </a:p>
          <a:p>
            <a:pPr>
              <a:lnSpc>
                <a:spcPct val="90000"/>
              </a:lnSpc>
            </a:pPr>
            <a:r>
              <a:rPr lang="en-US" altLang="en-US" sz="2800" dirty="0"/>
              <a:t>Time demands</a:t>
            </a:r>
          </a:p>
          <a:p>
            <a:pPr>
              <a:lnSpc>
                <a:spcPct val="90000"/>
              </a:lnSpc>
            </a:pPr>
            <a:r>
              <a:rPr lang="en-US" altLang="en-US" sz="2800" dirty="0"/>
              <a:t>Apply broadly but remember: It’s all about fit</a:t>
            </a:r>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60213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228600" y="533400"/>
            <a:ext cx="8550275"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900" i="0" dirty="0"/>
              <a:t>Date: Month, Year</a:t>
            </a:r>
          </a:p>
          <a:p>
            <a:pPr algn="ctr"/>
            <a:r>
              <a:rPr lang="en-US" altLang="en-US" sz="900" i="0" dirty="0"/>
              <a:t>(update semi-annually)</a:t>
            </a:r>
          </a:p>
          <a:p>
            <a:pPr algn="ctr"/>
            <a:endParaRPr lang="en-US" altLang="en-US" sz="900" i="0" dirty="0"/>
          </a:p>
          <a:p>
            <a:pPr algn="ctr"/>
            <a:r>
              <a:rPr lang="en-US" altLang="en-US" sz="900" i="0" dirty="0"/>
              <a:t>Your Name</a:t>
            </a:r>
          </a:p>
          <a:p>
            <a:r>
              <a:rPr lang="en-US" altLang="en-US" sz="900" i="0" dirty="0"/>
              <a:t>		[School Address]		 		[Home </a:t>
            </a:r>
            <a:r>
              <a:rPr lang="en-US" altLang="en-US" sz="900" i="0" dirty="0" smtClean="0"/>
              <a:t>Address - Optional]</a:t>
            </a:r>
            <a:endParaRPr lang="en-US" altLang="en-US" sz="900" i="0" dirty="0"/>
          </a:p>
          <a:p>
            <a:r>
              <a:rPr lang="en-US" altLang="en-US" sz="900" i="0" dirty="0"/>
              <a:t>		Office Phone: (with area code and extension)		Home </a:t>
            </a:r>
            <a:r>
              <a:rPr lang="en-US" altLang="en-US" sz="900" i="0" dirty="0" smtClean="0"/>
              <a:t>Phone - Optional: </a:t>
            </a:r>
            <a:r>
              <a:rPr lang="en-US" altLang="en-US" sz="900" i="0" dirty="0"/>
              <a:t>(with area code)</a:t>
            </a:r>
          </a:p>
          <a:p>
            <a:r>
              <a:rPr lang="en-US" altLang="en-US" sz="900" i="0" dirty="0"/>
              <a:t> 		E-mail address</a:t>
            </a:r>
          </a:p>
          <a:p>
            <a:pPr algn="ctr"/>
            <a:r>
              <a:rPr lang="en-US" altLang="en-US" sz="900" i="0" dirty="0"/>
              <a:t> </a:t>
            </a:r>
          </a:p>
          <a:p>
            <a:r>
              <a:rPr lang="en-US" altLang="en-US" sz="900" i="0" dirty="0"/>
              <a:t>EDUCATION</a:t>
            </a:r>
          </a:p>
          <a:p>
            <a:r>
              <a:rPr lang="en-US" altLang="en-US" sz="900" i="0" dirty="0"/>
              <a:t>B.A., Major Field, Year Received or Expected, University, City, State</a:t>
            </a:r>
          </a:p>
          <a:p>
            <a:r>
              <a:rPr lang="en-US" altLang="en-US" sz="900" i="0" dirty="0"/>
              <a:t>M.A. or M.S., Field, Year Received or Expected, University, City, State</a:t>
            </a:r>
          </a:p>
          <a:p>
            <a:r>
              <a:rPr lang="en-US" altLang="en-US" sz="900" i="0" dirty="0"/>
              <a:t>Ph.D., Field, Year Received of Expected, University, City, State</a:t>
            </a:r>
          </a:p>
          <a:p>
            <a:endParaRPr lang="en-US" altLang="en-US" sz="900" i="0" dirty="0"/>
          </a:p>
          <a:p>
            <a:r>
              <a:rPr lang="en-US" altLang="en-US" sz="900" i="0" dirty="0"/>
              <a:t>ACADEMIC &amp; PROFESSIONAL EXPERIENCE</a:t>
            </a:r>
          </a:p>
          <a:p>
            <a:r>
              <a:rPr lang="en-US" altLang="en-US" sz="900" i="0" dirty="0"/>
              <a:t>Beginning with your college years, list all work you have done that is relevant to the program or position </a:t>
            </a:r>
            <a:r>
              <a:rPr lang="en-US" altLang="en-US" sz="900" i="0" dirty="0" smtClean="0"/>
              <a:t>to which you </a:t>
            </a:r>
            <a:r>
              <a:rPr lang="en-US" altLang="en-US" sz="900" i="0" dirty="0"/>
              <a:t>are </a:t>
            </a:r>
            <a:r>
              <a:rPr lang="en-US" altLang="en-US" sz="900" i="0" dirty="0" smtClean="0"/>
              <a:t>applying. </a:t>
            </a:r>
            <a:r>
              <a:rPr lang="en-US" altLang="en-US" sz="900" i="0" dirty="0"/>
              <a:t>Include research positions with project titles and supervisors, and, optionally, a brief description of the duties you performed. </a:t>
            </a:r>
            <a:r>
              <a:rPr lang="en-US" altLang="en-US" sz="900" i="0" dirty="0" smtClean="0"/>
              <a:t>Include both RA and TA positions. </a:t>
            </a:r>
            <a:endParaRPr lang="en-US" altLang="en-US" sz="900" i="0" dirty="0"/>
          </a:p>
          <a:p>
            <a:endParaRPr lang="en-US" altLang="en-US" sz="900" i="0" dirty="0"/>
          </a:p>
          <a:p>
            <a:r>
              <a:rPr lang="en-US" altLang="en-US" sz="900" i="0" dirty="0"/>
              <a:t>PUBLICATIONS AND PAPERS</a:t>
            </a:r>
          </a:p>
          <a:p>
            <a:r>
              <a:rPr lang="en-US" altLang="en-US" sz="900" i="0" dirty="0"/>
              <a:t>If you are a young professional, this is the heart of your vita -- so be big hearted! List references in publication format according to date (including </a:t>
            </a:r>
            <a:r>
              <a:rPr lang="en-US" altLang="en-US" sz="900" i="0" dirty="0" smtClean="0"/>
              <a:t>manuscripts under review or </a:t>
            </a:r>
            <a:r>
              <a:rPr lang="en-US" altLang="en-US" sz="900" i="0" dirty="0"/>
              <a:t>papers in press). Be careful, though, not to list any papers you are unprepared to make available if requested.</a:t>
            </a:r>
          </a:p>
          <a:p>
            <a:endParaRPr lang="en-US" altLang="en-US" sz="900" i="0" dirty="0"/>
          </a:p>
          <a:p>
            <a:r>
              <a:rPr lang="en-US" altLang="en-US" sz="900" i="0" dirty="0"/>
              <a:t>PROFESSIONAL PRESENTATIONS</a:t>
            </a:r>
          </a:p>
          <a:p>
            <a:endParaRPr lang="en-US" altLang="en-US" sz="900" i="0" dirty="0"/>
          </a:p>
          <a:p>
            <a:r>
              <a:rPr lang="en-US" altLang="en-US" sz="900" i="0" dirty="0"/>
              <a:t>RESEARCH INTERESTS </a:t>
            </a:r>
          </a:p>
          <a:p>
            <a:r>
              <a:rPr lang="en-US" altLang="en-US" sz="900" i="0" dirty="0"/>
              <a:t>Briefly summarize your research interests with 4-6 bullet point descriptors, then describe your current research in one or two paragraphs. This will often be an overview of your thesis/dissertation work. If you are working in more than one area, summarize each project in a separate paragraph. Conclude with a brief statement describing your future program of research for the next five years or so.</a:t>
            </a:r>
          </a:p>
          <a:p>
            <a:endParaRPr lang="en-US" altLang="en-US" sz="900" i="0" dirty="0"/>
          </a:p>
          <a:p>
            <a:r>
              <a:rPr lang="en-US" altLang="en-US" sz="900" i="0" dirty="0"/>
              <a:t>TEACHING EXPERIENCE</a:t>
            </a:r>
          </a:p>
          <a:p>
            <a:r>
              <a:rPr lang="en-US" altLang="en-US" sz="900" i="0" dirty="0"/>
              <a:t>List any courses you have taught, co-taught, or assisted with as a TA. If you received strong teaching evaluations, consider attaching a separate sheet with a statistical summary and 5-10 examples of the most positive praise you have received. Also, faculty job candidates should list 4-6 courses that they are prepared to teach if hired (from the most general courses to advanced courses and specialized seminars). </a:t>
            </a:r>
          </a:p>
          <a:p>
            <a:endParaRPr lang="en-US" altLang="en-US" sz="900" i="0" dirty="0" smtClean="0"/>
          </a:p>
          <a:p>
            <a:r>
              <a:rPr lang="en-US" altLang="en-US" sz="900" dirty="0" smtClean="0"/>
              <a:t>PROFESSIONAL SERVICE</a:t>
            </a:r>
            <a:endParaRPr lang="en-US" altLang="en-US" sz="900" dirty="0"/>
          </a:p>
          <a:p>
            <a:r>
              <a:rPr lang="en-US" altLang="en-US" sz="900" dirty="0" smtClean="0"/>
              <a:t>This </a:t>
            </a:r>
            <a:r>
              <a:rPr lang="en-US" altLang="en-US" sz="900" dirty="0"/>
              <a:t>is </a:t>
            </a:r>
            <a:r>
              <a:rPr lang="en-US" altLang="en-US" sz="900" dirty="0" smtClean="0"/>
              <a:t>a </a:t>
            </a:r>
            <a:r>
              <a:rPr lang="en-US" altLang="en-US" sz="900" dirty="0"/>
              <a:t>good place to list any </a:t>
            </a:r>
            <a:r>
              <a:rPr lang="en-US" altLang="en-US" sz="900" dirty="0" smtClean="0"/>
              <a:t>service to the field, university, or department in which you may have engaged. Also list consulting</a:t>
            </a:r>
            <a:r>
              <a:rPr lang="en-US" altLang="en-US" sz="900" dirty="0"/>
              <a:t>, manuscript reviewing, </a:t>
            </a:r>
            <a:r>
              <a:rPr lang="en-US" altLang="en-US" sz="900" dirty="0" smtClean="0"/>
              <a:t>conference service, or </a:t>
            </a:r>
            <a:r>
              <a:rPr lang="en-US" altLang="en-US" sz="900" dirty="0"/>
              <a:t>editorial experience you </a:t>
            </a:r>
            <a:r>
              <a:rPr lang="en-US" altLang="en-US" sz="900" dirty="0" smtClean="0"/>
              <a:t>have.</a:t>
            </a:r>
          </a:p>
          <a:p>
            <a:endParaRPr lang="en-US" altLang="en-US" sz="900" i="0" dirty="0"/>
          </a:p>
          <a:p>
            <a:r>
              <a:rPr lang="en-US" altLang="en-US" sz="900" i="0" dirty="0"/>
              <a:t>HONORS AND AWARDS</a:t>
            </a:r>
          </a:p>
          <a:p>
            <a:r>
              <a:rPr lang="en-US" altLang="en-US" sz="900" i="0" dirty="0"/>
              <a:t>This is the place to list academic honors, graduation prizes, fellowships, scholarships, writing prizes, and so forth. List each award, the granting institution, and the date awarded (note: if all your awards are graduation honors, then omit this category and subsume the information under Education).</a:t>
            </a:r>
          </a:p>
          <a:p>
            <a:endParaRPr lang="en-US" altLang="en-US" sz="900" i="0" dirty="0"/>
          </a:p>
          <a:p>
            <a:r>
              <a:rPr lang="en-US" altLang="en-US" sz="900" i="0" dirty="0"/>
              <a:t>ASSOCIATION MEMBERSHIPS</a:t>
            </a:r>
          </a:p>
          <a:p>
            <a:endParaRPr lang="en-US" altLang="en-US" sz="900" i="0" dirty="0"/>
          </a:p>
          <a:p>
            <a:r>
              <a:rPr lang="en-US" altLang="en-US" sz="900" i="0" dirty="0"/>
              <a:t>REFERENCES</a:t>
            </a:r>
          </a:p>
          <a:p>
            <a:r>
              <a:rPr lang="en-US" altLang="en-US" sz="900" i="0" dirty="0"/>
              <a:t>List the names, titles, and addresses of 3-4 people whom you have already asked to serve as references for you.</a:t>
            </a:r>
          </a:p>
          <a:p>
            <a:endParaRPr lang="en-US" altLang="en-US" sz="900" i="0" dirty="0"/>
          </a:p>
          <a:p>
            <a:pPr algn="ctr"/>
            <a:endParaRPr lang="en-US" altLang="en-US" sz="900" i="0" dirty="0"/>
          </a:p>
        </p:txBody>
      </p:sp>
    </p:spTree>
    <p:extLst>
      <p:ext uri="{BB962C8B-B14F-4D97-AF65-F5344CB8AC3E}">
        <p14:creationId xmlns:p14="http://schemas.microsoft.com/office/powerpoint/2010/main" val="3741734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Interviews</a:t>
            </a:r>
          </a:p>
        </p:txBody>
      </p:sp>
      <p:sp>
        <p:nvSpPr>
          <p:cNvPr id="142339" name="Rectangle 3"/>
          <p:cNvSpPr>
            <a:spLocks noGrp="1" noChangeArrowheads="1"/>
          </p:cNvSpPr>
          <p:nvPr>
            <p:ph type="body" idx="4294967295"/>
          </p:nvPr>
        </p:nvSpPr>
        <p:spPr bwMode="auto">
          <a:xfrm>
            <a:off x="685800" y="1172936"/>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800" dirty="0"/>
              <a:t>It’s a two-way process</a:t>
            </a:r>
          </a:p>
          <a:p>
            <a:pPr lvl="1"/>
            <a:r>
              <a:rPr lang="en-US" altLang="en-US" sz="2400" dirty="0"/>
              <a:t>Questions you are likely to be asked</a:t>
            </a:r>
          </a:p>
          <a:p>
            <a:pPr lvl="1"/>
            <a:r>
              <a:rPr lang="en-US" altLang="en-US" sz="2400" dirty="0"/>
              <a:t>Questions to ask</a:t>
            </a:r>
          </a:p>
          <a:p>
            <a:r>
              <a:rPr lang="en-US" altLang="en-US" sz="2800" dirty="0"/>
              <a:t>Planning for the trip(s) (e.g., cost, time, presentations, materials, travel plans, phone numbers, knowledge of faculty, clothes, etc.)</a:t>
            </a:r>
          </a:p>
          <a:p>
            <a:r>
              <a:rPr lang="en-US" altLang="en-US" sz="2800" dirty="0"/>
              <a:t>Preparing the job </a:t>
            </a:r>
            <a:r>
              <a:rPr lang="en-US" altLang="en-US" sz="2800" dirty="0" smtClean="0"/>
              <a:t>talk</a:t>
            </a:r>
          </a:p>
          <a:p>
            <a:pPr lvl="1"/>
            <a:r>
              <a:rPr lang="en-US" altLang="en-US" sz="2400" dirty="0" smtClean="0"/>
              <a:t>Practice!</a:t>
            </a:r>
          </a:p>
          <a:p>
            <a:pPr lvl="1"/>
            <a:r>
              <a:rPr lang="en-US" altLang="en-US" sz="2400" dirty="0" smtClean="0"/>
              <a:t>Practice some more! But don’t be a robot.</a:t>
            </a:r>
            <a:endParaRPr lang="en-US" altLang="en-US" sz="2400" dirty="0"/>
          </a:p>
          <a:p>
            <a:r>
              <a:rPr lang="en-US" altLang="en-US" sz="2800" dirty="0"/>
              <a:t>The </a:t>
            </a:r>
            <a:r>
              <a:rPr lang="en-US" altLang="en-US" sz="2800" dirty="0" smtClean="0"/>
              <a:t>experience…it’s fun. Don’t forget that. It’s crazy and stressful too. But it’s fun.</a:t>
            </a:r>
          </a:p>
          <a:p>
            <a:pPr marL="457200" lvl="1" indent="0">
              <a:buNone/>
            </a:pPr>
            <a:endParaRPr lang="en-US" altLang="en-US" sz="2400"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76218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574221" y="609600"/>
            <a:ext cx="7772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800" dirty="0"/>
              <a:t>Questions You May Be Asked</a:t>
            </a:r>
          </a:p>
        </p:txBody>
      </p:sp>
      <p:sp>
        <p:nvSpPr>
          <p:cNvPr id="156675" name="Rectangle 3"/>
          <p:cNvSpPr>
            <a:spLocks noGrp="1" noChangeArrowheads="1"/>
          </p:cNvSpPr>
          <p:nvPr>
            <p:ph type="body" idx="4294967295"/>
          </p:nvPr>
        </p:nvSpPr>
        <p:spPr bwMode="auto">
          <a:xfrm>
            <a:off x="574221" y="1066800"/>
            <a:ext cx="7772400" cy="4419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buFontTx/>
              <a:buNone/>
            </a:pPr>
            <a:r>
              <a:rPr lang="en-US" altLang="en-US" sz="1000" b="1" u="sng" dirty="0"/>
              <a:t>Dissertation</a:t>
            </a:r>
          </a:p>
          <a:p>
            <a:pPr>
              <a:lnSpc>
                <a:spcPct val="90000"/>
              </a:lnSpc>
              <a:buFontTx/>
              <a:buNone/>
            </a:pPr>
            <a:r>
              <a:rPr lang="en-US" altLang="en-US" sz="1000" dirty="0" smtClean="0"/>
              <a:t>•  When will you be done? Be realistic about the dates you state. Experienced people often know when you are snowing them.</a:t>
            </a:r>
            <a:endParaRPr lang="en-US" altLang="en-US" sz="1000" dirty="0"/>
          </a:p>
          <a:p>
            <a:pPr>
              <a:lnSpc>
                <a:spcPct val="90000"/>
              </a:lnSpc>
              <a:buFontTx/>
              <a:buNone/>
            </a:pPr>
            <a:r>
              <a:rPr lang="en-US" altLang="en-US" sz="1000" dirty="0" smtClean="0"/>
              <a:t>•  Be </a:t>
            </a:r>
            <a:r>
              <a:rPr lang="en-US" altLang="en-US" sz="1000" dirty="0"/>
              <a:t>able to explain your work to a variety of people, from experts in your field to Deans outside your </a:t>
            </a:r>
            <a:r>
              <a:rPr lang="en-US" altLang="en-US" sz="1000" dirty="0" smtClean="0"/>
              <a:t>area of interest.</a:t>
            </a:r>
            <a:endParaRPr lang="en-US" altLang="en-US" sz="1000" dirty="0"/>
          </a:p>
          <a:p>
            <a:pPr>
              <a:lnSpc>
                <a:spcPct val="90000"/>
              </a:lnSpc>
              <a:buFontTx/>
              <a:buNone/>
            </a:pPr>
            <a:r>
              <a:rPr lang="en-US" altLang="en-US" sz="1000" dirty="0"/>
              <a:t>•  Begin with a brief summary (about one paragraph) to provide the listener with a general understanding of your work, elicit interest, and convey its importance</a:t>
            </a:r>
            <a:r>
              <a:rPr lang="en-US" altLang="en-US" sz="1000" dirty="0" smtClean="0"/>
              <a:t>. Know both the theoretical and practical relevance of the work you do.</a:t>
            </a:r>
            <a:endParaRPr lang="en-US" altLang="en-US" sz="1000" dirty="0"/>
          </a:p>
          <a:p>
            <a:pPr>
              <a:lnSpc>
                <a:spcPct val="90000"/>
              </a:lnSpc>
              <a:buFontTx/>
              <a:buNone/>
            </a:pPr>
            <a:r>
              <a:rPr lang="en-US" altLang="en-US" sz="1000" b="1" u="sng" dirty="0"/>
              <a:t>Future research interests</a:t>
            </a:r>
          </a:p>
          <a:p>
            <a:pPr>
              <a:lnSpc>
                <a:spcPct val="90000"/>
              </a:lnSpc>
              <a:buFontTx/>
              <a:buNone/>
            </a:pPr>
            <a:r>
              <a:rPr lang="en-US" altLang="en-US" sz="1000" dirty="0"/>
              <a:t>•  Be able to discuss interests, beyond your dissertation, at a convincing level of detail.</a:t>
            </a:r>
          </a:p>
          <a:p>
            <a:pPr>
              <a:lnSpc>
                <a:spcPct val="90000"/>
              </a:lnSpc>
              <a:buFontTx/>
              <a:buNone/>
            </a:pPr>
            <a:r>
              <a:rPr lang="en-US" altLang="en-US" sz="1000" dirty="0"/>
              <a:t>•  Convey enthusiasm about your ideas.</a:t>
            </a:r>
          </a:p>
          <a:p>
            <a:pPr>
              <a:lnSpc>
                <a:spcPct val="90000"/>
              </a:lnSpc>
              <a:buFontTx/>
              <a:buNone/>
            </a:pPr>
            <a:r>
              <a:rPr lang="en-US" altLang="en-US" sz="1000" b="1" u="sng" dirty="0"/>
              <a:t>Teaching</a:t>
            </a:r>
          </a:p>
          <a:p>
            <a:pPr>
              <a:lnSpc>
                <a:spcPct val="90000"/>
              </a:lnSpc>
              <a:buFontTx/>
              <a:buNone/>
            </a:pPr>
            <a:r>
              <a:rPr lang="en-US" altLang="en-US" sz="1000" dirty="0"/>
              <a:t>•  Be prepared to discuss your teaching approach, successful teaching experiences, and new courses you would be prepared to offer, including a suggested text. (Try to find out what text the department is currently using.)</a:t>
            </a:r>
          </a:p>
          <a:p>
            <a:pPr>
              <a:lnSpc>
                <a:spcPct val="90000"/>
              </a:lnSpc>
              <a:buFontTx/>
              <a:buNone/>
            </a:pPr>
            <a:r>
              <a:rPr lang="en-US" altLang="en-US" sz="1000" dirty="0"/>
              <a:t>•  Be open to teaching introductory courses</a:t>
            </a:r>
            <a:r>
              <a:rPr lang="en-US" altLang="en-US" sz="1000" dirty="0" smtClean="0"/>
              <a:t>. Try to understand what their needs are and express interest in those areas if you are interested.</a:t>
            </a:r>
            <a:endParaRPr lang="en-US" altLang="en-US" sz="1000" dirty="0"/>
          </a:p>
          <a:p>
            <a:pPr>
              <a:lnSpc>
                <a:spcPct val="90000"/>
              </a:lnSpc>
              <a:buFontTx/>
              <a:buNone/>
            </a:pPr>
            <a:r>
              <a:rPr lang="en-US" altLang="en-US" sz="1000" b="1" u="sng" dirty="0"/>
              <a:t>Interest in the institution</a:t>
            </a:r>
          </a:p>
          <a:p>
            <a:pPr>
              <a:lnSpc>
                <a:spcPct val="90000"/>
              </a:lnSpc>
              <a:buFontTx/>
              <a:buNone/>
            </a:pPr>
            <a:r>
              <a:rPr lang="en-US" altLang="en-US" sz="1000" dirty="0"/>
              <a:t>•  Research the school and faculty members by using the internet, reading catalogs, college guides, </a:t>
            </a:r>
            <a:r>
              <a:rPr lang="en-US" altLang="en-US" sz="1000" dirty="0" smtClean="0"/>
              <a:t>library </a:t>
            </a:r>
            <a:r>
              <a:rPr lang="en-US" altLang="en-US" sz="1000" dirty="0"/>
              <a:t>indices and databases.</a:t>
            </a:r>
          </a:p>
          <a:p>
            <a:pPr>
              <a:lnSpc>
                <a:spcPct val="90000"/>
              </a:lnSpc>
              <a:buFontTx/>
              <a:buNone/>
            </a:pPr>
            <a:r>
              <a:rPr lang="en-US" altLang="en-US" sz="1000" dirty="0"/>
              <a:t>•  You may need to convey interest most strongly at </a:t>
            </a:r>
            <a:r>
              <a:rPr lang="en-US" altLang="en-US" sz="1000" dirty="0" smtClean="0"/>
              <a:t>lesser known universities</a:t>
            </a:r>
            <a:r>
              <a:rPr lang="en-US" altLang="en-US" sz="1000" dirty="0"/>
              <a:t>, teaching-focused institutions, and four-year colleges because they take pride in their distinctive institutional personality and tend to hire people who fit in well</a:t>
            </a:r>
            <a:r>
              <a:rPr lang="en-US" altLang="en-US" sz="1000" dirty="0" smtClean="0"/>
              <a:t>. Some teaching-focused institutions will not believe you are genuinely interested in their organization if you only talk about research, but don’t pretend to be someone you are not if the fit is not good.</a:t>
            </a:r>
            <a:endParaRPr lang="en-US" altLang="en-US" sz="1000" dirty="0"/>
          </a:p>
          <a:p>
            <a:pPr>
              <a:lnSpc>
                <a:spcPct val="90000"/>
              </a:lnSpc>
              <a:buFontTx/>
              <a:buNone/>
            </a:pPr>
            <a:r>
              <a:rPr lang="en-US" altLang="en-US" sz="1000" b="1" i="1" dirty="0" smtClean="0"/>
              <a:t>Typical </a:t>
            </a:r>
            <a:r>
              <a:rPr lang="en-US" altLang="en-US" sz="1000" b="1" i="1" dirty="0" smtClean="0"/>
              <a:t>Questions:</a:t>
            </a:r>
            <a:endParaRPr lang="en-US" altLang="en-US" sz="1000" b="1" i="1" dirty="0"/>
          </a:p>
          <a:p>
            <a:pPr>
              <a:lnSpc>
                <a:spcPct val="90000"/>
              </a:lnSpc>
              <a:buFontTx/>
              <a:buNone/>
            </a:pPr>
            <a:r>
              <a:rPr lang="en-US" altLang="en-US" sz="1000" b="1" u="sng" dirty="0"/>
              <a:t>About Research</a:t>
            </a:r>
          </a:p>
          <a:p>
            <a:pPr>
              <a:lnSpc>
                <a:spcPct val="90000"/>
              </a:lnSpc>
              <a:buFontTx/>
              <a:buNone/>
            </a:pPr>
            <a:r>
              <a:rPr lang="en-US" altLang="en-US" sz="1000" dirty="0"/>
              <a:t>•  What are your research interests? Why did you choose your dissertation topic? How would your interests fit with our department/school?</a:t>
            </a:r>
          </a:p>
          <a:p>
            <a:pPr>
              <a:lnSpc>
                <a:spcPct val="90000"/>
              </a:lnSpc>
              <a:buFontTx/>
              <a:buNone/>
            </a:pPr>
            <a:r>
              <a:rPr lang="en-US" altLang="en-US" sz="1000" dirty="0"/>
              <a:t>•  Can you tell us briefly what theoretical framework you used in developing your research?</a:t>
            </a:r>
          </a:p>
          <a:p>
            <a:pPr>
              <a:lnSpc>
                <a:spcPct val="90000"/>
              </a:lnSpc>
              <a:buFontTx/>
              <a:buNone/>
            </a:pPr>
            <a:r>
              <a:rPr lang="en-US" altLang="en-US" sz="1000" dirty="0"/>
              <a:t>•  How is your dissertation progressing? When will it be finished?</a:t>
            </a:r>
          </a:p>
          <a:p>
            <a:pPr>
              <a:lnSpc>
                <a:spcPct val="90000"/>
              </a:lnSpc>
              <a:buFontTx/>
              <a:buNone/>
            </a:pPr>
            <a:r>
              <a:rPr lang="en-US" altLang="en-US" sz="1000" dirty="0"/>
              <a:t>•  Of course you’ve read __?  (names an unfamiliar article/book related to your dissertation).</a:t>
            </a:r>
          </a:p>
          <a:p>
            <a:pPr>
              <a:lnSpc>
                <a:spcPct val="90000"/>
              </a:lnSpc>
              <a:buFontTx/>
              <a:buNone/>
            </a:pPr>
            <a:r>
              <a:rPr lang="en-US" altLang="en-US" sz="1000" dirty="0"/>
              <a:t>•  If you were to begin it again, are there any changes you would make in your dissertation?</a:t>
            </a:r>
          </a:p>
          <a:p>
            <a:pPr>
              <a:lnSpc>
                <a:spcPct val="90000"/>
              </a:lnSpc>
              <a:buFontTx/>
              <a:buNone/>
            </a:pPr>
            <a:r>
              <a:rPr lang="en-US" altLang="en-US" sz="1000" dirty="0"/>
              <a:t>•  In doing your research, why didn’t you  __?  (This question can take many forms. You are being asked to respond appropriately to an intellectual challenge to your </a:t>
            </a:r>
            <a:r>
              <a:rPr lang="en-US" altLang="en-US" sz="1000" dirty="0" smtClean="0"/>
              <a:t>work without being defensive.)</a:t>
            </a:r>
            <a:endParaRPr lang="en-US" altLang="en-US" sz="1000" dirty="0"/>
          </a:p>
          <a:p>
            <a:pPr>
              <a:lnSpc>
                <a:spcPct val="90000"/>
              </a:lnSpc>
              <a:buFontTx/>
              <a:buNone/>
            </a:pPr>
            <a:r>
              <a:rPr lang="en-US" altLang="en-US" sz="1000" dirty="0"/>
              <a:t>•  What contribution does your dissertation make to the field?</a:t>
            </a:r>
          </a:p>
          <a:p>
            <a:pPr>
              <a:lnSpc>
                <a:spcPct val="90000"/>
              </a:lnSpc>
              <a:buFontTx/>
              <a:buNone/>
            </a:pPr>
            <a:r>
              <a:rPr lang="en-US" altLang="en-US" sz="1000" dirty="0"/>
              <a:t>•  You realize that several members of this department tend to approach the subject from a very different perspective than does your advisor</a:t>
            </a:r>
            <a:r>
              <a:rPr lang="en-US" altLang="en-US" sz="1000" dirty="0" smtClean="0"/>
              <a:t>...”I don’t understand where you are coming from…”</a:t>
            </a:r>
            <a:endParaRPr lang="en-US" altLang="en-US" sz="1000" dirty="0"/>
          </a:p>
          <a:p>
            <a:pPr>
              <a:lnSpc>
                <a:spcPct val="90000"/>
              </a:lnSpc>
              <a:buFontTx/>
              <a:buNone/>
            </a:pPr>
            <a:r>
              <a:rPr lang="en-US" altLang="en-US" sz="1000" dirty="0"/>
              <a:t>•  Tell me about your dissertation (asked in a meeting with a Dean who knows very little about your field).</a:t>
            </a:r>
          </a:p>
          <a:p>
            <a:pPr>
              <a:lnSpc>
                <a:spcPct val="90000"/>
              </a:lnSpc>
              <a:buFontTx/>
              <a:buNone/>
            </a:pPr>
            <a:r>
              <a:rPr lang="en-US" altLang="en-US" sz="1000" dirty="0"/>
              <a:t>•  Why didn’t </a:t>
            </a:r>
            <a:r>
              <a:rPr lang="en-US" altLang="en-US" sz="1000" dirty="0" smtClean="0"/>
              <a:t>or won’t you </a:t>
            </a:r>
            <a:r>
              <a:rPr lang="en-US" altLang="en-US" sz="1000" dirty="0"/>
              <a:t>finish your dissertation sooner?</a:t>
            </a:r>
          </a:p>
          <a:p>
            <a:pPr>
              <a:lnSpc>
                <a:spcPct val="90000"/>
              </a:lnSpc>
              <a:buFontTx/>
              <a:buNone/>
            </a:pPr>
            <a:r>
              <a:rPr lang="en-US" altLang="en-US" sz="1000" dirty="0"/>
              <a:t>•  I see you have very few publications...</a:t>
            </a:r>
          </a:p>
          <a:p>
            <a:pPr>
              <a:lnSpc>
                <a:spcPct val="90000"/>
              </a:lnSpc>
              <a:buFontTx/>
              <a:buNone/>
            </a:pPr>
            <a:r>
              <a:rPr lang="en-US" altLang="en-US" sz="1000" dirty="0"/>
              <a:t>•  What are your research plans for the next two/five/ten years?</a:t>
            </a:r>
          </a:p>
          <a:p>
            <a:pPr>
              <a:lnSpc>
                <a:spcPct val="90000"/>
              </a:lnSpc>
              <a:buFontTx/>
              <a:buNone/>
            </a:pPr>
            <a:r>
              <a:rPr lang="en-US" altLang="en-US" sz="1000" dirty="0"/>
              <a:t>•  What are your plans for applying for external funding over the next few years</a:t>
            </a:r>
            <a:r>
              <a:rPr lang="en-US" altLang="en-US" sz="1000" dirty="0" smtClean="0"/>
              <a:t>? Do </a:t>
            </a:r>
            <a:r>
              <a:rPr lang="en-US" altLang="en-US" sz="1000" dirty="0"/>
              <a:t>you plan to apply for any major funding?  If yes, what sources?</a:t>
            </a:r>
          </a:p>
          <a:p>
            <a:pPr>
              <a:lnSpc>
                <a:spcPct val="90000"/>
              </a:lnSpc>
              <a:buFontTx/>
              <a:buNone/>
            </a:pPr>
            <a:endParaRPr lang="en-US" altLang="en-US" sz="1000"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143419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bwMode="auto">
          <a:xfrm>
            <a:off x="609600" y="381000"/>
            <a:ext cx="7772400"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800" dirty="0"/>
              <a:t>Questions You May Be Asked (Continued)</a:t>
            </a:r>
          </a:p>
        </p:txBody>
      </p:sp>
      <p:sp>
        <p:nvSpPr>
          <p:cNvPr id="162819" name="Rectangle 3"/>
          <p:cNvSpPr>
            <a:spLocks noGrp="1" noChangeArrowheads="1"/>
          </p:cNvSpPr>
          <p:nvPr>
            <p:ph type="body" idx="4294967295"/>
          </p:nvPr>
        </p:nvSpPr>
        <p:spPr bwMode="auto">
          <a:xfrm>
            <a:off x="533400" y="838200"/>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buFontTx/>
              <a:buNone/>
            </a:pPr>
            <a:r>
              <a:rPr lang="en-US" altLang="en-US" sz="1000" b="1" u="sng" dirty="0"/>
              <a:t>About Teaching</a:t>
            </a:r>
          </a:p>
          <a:p>
            <a:pPr>
              <a:lnSpc>
                <a:spcPct val="90000"/>
              </a:lnSpc>
              <a:buFontTx/>
              <a:buNone/>
            </a:pPr>
            <a:r>
              <a:rPr lang="en-US" altLang="en-US" sz="1000" dirty="0"/>
              <a:t>•  Are you a good teacher?  Why? </a:t>
            </a:r>
          </a:p>
          <a:p>
            <a:pPr>
              <a:lnSpc>
                <a:spcPct val="90000"/>
              </a:lnSpc>
              <a:buFontTx/>
              <a:buNone/>
            </a:pPr>
            <a:r>
              <a:rPr lang="en-US" altLang="en-US" sz="1000" dirty="0"/>
              <a:t>• What are your teaching interests? How would they fit with our department/school?</a:t>
            </a:r>
          </a:p>
          <a:p>
            <a:pPr>
              <a:lnSpc>
                <a:spcPct val="90000"/>
              </a:lnSpc>
              <a:buFontTx/>
              <a:buNone/>
            </a:pPr>
            <a:r>
              <a:rPr lang="en-US" altLang="en-US" sz="1000" dirty="0"/>
              <a:t>•  How do you feel about having to teach required courses?</a:t>
            </a:r>
          </a:p>
          <a:p>
            <a:pPr>
              <a:lnSpc>
                <a:spcPct val="90000"/>
              </a:lnSpc>
              <a:buFontTx/>
              <a:buNone/>
            </a:pPr>
            <a:r>
              <a:rPr lang="en-US" altLang="en-US" sz="1000" dirty="0"/>
              <a:t>•  What is your approach to teaching introductory ____________?</a:t>
            </a:r>
          </a:p>
          <a:p>
            <a:pPr>
              <a:lnSpc>
                <a:spcPct val="90000"/>
              </a:lnSpc>
              <a:buFontTx/>
              <a:buNone/>
            </a:pPr>
            <a:r>
              <a:rPr lang="en-US" altLang="en-US" sz="1000" dirty="0"/>
              <a:t>•  How do you motivate students?</a:t>
            </a:r>
          </a:p>
          <a:p>
            <a:pPr>
              <a:lnSpc>
                <a:spcPct val="90000"/>
              </a:lnSpc>
              <a:buFontTx/>
              <a:buNone/>
            </a:pPr>
            <a:r>
              <a:rPr lang="en-US" altLang="en-US" sz="1000" dirty="0"/>
              <a:t>•  How would you encourage students to major in our field?</a:t>
            </a:r>
          </a:p>
          <a:p>
            <a:pPr>
              <a:lnSpc>
                <a:spcPct val="90000"/>
              </a:lnSpc>
              <a:buFontTx/>
              <a:buNone/>
            </a:pPr>
            <a:r>
              <a:rPr lang="en-US" altLang="en-US" sz="1000" dirty="0"/>
              <a:t>•  In your first semester you would be responsible for our course in _____________.  How would you structure it?  What textbook would you use?</a:t>
            </a:r>
          </a:p>
          <a:p>
            <a:pPr>
              <a:lnSpc>
                <a:spcPct val="90000"/>
              </a:lnSpc>
              <a:buFontTx/>
              <a:buNone/>
            </a:pPr>
            <a:r>
              <a:rPr lang="en-US" altLang="en-US" sz="1000" dirty="0"/>
              <a:t>•  Many of our students are probably (more/less academically </a:t>
            </a:r>
            <a:r>
              <a:rPr lang="en-US" altLang="en-US" sz="1000" dirty="0" smtClean="0"/>
              <a:t>talented; older/younger; more/less varied in background; more experienced) </a:t>
            </a:r>
            <a:r>
              <a:rPr lang="en-US" altLang="en-US" sz="1000" dirty="0"/>
              <a:t>than those you’ve become used to at your institution. How successful would you be with them?</a:t>
            </a:r>
          </a:p>
          <a:p>
            <a:pPr>
              <a:lnSpc>
                <a:spcPct val="90000"/>
              </a:lnSpc>
              <a:buFontTx/>
              <a:buNone/>
            </a:pPr>
            <a:r>
              <a:rPr lang="en-US" altLang="en-US" sz="1000" dirty="0"/>
              <a:t>•  What is your teaching philosophy?</a:t>
            </a:r>
          </a:p>
          <a:p>
            <a:pPr>
              <a:lnSpc>
                <a:spcPct val="90000"/>
              </a:lnSpc>
              <a:buFontTx/>
              <a:buNone/>
            </a:pPr>
            <a:r>
              <a:rPr lang="en-US" altLang="en-US" sz="1000" dirty="0"/>
              <a:t>•  If you could teach any course you wanted to, what would it be?</a:t>
            </a:r>
          </a:p>
          <a:p>
            <a:pPr>
              <a:lnSpc>
                <a:spcPct val="90000"/>
              </a:lnSpc>
              <a:buFontTx/>
              <a:buNone/>
            </a:pPr>
            <a:r>
              <a:rPr lang="en-US" altLang="en-US" sz="1000" dirty="0"/>
              <a:t>•  Have you had any experience with the case study method? If so, please describe one of your experiences.</a:t>
            </a:r>
          </a:p>
          <a:p>
            <a:pPr>
              <a:lnSpc>
                <a:spcPct val="90000"/>
              </a:lnSpc>
              <a:buFontTx/>
              <a:buNone/>
            </a:pPr>
            <a:r>
              <a:rPr lang="en-US" altLang="en-US" sz="1000" dirty="0"/>
              <a:t>•  What do you think is the proper relationship between classroom instruction and professional exposure?</a:t>
            </a:r>
          </a:p>
          <a:p>
            <a:pPr>
              <a:lnSpc>
                <a:spcPct val="90000"/>
              </a:lnSpc>
              <a:buFontTx/>
              <a:buNone/>
            </a:pPr>
            <a:r>
              <a:rPr lang="en-US" altLang="en-US" sz="1000" b="1" u="sng" dirty="0" smtClean="0"/>
              <a:t>About </a:t>
            </a:r>
            <a:r>
              <a:rPr lang="en-US" altLang="en-US" sz="1000" b="1" u="sng" dirty="0"/>
              <a:t>Departmental and School Involvement</a:t>
            </a:r>
          </a:p>
          <a:p>
            <a:pPr>
              <a:lnSpc>
                <a:spcPct val="90000"/>
              </a:lnSpc>
              <a:buFontTx/>
              <a:buNone/>
            </a:pPr>
            <a:r>
              <a:rPr lang="en-US" altLang="en-US" sz="1000" dirty="0"/>
              <a:t>•  Can you summarize the contribution you would make to our department?</a:t>
            </a:r>
          </a:p>
          <a:p>
            <a:pPr>
              <a:lnSpc>
                <a:spcPct val="90000"/>
              </a:lnSpc>
              <a:buFontTx/>
              <a:buNone/>
            </a:pPr>
            <a:r>
              <a:rPr lang="en-US" altLang="en-US" sz="1000" dirty="0"/>
              <a:t>•  What level of interest do you have in becoming involved in committee work?</a:t>
            </a:r>
          </a:p>
          <a:p>
            <a:pPr>
              <a:lnSpc>
                <a:spcPct val="90000"/>
              </a:lnSpc>
              <a:buFontTx/>
              <a:buNone/>
            </a:pPr>
            <a:r>
              <a:rPr lang="en-US" altLang="en-US" sz="1000" dirty="0"/>
              <a:t>•  Why do you want to be a part of our school/department/institution?</a:t>
            </a:r>
          </a:p>
          <a:p>
            <a:pPr>
              <a:lnSpc>
                <a:spcPct val="90000"/>
              </a:lnSpc>
              <a:buFontTx/>
              <a:buNone/>
            </a:pPr>
            <a:r>
              <a:rPr lang="en-US" altLang="en-US" sz="1000" dirty="0"/>
              <a:t>•  What </a:t>
            </a:r>
            <a:r>
              <a:rPr lang="en-US" altLang="en-US" sz="1000" dirty="0" smtClean="0"/>
              <a:t>service roles particularly </a:t>
            </a:r>
            <a:r>
              <a:rPr lang="en-US" altLang="en-US" sz="1000" dirty="0"/>
              <a:t>interest you?</a:t>
            </a:r>
          </a:p>
          <a:p>
            <a:pPr>
              <a:lnSpc>
                <a:spcPct val="90000"/>
              </a:lnSpc>
              <a:buFontTx/>
              <a:buNone/>
            </a:pPr>
            <a:r>
              <a:rPr lang="en-US" altLang="en-US" sz="1000" b="1" u="sng" dirty="0" smtClean="0"/>
              <a:t>About </a:t>
            </a:r>
            <a:r>
              <a:rPr lang="en-US" altLang="en-US" sz="1000" b="1" u="sng" dirty="0"/>
              <a:t>Your Career and Personal Choices</a:t>
            </a:r>
          </a:p>
          <a:p>
            <a:pPr>
              <a:lnSpc>
                <a:spcPct val="90000"/>
              </a:lnSpc>
              <a:buFontTx/>
              <a:buNone/>
            </a:pPr>
            <a:r>
              <a:rPr lang="en-US" altLang="en-US" sz="1000" dirty="0"/>
              <a:t>•  What do you find most interesting about academia? Most frustrating?</a:t>
            </a:r>
          </a:p>
          <a:p>
            <a:pPr>
              <a:lnSpc>
                <a:spcPct val="90000"/>
              </a:lnSpc>
              <a:buFontTx/>
              <a:buNone/>
            </a:pPr>
            <a:r>
              <a:rPr lang="en-US" altLang="en-US" sz="1000" dirty="0"/>
              <a:t>•  What is the most important course you took in graduate school and why?</a:t>
            </a:r>
          </a:p>
          <a:p>
            <a:pPr>
              <a:lnSpc>
                <a:spcPct val="90000"/>
              </a:lnSpc>
              <a:buFontTx/>
              <a:buNone/>
            </a:pPr>
            <a:r>
              <a:rPr lang="en-US" altLang="en-US" sz="1000" dirty="0"/>
              <a:t>•  If you have more than one job offer, how will you decide?</a:t>
            </a:r>
          </a:p>
          <a:p>
            <a:pPr>
              <a:lnSpc>
                <a:spcPct val="90000"/>
              </a:lnSpc>
              <a:buFontTx/>
              <a:buNone/>
            </a:pPr>
            <a:r>
              <a:rPr lang="en-US" altLang="en-US" sz="1000" dirty="0"/>
              <a:t>•  How do you feel about living in a small college town like this in an isolated area?</a:t>
            </a:r>
          </a:p>
          <a:p>
            <a:pPr>
              <a:lnSpc>
                <a:spcPct val="90000"/>
              </a:lnSpc>
              <a:buFontTx/>
              <a:buNone/>
            </a:pPr>
            <a:r>
              <a:rPr lang="en-US" altLang="en-US" sz="1000" dirty="0"/>
              <a:t>•  I can’t imagine why a young person like you would want to go into this field...</a:t>
            </a:r>
          </a:p>
          <a:p>
            <a:pPr>
              <a:lnSpc>
                <a:spcPct val="90000"/>
              </a:lnSpc>
              <a:buFontTx/>
              <a:buNone/>
            </a:pPr>
            <a:r>
              <a:rPr lang="en-US" altLang="en-US" sz="1000" dirty="0"/>
              <a:t>•  I understand your </a:t>
            </a:r>
            <a:r>
              <a:rPr lang="en-US" altLang="en-US" sz="1000" dirty="0" smtClean="0"/>
              <a:t>spouse/partner/significant other </a:t>
            </a:r>
            <a:r>
              <a:rPr lang="en-US" altLang="en-US" sz="1000" dirty="0"/>
              <a:t>is completing his/her Ph.D. What if you receive job offers in different locations? (This </a:t>
            </a:r>
            <a:r>
              <a:rPr lang="en-US" altLang="en-US" sz="1000" dirty="0" smtClean="0"/>
              <a:t>question </a:t>
            </a:r>
            <a:r>
              <a:rPr lang="en-US" altLang="en-US" sz="1000" dirty="0"/>
              <a:t>is not legal in most contexts, but you should be prepared for it.)</a:t>
            </a:r>
          </a:p>
          <a:p>
            <a:pPr>
              <a:lnSpc>
                <a:spcPct val="90000"/>
              </a:lnSpc>
              <a:buFontTx/>
              <a:buNone/>
            </a:pPr>
            <a:r>
              <a:rPr lang="en-US" altLang="en-US" sz="1000" dirty="0"/>
              <a:t>•  What do you do in your spare time?</a:t>
            </a:r>
          </a:p>
          <a:p>
            <a:pPr>
              <a:lnSpc>
                <a:spcPct val="90000"/>
              </a:lnSpc>
              <a:buFontTx/>
              <a:buNone/>
            </a:pPr>
            <a:r>
              <a:rPr lang="en-US" altLang="en-US" sz="1000" dirty="0"/>
              <a:t>•  Who else is interviewing you?</a:t>
            </a:r>
          </a:p>
          <a:p>
            <a:pPr>
              <a:lnSpc>
                <a:spcPct val="90000"/>
              </a:lnSpc>
              <a:buFontTx/>
              <a:buNone/>
            </a:pPr>
            <a:r>
              <a:rPr lang="en-US" altLang="en-US" sz="1000" dirty="0"/>
              <a:t>•  What will it take to persuade you to take this job?</a:t>
            </a:r>
          </a:p>
          <a:p>
            <a:pPr>
              <a:lnSpc>
                <a:spcPct val="90000"/>
              </a:lnSpc>
              <a:buFontTx/>
              <a:buNone/>
            </a:pPr>
            <a:r>
              <a:rPr lang="en-US" altLang="en-US" sz="1000" dirty="0"/>
              <a:t>•  What kind of salary are you looking for?</a:t>
            </a:r>
          </a:p>
          <a:p>
            <a:pPr>
              <a:lnSpc>
                <a:spcPct val="90000"/>
              </a:lnSpc>
              <a:buFontTx/>
              <a:buNone/>
            </a:pPr>
            <a:r>
              <a:rPr lang="en-US" altLang="en-US" sz="1000" dirty="0"/>
              <a:t>•  If we offer you a job, what will you need from us in order to be successful?</a:t>
            </a:r>
          </a:p>
          <a:p>
            <a:pPr>
              <a:lnSpc>
                <a:spcPct val="90000"/>
              </a:lnSpc>
              <a:buFontTx/>
              <a:buNone/>
            </a:pPr>
            <a:r>
              <a:rPr lang="en-US" altLang="en-US" sz="1000" dirty="0"/>
              <a:t>Employers cannot legally ask questions that lead to discrimination on the basis of race, sex, marital status, religion, national origin, or physical disability. Review interviewing books for examples of illegal questions and options for addressing them.</a:t>
            </a:r>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12965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The Big Picture</a:t>
            </a:r>
          </a:p>
        </p:txBody>
      </p:sp>
      <p:sp>
        <p:nvSpPr>
          <p:cNvPr id="100355" name="Rectangle 3"/>
          <p:cNvSpPr>
            <a:spLocks noGrp="1" noChangeArrowheads="1"/>
          </p:cNvSpPr>
          <p:nvPr>
            <p:ph type="body" idx="4294967295"/>
          </p:nvPr>
        </p:nvSpPr>
        <p:spPr bwMode="auto">
          <a:xfrm>
            <a:off x="685800" y="1752600"/>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en-US" altLang="en-US" dirty="0"/>
              <a:t>Steps:</a:t>
            </a:r>
          </a:p>
          <a:p>
            <a:r>
              <a:rPr lang="en-US" altLang="en-US" dirty="0"/>
              <a:t>Preparing prior to actual search</a:t>
            </a:r>
          </a:p>
          <a:p>
            <a:r>
              <a:rPr lang="en-US" altLang="en-US" dirty="0"/>
              <a:t>Choosing schools</a:t>
            </a:r>
          </a:p>
          <a:p>
            <a:r>
              <a:rPr lang="en-US" altLang="en-US" dirty="0"/>
              <a:t>Applying</a:t>
            </a:r>
          </a:p>
          <a:p>
            <a:r>
              <a:rPr lang="en-US" altLang="en-US" dirty="0"/>
              <a:t>Interviewing</a:t>
            </a:r>
          </a:p>
          <a:p>
            <a:r>
              <a:rPr lang="en-US" altLang="en-US" dirty="0" smtClean="0"/>
              <a:t>Negotiating</a:t>
            </a:r>
            <a:endParaRPr lang="en-US" altLang="en-US" dirty="0"/>
          </a:p>
          <a:p>
            <a:endParaRPr lang="en-US" altLang="en-US" dirty="0"/>
          </a:p>
          <a:p>
            <a:endParaRPr lang="en-US" altLang="en-US"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4260458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487362" y="1371600"/>
            <a:ext cx="8169275"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100" b="1" i="0" dirty="0"/>
              <a:t>If invited for an interview/job talk, some questions to ask regarding job talk:</a:t>
            </a:r>
          </a:p>
          <a:p>
            <a:r>
              <a:rPr lang="en-US" altLang="en-US" sz="1100" i="0" dirty="0"/>
              <a:t>(1) What type of audience? (background: business management, marketing, </a:t>
            </a:r>
            <a:r>
              <a:rPr lang="en-US" altLang="en-US" sz="1100" i="0" dirty="0" smtClean="0"/>
              <a:t>economics, strategy, legal, psychology, sociology, </a:t>
            </a:r>
            <a:r>
              <a:rPr lang="en-US" altLang="en-US" sz="1100" i="0" dirty="0"/>
              <a:t>etc.) Friendly, challenging?</a:t>
            </a:r>
          </a:p>
          <a:p>
            <a:r>
              <a:rPr lang="en-US" altLang="en-US" sz="1100" i="0" dirty="0"/>
              <a:t>(2) What kind of presentation best? (empirical vs. theoretical? </a:t>
            </a:r>
            <a:r>
              <a:rPr lang="en-US" altLang="en-US" sz="1100" i="0" dirty="0" smtClean="0"/>
              <a:t>Applied </a:t>
            </a:r>
            <a:r>
              <a:rPr lang="en-US" altLang="en-US" sz="1100" i="0" dirty="0"/>
              <a:t>focus important? </a:t>
            </a:r>
            <a:r>
              <a:rPr lang="en-US" altLang="en-US" sz="1100" i="0" dirty="0" smtClean="0"/>
              <a:t>Particular </a:t>
            </a:r>
            <a:r>
              <a:rPr lang="en-US" altLang="en-US" sz="1100" i="0" dirty="0"/>
              <a:t>content domain? </a:t>
            </a:r>
            <a:r>
              <a:rPr lang="en-US" altLang="en-US" sz="1100" i="0" dirty="0" smtClean="0"/>
              <a:t>Multiple </a:t>
            </a:r>
            <a:r>
              <a:rPr lang="en-US" altLang="en-US" sz="1100" i="0" dirty="0"/>
              <a:t>studies?)</a:t>
            </a:r>
          </a:p>
          <a:p>
            <a:r>
              <a:rPr lang="en-US" altLang="en-US" sz="1100" i="0" dirty="0"/>
              <a:t>(3) How long will presentation last? Q&amp;A period?</a:t>
            </a:r>
          </a:p>
          <a:p>
            <a:r>
              <a:rPr lang="en-US" altLang="en-US" sz="1100" i="0" dirty="0"/>
              <a:t>(4) Equipment (</a:t>
            </a:r>
            <a:r>
              <a:rPr lang="en-US" altLang="en-US" sz="1100" i="0" dirty="0" smtClean="0"/>
              <a:t>overhead projector, sound, laptop computer, etc.) </a:t>
            </a:r>
            <a:endParaRPr lang="en-US" altLang="en-US" sz="1100" i="0" dirty="0"/>
          </a:p>
          <a:p>
            <a:endParaRPr lang="en-US" altLang="en-US" sz="1100" b="1" i="0" dirty="0"/>
          </a:p>
          <a:p>
            <a:r>
              <a:rPr lang="en-US" altLang="en-US" sz="1100" b="1" i="0" dirty="0"/>
              <a:t>Questions regarding visit:</a:t>
            </a:r>
          </a:p>
          <a:p>
            <a:r>
              <a:rPr lang="en-US" altLang="en-US" sz="1100" i="0" dirty="0"/>
              <a:t>(1) Dates and times of arrival. Meet someone at airport? If meeting someone, </a:t>
            </a:r>
            <a:r>
              <a:rPr lang="en-US" altLang="en-US" sz="1100" i="0" dirty="0" smtClean="0"/>
              <a:t>ask for home </a:t>
            </a:r>
            <a:r>
              <a:rPr lang="en-US" altLang="en-US" sz="1100" i="0" dirty="0"/>
              <a:t>&amp; office numbers in case of problems with flight. </a:t>
            </a:r>
            <a:r>
              <a:rPr lang="en-US" altLang="en-US" sz="1100" i="0" dirty="0" smtClean="0"/>
              <a:t>Back </a:t>
            </a:r>
            <a:r>
              <a:rPr lang="en-US" altLang="en-US" sz="1100" i="0" dirty="0"/>
              <a:t>up home &amp; office numbers?</a:t>
            </a:r>
          </a:p>
          <a:p>
            <a:r>
              <a:rPr lang="en-US" altLang="en-US" sz="1100" i="0" dirty="0"/>
              <a:t>(2) During interviews, how many people to meet? Length of meeting times w/ different people?</a:t>
            </a:r>
          </a:p>
          <a:p>
            <a:r>
              <a:rPr lang="en-US" altLang="en-US" sz="1100" i="0" dirty="0"/>
              <a:t>(3) Itinerary? Names/background of key people (e.g., Dean, Chair, etc.)</a:t>
            </a:r>
          </a:p>
          <a:p>
            <a:r>
              <a:rPr lang="en-US" altLang="en-US" sz="1100" i="0" dirty="0"/>
              <a:t>(4) Procedures for travel arrangements and reimbursement?</a:t>
            </a:r>
          </a:p>
          <a:p>
            <a:endParaRPr lang="en-US" altLang="en-US" sz="1100" b="1" i="0" dirty="0"/>
          </a:p>
          <a:p>
            <a:r>
              <a:rPr lang="en-US" altLang="en-US" sz="1100" b="1" i="0" dirty="0"/>
              <a:t>Questions for the Dean:</a:t>
            </a:r>
          </a:p>
          <a:p>
            <a:r>
              <a:rPr lang="en-US" altLang="en-US" sz="1100" i="0" dirty="0"/>
              <a:t>(1) What are the greatest strengths of the school?</a:t>
            </a:r>
          </a:p>
          <a:p>
            <a:r>
              <a:rPr lang="en-US" altLang="en-US" sz="1100" i="0" dirty="0"/>
              <a:t>(2) What are the greatest challenges the school faces?</a:t>
            </a:r>
          </a:p>
          <a:p>
            <a:r>
              <a:rPr lang="en-US" altLang="en-US" sz="1100" i="0" dirty="0"/>
              <a:t>(3) How is the school positioned in the university in terms of resources, perceived strength, etc.?</a:t>
            </a:r>
          </a:p>
          <a:p>
            <a:r>
              <a:rPr lang="en-US" altLang="en-US" sz="1100" i="0" dirty="0"/>
              <a:t>(4) (If public school) How is the university positioned in terms of resources in the state (as compared to other schools in the same area)? How strong is the resource base for the school?</a:t>
            </a:r>
          </a:p>
          <a:p>
            <a:r>
              <a:rPr lang="en-US" altLang="en-US" sz="1100" i="0" dirty="0"/>
              <a:t>(5) Where is the school headed in the next 5-10 years? What are the goals and vision for the school?</a:t>
            </a:r>
          </a:p>
          <a:p>
            <a:endParaRPr lang="en-US" altLang="en-US" sz="1100" b="1" i="0" dirty="0"/>
          </a:p>
          <a:p>
            <a:r>
              <a:rPr lang="en-US" altLang="en-US" sz="1100" b="1" i="0" dirty="0"/>
              <a:t>Questions for the Department Chair:</a:t>
            </a:r>
          </a:p>
          <a:p>
            <a:r>
              <a:rPr lang="en-US" altLang="en-US" sz="1100" i="0" dirty="0"/>
              <a:t>(1) What are the greatest strengths of the department?</a:t>
            </a:r>
          </a:p>
          <a:p>
            <a:r>
              <a:rPr lang="en-US" altLang="en-US" sz="1100" i="0" dirty="0"/>
              <a:t>(2) What are the greatest challenges the department faces?</a:t>
            </a:r>
          </a:p>
          <a:p>
            <a:r>
              <a:rPr lang="en-US" altLang="en-US" sz="1100" i="0" dirty="0"/>
              <a:t>(3) How is the department positioned in the school in terms of resources, perceived strength, etc.?</a:t>
            </a:r>
          </a:p>
          <a:p>
            <a:r>
              <a:rPr lang="en-US" altLang="en-US" sz="1100" i="0" dirty="0"/>
              <a:t>(4) How is the school positioned in terms of resources in the university (as compared to other schools)?</a:t>
            </a:r>
          </a:p>
          <a:p>
            <a:r>
              <a:rPr lang="en-US" altLang="en-US" sz="1100" i="0" dirty="0"/>
              <a:t>(5) Where is the department headed in the next 5-10 years? What are the goals and vision for the department?</a:t>
            </a:r>
          </a:p>
          <a:p>
            <a:r>
              <a:rPr lang="en-US" altLang="en-US" sz="1100" i="0" dirty="0"/>
              <a:t>(6) What is the nature of the relationship between the various units within the department (e.g., competitive, friendly, neutral, antagonistic, etc.)</a:t>
            </a:r>
          </a:p>
          <a:p>
            <a:r>
              <a:rPr lang="en-US" altLang="en-US" sz="1100" i="0" dirty="0"/>
              <a:t>(7) How are teaching, research, and service weighted in merit pay/promotion decisions for new faculty? Senior faculty</a:t>
            </a:r>
            <a:r>
              <a:rPr lang="en-US" altLang="en-US" sz="1100" i="0" dirty="0" smtClean="0"/>
              <a:t>?</a:t>
            </a:r>
          </a:p>
          <a:p>
            <a:r>
              <a:rPr lang="en-US" altLang="en-US" sz="1100" dirty="0" smtClean="0"/>
              <a:t>(8) What is the culture like?</a:t>
            </a:r>
            <a:endParaRPr lang="en-US" altLang="en-US" sz="1100" i="0" dirty="0"/>
          </a:p>
          <a:p>
            <a:endParaRPr lang="en-US" altLang="en-US" sz="1100" b="1" i="0" dirty="0"/>
          </a:p>
        </p:txBody>
      </p:sp>
      <p:sp>
        <p:nvSpPr>
          <p:cNvPr id="154627" name="Text Box 3"/>
          <p:cNvSpPr txBox="1">
            <a:spLocks noChangeArrowheads="1"/>
          </p:cNvSpPr>
          <p:nvPr/>
        </p:nvSpPr>
        <p:spPr bwMode="auto">
          <a:xfrm>
            <a:off x="4556125" y="-187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54628" name="Rectangle 4"/>
          <p:cNvSpPr>
            <a:spLocks noChangeArrowheads="1"/>
          </p:cNvSpPr>
          <p:nvPr/>
        </p:nvSpPr>
        <p:spPr bwMode="auto">
          <a:xfrm>
            <a:off x="533400" y="6858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i="0" dirty="0">
                <a:solidFill>
                  <a:schemeClr val="bg2"/>
                </a:solidFill>
              </a:rPr>
              <a:t>Questions You May Consider Asking</a:t>
            </a:r>
          </a:p>
        </p:txBody>
      </p:sp>
    </p:spTree>
    <p:extLst>
      <p:ext uri="{BB962C8B-B14F-4D97-AF65-F5344CB8AC3E}">
        <p14:creationId xmlns:p14="http://schemas.microsoft.com/office/powerpoint/2010/main" val="27293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09600" y="685800"/>
            <a:ext cx="7788275" cy="601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100" b="1" i="0" dirty="0"/>
              <a:t>Questions regarding school/department/students:</a:t>
            </a:r>
          </a:p>
          <a:p>
            <a:r>
              <a:rPr lang="en-US" altLang="en-US" sz="1100" i="0" dirty="0"/>
              <a:t>(1) How many grad students? What level? What quality</a:t>
            </a:r>
            <a:r>
              <a:rPr lang="en-US" altLang="en-US" sz="1100" i="0" dirty="0" smtClean="0"/>
              <a:t>? </a:t>
            </a:r>
            <a:r>
              <a:rPr lang="en-US" altLang="en-US" sz="1100" dirty="0" smtClean="0"/>
              <a:t>Typical class sizes for UG, Master’s, PhD?</a:t>
            </a:r>
            <a:endParaRPr lang="en-US" altLang="en-US" sz="1100" i="0" dirty="0"/>
          </a:p>
          <a:p>
            <a:r>
              <a:rPr lang="en-US" altLang="en-US" sz="1100" i="0" dirty="0"/>
              <a:t>(2) How do grad students fit into the department goals/vision? What type of support do they receive?</a:t>
            </a:r>
          </a:p>
          <a:p>
            <a:r>
              <a:rPr lang="en-US" altLang="en-US" sz="1100" i="0" dirty="0"/>
              <a:t>(3) What is the relationship between graduate students and professors (e.g., formal/informal, structured, etc.)? How many graduate students per faculty?</a:t>
            </a:r>
          </a:p>
          <a:p>
            <a:r>
              <a:rPr lang="en-US" altLang="en-US" sz="1100" i="0" dirty="0"/>
              <a:t>(4) How many students at school? In program</a:t>
            </a:r>
            <a:r>
              <a:rPr lang="en-US" altLang="en-US" sz="1100" i="0" dirty="0" smtClean="0"/>
              <a:t>? </a:t>
            </a:r>
            <a:endParaRPr lang="en-US" altLang="en-US" sz="1100" i="0" dirty="0"/>
          </a:p>
          <a:p>
            <a:r>
              <a:rPr lang="en-US" altLang="en-US" sz="1100" i="0" dirty="0"/>
              <a:t>(5) How many faculty in department? In focal group? How does focal group fit in department? Any future hiring plans?</a:t>
            </a:r>
          </a:p>
          <a:p>
            <a:r>
              <a:rPr lang="en-US" altLang="en-US" sz="1100" i="0" dirty="0"/>
              <a:t>(6) Are the faculty usually in their offices? Early or late in day? What types of social interactions? What are relations like among faculty members? What types of mentoring for new faculty?</a:t>
            </a:r>
          </a:p>
          <a:p>
            <a:r>
              <a:rPr lang="en-US" altLang="en-US" sz="1100" i="0" dirty="0"/>
              <a:t>(7) What types of contacts with businesses, organizations, etc.? Networks with alumni?</a:t>
            </a:r>
          </a:p>
          <a:p>
            <a:r>
              <a:rPr lang="en-US" altLang="en-US" sz="1100" i="0" dirty="0"/>
              <a:t>(8) How good are the resources in the department? Do you have to pay for any of the following? - long-distance phone calls, software, photocopies, </a:t>
            </a:r>
            <a:r>
              <a:rPr lang="en-US" altLang="en-US" sz="1100" i="0" dirty="0" smtClean="0"/>
              <a:t>printer </a:t>
            </a:r>
            <a:r>
              <a:rPr lang="en-US" altLang="en-US" sz="1100" i="0" dirty="0"/>
              <a:t>cartridges, mailing expenses, </a:t>
            </a:r>
            <a:r>
              <a:rPr lang="en-US" altLang="en-US" sz="1100" i="0" dirty="0" smtClean="0"/>
              <a:t>travel expenses, </a:t>
            </a:r>
            <a:r>
              <a:rPr lang="en-US" altLang="en-US" sz="1100" i="0" dirty="0"/>
              <a:t>etc. Do you have a plan for regular improvements to the computer system? e.g., upgrade frequency, e-mail/web access, software updates, etc. What is the technical support like for such things? Computer hardware updates &amp; funding? What are the classrooms like</a:t>
            </a:r>
            <a:r>
              <a:rPr lang="en-US" altLang="en-US" sz="1100" i="0" dirty="0" smtClean="0"/>
              <a:t>? How is the technology in the classrooms?</a:t>
            </a:r>
            <a:endParaRPr lang="en-US" altLang="en-US" sz="1100" i="0" dirty="0"/>
          </a:p>
          <a:p>
            <a:r>
              <a:rPr lang="en-US" altLang="en-US" sz="1100" i="0" dirty="0"/>
              <a:t>(9) What types of research projects are being pursued? What types of resources are available for research (e.g., </a:t>
            </a:r>
            <a:r>
              <a:rPr lang="en-US" altLang="en-US" sz="1100" dirty="0" smtClean="0"/>
              <a:t>internal grant </a:t>
            </a:r>
            <a:r>
              <a:rPr lang="en-US" altLang="en-US" sz="1100" i="0" dirty="0" smtClean="0"/>
              <a:t>$, RAs</a:t>
            </a:r>
            <a:r>
              <a:rPr lang="en-US" altLang="en-US" sz="1100" i="0" dirty="0"/>
              <a:t>, </a:t>
            </a:r>
            <a:r>
              <a:rPr lang="en-US" altLang="en-US" sz="1100" i="0" dirty="0" smtClean="0"/>
              <a:t>computer labs</a:t>
            </a:r>
            <a:r>
              <a:rPr lang="en-US" altLang="en-US" sz="1100" i="0" dirty="0"/>
              <a:t>, </a:t>
            </a:r>
            <a:r>
              <a:rPr lang="en-US" altLang="en-US" sz="1100" i="0" dirty="0" smtClean="0"/>
              <a:t>participants, etc</a:t>
            </a:r>
            <a:r>
              <a:rPr lang="en-US" altLang="en-US" sz="1100" i="0" dirty="0"/>
              <a:t>.)? </a:t>
            </a:r>
            <a:r>
              <a:rPr lang="en-US" altLang="en-US" sz="1100" i="0" dirty="0" smtClean="0"/>
              <a:t>How </a:t>
            </a:r>
            <a:r>
              <a:rPr lang="en-US" altLang="en-US" sz="1100" i="0" dirty="0"/>
              <a:t>do people acquire and collect data?</a:t>
            </a:r>
          </a:p>
          <a:p>
            <a:r>
              <a:rPr lang="en-US" altLang="en-US" sz="1100" b="1" i="0" dirty="0" smtClean="0"/>
              <a:t>Questions </a:t>
            </a:r>
            <a:r>
              <a:rPr lang="en-US" altLang="en-US" sz="1100" b="1" i="0" dirty="0"/>
              <a:t>regarding tenure &amp; performance:</a:t>
            </a:r>
          </a:p>
          <a:p>
            <a:r>
              <a:rPr lang="en-US" altLang="en-US" sz="1100" i="0" dirty="0"/>
              <a:t>(1) What expected to teach? How many courses? Reduced loads first year? Average class sizes? TA support? (how many, what classes?) Any especially difficult courses to teach? </a:t>
            </a:r>
          </a:p>
          <a:p>
            <a:r>
              <a:rPr lang="en-US" altLang="en-US" sz="1100" i="0" dirty="0"/>
              <a:t>(2) Committee/service expectations? Does national service count (e.g., serving on </a:t>
            </a:r>
            <a:r>
              <a:rPr lang="en-US" altLang="en-US" sz="1100" i="0" dirty="0" err="1"/>
              <a:t>AoM</a:t>
            </a:r>
            <a:r>
              <a:rPr lang="en-US" altLang="en-US" sz="1100" i="0" dirty="0"/>
              <a:t>/HR/OB/RM/BPS/SIOP committees)? If so, does it count equally?</a:t>
            </a:r>
          </a:p>
          <a:p>
            <a:r>
              <a:rPr lang="en-US" altLang="en-US" sz="1100" i="0" dirty="0"/>
              <a:t>(3) What area(s) of expertise expected/desired?</a:t>
            </a:r>
          </a:p>
          <a:p>
            <a:r>
              <a:rPr lang="en-US" altLang="en-US" sz="1100" i="0" dirty="0"/>
              <a:t>(4) How are teaching, research, and service weighted in merit pay/promotion decisions for new faculty? Senior faculty?</a:t>
            </a:r>
          </a:p>
          <a:p>
            <a:r>
              <a:rPr lang="en-US" altLang="en-US" sz="1100" i="0" dirty="0"/>
              <a:t>(5) How are different types of research evaluated (e.g., grant applications, first/second/third tier publications, conference presentations, books/book chapters, etc</a:t>
            </a:r>
            <a:r>
              <a:rPr lang="en-US" altLang="en-US" sz="1100" i="0" dirty="0" smtClean="0"/>
              <a:t>.)? What journals are considered top-tier?</a:t>
            </a:r>
            <a:endParaRPr lang="en-US" altLang="en-US" sz="1100" i="0" dirty="0"/>
          </a:p>
          <a:p>
            <a:r>
              <a:rPr lang="en-US" altLang="en-US" sz="1100" i="0" dirty="0"/>
              <a:t>(6) How does the tenure process work? Has someone been turned down for tenure, and if so, why? </a:t>
            </a:r>
            <a:r>
              <a:rPr lang="en-US" altLang="en-US" sz="1100" i="0" dirty="0" smtClean="0"/>
              <a:t>Can </a:t>
            </a:r>
            <a:r>
              <a:rPr lang="en-US" altLang="en-US" sz="1100" i="0" dirty="0"/>
              <a:t>politics influence the tenure process? What are the expectations for someone to receive tenure?</a:t>
            </a:r>
          </a:p>
          <a:p>
            <a:r>
              <a:rPr lang="en-US" altLang="en-US" sz="1100" i="0" dirty="0"/>
              <a:t>(7) Are there merit pay increases? If so, how much and how does the process work?</a:t>
            </a:r>
          </a:p>
          <a:p>
            <a:r>
              <a:rPr lang="en-US" altLang="en-US" sz="1100" b="1" i="0" dirty="0" smtClean="0"/>
              <a:t>Questions </a:t>
            </a:r>
            <a:r>
              <a:rPr lang="en-US" altLang="en-US" sz="1100" b="1" i="0" dirty="0"/>
              <a:t>regarding lifestyle:</a:t>
            </a:r>
          </a:p>
          <a:p>
            <a:r>
              <a:rPr lang="en-US" altLang="en-US" sz="1100" i="0" dirty="0"/>
              <a:t>(1) What is the cost of living? Housing expenses (rent, property payments)?</a:t>
            </a:r>
          </a:p>
          <a:p>
            <a:r>
              <a:rPr lang="en-US" altLang="en-US" sz="1100" i="0" dirty="0"/>
              <a:t>(2) What do people like to do? (e.g., parks, bike riding, shows, museums, etc.) What is available?</a:t>
            </a:r>
          </a:p>
          <a:p>
            <a:r>
              <a:rPr lang="en-US" altLang="en-US" sz="1100" i="0" dirty="0"/>
              <a:t>(3) Where are the good areas to consider for </a:t>
            </a:r>
            <a:r>
              <a:rPr lang="en-US" altLang="en-US" sz="1100" i="0" dirty="0" smtClean="0"/>
              <a:t>a home? To rent?</a:t>
            </a:r>
            <a:endParaRPr lang="en-US" altLang="en-US" sz="1100" i="0" dirty="0"/>
          </a:p>
          <a:p>
            <a:r>
              <a:rPr lang="en-US" altLang="en-US" sz="1100" i="0" dirty="0"/>
              <a:t>(4) What types of access to cultural events, etc</a:t>
            </a:r>
            <a:r>
              <a:rPr lang="en-US" altLang="en-US" sz="1100" i="0" dirty="0" smtClean="0"/>
              <a:t>.? Restaurants?</a:t>
            </a:r>
            <a:endParaRPr lang="en-US" altLang="en-US" sz="1100" i="0" dirty="0"/>
          </a:p>
          <a:p>
            <a:r>
              <a:rPr lang="en-US" altLang="en-US" sz="1100" i="0" dirty="0"/>
              <a:t>(5) Typical pay levels? Benefits packages</a:t>
            </a:r>
            <a:r>
              <a:rPr lang="en-US" altLang="en-US" sz="1100" i="0" dirty="0" smtClean="0"/>
              <a:t>?</a:t>
            </a:r>
          </a:p>
          <a:p>
            <a:r>
              <a:rPr lang="en-US" altLang="en-US" sz="1100" dirty="0" smtClean="0"/>
              <a:t>(6) What are the schools for kids like? </a:t>
            </a:r>
            <a:endParaRPr lang="en-US" altLang="en-US" sz="1100" b="1" i="0" dirty="0"/>
          </a:p>
        </p:txBody>
      </p:sp>
    </p:spTree>
    <p:extLst>
      <p:ext uri="{BB962C8B-B14F-4D97-AF65-F5344CB8AC3E}">
        <p14:creationId xmlns:p14="http://schemas.microsoft.com/office/powerpoint/2010/main" val="96908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altLang="en-US"/>
              <a:t>Job Talk and/or Teaching Presentation</a:t>
            </a:r>
          </a:p>
        </p:txBody>
      </p:sp>
      <p:sp>
        <p:nvSpPr>
          <p:cNvPr id="144387" name="Rectangle 3"/>
          <p:cNvSpPr>
            <a:spLocks noGrp="1" noChangeArrowheads="1"/>
          </p:cNvSpPr>
          <p:nvPr>
            <p:ph type="body" idx="4294967295"/>
          </p:nvPr>
        </p:nvSpPr>
        <p:spPr bwMode="auto">
          <a:xfrm>
            <a:off x="685800" y="1981200"/>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Importance</a:t>
            </a:r>
          </a:p>
          <a:p>
            <a:r>
              <a:rPr lang="en-US" altLang="en-US"/>
              <a:t>Audience</a:t>
            </a:r>
          </a:p>
          <a:p>
            <a:r>
              <a:rPr lang="en-US" altLang="en-US"/>
              <a:t>Content reflects who you are</a:t>
            </a:r>
          </a:p>
          <a:p>
            <a:r>
              <a:rPr lang="en-US" altLang="en-US"/>
              <a:t>Rehearsal</a:t>
            </a:r>
          </a:p>
          <a:p>
            <a:r>
              <a:rPr lang="en-US" altLang="en-US"/>
              <a:t>Handling difficult situations</a:t>
            </a:r>
          </a:p>
          <a:p>
            <a:r>
              <a:rPr lang="en-US" altLang="en-US"/>
              <a:t>Tips</a:t>
            </a:r>
          </a:p>
          <a:p>
            <a:endParaRPr lang="en-US" altLang="en-US"/>
          </a:p>
          <a:p>
            <a:pPr lvl="1"/>
            <a:endParaRPr lang="en-US" altLang="en-US"/>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340945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xfrm>
            <a:off x="609599" y="381000"/>
            <a:ext cx="7772400"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altLang="en-US" dirty="0"/>
              <a:t>Interviewing Tips</a:t>
            </a:r>
          </a:p>
        </p:txBody>
      </p:sp>
      <p:sp>
        <p:nvSpPr>
          <p:cNvPr id="163843" name="Text Box 3"/>
          <p:cNvSpPr txBox="1">
            <a:spLocks noChangeArrowheads="1"/>
          </p:cNvSpPr>
          <p:nvPr/>
        </p:nvSpPr>
        <p:spPr bwMode="auto">
          <a:xfrm>
            <a:off x="525462" y="763134"/>
            <a:ext cx="794067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i="0" u="sng" dirty="0" smtClean="0"/>
              <a:t>Phone/Video </a:t>
            </a:r>
            <a:r>
              <a:rPr lang="en-US" altLang="en-US" sz="1200" b="1" i="0" u="sng" dirty="0"/>
              <a:t>Interviews</a:t>
            </a:r>
            <a:r>
              <a:rPr lang="en-US" altLang="en-US" sz="1200" b="1" i="0" dirty="0"/>
              <a:t/>
            </a:r>
            <a:br>
              <a:rPr lang="en-US" altLang="en-US" sz="1200" b="1" i="0" dirty="0"/>
            </a:br>
            <a:r>
              <a:rPr lang="en-US" altLang="en-US" sz="1200" i="0" dirty="0"/>
              <a:t>•  Be proactive in setting time and place for </a:t>
            </a:r>
            <a:r>
              <a:rPr lang="en-US" altLang="en-US" sz="1200" i="0" dirty="0" smtClean="0"/>
              <a:t>telephone/video </a:t>
            </a:r>
            <a:r>
              <a:rPr lang="en-US" altLang="en-US" sz="1200" i="0" dirty="0"/>
              <a:t>interview &amp; select a time, place, and date when you can be comfortable</a:t>
            </a:r>
          </a:p>
          <a:p>
            <a:r>
              <a:rPr lang="en-US" altLang="en-US" sz="1200" i="0" dirty="0"/>
              <a:t>•  Have materials you sent to institution &amp; info about faculty on hand during interview</a:t>
            </a:r>
          </a:p>
          <a:p>
            <a:r>
              <a:rPr lang="en-US" altLang="en-US" sz="1200" i="0" dirty="0"/>
              <a:t>•  Do research beforehand!</a:t>
            </a:r>
          </a:p>
          <a:p>
            <a:r>
              <a:rPr lang="en-US" altLang="en-US" sz="1200" i="0" dirty="0"/>
              <a:t>•  Be prepared for conference call interview</a:t>
            </a:r>
          </a:p>
          <a:p>
            <a:r>
              <a:rPr lang="en-US" altLang="en-US" sz="1200" i="0" dirty="0"/>
              <a:t>•  Be lively &amp; interesting</a:t>
            </a:r>
          </a:p>
          <a:p>
            <a:r>
              <a:rPr lang="en-US" altLang="en-US" sz="1200" i="0" dirty="0"/>
              <a:t>•  Take notes</a:t>
            </a:r>
          </a:p>
          <a:p>
            <a:r>
              <a:rPr lang="en-US" altLang="en-US" sz="1200" i="0" dirty="0"/>
              <a:t>•  Allow interviewer to pace &amp; lead discussion</a:t>
            </a:r>
          </a:p>
          <a:p>
            <a:r>
              <a:rPr lang="en-US" altLang="en-US" sz="1200" i="0" dirty="0"/>
              <a:t>•  Follow-up with thank you and ask if there is any additional information you can provide</a:t>
            </a:r>
            <a:br>
              <a:rPr lang="en-US" altLang="en-US" sz="1200" i="0" dirty="0"/>
            </a:br>
            <a:r>
              <a:rPr lang="en-US" altLang="en-US" sz="1200" b="1" i="0" u="sng" dirty="0" smtClean="0"/>
              <a:t>Personal </a:t>
            </a:r>
            <a:r>
              <a:rPr lang="en-US" altLang="en-US" sz="1200" b="1" i="0" u="sng" dirty="0"/>
              <a:t>Interviews: Attire</a:t>
            </a:r>
            <a:r>
              <a:rPr lang="en-US" altLang="en-US" sz="1200" i="0" dirty="0"/>
              <a:t/>
            </a:r>
            <a:br>
              <a:rPr lang="en-US" altLang="en-US" sz="1200" i="0" dirty="0"/>
            </a:br>
            <a:r>
              <a:rPr lang="en-US" altLang="en-US" sz="1200" i="0" dirty="0"/>
              <a:t>•  Dress to convey a professional appearance (clothes properly fitted and pressed, shoes shined, etc.).</a:t>
            </a:r>
            <a:br>
              <a:rPr lang="en-US" altLang="en-US" sz="1200" i="0" dirty="0"/>
            </a:br>
            <a:r>
              <a:rPr lang="en-US" altLang="en-US" sz="1200" i="0" dirty="0"/>
              <a:t>For men, this generally means a suit or pants and a jacket.</a:t>
            </a:r>
            <a:br>
              <a:rPr lang="en-US" altLang="en-US" sz="1200" i="0" dirty="0"/>
            </a:br>
            <a:r>
              <a:rPr lang="en-US" altLang="en-US" sz="1200" i="0" dirty="0"/>
              <a:t>For women, this generally means a dress, suit, or skirt with a jacket.</a:t>
            </a:r>
            <a:br>
              <a:rPr lang="en-US" altLang="en-US" sz="1200" i="0" dirty="0"/>
            </a:br>
            <a:r>
              <a:rPr lang="en-US" altLang="en-US" sz="1200" i="0" dirty="0"/>
              <a:t>•  </a:t>
            </a:r>
            <a:r>
              <a:rPr lang="en-US" altLang="en-US" sz="1200" i="0" dirty="0" smtClean="0"/>
              <a:t>You might dress </a:t>
            </a:r>
            <a:r>
              <a:rPr lang="en-US" altLang="en-US" sz="1200" i="0" dirty="0"/>
              <a:t>more casually for informal events </a:t>
            </a:r>
            <a:r>
              <a:rPr lang="en-US" altLang="en-US" sz="1200" i="0" dirty="0" smtClean="0"/>
              <a:t>such as a dinner party or invited dinner which </a:t>
            </a:r>
            <a:r>
              <a:rPr lang="en-US" altLang="en-US" sz="1200" i="0" dirty="0"/>
              <a:t>may be part of an all-day visit</a:t>
            </a:r>
            <a:r>
              <a:rPr lang="en-US" altLang="en-US" sz="1200" i="0" dirty="0" smtClean="0"/>
              <a:t>. You should ask instead of assuming. We usually continue to dress in business attire.</a:t>
            </a:r>
            <a:r>
              <a:rPr lang="en-US" altLang="en-US" sz="1200" i="0" dirty="0"/>
              <a:t/>
            </a:r>
            <a:br>
              <a:rPr lang="en-US" altLang="en-US" sz="1200" i="0" dirty="0"/>
            </a:br>
            <a:r>
              <a:rPr lang="en-US" altLang="en-US" sz="1200" i="0" dirty="0"/>
              <a:t>•  Bring a portfolio or briefcase to keep papers and handouts organized.</a:t>
            </a:r>
            <a:br>
              <a:rPr lang="en-US" altLang="en-US" sz="1200" i="0" dirty="0"/>
            </a:br>
            <a:r>
              <a:rPr lang="en-US" altLang="en-US" sz="1200" b="1" i="0" u="sng" dirty="0" smtClean="0"/>
              <a:t>What </a:t>
            </a:r>
            <a:r>
              <a:rPr lang="en-US" altLang="en-US" sz="1200" b="1" i="0" u="sng" dirty="0"/>
              <a:t>to Bring</a:t>
            </a:r>
            <a:r>
              <a:rPr lang="en-US" altLang="en-US" sz="1200" i="0" dirty="0"/>
              <a:t/>
            </a:r>
            <a:br>
              <a:rPr lang="en-US" altLang="en-US" sz="1200" i="0" dirty="0"/>
            </a:br>
            <a:r>
              <a:rPr lang="en-US" altLang="en-US" sz="1200" i="0" dirty="0"/>
              <a:t>•  Extra copies of your vita, dissertation abstract, statement of research plans, and additional </a:t>
            </a:r>
            <a:r>
              <a:rPr lang="en-US" altLang="en-US" sz="1200" i="0" dirty="0" smtClean="0"/>
              <a:t>materials. Copy your job talk onto a flash and send a copy of your presentation to yourself electronically so you can access it anywhere.</a:t>
            </a:r>
            <a:r>
              <a:rPr lang="en-US" altLang="en-US" sz="1200" i="0" dirty="0"/>
              <a:t/>
            </a:r>
            <a:br>
              <a:rPr lang="en-US" altLang="en-US" sz="1200" i="0" dirty="0"/>
            </a:br>
            <a:r>
              <a:rPr lang="en-US" altLang="en-US" sz="1200" i="0" dirty="0"/>
              <a:t>•  Samples of course syllabi, reprints, and article abstracts to show if necessary </a:t>
            </a:r>
            <a:br>
              <a:rPr lang="en-US" altLang="en-US" sz="1200" i="0" dirty="0"/>
            </a:br>
            <a:r>
              <a:rPr lang="en-US" altLang="en-US" sz="1200" i="0" dirty="0"/>
              <a:t>•  Enough handouts for your </a:t>
            </a:r>
            <a:r>
              <a:rPr lang="en-US" altLang="en-US" sz="1200" i="0" dirty="0" smtClean="0"/>
              <a:t>presentation if you are going to use handouts.</a:t>
            </a:r>
            <a:r>
              <a:rPr lang="en-US" altLang="en-US" sz="1200" i="0" dirty="0"/>
              <a:t/>
            </a:r>
            <a:br>
              <a:rPr lang="en-US" altLang="en-US" sz="1200" i="0" dirty="0"/>
            </a:br>
            <a:r>
              <a:rPr lang="en-US" altLang="en-US" sz="1200" i="0" dirty="0"/>
              <a:t>•  Accessories or repair materials such as buttons or an extra pair of </a:t>
            </a:r>
            <a:r>
              <a:rPr lang="en-US" altLang="en-US" sz="1200" i="0" dirty="0" smtClean="0"/>
              <a:t>glasses or contacts </a:t>
            </a:r>
            <a:r>
              <a:rPr lang="en-US" altLang="en-US" sz="1200" i="0" dirty="0"/>
              <a:t>that might be needed in case of emergency</a:t>
            </a:r>
            <a:br>
              <a:rPr lang="en-US" altLang="en-US" sz="1200" i="0" dirty="0"/>
            </a:br>
            <a:r>
              <a:rPr lang="en-US" altLang="en-US" sz="1200" i="0" dirty="0"/>
              <a:t>•  When flying, carry-on luggage packed with all essential </a:t>
            </a:r>
            <a:r>
              <a:rPr lang="en-US" altLang="en-US" sz="1200" i="0" dirty="0" smtClean="0"/>
              <a:t>items. Bring back up outfit in case of spills, rips, etc.</a:t>
            </a:r>
            <a:endParaRPr lang="en-US" altLang="en-US" sz="1200" i="0" dirty="0"/>
          </a:p>
          <a:p>
            <a:r>
              <a:rPr lang="en-US" altLang="en-US" sz="1200" i="0" dirty="0"/>
              <a:t>•  Contact information in case of travel problems</a:t>
            </a:r>
          </a:p>
          <a:p>
            <a:r>
              <a:rPr lang="en-US" altLang="en-US" sz="1200" b="1" i="0" u="sng" dirty="0" smtClean="0"/>
              <a:t>Conference </a:t>
            </a:r>
            <a:r>
              <a:rPr lang="en-US" altLang="en-US" sz="1200" b="1" i="0" u="sng" dirty="0"/>
              <a:t>or Convention Interviews</a:t>
            </a:r>
            <a:r>
              <a:rPr lang="en-US" altLang="en-US" sz="1200" i="0" dirty="0"/>
              <a:t/>
            </a:r>
            <a:br>
              <a:rPr lang="en-US" altLang="en-US" sz="1200" i="0" dirty="0"/>
            </a:br>
            <a:r>
              <a:rPr lang="en-US" altLang="en-US" sz="1200" i="0" dirty="0"/>
              <a:t>•  The importance of conference interviews varies by field &amp; institution.</a:t>
            </a:r>
            <a:br>
              <a:rPr lang="en-US" altLang="en-US" sz="1200" i="0" dirty="0"/>
            </a:br>
            <a:r>
              <a:rPr lang="en-US" altLang="en-US" sz="1200" i="0" dirty="0"/>
              <a:t>•  Conference interviews can be stressful and confusing; remember that other candidates face the same conditions.</a:t>
            </a:r>
            <a:br>
              <a:rPr lang="en-US" altLang="en-US" sz="1200" i="0" dirty="0"/>
            </a:br>
            <a:r>
              <a:rPr lang="en-US" altLang="en-US" sz="1200" i="0" dirty="0"/>
              <a:t>•  Practice before the interview to ensure that you can convey key information in a limited amount of time.</a:t>
            </a:r>
            <a:br>
              <a:rPr lang="en-US" altLang="en-US" sz="1200" i="0" dirty="0"/>
            </a:br>
            <a:r>
              <a:rPr lang="en-US" altLang="en-US" sz="1200" i="0" dirty="0"/>
              <a:t>•  Be prepared to be interviewed by a group, </a:t>
            </a:r>
            <a:r>
              <a:rPr lang="en-US" altLang="en-US" sz="1200" i="0" dirty="0" smtClean="0"/>
              <a:t>sometimes three </a:t>
            </a:r>
            <a:r>
              <a:rPr lang="en-US" altLang="en-US" sz="1200" i="0" dirty="0"/>
              <a:t>to six people.</a:t>
            </a:r>
            <a:br>
              <a:rPr lang="en-US" altLang="en-US" sz="1200" i="0" dirty="0"/>
            </a:br>
            <a:r>
              <a:rPr lang="en-US" altLang="en-US" sz="1200" i="0" dirty="0"/>
              <a:t>•  When scheduling interviews, allow enough time to account for interviews that run late and traveling time from one location to another.</a:t>
            </a:r>
            <a:br>
              <a:rPr lang="en-US" altLang="en-US" sz="1200" i="0" dirty="0"/>
            </a:br>
            <a:endParaRPr lang="en-US" altLang="en-US" sz="1200" i="0" dirty="0"/>
          </a:p>
        </p:txBody>
      </p:sp>
    </p:spTree>
    <p:extLst>
      <p:ext uri="{BB962C8B-B14F-4D97-AF65-F5344CB8AC3E}">
        <p14:creationId xmlns:p14="http://schemas.microsoft.com/office/powerpoint/2010/main" val="3091661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xfrm>
            <a:off x="525462" y="533400"/>
            <a:ext cx="7772400"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altLang="en-US" dirty="0"/>
              <a:t>Interviewing Tips (continued)</a:t>
            </a:r>
          </a:p>
        </p:txBody>
      </p:sp>
      <p:sp>
        <p:nvSpPr>
          <p:cNvPr id="164867" name="Text Box 3"/>
          <p:cNvSpPr txBox="1">
            <a:spLocks noChangeArrowheads="1"/>
          </p:cNvSpPr>
          <p:nvPr/>
        </p:nvSpPr>
        <p:spPr bwMode="auto">
          <a:xfrm>
            <a:off x="525462" y="1219200"/>
            <a:ext cx="794067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1" i="0" u="sng" dirty="0"/>
              <a:t>Job Interviews</a:t>
            </a:r>
            <a:r>
              <a:rPr lang="en-US" altLang="en-US" sz="1200" b="1" i="0" dirty="0"/>
              <a:t/>
            </a:r>
            <a:br>
              <a:rPr lang="en-US" altLang="en-US" sz="1200" b="1" i="0" dirty="0"/>
            </a:br>
            <a:r>
              <a:rPr lang="en-US" altLang="en-US" sz="1200" i="0" dirty="0"/>
              <a:t>•  The search committee will be assessing intangible qualities such as how you would “fit </a:t>
            </a:r>
            <a:r>
              <a:rPr lang="en-US" altLang="en-US" sz="1200" i="0" dirty="0" smtClean="0"/>
              <a:t>in” and whether they will enjoy having you as a colleague.</a:t>
            </a:r>
            <a:r>
              <a:rPr lang="en-US" altLang="en-US" sz="1200" i="0" dirty="0"/>
              <a:t/>
            </a:r>
            <a:br>
              <a:rPr lang="en-US" altLang="en-US" sz="1200" i="0" dirty="0"/>
            </a:br>
            <a:r>
              <a:rPr lang="en-US" altLang="en-US" sz="1200" i="0" dirty="0"/>
              <a:t>•  Day-long interviews can include a presentation to faculty, </a:t>
            </a:r>
            <a:r>
              <a:rPr lang="en-US" altLang="en-US" sz="1200" i="0" dirty="0" smtClean="0"/>
              <a:t>group interview(s), </a:t>
            </a:r>
            <a:r>
              <a:rPr lang="en-US" altLang="en-US" sz="1200" i="0" dirty="0"/>
              <a:t>several individual meetings, meals, and a reception</a:t>
            </a:r>
            <a:r>
              <a:rPr lang="en-US" altLang="en-US" sz="1200" i="0" dirty="0" smtClean="0"/>
              <a:t>. You may even be requested to do a class lecture (as a sample).</a:t>
            </a:r>
            <a:r>
              <a:rPr lang="en-US" altLang="en-US" sz="1200" i="0" dirty="0"/>
              <a:t/>
            </a:r>
            <a:br>
              <a:rPr lang="en-US" altLang="en-US" sz="1200" i="0" dirty="0"/>
            </a:br>
            <a:r>
              <a:rPr lang="en-US" altLang="en-US" sz="1200" i="0" dirty="0"/>
              <a:t>•  Since you will be meeting with many people, remember to be equally enthusiastic.  The tenth person you meet will form a first impression of you just like the first person you met.</a:t>
            </a:r>
            <a:br>
              <a:rPr lang="en-US" altLang="en-US" sz="1200" i="0" dirty="0"/>
            </a:br>
            <a:r>
              <a:rPr lang="en-US" altLang="en-US" sz="1200" b="1" i="0" u="sng" dirty="0" smtClean="0"/>
              <a:t>The </a:t>
            </a:r>
            <a:r>
              <a:rPr lang="en-US" altLang="en-US" sz="1200" b="1" i="0" u="sng" dirty="0"/>
              <a:t>Presentation and Questions</a:t>
            </a:r>
            <a:r>
              <a:rPr lang="en-US" altLang="en-US" sz="1200" b="1" i="0" dirty="0"/>
              <a:t/>
            </a:r>
            <a:br>
              <a:rPr lang="en-US" altLang="en-US" sz="1200" b="1" i="0" dirty="0"/>
            </a:br>
            <a:r>
              <a:rPr lang="en-US" altLang="en-US" sz="1200" i="0" dirty="0"/>
              <a:t>A poor presentation is seldom overlooked.  If faced with a tough or unreasonable question, stay </a:t>
            </a:r>
            <a:r>
              <a:rPr lang="en-US" altLang="en-US" sz="1200" i="0" dirty="0" smtClean="0"/>
              <a:t>calm, remain in control, answer the question and move on.</a:t>
            </a:r>
            <a:r>
              <a:rPr lang="en-US" altLang="en-US" sz="1200" i="0" dirty="0"/>
              <a:t>  Be confident enough to admit if you don’t know something</a:t>
            </a:r>
            <a:r>
              <a:rPr lang="en-US" altLang="en-US" sz="1200" i="0" dirty="0" smtClean="0"/>
              <a:t>. Don’t try to defend the </a:t>
            </a:r>
            <a:r>
              <a:rPr lang="en-US" altLang="en-US" sz="1200" i="0" dirty="0" err="1" smtClean="0"/>
              <a:t>undefendable</a:t>
            </a:r>
            <a:r>
              <a:rPr lang="en-US" altLang="en-US" sz="1200" i="0" dirty="0" smtClean="0"/>
              <a:t>. You can deflect by saying “This is a good point. Perhaps we can talk about this more at the end because I’d like to finish the presentation of my key findings.”</a:t>
            </a:r>
            <a:r>
              <a:rPr lang="en-US" altLang="en-US" sz="1200" i="0" dirty="0"/>
              <a:t/>
            </a:r>
            <a:br>
              <a:rPr lang="en-US" altLang="en-US" sz="1200" i="0" dirty="0"/>
            </a:br>
            <a:r>
              <a:rPr lang="en-US" altLang="en-US" sz="1200" i="0" dirty="0"/>
              <a:t>You will be evaluated on:</a:t>
            </a:r>
            <a:br>
              <a:rPr lang="en-US" altLang="en-US" sz="1200" i="0" dirty="0"/>
            </a:br>
            <a:r>
              <a:rPr lang="en-US" altLang="en-US" sz="1200" i="0" dirty="0"/>
              <a:t> •  Past research</a:t>
            </a:r>
            <a:br>
              <a:rPr lang="en-US" altLang="en-US" sz="1200" i="0" dirty="0"/>
            </a:br>
            <a:r>
              <a:rPr lang="en-US" altLang="en-US" sz="1200" i="0" dirty="0"/>
              <a:t> •  How you handle questions and think on your feet</a:t>
            </a:r>
            <a:br>
              <a:rPr lang="en-US" altLang="en-US" sz="1200" i="0" dirty="0"/>
            </a:br>
            <a:r>
              <a:rPr lang="en-US" altLang="en-US" sz="1200" i="0" dirty="0"/>
              <a:t> •  Stage presence and sense of humor</a:t>
            </a:r>
          </a:p>
          <a:p>
            <a:r>
              <a:rPr lang="en-US" altLang="en-US" sz="1200" i="0" dirty="0"/>
              <a:t>Avoid the appearance of being </a:t>
            </a:r>
            <a:r>
              <a:rPr lang="en-US" altLang="en-US" sz="1200" i="0" dirty="0" smtClean="0"/>
              <a:t>defensive or arrogant</a:t>
            </a:r>
            <a:r>
              <a:rPr lang="en-US" altLang="en-US" sz="1200" i="0" dirty="0"/>
              <a:t/>
            </a:r>
            <a:br>
              <a:rPr lang="en-US" altLang="en-US" sz="1200" i="0" dirty="0"/>
            </a:br>
            <a:r>
              <a:rPr lang="en-US" altLang="en-US" sz="1200" b="1" i="0" u="sng" dirty="0" smtClean="0"/>
              <a:t>Social </a:t>
            </a:r>
            <a:r>
              <a:rPr lang="en-US" altLang="en-US" sz="1200" b="1" i="0" u="sng" dirty="0"/>
              <a:t>Events</a:t>
            </a:r>
            <a:br>
              <a:rPr lang="en-US" altLang="en-US" sz="1200" b="1" i="0" u="sng" dirty="0"/>
            </a:br>
            <a:r>
              <a:rPr lang="en-US" altLang="en-US" sz="1200" i="0" dirty="0"/>
              <a:t>•  Realize these are also part of the screening process.</a:t>
            </a:r>
            <a:br>
              <a:rPr lang="en-US" altLang="en-US" sz="1200" i="0" dirty="0"/>
            </a:br>
            <a:r>
              <a:rPr lang="en-US" altLang="en-US" sz="1200" i="0" dirty="0"/>
              <a:t>•  Follow your host’s lead in terms of how much to discuss professional versus social topics.</a:t>
            </a:r>
            <a:br>
              <a:rPr lang="en-US" altLang="en-US" sz="1200" i="0" dirty="0"/>
            </a:br>
            <a:r>
              <a:rPr lang="en-US" altLang="en-US" sz="1200" i="0" dirty="0"/>
              <a:t>•  Show you can fit in by initiating conversations with others, displaying interest </a:t>
            </a:r>
            <a:r>
              <a:rPr lang="en-US" altLang="en-US" sz="1200" i="0" dirty="0" smtClean="0"/>
              <a:t>in the </a:t>
            </a:r>
            <a:r>
              <a:rPr lang="en-US" altLang="en-US" sz="1200" i="0" dirty="0"/>
              <a:t>people you are with, etc. </a:t>
            </a:r>
            <a:br>
              <a:rPr lang="en-US" altLang="en-US" sz="1200" i="0" dirty="0"/>
            </a:br>
            <a:r>
              <a:rPr lang="en-US" altLang="en-US" sz="1200" i="0" dirty="0"/>
              <a:t>•  If others are drinking, you can do so if you wish.  However, it is not advisable to have more than one </a:t>
            </a:r>
            <a:r>
              <a:rPr lang="en-US" altLang="en-US" sz="1200" i="0" dirty="0" smtClean="0"/>
              <a:t>drink (or two over a longer period of time).</a:t>
            </a:r>
            <a:endParaRPr lang="en-US" altLang="en-US" sz="1200" i="0" dirty="0"/>
          </a:p>
          <a:p>
            <a:r>
              <a:rPr lang="en-US" altLang="en-US" sz="1200" i="0" dirty="0"/>
              <a:t>•  Let others speak. Don’t dominate conversations.</a:t>
            </a:r>
          </a:p>
          <a:p>
            <a:endParaRPr lang="en-US" altLang="en-US" dirty="0" smtClean="0"/>
          </a:p>
          <a:p>
            <a:r>
              <a:rPr lang="en-US" altLang="en-US" dirty="0" smtClean="0"/>
              <a:t>If </a:t>
            </a:r>
            <a:r>
              <a:rPr lang="en-US" altLang="en-US" dirty="0" smtClean="0"/>
              <a:t>you don’t get the offer, recognize that this is quite normal. Don’t be disheartened. Keep trying</a:t>
            </a:r>
            <a:r>
              <a:rPr lang="en-US" altLang="en-US" dirty="0" smtClean="0"/>
              <a:t>. The field is filled with stories of reputable scholars who didn’t succeed in landin</a:t>
            </a:r>
            <a:r>
              <a:rPr lang="en-US" altLang="en-US" dirty="0" smtClean="0"/>
              <a:t>g the job of their dreams right out of the gate.</a:t>
            </a:r>
            <a:endParaRPr lang="en-US" altLang="en-US" sz="1200" i="0" dirty="0"/>
          </a:p>
        </p:txBody>
      </p:sp>
    </p:spTree>
    <p:extLst>
      <p:ext uri="{BB962C8B-B14F-4D97-AF65-F5344CB8AC3E}">
        <p14:creationId xmlns:p14="http://schemas.microsoft.com/office/powerpoint/2010/main" val="1231638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685800" y="533400"/>
            <a:ext cx="77724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altLang="en-US" dirty="0"/>
              <a:t>Negotiations</a:t>
            </a:r>
          </a:p>
        </p:txBody>
      </p:sp>
      <p:sp>
        <p:nvSpPr>
          <p:cNvPr id="145411" name="Rectangle 3"/>
          <p:cNvSpPr>
            <a:spLocks noGrp="1" noChangeArrowheads="1"/>
          </p:cNvSpPr>
          <p:nvPr>
            <p:ph type="body" idx="4294967295"/>
          </p:nvPr>
        </p:nvSpPr>
        <p:spPr bwMode="auto">
          <a:xfrm>
            <a:off x="685800" y="1143000"/>
            <a:ext cx="7772400" cy="5334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2000" dirty="0"/>
              <a:t>Know what you want &amp; know your alternatives</a:t>
            </a:r>
          </a:p>
          <a:p>
            <a:pPr>
              <a:lnSpc>
                <a:spcPct val="90000"/>
              </a:lnSpc>
            </a:pPr>
            <a:r>
              <a:rPr lang="en-US" altLang="en-US" sz="2000" dirty="0"/>
              <a:t>Considerations:</a:t>
            </a:r>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endParaRPr lang="en-US" altLang="en-US" sz="2000" dirty="0"/>
          </a:p>
          <a:p>
            <a:pPr>
              <a:lnSpc>
                <a:spcPct val="90000"/>
              </a:lnSpc>
            </a:pPr>
            <a:r>
              <a:rPr lang="en-US" altLang="en-US" sz="2000" dirty="0" smtClean="0"/>
              <a:t>It’s </a:t>
            </a:r>
            <a:r>
              <a:rPr lang="en-US" altLang="en-US" sz="2000" dirty="0"/>
              <a:t>not over until it’s in </a:t>
            </a:r>
            <a:r>
              <a:rPr lang="en-US" altLang="en-US" sz="2000" dirty="0" smtClean="0"/>
              <a:t>writing and signed. Job offers can get rescinded.</a:t>
            </a:r>
            <a:endParaRPr lang="en-US" altLang="en-US" sz="2000" dirty="0"/>
          </a:p>
          <a:p>
            <a:pPr>
              <a:lnSpc>
                <a:spcPct val="90000"/>
              </a:lnSpc>
            </a:pPr>
            <a:r>
              <a:rPr lang="en-US" altLang="en-US" sz="2000" dirty="0"/>
              <a:t>Special issues (e.g., dual careers)</a:t>
            </a:r>
          </a:p>
          <a:p>
            <a:pPr>
              <a:lnSpc>
                <a:spcPct val="90000"/>
              </a:lnSpc>
              <a:buFontTx/>
              <a:buNone/>
            </a:pPr>
            <a:endParaRPr lang="en-US" altLang="en-US" sz="2000" dirty="0"/>
          </a:p>
        </p:txBody>
      </p:sp>
      <p:graphicFrame>
        <p:nvGraphicFramePr>
          <p:cNvPr id="145506" name="Group 98"/>
          <p:cNvGraphicFramePr>
            <a:graphicFrameLocks noGrp="1"/>
          </p:cNvGraphicFramePr>
          <p:nvPr>
            <p:extLst>
              <p:ext uri="{D42A27DB-BD31-4B8C-83A1-F6EECF244321}">
                <p14:modId xmlns:p14="http://schemas.microsoft.com/office/powerpoint/2010/main" val="4221360531"/>
              </p:ext>
            </p:extLst>
          </p:nvPr>
        </p:nvGraphicFramePr>
        <p:xfrm>
          <a:off x="609600" y="1834243"/>
          <a:ext cx="7848600" cy="4084320"/>
        </p:xfrm>
        <a:graphic>
          <a:graphicData uri="http://schemas.openxmlformats.org/drawingml/2006/table">
            <a:tbl>
              <a:tblPr/>
              <a:tblGrid>
                <a:gridCol w="3924300"/>
                <a:gridCol w="3924300"/>
              </a:tblGrid>
              <a:tr h="269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rPr>
                        <a:t> Colleagues &amp; mentoring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Culture and overall fit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Salary (varies by discipline)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Teaching load (# of courses, # of students, types of courses)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Summer support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Research funds &amp; RA 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Rates of pay increases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Tenure expectations (research, teaching, service)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Start 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Dissertation completion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Equipment, furniture, office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Moving costs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House hunting costs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Spousal 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Benefits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rPr>
                        <a:t> Cost of living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Housing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smtClean="0">
                          <a:ln>
                            <a:noFill/>
                          </a:ln>
                          <a:solidFill>
                            <a:schemeClr val="tx1"/>
                          </a:solidFill>
                          <a:effectLst/>
                          <a:latin typeface="Times New Roman" panose="02020603050405020304" pitchFamily="18" charset="0"/>
                        </a:rPr>
                        <a:t> Travel funds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rPr>
                        <a:t> Office expenditures (copies, mailings,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rPr>
                        <a:t> Deadline for decision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1558676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Post Offer Acceptance</a:t>
            </a:r>
          </a:p>
        </p:txBody>
      </p:sp>
      <p:sp>
        <p:nvSpPr>
          <p:cNvPr id="151555" name="Rectangle 3"/>
          <p:cNvSpPr>
            <a:spLocks noGrp="1" noChangeArrowheads="1"/>
          </p:cNvSpPr>
          <p:nvPr>
            <p:ph type="body" idx="4294967295"/>
          </p:nvPr>
        </p:nvSpPr>
        <p:spPr bwMode="auto">
          <a:xfrm>
            <a:off x="685800" y="1524000"/>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dirty="0"/>
              <a:t>Declining offers &amp; withdrawing from the search </a:t>
            </a:r>
            <a:r>
              <a:rPr lang="en-US" altLang="en-US" dirty="0" smtClean="0"/>
              <a:t>process. Be honest, be polite.</a:t>
            </a:r>
            <a:endParaRPr lang="en-US" altLang="en-US" dirty="0"/>
          </a:p>
          <a:p>
            <a:r>
              <a:rPr lang="en-US" altLang="en-US" dirty="0"/>
              <a:t>Reneging on acceptances (don’t do it</a:t>
            </a:r>
            <a:r>
              <a:rPr lang="en-US" altLang="en-US" dirty="0" smtClean="0"/>
              <a:t>).</a:t>
            </a:r>
            <a:endParaRPr lang="en-US" altLang="en-US" dirty="0"/>
          </a:p>
          <a:p>
            <a:r>
              <a:rPr lang="en-US" altLang="en-US" dirty="0" smtClean="0"/>
              <a:t>Arrival. What should you do? How do you begin to integrate yourself?</a:t>
            </a:r>
            <a:endParaRPr lang="en-US" altLang="en-US" dirty="0"/>
          </a:p>
          <a:p>
            <a:r>
              <a:rPr lang="en-US" altLang="en-US" dirty="0"/>
              <a:t>Early </a:t>
            </a:r>
            <a:r>
              <a:rPr lang="en-US" altLang="en-US" dirty="0" smtClean="0"/>
              <a:t>socialization. Go to lunch and dinner invitations. Attend faculty presentations and workshops. Get to know your colleagues, Chair/Director, and Dean.</a:t>
            </a:r>
            <a:endParaRPr lang="en-US" altLang="en-US" dirty="0"/>
          </a:p>
          <a:p>
            <a:endParaRPr lang="en-US" altLang="en-US"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63349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bwMode="auto">
          <a:xfrm>
            <a:off x="533400" y="609600"/>
            <a:ext cx="81915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en-US" sz="3200" dirty="0" smtClean="0"/>
              <a:t>Sources for the Information Contained Herein</a:t>
            </a:r>
            <a:endParaRPr lang="en-US" altLang="en-US" sz="3200" dirty="0"/>
          </a:p>
        </p:txBody>
      </p:sp>
      <p:sp>
        <p:nvSpPr>
          <p:cNvPr id="165891" name="Rectangle 3"/>
          <p:cNvSpPr>
            <a:spLocks noGrp="1" noChangeArrowheads="1"/>
          </p:cNvSpPr>
          <p:nvPr>
            <p:ph type="body" idx="4294967295"/>
          </p:nvPr>
        </p:nvSpPr>
        <p:spPr bwMode="auto">
          <a:xfrm>
            <a:off x="476250" y="1181100"/>
            <a:ext cx="83058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FontTx/>
              <a:buNone/>
            </a:pPr>
            <a:r>
              <a:rPr lang="en-US" altLang="en-US" sz="1400" dirty="0">
                <a:latin typeface="Arial Unicode MS" panose="020B0604020202020204" pitchFamily="34" charset="-128"/>
              </a:rPr>
              <a:t>Personal </a:t>
            </a:r>
            <a:r>
              <a:rPr lang="en-US" altLang="en-US" sz="1400" dirty="0" smtClean="0">
                <a:latin typeface="Arial Unicode MS" panose="020B0604020202020204" pitchFamily="34" charset="-128"/>
              </a:rPr>
              <a:t>experiences as job seeker and as part of faculty search committees</a:t>
            </a:r>
            <a:endParaRPr lang="en-US" altLang="en-US" sz="1400" dirty="0">
              <a:latin typeface="Arial Unicode MS" panose="020B0604020202020204" pitchFamily="34" charset="-128"/>
            </a:endParaRPr>
          </a:p>
          <a:p>
            <a:pPr marL="0" indent="0">
              <a:buFontTx/>
              <a:buNone/>
            </a:pPr>
            <a:endParaRPr lang="en-US" altLang="en-US" sz="1400" dirty="0">
              <a:latin typeface="Arial Unicode MS" panose="020B0604020202020204" pitchFamily="34" charset="-128"/>
            </a:endParaRPr>
          </a:p>
          <a:p>
            <a:pPr marL="0" indent="0">
              <a:buFontTx/>
              <a:buNone/>
            </a:pPr>
            <a:r>
              <a:rPr lang="en-US" altLang="en-US" sz="1400" dirty="0">
                <a:latin typeface="Arial Unicode MS" panose="020B0604020202020204" pitchFamily="34" charset="-128"/>
              </a:rPr>
              <a:t>Friends &amp; graduating students</a:t>
            </a:r>
          </a:p>
          <a:p>
            <a:pPr marL="0" indent="0">
              <a:buFontTx/>
              <a:buNone/>
            </a:pPr>
            <a:endParaRPr lang="en-US" altLang="en-US" sz="1400" dirty="0">
              <a:latin typeface="Arial Unicode MS" panose="020B0604020202020204" pitchFamily="34" charset="-128"/>
            </a:endParaRPr>
          </a:p>
          <a:p>
            <a:pPr marL="0" indent="0">
              <a:buFontTx/>
              <a:buNone/>
            </a:pPr>
            <a:r>
              <a:rPr lang="en-US" altLang="en-US" sz="1400" dirty="0">
                <a:latin typeface="Arial Unicode MS" panose="020B0604020202020204" pitchFamily="34" charset="-128"/>
              </a:rPr>
              <a:t>Books:</a:t>
            </a:r>
          </a:p>
          <a:p>
            <a:pPr marL="0" indent="0">
              <a:buFontTx/>
              <a:buNone/>
            </a:pPr>
            <a:r>
              <a:rPr lang="en-US" altLang="en-US" sz="1400" dirty="0">
                <a:latin typeface="Arial Unicode MS" panose="020B0604020202020204" pitchFamily="34" charset="-128"/>
              </a:rPr>
              <a:t>	Anthony, R. &amp; Roe, G. (1998). The curriculum vitae handbook: How to present and promote your academic career (2</a:t>
            </a:r>
            <a:r>
              <a:rPr lang="en-US" altLang="en-US" sz="1400" baseline="30000" dirty="0">
                <a:latin typeface="Arial Unicode MS" panose="020B0604020202020204" pitchFamily="34" charset="-128"/>
              </a:rPr>
              <a:t>nd</a:t>
            </a:r>
            <a:r>
              <a:rPr lang="en-US" altLang="en-US" sz="1400" dirty="0">
                <a:latin typeface="Arial Unicode MS" panose="020B0604020202020204" pitchFamily="34" charset="-128"/>
              </a:rPr>
              <a:t> edition). Iowa City, Iowa: Rudi Publishing. ASIN</a:t>
            </a:r>
            <a:r>
              <a:rPr lang="en-US" altLang="en-US" sz="1400" b="1" dirty="0">
                <a:latin typeface="Arial Unicode MS" panose="020B0604020202020204" pitchFamily="34" charset="-128"/>
              </a:rPr>
              <a:t>:</a:t>
            </a:r>
            <a:r>
              <a:rPr lang="en-US" altLang="en-US" sz="1400" dirty="0">
                <a:latin typeface="Arial Unicode MS" panose="020B0604020202020204" pitchFamily="34" charset="-128"/>
              </a:rPr>
              <a:t> 0945213263 </a:t>
            </a:r>
          </a:p>
          <a:p>
            <a:pPr marL="0" indent="0">
              <a:buFontTx/>
              <a:buNone/>
            </a:pP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Formo</a:t>
            </a:r>
            <a:r>
              <a:rPr lang="en-US" altLang="en-US" sz="1400" dirty="0">
                <a:latin typeface="Arial Unicode MS" panose="020B0604020202020204" pitchFamily="34" charset="-128"/>
              </a:rPr>
              <a:t>, D. M., </a:t>
            </a:r>
            <a:r>
              <a:rPr lang="en-US" altLang="en-US" sz="1400" dirty="0" smtClean="0">
                <a:latin typeface="Arial Unicode MS" panose="020B0604020202020204" pitchFamily="34" charset="-128"/>
              </a:rPr>
              <a:t>&amp; Reed</a:t>
            </a:r>
            <a:r>
              <a:rPr lang="en-US" altLang="en-US" sz="1400" dirty="0">
                <a:latin typeface="Arial Unicode MS" panose="020B0604020202020204" pitchFamily="34" charset="-128"/>
              </a:rPr>
              <a:t>, C</a:t>
            </a:r>
            <a:r>
              <a:rPr lang="en-US" altLang="en-US" sz="1400" dirty="0" smtClean="0">
                <a:latin typeface="Arial Unicode MS" panose="020B0604020202020204" pitchFamily="34" charset="-128"/>
              </a:rPr>
              <a:t>. (2011</a:t>
            </a:r>
            <a:r>
              <a:rPr lang="en-US" altLang="en-US" sz="1400" dirty="0">
                <a:latin typeface="Arial Unicode MS" panose="020B0604020202020204" pitchFamily="34" charset="-128"/>
              </a:rPr>
              <a:t>). Job </a:t>
            </a:r>
            <a:r>
              <a:rPr lang="en-US" altLang="en-US" sz="1400" dirty="0" smtClean="0">
                <a:latin typeface="Arial Unicode MS" panose="020B0604020202020204" pitchFamily="34" charset="-128"/>
              </a:rPr>
              <a:t>search in academe: </a:t>
            </a:r>
            <a:r>
              <a:rPr lang="en-US" altLang="en-US" sz="1400" dirty="0">
                <a:latin typeface="Arial Unicode MS" panose="020B0604020202020204" pitchFamily="34" charset="-128"/>
              </a:rPr>
              <a:t>How </a:t>
            </a:r>
            <a:r>
              <a:rPr lang="en-US" altLang="en-US" sz="1400" dirty="0" smtClean="0">
                <a:latin typeface="Arial Unicode MS" panose="020B0604020202020204" pitchFamily="34" charset="-128"/>
              </a:rPr>
              <a:t>to get the position you deserve (2</a:t>
            </a:r>
            <a:r>
              <a:rPr lang="en-US" altLang="en-US" sz="1400" baseline="30000" dirty="0" smtClean="0">
                <a:latin typeface="Arial Unicode MS" panose="020B0604020202020204" pitchFamily="34" charset="-128"/>
              </a:rPr>
              <a:t>nd</a:t>
            </a:r>
            <a:r>
              <a:rPr lang="en-US" altLang="en-US" sz="1400" dirty="0" smtClean="0">
                <a:latin typeface="Arial Unicode MS" panose="020B0604020202020204" pitchFamily="34" charset="-128"/>
              </a:rPr>
              <a:t> </a:t>
            </a:r>
            <a:r>
              <a:rPr lang="en-US" altLang="en-US" sz="1400" dirty="0" err="1" smtClean="0">
                <a:latin typeface="Arial Unicode MS" panose="020B0604020202020204" pitchFamily="34" charset="-128"/>
              </a:rPr>
              <a:t>ed</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Stylus </a:t>
            </a:r>
            <a:r>
              <a:rPr lang="en-US" altLang="en-US" sz="1400" dirty="0" smtClean="0">
                <a:latin typeface="Arial Unicode MS" panose="020B0604020202020204" pitchFamily="34" charset="-128"/>
              </a:rPr>
              <a:t>Publishing</a:t>
            </a:r>
            <a:r>
              <a:rPr lang="en-US" altLang="en-US" sz="1400" dirty="0">
                <a:latin typeface="Arial Unicode MS" panose="020B0604020202020204" pitchFamily="34" charset="-128"/>
              </a:rPr>
              <a:t>. ISBN-10: </a:t>
            </a:r>
            <a:r>
              <a:rPr lang="en-US" altLang="en-US" sz="1400" dirty="0" smtClean="0">
                <a:latin typeface="Arial Unicode MS" panose="020B0604020202020204" pitchFamily="34" charset="-128"/>
              </a:rPr>
              <a:t>1579221343   ISBN-13</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978-1579221348</a:t>
            </a:r>
          </a:p>
          <a:p>
            <a:pPr marL="0" indent="0">
              <a:buFontTx/>
              <a:buNone/>
            </a:pPr>
            <a:r>
              <a:rPr lang="en-US" altLang="en-US" sz="1400" dirty="0" smtClean="0">
                <a:latin typeface="Arial Unicode MS" panose="020B0604020202020204" pitchFamily="34" charset="-128"/>
              </a:rPr>
              <a:t>	Goldsmith, J. A., </a:t>
            </a:r>
            <a:r>
              <a:rPr lang="en-US" altLang="en-US" sz="1400" dirty="0" err="1" smtClean="0">
                <a:latin typeface="Arial Unicode MS" panose="020B0604020202020204" pitchFamily="34" charset="-128"/>
              </a:rPr>
              <a:t>Komlos</a:t>
            </a:r>
            <a:r>
              <a:rPr lang="en-US" altLang="en-US" sz="1400" dirty="0" smtClean="0">
                <a:latin typeface="Arial Unicode MS" panose="020B0604020202020204" pitchFamily="34" charset="-128"/>
              </a:rPr>
              <a:t>, J., &amp; Gold, P. S. </a:t>
            </a:r>
            <a:r>
              <a:rPr lang="en-US" altLang="en-US" sz="1400" dirty="0">
                <a:latin typeface="Arial Unicode MS" panose="020B0604020202020204" pitchFamily="34" charset="-128"/>
              </a:rPr>
              <a:t>(2001). The Chicago </a:t>
            </a:r>
            <a:r>
              <a:rPr lang="en-US" altLang="en-US" sz="1400" dirty="0" smtClean="0">
                <a:latin typeface="Arial Unicode MS" panose="020B0604020202020204" pitchFamily="34" charset="-128"/>
              </a:rPr>
              <a:t>guide to your academic career: A portable mentor for scholars from graduate school through tenure. Chicago: The University of Chicago Press. ISBN</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9780226301501. Paper ISBN</a:t>
            </a:r>
            <a:r>
              <a:rPr lang="en-US" altLang="en-US" sz="1400" dirty="0">
                <a:latin typeface="Arial Unicode MS" panose="020B0604020202020204" pitchFamily="34" charset="-128"/>
              </a:rPr>
              <a:t>: 9780226301518 </a:t>
            </a:r>
            <a:endParaRPr lang="en-US" altLang="en-US" sz="1400" dirty="0" smtClean="0">
              <a:latin typeface="Arial Unicode MS" panose="020B0604020202020204" pitchFamily="34" charset="-128"/>
            </a:endParaRPr>
          </a:p>
          <a:p>
            <a:pPr marL="0" indent="0">
              <a:buFontTx/>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Hume, K. </a:t>
            </a:r>
            <a:r>
              <a:rPr lang="en-US" altLang="en-US" sz="1400" dirty="0">
                <a:latin typeface="Arial Unicode MS" panose="020B0604020202020204" pitchFamily="34" charset="-128"/>
              </a:rPr>
              <a:t>(2010). Surviving </a:t>
            </a:r>
            <a:r>
              <a:rPr lang="en-US" altLang="en-US" sz="1400" dirty="0" smtClean="0">
                <a:latin typeface="Arial Unicode MS" panose="020B0604020202020204" pitchFamily="34" charset="-128"/>
              </a:rPr>
              <a:t>your academic job hunt</a:t>
            </a:r>
            <a:r>
              <a:rPr lang="en-US" altLang="en-US" sz="1400" dirty="0">
                <a:latin typeface="Arial Unicode MS" panose="020B0604020202020204" pitchFamily="34" charset="-128"/>
              </a:rPr>
              <a:t>: Advice for </a:t>
            </a:r>
            <a:r>
              <a:rPr lang="en-US" altLang="en-US" sz="1400" dirty="0" smtClean="0">
                <a:latin typeface="Arial Unicode MS" panose="020B0604020202020204" pitchFamily="34" charset="-128"/>
              </a:rPr>
              <a:t>humanities </a:t>
            </a:r>
            <a:r>
              <a:rPr lang="en-US" altLang="en-US" sz="1400" dirty="0">
                <a:latin typeface="Arial Unicode MS" panose="020B0604020202020204" pitchFamily="34" charset="-128"/>
              </a:rPr>
              <a:t>PhDs. Palgrave </a:t>
            </a:r>
            <a:r>
              <a:rPr lang="en-US" altLang="en-US" sz="1400" dirty="0" smtClean="0">
                <a:latin typeface="Arial Unicode MS" panose="020B0604020202020204" pitchFamily="34" charset="-128"/>
              </a:rPr>
              <a:t>Macmillan. ISBN-10</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0230109462      ISBN-13</a:t>
            </a:r>
            <a:r>
              <a:rPr lang="en-US" altLang="en-US" sz="1400" dirty="0">
                <a:latin typeface="Arial Unicode MS" panose="020B0604020202020204" pitchFamily="34" charset="-128"/>
              </a:rPr>
              <a:t>: 978-0230109469</a:t>
            </a:r>
            <a:endParaRPr lang="en-US" altLang="en-US" sz="1400" dirty="0" smtClean="0">
              <a:latin typeface="Arial Unicode MS" panose="020B0604020202020204" pitchFamily="34" charset="-128"/>
            </a:endParaRPr>
          </a:p>
          <a:p>
            <a:pPr marL="0" indent="0">
              <a:buFontTx/>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Vick</a:t>
            </a:r>
            <a:r>
              <a:rPr lang="en-US" altLang="en-US" sz="1400" dirty="0">
                <a:latin typeface="Arial Unicode MS" panose="020B0604020202020204" pitchFamily="34" charset="-128"/>
              </a:rPr>
              <a:t>, J. M</a:t>
            </a:r>
            <a:r>
              <a:rPr lang="en-US" altLang="en-US" sz="1400" dirty="0" smtClean="0">
                <a:latin typeface="Arial Unicode MS" panose="020B0604020202020204" pitchFamily="34" charset="-128"/>
              </a:rPr>
              <a:t>., &amp; Furlong, J. S. </a:t>
            </a:r>
            <a:r>
              <a:rPr lang="en-US" altLang="en-US" sz="1400" dirty="0">
                <a:latin typeface="Arial Unicode MS" panose="020B0604020202020204" pitchFamily="34" charset="-128"/>
              </a:rPr>
              <a:t>(</a:t>
            </a:r>
            <a:r>
              <a:rPr lang="en-US" altLang="en-US" sz="1400" dirty="0" smtClean="0">
                <a:latin typeface="Arial Unicode MS" panose="020B0604020202020204" pitchFamily="34" charset="-128"/>
              </a:rPr>
              <a:t>2008). </a:t>
            </a:r>
            <a:r>
              <a:rPr lang="en-US" altLang="en-US" sz="1400" dirty="0">
                <a:latin typeface="Arial Unicode MS" panose="020B0604020202020204" pitchFamily="34" charset="-128"/>
              </a:rPr>
              <a:t>The academic job search handbook </a:t>
            </a:r>
            <a:r>
              <a:rPr lang="en-US" altLang="en-US" sz="1400" dirty="0" smtClean="0">
                <a:latin typeface="Arial Unicode MS" panose="020B0604020202020204" pitchFamily="34" charset="-128"/>
              </a:rPr>
              <a:t>(4</a:t>
            </a:r>
            <a:r>
              <a:rPr lang="en-US" altLang="en-US" sz="1400" baseline="30000" dirty="0" smtClean="0">
                <a:latin typeface="Arial Unicode MS" panose="020B0604020202020204" pitchFamily="34" charset="-128"/>
              </a:rPr>
              <a:t>th</a:t>
            </a:r>
            <a:r>
              <a:rPr lang="en-US" altLang="en-US" sz="1400" dirty="0" smtClean="0">
                <a:latin typeface="Arial Unicode MS" panose="020B0604020202020204" pitchFamily="34" charset="-128"/>
              </a:rPr>
              <a:t> </a:t>
            </a:r>
            <a:r>
              <a:rPr lang="en-US" altLang="en-US" sz="1400" dirty="0">
                <a:latin typeface="Arial Unicode MS" panose="020B0604020202020204" pitchFamily="34" charset="-128"/>
              </a:rPr>
              <a:t>edition). Philadelphia: University of Pennsylvania Press. ISBN-10: </a:t>
            </a:r>
            <a:r>
              <a:rPr lang="en-US" altLang="en-US" sz="1400" dirty="0" smtClean="0">
                <a:latin typeface="Arial Unicode MS" panose="020B0604020202020204" pitchFamily="34" charset="-128"/>
              </a:rPr>
              <a:t>0812220161   ISBN-13</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978-0812220162</a:t>
            </a:r>
          </a:p>
          <a:p>
            <a:pPr marL="0" indent="0">
              <a:buFontTx/>
              <a:buNone/>
            </a:pP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Wood, L. M. (2014</a:t>
            </a:r>
            <a:r>
              <a:rPr lang="en-US" altLang="en-US" sz="1400" dirty="0">
                <a:latin typeface="Arial Unicode MS" panose="020B0604020202020204" pitchFamily="34" charset="-128"/>
              </a:rPr>
              <a:t>, </a:t>
            </a:r>
            <a:r>
              <a:rPr lang="en-US" altLang="en-US" sz="1400" dirty="0" smtClean="0">
                <a:latin typeface="Arial Unicode MS" panose="020B0604020202020204" pitchFamily="34" charset="-128"/>
              </a:rPr>
              <a:t>January 6). </a:t>
            </a:r>
            <a:r>
              <a:rPr lang="en-US" altLang="en-US" sz="1400" dirty="0">
                <a:latin typeface="Arial Unicode MS" panose="020B0604020202020204" pitchFamily="34" charset="-128"/>
              </a:rPr>
              <a:t>The Ph.D.'s </a:t>
            </a:r>
            <a:r>
              <a:rPr lang="en-US" altLang="en-US" sz="1400" dirty="0" smtClean="0">
                <a:latin typeface="Arial Unicode MS" panose="020B0604020202020204" pitchFamily="34" charset="-128"/>
              </a:rPr>
              <a:t>guide to a </a:t>
            </a:r>
            <a:r>
              <a:rPr lang="en-US" altLang="en-US" sz="1400" dirty="0" err="1" smtClean="0">
                <a:latin typeface="Arial Unicode MS" panose="020B0604020202020204" pitchFamily="34" charset="-128"/>
              </a:rPr>
              <a:t>nonfaculty</a:t>
            </a:r>
            <a:r>
              <a:rPr lang="en-US" altLang="en-US" sz="1400" dirty="0" smtClean="0">
                <a:latin typeface="Arial Unicode MS" panose="020B0604020202020204" pitchFamily="34" charset="-128"/>
              </a:rPr>
              <a:t> job search. The Chronicle of Higher </a:t>
            </a:r>
            <a:r>
              <a:rPr lang="en-US" altLang="en-US" sz="1400" dirty="0">
                <a:latin typeface="Arial Unicode MS" panose="020B0604020202020204" pitchFamily="34" charset="-128"/>
              </a:rPr>
              <a:t>Education. </a:t>
            </a:r>
            <a:r>
              <a:rPr lang="en-US" altLang="en-US" sz="1400" dirty="0">
                <a:latin typeface="Arial Unicode MS" panose="020B0604020202020204" pitchFamily="34" charset="-128"/>
                <a:hlinkClick r:id="rId2"/>
              </a:rPr>
              <a:t>http://chronicle.com/article/The-PhDs-Guide-to-a/143715</a:t>
            </a:r>
            <a:r>
              <a:rPr lang="en-US" altLang="en-US" sz="1400" dirty="0" smtClean="0">
                <a:latin typeface="Arial Unicode MS" panose="020B0604020202020204" pitchFamily="34" charset="-128"/>
                <a:hlinkClick r:id="rId2"/>
              </a:rPr>
              <a:t>/</a:t>
            </a:r>
            <a:r>
              <a:rPr lang="en-US" altLang="en-US" sz="1400" dirty="0" smtClean="0">
                <a:latin typeface="Arial Unicode MS" panose="020B0604020202020204" pitchFamily="34" charset="-128"/>
              </a:rPr>
              <a:t>   </a:t>
            </a:r>
            <a:endParaRPr lang="en-US" altLang="en-US" sz="1400" dirty="0">
              <a:latin typeface="Arial Unicode MS" panose="020B0604020202020204" pitchFamily="34" charset="-128"/>
            </a:endParaRPr>
          </a:p>
          <a:p>
            <a:pPr marL="0" indent="0">
              <a:buFontTx/>
              <a:buNone/>
            </a:pPr>
            <a:endParaRPr lang="en-US" altLang="en-US" sz="1400" dirty="0" smtClean="0">
              <a:latin typeface="Arial Unicode MS" panose="020B0604020202020204" pitchFamily="34" charset="-128"/>
            </a:endParaRPr>
          </a:p>
          <a:p>
            <a:pPr marL="0" indent="0">
              <a:buFontTx/>
              <a:buNone/>
            </a:pPr>
            <a:r>
              <a:rPr lang="en-US" altLang="en-US" sz="1400" dirty="0" smtClean="0">
                <a:latin typeface="Arial Unicode MS" panose="020B0604020202020204" pitchFamily="34" charset="-128"/>
              </a:rPr>
              <a:t>Internet</a:t>
            </a:r>
            <a:r>
              <a:rPr lang="en-US" altLang="en-US" sz="1400" dirty="0">
                <a:latin typeface="Arial Unicode MS" panose="020B0604020202020204" pitchFamily="34" charset="-128"/>
              </a:rPr>
              <a:t>:</a:t>
            </a:r>
          </a:p>
          <a:p>
            <a:pPr marL="0" indent="0">
              <a:buFontTx/>
              <a:buNone/>
            </a:pPr>
            <a:r>
              <a:rPr lang="en-US" altLang="en-US" sz="1400" dirty="0" smtClean="0">
                <a:latin typeface="Arial Unicode MS" panose="020B0604020202020204" pitchFamily="34" charset="-128"/>
                <a:hlinkClick r:id="rId3"/>
              </a:rPr>
              <a:t>http</a:t>
            </a:r>
            <a:r>
              <a:rPr lang="en-US" altLang="en-US" sz="1400" dirty="0">
                <a:latin typeface="Arial Unicode MS" panose="020B0604020202020204" pitchFamily="34" charset="-128"/>
                <a:hlinkClick r:id="rId3"/>
              </a:rPr>
              <a:t>://</a:t>
            </a:r>
            <a:r>
              <a:rPr lang="en-US" altLang="en-US" sz="1400" dirty="0" smtClean="0">
                <a:latin typeface="Arial Unicode MS" panose="020B0604020202020204" pitchFamily="34" charset="-128"/>
                <a:hlinkClick r:id="rId3"/>
              </a:rPr>
              <a:t>www.youtube.com/user/DukePostdocServices</a:t>
            </a:r>
            <a:endParaRPr lang="en-US" altLang="en-US" sz="1400" dirty="0" smtClean="0">
              <a:latin typeface="Arial Unicode MS" panose="020B0604020202020204" pitchFamily="34" charset="-128"/>
            </a:endParaRPr>
          </a:p>
          <a:p>
            <a:pPr marL="0" indent="0">
              <a:buFontTx/>
              <a:buNone/>
            </a:pPr>
            <a:r>
              <a:rPr lang="en-US" altLang="en-US" sz="1400" dirty="0">
                <a:latin typeface="Arial Unicode MS" panose="020B0604020202020204" pitchFamily="34" charset="-128"/>
                <a:hlinkClick r:id="rId4"/>
              </a:rPr>
              <a:t>http://theprofessorisin.com/pearlsofwisdom</a:t>
            </a:r>
            <a:r>
              <a:rPr lang="en-US" altLang="en-US" sz="1400" dirty="0" smtClean="0">
                <a:latin typeface="Arial Unicode MS" panose="020B0604020202020204" pitchFamily="34" charset="-128"/>
                <a:hlinkClick r:id="rId4"/>
              </a:rPr>
              <a:t>/</a:t>
            </a:r>
            <a:r>
              <a:rPr lang="en-US" altLang="en-US" sz="1400" dirty="0" smtClean="0">
                <a:latin typeface="Arial Unicode MS" panose="020B0604020202020204" pitchFamily="34" charset="-128"/>
              </a:rPr>
              <a:t> </a:t>
            </a:r>
          </a:p>
          <a:p>
            <a:pPr marL="0" indent="0">
              <a:buFontTx/>
              <a:buNone/>
            </a:pPr>
            <a:r>
              <a:rPr lang="en-US" altLang="en-US" sz="1400" dirty="0">
                <a:latin typeface="Arial Unicode MS" panose="020B0604020202020204" pitchFamily="34" charset="-128"/>
                <a:hlinkClick r:id="rId5"/>
              </a:rPr>
              <a:t>http://theprofessorisin.com/category/how-to-interview</a:t>
            </a:r>
            <a:r>
              <a:rPr lang="en-US" altLang="en-US" sz="1400" dirty="0" smtClean="0">
                <a:latin typeface="Arial Unicode MS" panose="020B0604020202020204" pitchFamily="34" charset="-128"/>
                <a:hlinkClick r:id="rId5"/>
              </a:rPr>
              <a:t>/</a:t>
            </a:r>
            <a:r>
              <a:rPr lang="en-US" altLang="en-US" sz="1400" dirty="0" smtClean="0">
                <a:latin typeface="Arial Unicode MS" panose="020B0604020202020204" pitchFamily="34" charset="-128"/>
              </a:rPr>
              <a:t> </a:t>
            </a:r>
          </a:p>
          <a:p>
            <a:pPr marL="0" indent="0">
              <a:buFontTx/>
              <a:buNone/>
            </a:pPr>
            <a:endParaRPr lang="en-US" altLang="en-US" sz="1400" dirty="0">
              <a:latin typeface="Arial Unicode MS" panose="020B0604020202020204" pitchFamily="34" charset="-128"/>
            </a:endParaRPr>
          </a:p>
          <a:p>
            <a:pPr marL="0" indent="0">
              <a:buFontTx/>
              <a:buNone/>
            </a:pPr>
            <a:endParaRPr lang="en-US" altLang="en-US" sz="1400" dirty="0">
              <a:latin typeface="Arial Unicode MS" panose="020B0604020202020204" pitchFamily="34" charset="-128"/>
            </a:endParaRPr>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266616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Big Picture (Cont’d)</a:t>
            </a:r>
            <a:endParaRPr lang="en-US" dirty="0"/>
          </a:p>
        </p:txBody>
      </p:sp>
      <p:sp>
        <p:nvSpPr>
          <p:cNvPr id="3" name="Footer Placeholder 2"/>
          <p:cNvSpPr>
            <a:spLocks noGrp="1"/>
          </p:cNvSpPr>
          <p:nvPr>
            <p:ph type="ftr" sz="quarter" idx="11"/>
          </p:nvPr>
        </p:nvSpPr>
        <p:spPr/>
        <p:txBody>
          <a:bodyPr/>
          <a:lstStyle/>
          <a:p>
            <a:r>
              <a:rPr lang="en-US" smtClean="0"/>
              <a:t>© 2014 Stan Gully and Jean Phillips</a:t>
            </a:r>
            <a:endParaRPr lang="en-US"/>
          </a:p>
        </p:txBody>
      </p:sp>
      <p:sp>
        <p:nvSpPr>
          <p:cNvPr id="4" name="Text Placeholder 3"/>
          <p:cNvSpPr>
            <a:spLocks noGrp="1"/>
          </p:cNvSpPr>
          <p:nvPr>
            <p:ph type="body" sz="quarter" idx="13"/>
          </p:nvPr>
        </p:nvSpPr>
        <p:spPr>
          <a:xfrm>
            <a:off x="723900" y="1551231"/>
            <a:ext cx="7696200" cy="4343400"/>
          </a:xfrm>
        </p:spPr>
        <p:txBody>
          <a:bodyPr/>
          <a:lstStyle/>
          <a:p>
            <a:r>
              <a:rPr lang="en-US" dirty="0" smtClean="0"/>
              <a:t>For most places you will need publications</a:t>
            </a:r>
          </a:p>
          <a:p>
            <a:r>
              <a:rPr lang="en-US" dirty="0" smtClean="0"/>
              <a:t>Focus on creating your identity</a:t>
            </a:r>
          </a:p>
          <a:p>
            <a:pPr lvl="1"/>
            <a:r>
              <a:rPr lang="en-US" dirty="0" smtClean="0"/>
              <a:t>Research</a:t>
            </a:r>
          </a:p>
          <a:p>
            <a:pPr lvl="1"/>
            <a:r>
              <a:rPr lang="en-US" dirty="0" smtClean="0"/>
              <a:t>Teaching</a:t>
            </a:r>
          </a:p>
          <a:p>
            <a:r>
              <a:rPr lang="en-US" dirty="0" smtClean="0"/>
              <a:t>Try to frame your research broadly so that you have flexibility in </a:t>
            </a:r>
            <a:r>
              <a:rPr lang="en-US" dirty="0" smtClean="0"/>
              <a:t>fit but show expertise</a:t>
            </a:r>
            <a:endParaRPr lang="en-US" dirty="0" smtClean="0"/>
          </a:p>
          <a:p>
            <a:r>
              <a:rPr lang="en-US" dirty="0" smtClean="0"/>
              <a:t>At the end of it all, it is about perceived fit</a:t>
            </a:r>
          </a:p>
          <a:p>
            <a:pPr lvl="1"/>
            <a:r>
              <a:rPr lang="en-US" dirty="0" smtClean="0"/>
              <a:t>As </a:t>
            </a:r>
            <a:r>
              <a:rPr lang="en-US" dirty="0" smtClean="0"/>
              <a:t>a scholar</a:t>
            </a:r>
            <a:endParaRPr lang="en-US" dirty="0" smtClean="0"/>
          </a:p>
          <a:p>
            <a:pPr lvl="1"/>
            <a:r>
              <a:rPr lang="en-US" dirty="0" smtClean="0"/>
              <a:t>As </a:t>
            </a:r>
            <a:r>
              <a:rPr lang="en-US" dirty="0" smtClean="0"/>
              <a:t>a person</a:t>
            </a:r>
            <a:endParaRPr lang="en-US" dirty="0" smtClean="0"/>
          </a:p>
          <a:p>
            <a:endParaRPr lang="en-US" dirty="0"/>
          </a:p>
        </p:txBody>
      </p:sp>
    </p:spTree>
    <p:extLst>
      <p:ext uri="{BB962C8B-B14F-4D97-AF65-F5344CB8AC3E}">
        <p14:creationId xmlns:p14="http://schemas.microsoft.com/office/powerpoint/2010/main" val="323744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xfrm>
            <a:off x="609600" y="859971"/>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dirty="0"/>
              <a:t>Optimizing Chances for Success</a:t>
            </a:r>
          </a:p>
        </p:txBody>
      </p:sp>
      <p:sp>
        <p:nvSpPr>
          <p:cNvPr id="147459" name="Rectangle 3"/>
          <p:cNvSpPr>
            <a:spLocks noGrp="1" noChangeArrowheads="1"/>
          </p:cNvSpPr>
          <p:nvPr>
            <p:ph type="body" idx="4294967295"/>
          </p:nvPr>
        </p:nvSpPr>
        <p:spPr bwMode="auto">
          <a:xfrm>
            <a:off x="685800" y="1981200"/>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dirty="0"/>
              <a:t>Ensure personal productivity (e.g., research, teaching, etc.)</a:t>
            </a:r>
          </a:p>
          <a:p>
            <a:r>
              <a:rPr lang="en-US" altLang="en-US" dirty="0"/>
              <a:t>Build a </a:t>
            </a:r>
            <a:r>
              <a:rPr lang="en-US" altLang="en-US" dirty="0" smtClean="0"/>
              <a:t>personal and professional network</a:t>
            </a:r>
            <a:endParaRPr lang="en-US" altLang="en-US" dirty="0"/>
          </a:p>
          <a:p>
            <a:r>
              <a:rPr lang="en-US" altLang="en-US" dirty="0"/>
              <a:t>Maintain personal flexibility (e.g</a:t>
            </a:r>
            <a:r>
              <a:rPr lang="en-US" altLang="en-US" dirty="0" smtClean="0"/>
              <a:t>., try to </a:t>
            </a:r>
            <a:r>
              <a:rPr lang="en-US" altLang="en-US" dirty="0"/>
              <a:t>remain open about geographic location, schools, etc.)</a:t>
            </a:r>
          </a:p>
          <a:p>
            <a:endParaRPr lang="en-US" altLang="en-US"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248683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xfrm>
            <a:off x="677636" y="4191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dirty="0"/>
              <a:t>Pre-Search</a:t>
            </a:r>
          </a:p>
        </p:txBody>
      </p:sp>
      <p:sp>
        <p:nvSpPr>
          <p:cNvPr id="139267" name="Rectangle 3"/>
          <p:cNvSpPr>
            <a:spLocks noGrp="1" noChangeArrowheads="1"/>
          </p:cNvSpPr>
          <p:nvPr>
            <p:ph type="body" idx="4294967295"/>
          </p:nvPr>
        </p:nvSpPr>
        <p:spPr bwMode="auto">
          <a:xfrm>
            <a:off x="685800" y="990600"/>
            <a:ext cx="7772400" cy="4495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2800" dirty="0"/>
              <a:t>Identify personal goals</a:t>
            </a:r>
          </a:p>
          <a:p>
            <a:pPr lvl="1">
              <a:lnSpc>
                <a:spcPct val="90000"/>
              </a:lnSpc>
            </a:pPr>
            <a:r>
              <a:rPr lang="en-US" altLang="en-US" sz="2000" dirty="0"/>
              <a:t>Teaching or research emphasis? </a:t>
            </a:r>
            <a:r>
              <a:rPr lang="en-US" altLang="en-US" sz="2000" dirty="0" smtClean="0"/>
              <a:t>Hybrid? </a:t>
            </a:r>
          </a:p>
          <a:p>
            <a:pPr lvl="1">
              <a:lnSpc>
                <a:spcPct val="90000"/>
              </a:lnSpc>
            </a:pPr>
            <a:r>
              <a:rPr lang="en-US" altLang="en-US" sz="2000" dirty="0" smtClean="0"/>
              <a:t>Tenure-track? </a:t>
            </a:r>
            <a:endParaRPr lang="en-US" altLang="en-US" sz="2000" dirty="0"/>
          </a:p>
          <a:p>
            <a:pPr lvl="1">
              <a:lnSpc>
                <a:spcPct val="90000"/>
              </a:lnSpc>
            </a:pPr>
            <a:r>
              <a:rPr lang="en-US" altLang="en-US" sz="2000" dirty="0"/>
              <a:t>Content: </a:t>
            </a:r>
            <a:r>
              <a:rPr lang="en-US" altLang="en-US" sz="2000" dirty="0" smtClean="0"/>
              <a:t>HR</a:t>
            </a:r>
            <a:r>
              <a:rPr lang="en-US" altLang="en-US" sz="2000" dirty="0"/>
              <a:t>, OB, </a:t>
            </a:r>
            <a:r>
              <a:rPr lang="en-US" altLang="en-US" sz="2000" dirty="0" smtClean="0"/>
              <a:t>Strategy, Labor Relations</a:t>
            </a:r>
            <a:r>
              <a:rPr lang="en-US" altLang="en-US" sz="2000" dirty="0"/>
              <a:t>, other?</a:t>
            </a:r>
          </a:p>
          <a:p>
            <a:pPr>
              <a:lnSpc>
                <a:spcPct val="90000"/>
              </a:lnSpc>
            </a:pPr>
            <a:r>
              <a:rPr lang="en-US" altLang="en-US" sz="2800" dirty="0" smtClean="0"/>
              <a:t>Network (begin this process early)</a:t>
            </a:r>
            <a:endParaRPr lang="en-US" altLang="en-US" sz="2800" dirty="0"/>
          </a:p>
          <a:p>
            <a:pPr>
              <a:lnSpc>
                <a:spcPct val="90000"/>
              </a:lnSpc>
            </a:pPr>
            <a:r>
              <a:rPr lang="en-US" altLang="en-US" sz="2800" dirty="0"/>
              <a:t>Establish your research identity</a:t>
            </a:r>
          </a:p>
          <a:p>
            <a:pPr lvl="1">
              <a:lnSpc>
                <a:spcPct val="90000"/>
              </a:lnSpc>
            </a:pPr>
            <a:r>
              <a:rPr lang="en-US" altLang="en-US" sz="2000" dirty="0"/>
              <a:t>Publications</a:t>
            </a:r>
          </a:p>
          <a:p>
            <a:pPr lvl="1">
              <a:lnSpc>
                <a:spcPct val="90000"/>
              </a:lnSpc>
            </a:pPr>
            <a:r>
              <a:rPr lang="en-US" altLang="en-US" sz="2000" dirty="0"/>
              <a:t>Presentations</a:t>
            </a:r>
          </a:p>
          <a:p>
            <a:pPr>
              <a:lnSpc>
                <a:spcPct val="90000"/>
              </a:lnSpc>
            </a:pPr>
            <a:r>
              <a:rPr lang="en-US" altLang="en-US" sz="2800" dirty="0"/>
              <a:t>Establish your teaching </a:t>
            </a:r>
            <a:r>
              <a:rPr lang="en-US" altLang="en-US" sz="2800" dirty="0" smtClean="0"/>
              <a:t>focus and experience</a:t>
            </a:r>
            <a:endParaRPr lang="en-US" altLang="en-US" sz="2800" dirty="0"/>
          </a:p>
          <a:p>
            <a:pPr lvl="1">
              <a:lnSpc>
                <a:spcPct val="90000"/>
              </a:lnSpc>
            </a:pPr>
            <a:r>
              <a:rPr lang="en-US" altLang="en-US" sz="2000" dirty="0"/>
              <a:t>Number of courses &amp; TA positions (there are diminishing </a:t>
            </a:r>
            <a:r>
              <a:rPr lang="en-US" altLang="en-US" sz="2000" dirty="0" smtClean="0"/>
              <a:t>returns after the first few)</a:t>
            </a:r>
            <a:endParaRPr lang="en-US" altLang="en-US" sz="2000" dirty="0"/>
          </a:p>
          <a:p>
            <a:pPr lvl="1">
              <a:lnSpc>
                <a:spcPct val="90000"/>
              </a:lnSpc>
            </a:pPr>
            <a:r>
              <a:rPr lang="en-US" altLang="en-US" sz="2000" dirty="0"/>
              <a:t>Types of courses</a:t>
            </a:r>
          </a:p>
          <a:p>
            <a:pPr lvl="1">
              <a:lnSpc>
                <a:spcPct val="90000"/>
              </a:lnSpc>
            </a:pPr>
            <a:r>
              <a:rPr lang="en-US" altLang="en-US" sz="2000" dirty="0" smtClean="0"/>
              <a:t>Teaching portfolios</a:t>
            </a:r>
            <a:endParaRPr lang="en-US" altLang="en-US" sz="2000" dirty="0"/>
          </a:p>
          <a:p>
            <a:pPr lvl="1">
              <a:lnSpc>
                <a:spcPct val="90000"/>
              </a:lnSpc>
            </a:pPr>
            <a:r>
              <a:rPr lang="en-US" altLang="en-US" sz="2000" dirty="0"/>
              <a:t>Course evaluations &amp; student letters</a:t>
            </a:r>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50877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Choice of Schools</a:t>
            </a:r>
          </a:p>
        </p:txBody>
      </p:sp>
      <p:sp>
        <p:nvSpPr>
          <p:cNvPr id="140291" name="Rectangle 3"/>
          <p:cNvSpPr>
            <a:spLocks noGrp="1" noChangeArrowheads="1"/>
          </p:cNvSpPr>
          <p:nvPr>
            <p:ph type="body" idx="4294967295"/>
          </p:nvPr>
        </p:nvSpPr>
        <p:spPr bwMode="auto">
          <a:xfrm>
            <a:off x="381000" y="1184879"/>
            <a:ext cx="8458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2400" dirty="0"/>
              <a:t>Connect to your personal goals</a:t>
            </a:r>
          </a:p>
          <a:p>
            <a:pPr>
              <a:lnSpc>
                <a:spcPct val="90000"/>
              </a:lnSpc>
            </a:pPr>
            <a:r>
              <a:rPr lang="en-US" altLang="en-US" sz="2400" dirty="0"/>
              <a:t>What do you prefer? Research, teaching, or hybrid emphasis?</a:t>
            </a:r>
          </a:p>
          <a:p>
            <a:pPr>
              <a:lnSpc>
                <a:spcPct val="90000"/>
              </a:lnSpc>
            </a:pPr>
            <a:r>
              <a:rPr lang="en-US" altLang="en-US" sz="2400" dirty="0"/>
              <a:t>What content </a:t>
            </a:r>
            <a:r>
              <a:rPr lang="en-US" altLang="en-US" sz="2400" dirty="0" smtClean="0"/>
              <a:t>focus </a:t>
            </a:r>
            <a:r>
              <a:rPr lang="en-US" altLang="en-US" sz="2400" dirty="0"/>
              <a:t>(e.g., HR, OB, strategy, research methods, etc</a:t>
            </a:r>
            <a:r>
              <a:rPr lang="en-US" altLang="en-US" sz="2400" dirty="0" smtClean="0"/>
              <a:t>.)?</a:t>
            </a:r>
            <a:endParaRPr lang="en-US" altLang="en-US" sz="2400" dirty="0"/>
          </a:p>
          <a:p>
            <a:pPr>
              <a:lnSpc>
                <a:spcPct val="90000"/>
              </a:lnSpc>
            </a:pPr>
            <a:r>
              <a:rPr lang="en-US" altLang="en-US" sz="2400" dirty="0" smtClean="0"/>
              <a:t>Macro, </a:t>
            </a:r>
            <a:r>
              <a:rPr lang="en-US" altLang="en-US" sz="2400" dirty="0" err="1" smtClean="0"/>
              <a:t>meso</a:t>
            </a:r>
            <a:r>
              <a:rPr lang="en-US" altLang="en-US" sz="2400" dirty="0" smtClean="0"/>
              <a:t>, </a:t>
            </a:r>
            <a:r>
              <a:rPr lang="en-US" altLang="en-US" sz="2400" dirty="0"/>
              <a:t>or micro focus</a:t>
            </a:r>
            <a:r>
              <a:rPr lang="en-US" altLang="en-US" sz="2400" dirty="0" smtClean="0"/>
              <a:t>?</a:t>
            </a:r>
          </a:p>
          <a:p>
            <a:pPr>
              <a:lnSpc>
                <a:spcPct val="90000"/>
              </a:lnSpc>
            </a:pPr>
            <a:r>
              <a:rPr lang="en-US" altLang="en-US" sz="2400" dirty="0" smtClean="0"/>
              <a:t>Size of HR/OB in the unit (pros and cons to large and small presence relative to the rest of the school/department) </a:t>
            </a:r>
          </a:p>
          <a:p>
            <a:pPr>
              <a:lnSpc>
                <a:spcPct val="90000"/>
              </a:lnSpc>
            </a:pPr>
            <a:r>
              <a:rPr lang="en-US" altLang="en-US" sz="2400" dirty="0" smtClean="0"/>
              <a:t>Top 25 MBA program? Top 10? Top 100? Pros and cons</a:t>
            </a:r>
            <a:r>
              <a:rPr lang="en-US" altLang="en-US" sz="2400" dirty="0" smtClean="0"/>
              <a:t>.</a:t>
            </a:r>
          </a:p>
          <a:p>
            <a:pPr>
              <a:lnSpc>
                <a:spcPct val="90000"/>
              </a:lnSpc>
            </a:pPr>
            <a:r>
              <a:rPr lang="en-US" altLang="en-US" sz="2400" dirty="0" smtClean="0"/>
              <a:t>Top PhD program? What is the emphasis?</a:t>
            </a:r>
            <a:endParaRPr lang="en-US" altLang="en-US" sz="2400" dirty="0"/>
          </a:p>
          <a:p>
            <a:pPr>
              <a:lnSpc>
                <a:spcPct val="90000"/>
              </a:lnSpc>
            </a:pPr>
            <a:r>
              <a:rPr lang="en-US" altLang="en-US" sz="2400" dirty="0"/>
              <a:t>Colleagues, collaboration, and mentoring</a:t>
            </a:r>
          </a:p>
          <a:p>
            <a:pPr>
              <a:lnSpc>
                <a:spcPct val="90000"/>
              </a:lnSpc>
            </a:pPr>
            <a:r>
              <a:rPr lang="en-US" altLang="en-US" sz="2400" dirty="0"/>
              <a:t>Location</a:t>
            </a:r>
          </a:p>
          <a:p>
            <a:pPr>
              <a:lnSpc>
                <a:spcPct val="90000"/>
              </a:lnSpc>
            </a:pPr>
            <a:r>
              <a:rPr lang="en-US" altLang="en-US" sz="2400" dirty="0" smtClean="0"/>
              <a:t>Professional </a:t>
            </a:r>
            <a:r>
              <a:rPr lang="en-US" altLang="en-US" sz="2400" dirty="0" smtClean="0"/>
              <a:t>support</a:t>
            </a:r>
          </a:p>
          <a:p>
            <a:pPr>
              <a:lnSpc>
                <a:spcPct val="90000"/>
              </a:lnSpc>
            </a:pPr>
            <a:r>
              <a:rPr lang="en-US" altLang="en-US" sz="2400" dirty="0" smtClean="0"/>
              <a:t>Resources</a:t>
            </a:r>
            <a:endParaRPr lang="en-US" altLang="en-US" sz="2400" dirty="0"/>
          </a:p>
          <a:p>
            <a:pPr>
              <a:lnSpc>
                <a:spcPct val="90000"/>
              </a:lnSpc>
            </a:pPr>
            <a:r>
              <a:rPr lang="en-US" altLang="en-US" sz="2400" dirty="0"/>
              <a:t>It’s all about fit</a:t>
            </a:r>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37237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533400" y="609600"/>
            <a:ext cx="80772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0" dirty="0">
                <a:solidFill>
                  <a:srgbClr val="CC3300"/>
                </a:solidFill>
              </a:rPr>
              <a:t>General Steps</a:t>
            </a:r>
          </a:p>
          <a:p>
            <a:r>
              <a:rPr lang="en-US" altLang="en-US" sz="2000" i="0" dirty="0" smtClean="0"/>
              <a:t>Be productive &amp; identify </a:t>
            </a:r>
            <a:r>
              <a:rPr lang="en-US" altLang="en-US" sz="2000" i="0" dirty="0"/>
              <a:t>employment opportunities in academia</a:t>
            </a:r>
          </a:p>
          <a:p>
            <a:r>
              <a:rPr lang="en-US" altLang="en-US" sz="2000" i="0" dirty="0"/>
              <a:t>Begin pre-employment search activities </a:t>
            </a:r>
            <a:r>
              <a:rPr lang="en-US" altLang="en-US" sz="2000" i="0" dirty="0" smtClean="0"/>
              <a:t>early</a:t>
            </a:r>
            <a:endParaRPr lang="en-US" altLang="en-US" sz="2000" i="0" dirty="0"/>
          </a:p>
          <a:p>
            <a:pPr marL="457200" indent="-457200"/>
            <a:r>
              <a:rPr lang="en-US" altLang="en-US" sz="2000" i="0" dirty="0" smtClean="0"/>
              <a:t>Network (conference interactions, introductions through advisors, presentations, reaching out for research, service, etc.)</a:t>
            </a:r>
            <a:endParaRPr lang="en-US" altLang="en-US" sz="2000" i="0" dirty="0"/>
          </a:p>
          <a:p>
            <a:r>
              <a:rPr lang="en-US" altLang="en-US" sz="2000" i="0" dirty="0"/>
              <a:t>Prepare your vita</a:t>
            </a:r>
          </a:p>
          <a:p>
            <a:r>
              <a:rPr lang="en-US" altLang="en-US" sz="2000" i="0" dirty="0"/>
              <a:t>Obtain letters of reference</a:t>
            </a:r>
          </a:p>
          <a:p>
            <a:pPr marL="457200" indent="-457200"/>
            <a:r>
              <a:rPr lang="en-US" altLang="en-US" sz="2000" i="0" dirty="0"/>
              <a:t>Write a cover </a:t>
            </a:r>
            <a:r>
              <a:rPr lang="en-US" altLang="en-US" sz="2000" i="0" dirty="0" smtClean="0"/>
              <a:t>letter (this will need to be tailored to the specific unit) -</a:t>
            </a:r>
            <a:r>
              <a:rPr lang="en-US" altLang="en-US" sz="2000" dirty="0" smtClean="0"/>
              <a:t>Remember </a:t>
            </a:r>
            <a:r>
              <a:rPr lang="en-US" altLang="en-US" sz="2000" dirty="0"/>
              <a:t>that the first cover letters you write may take longer to compose than subsequent </a:t>
            </a:r>
            <a:r>
              <a:rPr lang="en-US" altLang="en-US" sz="2000" dirty="0" smtClean="0"/>
              <a:t>ones.</a:t>
            </a:r>
          </a:p>
          <a:p>
            <a:pPr marL="457200" indent="-457200"/>
            <a:r>
              <a:rPr lang="en-US" altLang="en-US" sz="2000" i="0" dirty="0" smtClean="0"/>
              <a:t>Prepare </a:t>
            </a:r>
            <a:r>
              <a:rPr lang="en-US" altLang="en-US" sz="2000" i="0" dirty="0"/>
              <a:t>documentation</a:t>
            </a:r>
          </a:p>
          <a:p>
            <a:r>
              <a:rPr lang="en-US" altLang="en-US" sz="2000" i="0" dirty="0"/>
              <a:t>Document your research scholarship</a:t>
            </a:r>
          </a:p>
          <a:p>
            <a:pPr lvl="1"/>
            <a:r>
              <a:rPr lang="en-US" altLang="en-US" sz="2000" i="0" dirty="0"/>
              <a:t>Publications</a:t>
            </a:r>
          </a:p>
          <a:p>
            <a:pPr lvl="1"/>
            <a:r>
              <a:rPr lang="en-US" altLang="en-US" sz="2000" i="0" dirty="0"/>
              <a:t>Conference presentations</a:t>
            </a:r>
          </a:p>
          <a:p>
            <a:pPr lvl="1"/>
            <a:r>
              <a:rPr lang="en-US" altLang="en-US" sz="2000" i="0" dirty="0"/>
              <a:t>Research </a:t>
            </a:r>
            <a:r>
              <a:rPr lang="en-US" altLang="en-US" sz="2000" i="0" dirty="0" smtClean="0"/>
              <a:t>statement (this may or may not be </a:t>
            </a:r>
            <a:r>
              <a:rPr lang="en-US" altLang="en-US" sz="2000" i="0" dirty="0" smtClean="0"/>
              <a:t>tailored)</a:t>
            </a:r>
            <a:endParaRPr lang="en-US" altLang="en-US" sz="2000" i="0" dirty="0"/>
          </a:p>
          <a:p>
            <a:pPr lvl="1"/>
            <a:r>
              <a:rPr lang="en-US" altLang="en-US" sz="2000" i="0" dirty="0"/>
              <a:t>Dissertation</a:t>
            </a:r>
          </a:p>
          <a:p>
            <a:r>
              <a:rPr lang="en-US" altLang="en-US" sz="2000" i="0" dirty="0"/>
              <a:t>Document your teaching scholarship</a:t>
            </a:r>
          </a:p>
          <a:p>
            <a:pPr lvl="1"/>
            <a:r>
              <a:rPr lang="en-US" altLang="en-US" sz="2000" i="0" dirty="0" smtClean="0"/>
              <a:t>Courses &amp; evaluations</a:t>
            </a:r>
            <a:endParaRPr lang="en-US" altLang="en-US" sz="2000" i="0" dirty="0"/>
          </a:p>
          <a:p>
            <a:pPr lvl="1"/>
            <a:r>
              <a:rPr lang="en-US" altLang="en-US" sz="2000" i="0" dirty="0"/>
              <a:t>Teaching philosophy &amp; </a:t>
            </a:r>
            <a:r>
              <a:rPr lang="en-US" altLang="en-US" sz="2000" i="0" dirty="0" smtClean="0"/>
              <a:t>statement (this may or may not be tailored)</a:t>
            </a:r>
            <a:endParaRPr lang="en-US" altLang="en-US" sz="2000" i="0" dirty="0"/>
          </a:p>
          <a:p>
            <a:pPr lvl="1"/>
            <a:r>
              <a:rPr lang="en-US" altLang="en-US" sz="2000" i="0" dirty="0" smtClean="0"/>
              <a:t>Teaching </a:t>
            </a:r>
            <a:r>
              <a:rPr lang="en-US" altLang="en-US" sz="2000" i="0" dirty="0" smtClean="0"/>
              <a:t>portfolio (this can be helpful for teaching positions)</a:t>
            </a:r>
            <a:endParaRPr lang="en-US" altLang="en-US" sz="2000" i="0" dirty="0"/>
          </a:p>
        </p:txBody>
      </p:sp>
    </p:spTree>
    <p:extLst>
      <p:ext uri="{BB962C8B-B14F-4D97-AF65-F5344CB8AC3E}">
        <p14:creationId xmlns:p14="http://schemas.microsoft.com/office/powerpoint/2010/main" val="277562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57200" y="685800"/>
            <a:ext cx="80772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i="0" dirty="0">
                <a:solidFill>
                  <a:srgbClr val="CC3300"/>
                </a:solidFill>
              </a:rPr>
              <a:t>General </a:t>
            </a:r>
            <a:r>
              <a:rPr lang="en-US" altLang="en-US" sz="2000" i="0" dirty="0" smtClean="0">
                <a:solidFill>
                  <a:srgbClr val="CC3300"/>
                </a:solidFill>
              </a:rPr>
              <a:t>Steps (Cont’d)</a:t>
            </a:r>
            <a:endParaRPr lang="en-US" altLang="en-US" sz="2000" i="0" dirty="0">
              <a:solidFill>
                <a:srgbClr val="CC3300"/>
              </a:solidFill>
            </a:endParaRPr>
          </a:p>
          <a:p>
            <a:r>
              <a:rPr lang="en-US" altLang="en-US" sz="2000" i="0" dirty="0" smtClean="0"/>
              <a:t>Prepare </a:t>
            </a:r>
            <a:r>
              <a:rPr lang="en-US" altLang="en-US" sz="2000" i="0" dirty="0"/>
              <a:t>for interviews:</a:t>
            </a:r>
          </a:p>
          <a:p>
            <a:pPr lvl="1"/>
            <a:r>
              <a:rPr lang="en-US" altLang="en-US" sz="2000" i="0" dirty="0" smtClean="0"/>
              <a:t>Phone/video </a:t>
            </a:r>
            <a:r>
              <a:rPr lang="en-US" altLang="en-US" sz="2000" i="0" dirty="0" smtClean="0"/>
              <a:t>interviews (scheduling, questions to expect, questions to ask)</a:t>
            </a:r>
            <a:endParaRPr lang="en-US" altLang="en-US" sz="2000" i="0" dirty="0"/>
          </a:p>
          <a:p>
            <a:pPr lvl="1"/>
            <a:r>
              <a:rPr lang="en-US" altLang="en-US" sz="2000" i="0" dirty="0" smtClean="0"/>
              <a:t>Interviews at </a:t>
            </a:r>
            <a:r>
              <a:rPr lang="en-US" altLang="en-US" sz="2000" i="0" dirty="0"/>
              <a:t>professional </a:t>
            </a:r>
            <a:r>
              <a:rPr lang="en-US" altLang="en-US" sz="2000" i="0" dirty="0" smtClean="0"/>
              <a:t>conferences</a:t>
            </a:r>
            <a:endParaRPr lang="en-US" altLang="en-US" sz="2000" i="0" dirty="0"/>
          </a:p>
          <a:p>
            <a:r>
              <a:rPr lang="en-US" altLang="en-US" sz="2000" i="0" dirty="0"/>
              <a:t>Prepare for job </a:t>
            </a:r>
            <a:r>
              <a:rPr lang="en-US" altLang="en-US" sz="2000" i="0" dirty="0" smtClean="0"/>
              <a:t>interviews and site visit:</a:t>
            </a:r>
            <a:endParaRPr lang="en-US" altLang="en-US" sz="2000" i="0" dirty="0"/>
          </a:p>
          <a:p>
            <a:pPr lvl="1"/>
            <a:r>
              <a:rPr lang="en-US" altLang="en-US" sz="2000" i="0" dirty="0"/>
              <a:t>Presenting your </a:t>
            </a:r>
            <a:r>
              <a:rPr lang="en-US" altLang="en-US" sz="2000" i="0" dirty="0" smtClean="0"/>
              <a:t>research (aka job talk)</a:t>
            </a:r>
          </a:p>
          <a:p>
            <a:pPr lvl="1"/>
            <a:r>
              <a:rPr lang="en-US" altLang="en-US" sz="2000" dirty="0"/>
              <a:t>	</a:t>
            </a:r>
            <a:r>
              <a:rPr lang="en-US" altLang="en-US" sz="2000" dirty="0" smtClean="0"/>
              <a:t>Learn how to answer questions extemporaneously</a:t>
            </a:r>
          </a:p>
          <a:p>
            <a:pPr lvl="1"/>
            <a:r>
              <a:rPr lang="en-US" altLang="en-US" sz="2000" i="0" dirty="0"/>
              <a:t>	</a:t>
            </a:r>
            <a:r>
              <a:rPr lang="en-US" altLang="en-US" sz="2000" i="0" dirty="0" smtClean="0"/>
              <a:t>Don’t be defensive but remain in control of the talk</a:t>
            </a:r>
          </a:p>
          <a:p>
            <a:pPr marL="1543050" lvl="1" indent="-628650"/>
            <a:r>
              <a:rPr lang="en-US" altLang="en-US" sz="2000" dirty="0" smtClean="0"/>
              <a:t>Practice presentation skills (this should begin as early as possible at conferences, teaching, seminars, etc.)</a:t>
            </a:r>
            <a:endParaRPr lang="en-US" altLang="en-US" sz="2000" i="0" dirty="0"/>
          </a:p>
          <a:p>
            <a:pPr marL="914400" lvl="1" indent="-457200"/>
            <a:r>
              <a:rPr lang="en-US" altLang="en-US" sz="2000" i="0" dirty="0" smtClean="0"/>
              <a:t>Possibly teaching </a:t>
            </a:r>
            <a:r>
              <a:rPr lang="en-US" altLang="en-US" sz="2000" i="0" dirty="0"/>
              <a:t>a </a:t>
            </a:r>
            <a:r>
              <a:rPr lang="en-US" altLang="en-US" sz="2000" i="0" dirty="0" smtClean="0"/>
              <a:t>class (you may be asked to </a:t>
            </a:r>
            <a:r>
              <a:rPr lang="en-US" altLang="en-US" sz="2000" dirty="0" smtClean="0"/>
              <a:t>teach </a:t>
            </a:r>
            <a:r>
              <a:rPr lang="en-US" altLang="en-US" sz="2000" i="0" dirty="0" smtClean="0"/>
              <a:t>a “sample” class on a topic)</a:t>
            </a:r>
            <a:endParaRPr lang="en-US" altLang="en-US" sz="2000" i="0" dirty="0"/>
          </a:p>
          <a:p>
            <a:pPr marL="742950" lvl="1" indent="-285750"/>
            <a:r>
              <a:rPr lang="en-US" altLang="en-US" sz="2000" i="0" dirty="0"/>
              <a:t>Meetings with the Dean, Chair, faculty, graduate </a:t>
            </a:r>
            <a:r>
              <a:rPr lang="en-US" altLang="en-US" sz="2000" i="0" dirty="0" smtClean="0"/>
              <a:t>students, undergraduate </a:t>
            </a:r>
            <a:r>
              <a:rPr lang="en-US" altLang="en-US" sz="2000" i="0" dirty="0"/>
              <a:t>students, support staff</a:t>
            </a:r>
          </a:p>
          <a:p>
            <a:pPr lvl="1"/>
            <a:r>
              <a:rPr lang="en-US" altLang="en-US" sz="2000" i="0" dirty="0" smtClean="0"/>
              <a:t>	Answering </a:t>
            </a:r>
            <a:r>
              <a:rPr lang="en-US" altLang="en-US" sz="2000" i="0" dirty="0"/>
              <a:t>questions</a:t>
            </a:r>
          </a:p>
          <a:p>
            <a:pPr lvl="1"/>
            <a:r>
              <a:rPr lang="en-US" altLang="en-US" sz="2000" i="0" dirty="0" smtClean="0"/>
              <a:t>	Asking </a:t>
            </a:r>
            <a:r>
              <a:rPr lang="en-US" altLang="en-US" sz="2000" i="0" dirty="0"/>
              <a:t>questions</a:t>
            </a:r>
          </a:p>
          <a:p>
            <a:r>
              <a:rPr lang="en-US" altLang="en-US" sz="2000" i="0" dirty="0"/>
              <a:t>Follow-up to the </a:t>
            </a:r>
            <a:r>
              <a:rPr lang="en-US" altLang="en-US" sz="2000" i="0" dirty="0" smtClean="0"/>
              <a:t>interview (thank you notes, touching base)</a:t>
            </a:r>
            <a:endParaRPr lang="en-US" altLang="en-US" sz="2000" i="0" dirty="0"/>
          </a:p>
          <a:p>
            <a:r>
              <a:rPr lang="en-US" altLang="en-US" sz="2000" i="0" dirty="0" smtClean="0"/>
              <a:t>If offered a position, negotiate </a:t>
            </a:r>
            <a:r>
              <a:rPr lang="en-US" altLang="en-US" sz="2000" i="0" dirty="0"/>
              <a:t>a contract</a:t>
            </a:r>
          </a:p>
          <a:p>
            <a:r>
              <a:rPr lang="en-US" altLang="en-US" sz="2000" i="0" dirty="0"/>
              <a:t> </a:t>
            </a:r>
          </a:p>
        </p:txBody>
      </p:sp>
    </p:spTree>
    <p:extLst>
      <p:ext uri="{BB962C8B-B14F-4D97-AF65-F5344CB8AC3E}">
        <p14:creationId xmlns:p14="http://schemas.microsoft.com/office/powerpoint/2010/main" val="165826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Questions to Ask Yourself</a:t>
            </a:r>
          </a:p>
        </p:txBody>
      </p:sp>
      <p:sp>
        <p:nvSpPr>
          <p:cNvPr id="159747" name="Rectangle 3"/>
          <p:cNvSpPr>
            <a:spLocks noGrp="1" noChangeArrowheads="1"/>
          </p:cNvSpPr>
          <p:nvPr>
            <p:ph type="body" idx="4294967295"/>
          </p:nvPr>
        </p:nvSpPr>
        <p:spPr bwMode="auto">
          <a:xfrm>
            <a:off x="609600" y="1371600"/>
            <a:ext cx="7772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en-US" sz="1800" dirty="0"/>
              <a:t>What are your short and long term goals?</a:t>
            </a:r>
          </a:p>
          <a:p>
            <a:pPr>
              <a:lnSpc>
                <a:spcPct val="90000"/>
              </a:lnSpc>
            </a:pPr>
            <a:r>
              <a:rPr lang="en-US" altLang="en-US" sz="1800" dirty="0"/>
              <a:t>What is the job market like and what are the “hot” content areas? The following resources can be helpful for finding information:</a:t>
            </a:r>
          </a:p>
          <a:p>
            <a:pPr lvl="1">
              <a:lnSpc>
                <a:spcPct val="90000"/>
              </a:lnSpc>
            </a:pPr>
            <a:r>
              <a:rPr lang="en-US" altLang="en-US" sz="1600" i="1" dirty="0"/>
              <a:t>Chronicle of Higher Education, Academy of Management Career Placement, etc.</a:t>
            </a:r>
          </a:p>
          <a:p>
            <a:pPr lvl="1">
              <a:lnSpc>
                <a:spcPct val="90000"/>
              </a:lnSpc>
            </a:pPr>
            <a:r>
              <a:rPr lang="en-US" altLang="en-US" sz="1600" dirty="0"/>
              <a:t>Scholarly associations (e.g., Academy of Management, </a:t>
            </a:r>
            <a:r>
              <a:rPr lang="en-US" altLang="en-US" sz="1600" dirty="0" smtClean="0"/>
              <a:t>SMA, SIOP, IRRA</a:t>
            </a:r>
            <a:r>
              <a:rPr lang="en-US" altLang="en-US" sz="1600" dirty="0"/>
              <a:t>) and journals</a:t>
            </a:r>
          </a:p>
          <a:p>
            <a:pPr lvl="1">
              <a:lnSpc>
                <a:spcPct val="90000"/>
              </a:lnSpc>
            </a:pPr>
            <a:r>
              <a:rPr lang="en-US" altLang="en-US" sz="1600" dirty="0"/>
              <a:t>Alumni </a:t>
            </a:r>
            <a:r>
              <a:rPr lang="en-US" altLang="en-US" sz="1600" dirty="0" smtClean="0"/>
              <a:t>information and contacts</a:t>
            </a:r>
            <a:endParaRPr lang="en-US" altLang="en-US" sz="1600" dirty="0"/>
          </a:p>
          <a:p>
            <a:pPr lvl="1">
              <a:lnSpc>
                <a:spcPct val="90000"/>
              </a:lnSpc>
            </a:pPr>
            <a:r>
              <a:rPr lang="en-US" altLang="en-US" sz="1600" dirty="0"/>
              <a:t>Department Chair, advisor, faculty members, other </a:t>
            </a:r>
            <a:r>
              <a:rPr lang="en-US" altLang="en-US" sz="1600" dirty="0" smtClean="0"/>
              <a:t>senior/graduating students</a:t>
            </a:r>
            <a:endParaRPr lang="en-US" altLang="en-US" sz="1600" dirty="0"/>
          </a:p>
          <a:p>
            <a:pPr lvl="1">
              <a:lnSpc>
                <a:spcPct val="90000"/>
              </a:lnSpc>
            </a:pPr>
            <a:r>
              <a:rPr lang="en-US" altLang="en-US" sz="1600" dirty="0"/>
              <a:t>Conferences</a:t>
            </a:r>
          </a:p>
          <a:p>
            <a:pPr lvl="1">
              <a:lnSpc>
                <a:spcPct val="90000"/>
              </a:lnSpc>
            </a:pPr>
            <a:r>
              <a:rPr lang="en-US" altLang="en-US" sz="1600" dirty="0"/>
              <a:t>Web-based networks &amp; </a:t>
            </a:r>
            <a:r>
              <a:rPr lang="en-US" altLang="en-US" sz="1600" dirty="0" err="1"/>
              <a:t>listservs</a:t>
            </a:r>
            <a:endParaRPr lang="en-US" altLang="en-US" sz="1600" dirty="0"/>
          </a:p>
          <a:p>
            <a:pPr>
              <a:lnSpc>
                <a:spcPct val="90000"/>
              </a:lnSpc>
            </a:pPr>
            <a:r>
              <a:rPr lang="en-US" altLang="en-US" sz="1800" dirty="0"/>
              <a:t>Considering the job market for your field, </a:t>
            </a:r>
            <a:r>
              <a:rPr lang="en-US" altLang="en-US" sz="1800" dirty="0" smtClean="0"/>
              <a:t>is there a great demand for new hires? Are </a:t>
            </a:r>
            <a:r>
              <a:rPr lang="en-US" altLang="en-US" sz="1800" dirty="0"/>
              <a:t>temporary positions an alternative or does that option run the risk of keeping you at that level</a:t>
            </a:r>
            <a:r>
              <a:rPr lang="en-US" altLang="en-US" sz="1800" dirty="0" smtClean="0"/>
              <a:t>? Would you take a post-doc?</a:t>
            </a:r>
            <a:endParaRPr lang="en-US" altLang="en-US" sz="1800" dirty="0"/>
          </a:p>
          <a:p>
            <a:pPr>
              <a:lnSpc>
                <a:spcPct val="90000"/>
              </a:lnSpc>
            </a:pPr>
            <a:r>
              <a:rPr lang="en-US" altLang="en-US" sz="1800" dirty="0"/>
              <a:t>Who is your competition?</a:t>
            </a:r>
          </a:p>
          <a:p>
            <a:pPr>
              <a:lnSpc>
                <a:spcPct val="90000"/>
              </a:lnSpc>
            </a:pPr>
            <a:r>
              <a:rPr lang="en-US" altLang="en-US" sz="1800" dirty="0"/>
              <a:t>Is it necessary to have your dissertation finished before applying?  What are the risks of planning to finish it after you get the job?</a:t>
            </a:r>
          </a:p>
          <a:p>
            <a:pPr>
              <a:lnSpc>
                <a:spcPct val="90000"/>
              </a:lnSpc>
            </a:pPr>
            <a:r>
              <a:rPr lang="en-US" altLang="en-US" sz="1800" dirty="0"/>
              <a:t>What types of positions would you not consider? Why?</a:t>
            </a:r>
          </a:p>
          <a:p>
            <a:pPr>
              <a:lnSpc>
                <a:spcPct val="90000"/>
              </a:lnSpc>
            </a:pPr>
            <a:r>
              <a:rPr lang="en-US" altLang="en-US" sz="1800" dirty="0"/>
              <a:t>When will you be interviewing? Will you interview at conferences?</a:t>
            </a:r>
          </a:p>
          <a:p>
            <a:pPr>
              <a:lnSpc>
                <a:spcPct val="90000"/>
              </a:lnSpc>
            </a:pPr>
            <a:endParaRPr lang="en-US" altLang="en-US" sz="1800" dirty="0"/>
          </a:p>
          <a:p>
            <a:pPr>
              <a:lnSpc>
                <a:spcPct val="90000"/>
              </a:lnSpc>
            </a:pPr>
            <a:endParaRPr lang="en-US" altLang="en-US" sz="1800" dirty="0"/>
          </a:p>
        </p:txBody>
      </p:sp>
      <p:sp>
        <p:nvSpPr>
          <p:cNvPr id="2" name="Footer Placeholder 1"/>
          <p:cNvSpPr>
            <a:spLocks noGrp="1"/>
          </p:cNvSpPr>
          <p:nvPr>
            <p:ph type="ftr" sz="quarter" idx="11"/>
          </p:nvPr>
        </p:nvSpPr>
        <p:spPr/>
        <p:txBody>
          <a:bodyPr/>
          <a:lstStyle/>
          <a:p>
            <a:r>
              <a:rPr lang="en-US" smtClean="0"/>
              <a:t>© 2014 Stan Gully and Jean Phillips</a:t>
            </a:r>
            <a:endParaRPr lang="en-US"/>
          </a:p>
        </p:txBody>
      </p:sp>
    </p:spTree>
    <p:extLst>
      <p:ext uri="{BB962C8B-B14F-4D97-AF65-F5344CB8AC3E}">
        <p14:creationId xmlns:p14="http://schemas.microsoft.com/office/powerpoint/2010/main" val="419469059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rgbClr val="1F497D"/>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TotalTime>
  <Words>3780</Words>
  <Application>Microsoft Office PowerPoint</Application>
  <PresentationFormat>On-screen Show (4:3)</PresentationFormat>
  <Paragraphs>419</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Unicode MS</vt:lpstr>
      <vt:lpstr>Arial</vt:lpstr>
      <vt:lpstr>Calibri</vt:lpstr>
      <vt:lpstr>Lucida Calligraphy</vt:lpstr>
      <vt:lpstr>Times New Roman</vt:lpstr>
      <vt:lpstr>Vijaya</vt:lpstr>
      <vt:lpstr>Office Theme</vt:lpstr>
      <vt:lpstr>Conducting an Effective Job Search</vt:lpstr>
      <vt:lpstr>The Big Picture</vt:lpstr>
      <vt:lpstr>The Big Picture (Cont’d)</vt:lpstr>
      <vt:lpstr>Optimizing Chances for Success</vt:lpstr>
      <vt:lpstr>Pre-Search</vt:lpstr>
      <vt:lpstr>Choice of Schools</vt:lpstr>
      <vt:lpstr>PowerPoint Presentation</vt:lpstr>
      <vt:lpstr>PowerPoint Presentation</vt:lpstr>
      <vt:lpstr>Questions to Ask Yourself</vt:lpstr>
      <vt:lpstr>PowerPoint Presentation</vt:lpstr>
      <vt:lpstr>PowerPoint Presentation</vt:lpstr>
      <vt:lpstr>PowerPoint Presentation</vt:lpstr>
      <vt:lpstr>PowerPoint Presentation</vt:lpstr>
      <vt:lpstr>Applications</vt:lpstr>
      <vt:lpstr>Applications</vt:lpstr>
      <vt:lpstr>PowerPoint Presentation</vt:lpstr>
      <vt:lpstr>Interviews</vt:lpstr>
      <vt:lpstr>Questions You May Be Asked</vt:lpstr>
      <vt:lpstr>Questions You May Be Asked (Continued)</vt:lpstr>
      <vt:lpstr>PowerPoint Presentation</vt:lpstr>
      <vt:lpstr>PowerPoint Presentation</vt:lpstr>
      <vt:lpstr>Job Talk and/or Teaching Presentation</vt:lpstr>
      <vt:lpstr>Interviewing Tips</vt:lpstr>
      <vt:lpstr>Interviewing Tips (continued)</vt:lpstr>
      <vt:lpstr>Negotiations</vt:lpstr>
      <vt:lpstr>Post Offer Acceptance</vt:lpstr>
      <vt:lpstr>Sources for the Information Contained Herein</vt:lpstr>
    </vt:vector>
  </TitlesOfParts>
  <Company>College of the Liberal Arts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Steele</dc:creator>
  <cp:lastModifiedBy>Stan Gully</cp:lastModifiedBy>
  <cp:revision>60</cp:revision>
  <dcterms:created xsi:type="dcterms:W3CDTF">2013-03-28T14:16:05Z</dcterms:created>
  <dcterms:modified xsi:type="dcterms:W3CDTF">2016-05-13T19:00:38Z</dcterms:modified>
</cp:coreProperties>
</file>