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19FE-F5D4-4B46-BDA5-E11B35B5790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4139-1EA4-40BB-ABA8-A8FF0C086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64" y="1450427"/>
            <a:ext cx="4367605" cy="465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425" r="6870"/>
          <a:stretch/>
        </p:blipFill>
        <p:spPr>
          <a:xfrm>
            <a:off x="1222558" y="1614791"/>
            <a:ext cx="4567678" cy="4670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744" y="378372"/>
            <a:ext cx="1110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Genome-wide Association identifies 34 potential RA Susceptibility SNPs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7941" y="144551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HLA-DRB1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8700" y="3237529"/>
            <a:ext cx="83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PTPN22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234" y="6285309"/>
            <a:ext cx="1110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PMRP: Personalized Medicine Research Project, Phase 1 dataset, 398 RA vs 3458 Control</a:t>
            </a:r>
          </a:p>
        </p:txBody>
      </p:sp>
    </p:spTree>
    <p:extLst>
      <p:ext uri="{BB962C8B-B14F-4D97-AF65-F5344CB8AC3E}">
        <p14:creationId xmlns:p14="http://schemas.microsoft.com/office/powerpoint/2010/main" val="39088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18" r="6358"/>
          <a:stretch/>
        </p:blipFill>
        <p:spPr>
          <a:xfrm>
            <a:off x="1033372" y="1597571"/>
            <a:ext cx="4663235" cy="4666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81" y="1430604"/>
            <a:ext cx="5596029" cy="4696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234" y="515006"/>
            <a:ext cx="1110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Genome-wide Association identifies 27 potential RA Susceptibility SNPs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4989" y="1597571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AMPD1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234" y="6285309"/>
            <a:ext cx="1110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PMRP: Personalized Medicine Research Project, Phase 2 dataset, 92 RA vs 4657 Control</a:t>
            </a:r>
          </a:p>
        </p:txBody>
      </p:sp>
    </p:spTree>
    <p:extLst>
      <p:ext uri="{BB962C8B-B14F-4D97-AF65-F5344CB8AC3E}">
        <p14:creationId xmlns:p14="http://schemas.microsoft.com/office/powerpoint/2010/main" val="41824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54" y="1274024"/>
            <a:ext cx="4382418" cy="4765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80" y="1378417"/>
            <a:ext cx="4290978" cy="4665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737" y="447505"/>
            <a:ext cx="1110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Meta-analysis to Genome-wide Association of Marshfield PMRP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835" y="1274024"/>
            <a:ext cx="831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Fix-effect based Meta-analysis                  Random-effect based Meta analysis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211D17E-EFDE-433D-AD07-B51BE5A39C13}"/>
              </a:ext>
            </a:extLst>
          </p:cNvPr>
          <p:cNvSpPr txBox="1"/>
          <p:nvPr/>
        </p:nvSpPr>
        <p:spPr>
          <a:xfrm>
            <a:off x="4126989" y="167413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HLA-DRB1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858537-6941-4A40-95CD-D8A7365673C4}"/>
              </a:ext>
            </a:extLst>
          </p:cNvPr>
          <p:cNvSpPr/>
          <p:nvPr/>
        </p:nvSpPr>
        <p:spPr>
          <a:xfrm>
            <a:off x="2850956" y="2310884"/>
            <a:ext cx="92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COL6A5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B8D967-D20F-418C-984B-FE5E400A63DC}"/>
              </a:ext>
            </a:extLst>
          </p:cNvPr>
          <p:cNvCxnSpPr/>
          <p:nvPr/>
        </p:nvCxnSpPr>
        <p:spPr>
          <a:xfrm>
            <a:off x="3674403" y="2505824"/>
            <a:ext cx="20002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45B98D-E6FC-4F82-ACD5-53787509C729}"/>
              </a:ext>
            </a:extLst>
          </p:cNvPr>
          <p:cNvSpPr txBox="1"/>
          <p:nvPr/>
        </p:nvSpPr>
        <p:spPr>
          <a:xfrm>
            <a:off x="7317334" y="1858761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HLA-DRB1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114A51-7455-4CF5-B42C-9679C9B57103}"/>
              </a:ext>
            </a:extLst>
          </p:cNvPr>
          <p:cNvSpPr/>
          <p:nvPr/>
        </p:nvSpPr>
        <p:spPr>
          <a:xfrm>
            <a:off x="7014023" y="2412604"/>
            <a:ext cx="92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COL6A5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80E6E1D-C3FD-42AA-83E9-B64CB7C592EA}"/>
              </a:ext>
            </a:extLst>
          </p:cNvPr>
          <p:cNvCxnSpPr/>
          <p:nvPr/>
        </p:nvCxnSpPr>
        <p:spPr>
          <a:xfrm>
            <a:off x="7837470" y="2607544"/>
            <a:ext cx="20002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4798" y="980643"/>
            <a:ext cx="10678824" cy="3666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4634" y="98064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HLA-DRB1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0990" y="2188758"/>
            <a:ext cx="70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ADAD1</a:t>
            </a:r>
          </a:p>
        </p:txBody>
      </p:sp>
      <p:sp>
        <p:nvSpPr>
          <p:cNvPr id="7" name="Rectangle 6"/>
          <p:cNvSpPr/>
          <p:nvPr/>
        </p:nvSpPr>
        <p:spPr>
          <a:xfrm>
            <a:off x="9617849" y="231186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RAB40B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9050" y="2444397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LRRC32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194233" y="278450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PTPN22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6625" y="2749806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PADI4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33827" y="30176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FSTL1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625" y="4769111"/>
            <a:ext cx="1003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Figure:  Significant of RA associated genes identified by UK-biobank and Marshfield Clinic Personalized medicine research project (PMRP)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8313" y="5011418"/>
            <a:ext cx="7584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22222"/>
                </a:solidFill>
                <a:effectLst/>
                <a:latin typeface="Lora"/>
              </a:rPr>
              <a:t>MTHFD1</a:t>
            </a:r>
            <a:r>
              <a:rPr lang="en-US" b="0" i="0" dirty="0">
                <a:solidFill>
                  <a:srgbClr val="222222"/>
                </a:solidFill>
                <a:effectLst/>
                <a:latin typeface="Lora"/>
              </a:rPr>
              <a:t> rs2236225, </a:t>
            </a:r>
            <a:r>
              <a:rPr lang="en-US" b="0" i="1" dirty="0">
                <a:solidFill>
                  <a:srgbClr val="222222"/>
                </a:solidFill>
                <a:effectLst/>
                <a:latin typeface="Lora"/>
              </a:rPr>
              <a:t>AMPD1</a:t>
            </a:r>
            <a:r>
              <a:rPr lang="en-US" b="0" i="0" dirty="0">
                <a:solidFill>
                  <a:srgbClr val="222222"/>
                </a:solidFill>
                <a:effectLst/>
                <a:latin typeface="Lora"/>
              </a:rPr>
              <a:t>rs17602729, </a:t>
            </a:r>
            <a:r>
              <a:rPr lang="en-US" b="0" i="1" dirty="0">
                <a:solidFill>
                  <a:srgbClr val="222222"/>
                </a:solidFill>
                <a:effectLst/>
                <a:latin typeface="Lora"/>
              </a:rPr>
              <a:t>ITPA</a:t>
            </a:r>
            <a:r>
              <a:rPr lang="en-US" b="0" i="0" dirty="0">
                <a:solidFill>
                  <a:srgbClr val="222222"/>
                </a:solidFill>
                <a:effectLst/>
                <a:latin typeface="Lora"/>
              </a:rPr>
              <a:t> rs1127354 and </a:t>
            </a:r>
            <a:r>
              <a:rPr lang="en-US" b="0" i="1" dirty="0">
                <a:solidFill>
                  <a:srgbClr val="222222"/>
                </a:solidFill>
                <a:effectLst/>
                <a:latin typeface="Lora"/>
              </a:rPr>
              <a:t>ATIC</a:t>
            </a:r>
            <a:r>
              <a:rPr lang="en-US" b="0" i="0" dirty="0">
                <a:solidFill>
                  <a:srgbClr val="222222"/>
                </a:solidFill>
                <a:effectLst/>
                <a:latin typeface="Lora"/>
              </a:rPr>
              <a:t> rs2372536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3043" y="5131152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C1D1E"/>
                </a:solidFill>
                <a:effectLst/>
                <a:latin typeface="Open Sans"/>
              </a:rPr>
              <a:t>rs12617656, located in an intron of </a:t>
            </a:r>
            <a:r>
              <a:rPr lang="en-US" b="0" i="1" dirty="0">
                <a:solidFill>
                  <a:srgbClr val="1C1D1E"/>
                </a:solidFill>
                <a:effectLst/>
                <a:latin typeface="Open Sans"/>
              </a:rPr>
              <a:t>DPP4</a:t>
            </a:r>
            <a:r>
              <a:rPr lang="en-US" b="0" i="0" dirty="0">
                <a:solidFill>
                  <a:srgbClr val="1C1D1E"/>
                </a:solidFill>
                <a:effectLst/>
                <a:latin typeface="Open Sans"/>
              </a:rPr>
              <a:t> 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3093" y="5500484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C1D1E"/>
                </a:solidFill>
                <a:effectLst/>
                <a:latin typeface="Open Sans"/>
              </a:rPr>
              <a:t>rs12379034, located in the coding region of </a:t>
            </a:r>
            <a:r>
              <a:rPr lang="en-US" b="0" i="1" dirty="0">
                <a:solidFill>
                  <a:srgbClr val="1C1D1E"/>
                </a:solidFill>
                <a:effectLst/>
                <a:latin typeface="Open Sans"/>
              </a:rPr>
              <a:t>CDK5RAP2</a:t>
            </a:r>
            <a:r>
              <a:rPr lang="en-US" b="0" i="0" dirty="0">
                <a:solidFill>
                  <a:srgbClr val="1C1D1E"/>
                </a:solidFill>
                <a:effectLst/>
                <a:latin typeface="Open Sans"/>
              </a:rPr>
              <a:t> 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698" y="239553"/>
            <a:ext cx="1187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Genome-wide Association study identifies 45 RA Susceptibility SNPs by UK-Biobank dataset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921" y="6285309"/>
            <a:ext cx="1110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UK-Biobank: Biobank-RA Project, 50 most significant SNPs (P&lt;3.0x10</a:t>
            </a:r>
            <a:r>
              <a:rPr lang="en-US" sz="2000" baseline="30000" dirty="0"/>
              <a:t>-10</a:t>
            </a:r>
            <a:r>
              <a:rPr lang="en-US" sz="2000" dirty="0"/>
              <a:t>)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80543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144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Helvetica Neue</vt:lpstr>
      <vt:lpstr>Lora</vt:lpstr>
      <vt:lpstr>Open Sans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Yanqin Bian</cp:lastModifiedBy>
  <cp:revision>18</cp:revision>
  <dcterms:created xsi:type="dcterms:W3CDTF">2019-05-06T01:32:15Z</dcterms:created>
  <dcterms:modified xsi:type="dcterms:W3CDTF">2019-05-06T08:12:14Z</dcterms:modified>
</cp:coreProperties>
</file>