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9">
  <p:sldMasterIdLst>
    <p:sldMasterId id="2147483675" r:id="rId1"/>
  </p:sldMasterIdLst>
  <p:notesMasterIdLst>
    <p:notesMasterId r:id="rId22"/>
  </p:notesMasterIdLst>
  <p:handoutMasterIdLst>
    <p:handoutMasterId r:id="rId23"/>
  </p:handoutMasterIdLst>
  <p:sldIdLst>
    <p:sldId id="259" r:id="rId2"/>
    <p:sldId id="305" r:id="rId3"/>
    <p:sldId id="307" r:id="rId4"/>
    <p:sldId id="429" r:id="rId5"/>
    <p:sldId id="430" r:id="rId6"/>
    <p:sldId id="431" r:id="rId7"/>
    <p:sldId id="432" r:id="rId8"/>
    <p:sldId id="446" r:id="rId9"/>
    <p:sldId id="438" r:id="rId10"/>
    <p:sldId id="434" r:id="rId11"/>
    <p:sldId id="435" r:id="rId12"/>
    <p:sldId id="436" r:id="rId13"/>
    <p:sldId id="437" r:id="rId14"/>
    <p:sldId id="439" r:id="rId15"/>
    <p:sldId id="440" r:id="rId16"/>
    <p:sldId id="441" r:id="rId17"/>
    <p:sldId id="443" r:id="rId18"/>
    <p:sldId id="442" r:id="rId19"/>
    <p:sldId id="444" r:id="rId20"/>
    <p:sldId id="447" r:id="rId21"/>
  </p:sldIdLst>
  <p:sldSz cx="9144000" cy="6858000" type="screen4x3"/>
  <p:notesSz cx="6858000" cy="9947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28" autoAdjust="0"/>
    <p:restoredTop sz="82323" autoAdjust="0"/>
  </p:normalViewPr>
  <p:slideViewPr>
    <p:cSldViewPr snapToGrid="0">
      <p:cViewPr varScale="1">
        <p:scale>
          <a:sx n="95" d="100"/>
          <a:sy n="95" d="100"/>
        </p:scale>
        <p:origin x="1992"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931"/>
    </p:cViewPr>
  </p:sorterViewPr>
  <p:notesViewPr>
    <p:cSldViewPr snapToGrid="0">
      <p:cViewPr varScale="1">
        <p:scale>
          <a:sx n="81" d="100"/>
          <a:sy n="81" d="100"/>
        </p:scale>
        <p:origin x="309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hicheng\Dropbox\Project\methylation\monod\analysis\Supplementary%20Table-9.nonP-HMH.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hicheng\Dropbox\Project\methylation\monod\Manuscript\Supplementary%20Table-5.comCP.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cat>
            <c:strRef>
              <c:f>Number!$H$4:$H$13</c:f>
              <c:strCache>
                <c:ptCount val="10"/>
                <c:pt idx="0">
                  <c:v>CRC-1</c:v>
                </c:pt>
                <c:pt idx="1">
                  <c:v>CRC-2</c:v>
                </c:pt>
                <c:pt idx="2">
                  <c:v>CRC-3</c:v>
                </c:pt>
                <c:pt idx="3">
                  <c:v>CRC-4</c:v>
                </c:pt>
                <c:pt idx="4">
                  <c:v>CRC-5</c:v>
                </c:pt>
                <c:pt idx="5">
                  <c:v>LC-1</c:v>
                </c:pt>
                <c:pt idx="6">
                  <c:v>LC-2</c:v>
                </c:pt>
                <c:pt idx="7">
                  <c:v>LC-3</c:v>
                </c:pt>
                <c:pt idx="8">
                  <c:v>LC-4</c:v>
                </c:pt>
                <c:pt idx="9">
                  <c:v>LC-5</c:v>
                </c:pt>
              </c:strCache>
            </c:strRef>
          </c:cat>
          <c:val>
            <c:numRef>
              <c:f>Number!$I$4:$I$13</c:f>
              <c:numCache>
                <c:formatCode>General</c:formatCode>
                <c:ptCount val="10"/>
                <c:pt idx="0">
                  <c:v>96</c:v>
                </c:pt>
                <c:pt idx="1">
                  <c:v>152</c:v>
                </c:pt>
                <c:pt idx="2">
                  <c:v>336</c:v>
                </c:pt>
                <c:pt idx="3">
                  <c:v>20</c:v>
                </c:pt>
                <c:pt idx="4">
                  <c:v>22</c:v>
                </c:pt>
                <c:pt idx="5">
                  <c:v>58</c:v>
                </c:pt>
                <c:pt idx="6">
                  <c:v>46</c:v>
                </c:pt>
                <c:pt idx="7">
                  <c:v>55</c:v>
                </c:pt>
                <c:pt idx="8">
                  <c:v>38</c:v>
                </c:pt>
                <c:pt idx="9">
                  <c:v>53</c:v>
                </c:pt>
              </c:numCache>
            </c:numRef>
          </c:val>
          <c:extLst>
            <c:ext xmlns:c16="http://schemas.microsoft.com/office/drawing/2014/chart" uri="{C3380CC4-5D6E-409C-BE32-E72D297353CC}">
              <c16:uniqueId val="{00000000-F66D-4459-8E05-48C89002F6E6}"/>
            </c:ext>
          </c:extLst>
        </c:ser>
        <c:dLbls>
          <c:showLegendKey val="0"/>
          <c:showVal val="0"/>
          <c:showCatName val="0"/>
          <c:showSerName val="0"/>
          <c:showPercent val="0"/>
          <c:showBubbleSize val="0"/>
        </c:dLbls>
        <c:gapWidth val="219"/>
        <c:overlap val="-27"/>
        <c:axId val="490516336"/>
        <c:axId val="490518632"/>
      </c:barChart>
      <c:catAx>
        <c:axId val="490516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0518632"/>
        <c:crosses val="autoZero"/>
        <c:auto val="1"/>
        <c:lblAlgn val="ctr"/>
        <c:lblOffset val="100"/>
        <c:noMultiLvlLbl val="0"/>
      </c:catAx>
      <c:valAx>
        <c:axId val="4905186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4905163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cat>
            <c:strRef>
              <c:f>Sheet3!$A$1:$A$50</c:f>
              <c:strCache>
                <c:ptCount val="50"/>
                <c:pt idx="0">
                  <c:v>6-P-10</c:v>
                </c:pt>
                <c:pt idx="1">
                  <c:v>6-P-11</c:v>
                </c:pt>
                <c:pt idx="2">
                  <c:v>6-P-12</c:v>
                </c:pt>
                <c:pt idx="3">
                  <c:v>6-P-13</c:v>
                </c:pt>
                <c:pt idx="4">
                  <c:v>6-P-14</c:v>
                </c:pt>
                <c:pt idx="5">
                  <c:v>6-P-15</c:v>
                </c:pt>
                <c:pt idx="6">
                  <c:v>6-P-16</c:v>
                </c:pt>
                <c:pt idx="7">
                  <c:v>6-P-17</c:v>
                </c:pt>
                <c:pt idx="8">
                  <c:v>6-P-18</c:v>
                </c:pt>
                <c:pt idx="9">
                  <c:v>6-P-19</c:v>
                </c:pt>
                <c:pt idx="10">
                  <c:v>6-P-20</c:v>
                </c:pt>
                <c:pt idx="11">
                  <c:v>6-P-21</c:v>
                </c:pt>
                <c:pt idx="12">
                  <c:v>6-P-22</c:v>
                </c:pt>
                <c:pt idx="13">
                  <c:v>6-P-23</c:v>
                </c:pt>
                <c:pt idx="14">
                  <c:v>6-P-24</c:v>
                </c:pt>
                <c:pt idx="15">
                  <c:v>6-P-25</c:v>
                </c:pt>
                <c:pt idx="16">
                  <c:v>6-P-26</c:v>
                </c:pt>
                <c:pt idx="17">
                  <c:v>6-P-27</c:v>
                </c:pt>
                <c:pt idx="18">
                  <c:v>6-P-28</c:v>
                </c:pt>
                <c:pt idx="19">
                  <c:v>6-P-29</c:v>
                </c:pt>
                <c:pt idx="20">
                  <c:v>6-P-30</c:v>
                </c:pt>
                <c:pt idx="21">
                  <c:v>6-P-6</c:v>
                </c:pt>
                <c:pt idx="22">
                  <c:v>6-P-7</c:v>
                </c:pt>
                <c:pt idx="23">
                  <c:v>6-P-8</c:v>
                </c:pt>
                <c:pt idx="24">
                  <c:v>6-P-9</c:v>
                </c:pt>
                <c:pt idx="25">
                  <c:v>7-P-1</c:v>
                </c:pt>
                <c:pt idx="26">
                  <c:v>7-P-10</c:v>
                </c:pt>
                <c:pt idx="27">
                  <c:v>7-P-11</c:v>
                </c:pt>
                <c:pt idx="28">
                  <c:v>7-P-12</c:v>
                </c:pt>
                <c:pt idx="29">
                  <c:v>7-P-13</c:v>
                </c:pt>
                <c:pt idx="30">
                  <c:v>7-P-14</c:v>
                </c:pt>
                <c:pt idx="31">
                  <c:v>7-P-15</c:v>
                </c:pt>
                <c:pt idx="32">
                  <c:v>7-P-16</c:v>
                </c:pt>
                <c:pt idx="33">
                  <c:v>7-P-17</c:v>
                </c:pt>
                <c:pt idx="34">
                  <c:v>7-P-18</c:v>
                </c:pt>
                <c:pt idx="35">
                  <c:v>7-P-19</c:v>
                </c:pt>
                <c:pt idx="36">
                  <c:v>7-P-20</c:v>
                </c:pt>
                <c:pt idx="37">
                  <c:v>7-P-21</c:v>
                </c:pt>
                <c:pt idx="38">
                  <c:v>7-P-22</c:v>
                </c:pt>
                <c:pt idx="39">
                  <c:v>7-P-23</c:v>
                </c:pt>
                <c:pt idx="40">
                  <c:v>7-P-25</c:v>
                </c:pt>
                <c:pt idx="41">
                  <c:v>7-P-26</c:v>
                </c:pt>
                <c:pt idx="42">
                  <c:v>7-P-27</c:v>
                </c:pt>
                <c:pt idx="43">
                  <c:v>7-P-28</c:v>
                </c:pt>
                <c:pt idx="44">
                  <c:v>7-P-29</c:v>
                </c:pt>
                <c:pt idx="45">
                  <c:v>7-P-30</c:v>
                </c:pt>
                <c:pt idx="46">
                  <c:v>7-P-6</c:v>
                </c:pt>
                <c:pt idx="47">
                  <c:v>7-P-7</c:v>
                </c:pt>
                <c:pt idx="48">
                  <c:v>7-P-8</c:v>
                </c:pt>
                <c:pt idx="49">
                  <c:v>7-P-9</c:v>
                </c:pt>
              </c:strCache>
            </c:strRef>
          </c:cat>
          <c:val>
            <c:numRef>
              <c:f>Sheet3!$B$1:$B$50</c:f>
              <c:numCache>
                <c:formatCode>General</c:formatCode>
                <c:ptCount val="50"/>
                <c:pt idx="0">
                  <c:v>48</c:v>
                </c:pt>
                <c:pt idx="1">
                  <c:v>31</c:v>
                </c:pt>
                <c:pt idx="2">
                  <c:v>247</c:v>
                </c:pt>
                <c:pt idx="3">
                  <c:v>38</c:v>
                </c:pt>
                <c:pt idx="4">
                  <c:v>27</c:v>
                </c:pt>
                <c:pt idx="5">
                  <c:v>89</c:v>
                </c:pt>
                <c:pt idx="6">
                  <c:v>34</c:v>
                </c:pt>
                <c:pt idx="7">
                  <c:v>303</c:v>
                </c:pt>
                <c:pt idx="8">
                  <c:v>21</c:v>
                </c:pt>
                <c:pt idx="9">
                  <c:v>21</c:v>
                </c:pt>
                <c:pt idx="10">
                  <c:v>32</c:v>
                </c:pt>
                <c:pt idx="11">
                  <c:v>327</c:v>
                </c:pt>
                <c:pt idx="12">
                  <c:v>85</c:v>
                </c:pt>
                <c:pt idx="13">
                  <c:v>56</c:v>
                </c:pt>
                <c:pt idx="14">
                  <c:v>70</c:v>
                </c:pt>
                <c:pt idx="15">
                  <c:v>25</c:v>
                </c:pt>
                <c:pt idx="16">
                  <c:v>29</c:v>
                </c:pt>
                <c:pt idx="17">
                  <c:v>131</c:v>
                </c:pt>
                <c:pt idx="18">
                  <c:v>26</c:v>
                </c:pt>
                <c:pt idx="19">
                  <c:v>47</c:v>
                </c:pt>
                <c:pt idx="20">
                  <c:v>21</c:v>
                </c:pt>
                <c:pt idx="21">
                  <c:v>21</c:v>
                </c:pt>
                <c:pt idx="22">
                  <c:v>55</c:v>
                </c:pt>
                <c:pt idx="23">
                  <c:v>28</c:v>
                </c:pt>
                <c:pt idx="24">
                  <c:v>43</c:v>
                </c:pt>
                <c:pt idx="25">
                  <c:v>44</c:v>
                </c:pt>
                <c:pt idx="26">
                  <c:v>37</c:v>
                </c:pt>
                <c:pt idx="27">
                  <c:v>38</c:v>
                </c:pt>
                <c:pt idx="28">
                  <c:v>23</c:v>
                </c:pt>
                <c:pt idx="29">
                  <c:v>18</c:v>
                </c:pt>
                <c:pt idx="30">
                  <c:v>29</c:v>
                </c:pt>
                <c:pt idx="31">
                  <c:v>24</c:v>
                </c:pt>
                <c:pt idx="32">
                  <c:v>24</c:v>
                </c:pt>
                <c:pt idx="33">
                  <c:v>34</c:v>
                </c:pt>
                <c:pt idx="34">
                  <c:v>243</c:v>
                </c:pt>
                <c:pt idx="35">
                  <c:v>40</c:v>
                </c:pt>
                <c:pt idx="36">
                  <c:v>43</c:v>
                </c:pt>
                <c:pt idx="37">
                  <c:v>33</c:v>
                </c:pt>
                <c:pt idx="38">
                  <c:v>62</c:v>
                </c:pt>
                <c:pt idx="39">
                  <c:v>36</c:v>
                </c:pt>
                <c:pt idx="40">
                  <c:v>15</c:v>
                </c:pt>
                <c:pt idx="41">
                  <c:v>10</c:v>
                </c:pt>
                <c:pt idx="42">
                  <c:v>96</c:v>
                </c:pt>
                <c:pt idx="43">
                  <c:v>18</c:v>
                </c:pt>
                <c:pt idx="44">
                  <c:v>15</c:v>
                </c:pt>
                <c:pt idx="45">
                  <c:v>51</c:v>
                </c:pt>
                <c:pt idx="46">
                  <c:v>42</c:v>
                </c:pt>
                <c:pt idx="47">
                  <c:v>40</c:v>
                </c:pt>
                <c:pt idx="48">
                  <c:v>63</c:v>
                </c:pt>
                <c:pt idx="49">
                  <c:v>46</c:v>
                </c:pt>
              </c:numCache>
            </c:numRef>
          </c:val>
          <c:extLst>
            <c:ext xmlns:c16="http://schemas.microsoft.com/office/drawing/2014/chart" uri="{C3380CC4-5D6E-409C-BE32-E72D297353CC}">
              <c16:uniqueId val="{00000000-B8C8-4873-A340-D7BBBCE60C7D}"/>
            </c:ext>
          </c:extLst>
        </c:ser>
        <c:dLbls>
          <c:showLegendKey val="0"/>
          <c:showVal val="0"/>
          <c:showCatName val="0"/>
          <c:showSerName val="0"/>
          <c:showPercent val="0"/>
          <c:showBubbleSize val="0"/>
        </c:dLbls>
        <c:gapWidth val="219"/>
        <c:overlap val="-27"/>
        <c:axId val="595422752"/>
        <c:axId val="595425376"/>
      </c:barChart>
      <c:catAx>
        <c:axId val="595422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5425376"/>
        <c:crosses val="autoZero"/>
        <c:auto val="1"/>
        <c:lblAlgn val="ctr"/>
        <c:lblOffset val="100"/>
        <c:noMultiLvlLbl val="0"/>
      </c:catAx>
      <c:valAx>
        <c:axId val="5954253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5954227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990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99091"/>
          </a:xfrm>
          <a:prstGeom prst="rect">
            <a:avLst/>
          </a:prstGeom>
        </p:spPr>
        <p:txBody>
          <a:bodyPr vert="horz" lIns="91440" tIns="45720" rIns="91440" bIns="45720" rtlCol="0"/>
          <a:lstStyle>
            <a:lvl1pPr algn="r">
              <a:defRPr sz="1200"/>
            </a:lvl1pPr>
          </a:lstStyle>
          <a:p>
            <a:fld id="{272A2195-264E-4AFF-AA38-8BFA2BB01492}" type="datetimeFigureOut">
              <a:rPr lang="zh-CN" altLang="en-US" smtClean="0"/>
              <a:t>2019/5/11</a:t>
            </a:fld>
            <a:endParaRPr lang="zh-CN" altLang="en-US"/>
          </a:p>
        </p:txBody>
      </p:sp>
      <p:sp>
        <p:nvSpPr>
          <p:cNvPr id="4" name="页脚占位符 3"/>
          <p:cNvSpPr>
            <a:spLocks noGrp="1"/>
          </p:cNvSpPr>
          <p:nvPr>
            <p:ph type="ftr" sz="quarter" idx="2"/>
          </p:nvPr>
        </p:nvSpPr>
        <p:spPr>
          <a:xfrm>
            <a:off x="0" y="9448185"/>
            <a:ext cx="2971800" cy="49909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9448185"/>
            <a:ext cx="2971800" cy="499090"/>
          </a:xfrm>
          <a:prstGeom prst="rect">
            <a:avLst/>
          </a:prstGeom>
        </p:spPr>
        <p:txBody>
          <a:bodyPr vert="horz" lIns="91440" tIns="45720" rIns="91440" bIns="45720" rtlCol="0" anchor="b"/>
          <a:lstStyle>
            <a:lvl1pPr algn="r">
              <a:defRPr sz="1200"/>
            </a:lvl1pPr>
          </a:lstStyle>
          <a:p>
            <a:fld id="{EB1D513C-E06A-48F5-B037-F8668AB943B6}" type="slidenum">
              <a:rPr lang="zh-CN" altLang="en-US" smtClean="0"/>
              <a:t>‹#›</a:t>
            </a:fld>
            <a:endParaRPr lang="zh-CN" altLang="en-US"/>
          </a:p>
        </p:txBody>
      </p:sp>
    </p:spTree>
    <p:extLst>
      <p:ext uri="{BB962C8B-B14F-4D97-AF65-F5344CB8AC3E}">
        <p14:creationId xmlns:p14="http://schemas.microsoft.com/office/powerpoint/2010/main" val="4279560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990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99091"/>
          </a:xfrm>
          <a:prstGeom prst="rect">
            <a:avLst/>
          </a:prstGeom>
        </p:spPr>
        <p:txBody>
          <a:bodyPr vert="horz" lIns="91440" tIns="45720" rIns="91440" bIns="45720" rtlCol="0"/>
          <a:lstStyle>
            <a:lvl1pPr algn="r">
              <a:defRPr sz="1200"/>
            </a:lvl1pPr>
          </a:lstStyle>
          <a:p>
            <a:fld id="{AD5B0DB0-AEF3-452E-8E05-AF2B282018E7}" type="datetimeFigureOut">
              <a:rPr lang="zh-CN" altLang="en-US" smtClean="0"/>
              <a:pPr/>
              <a:t>2019/5/11</a:t>
            </a:fld>
            <a:endParaRPr lang="zh-CN" altLang="en-US"/>
          </a:p>
        </p:txBody>
      </p:sp>
      <p:sp>
        <p:nvSpPr>
          <p:cNvPr id="4" name="幻灯片图像占位符 3"/>
          <p:cNvSpPr>
            <a:spLocks noGrp="1" noRot="1" noChangeAspect="1"/>
          </p:cNvSpPr>
          <p:nvPr>
            <p:ph type="sldImg" idx="2"/>
          </p:nvPr>
        </p:nvSpPr>
        <p:spPr>
          <a:xfrm>
            <a:off x="1190625" y="1243013"/>
            <a:ext cx="4476750" cy="3357562"/>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787126"/>
            <a:ext cx="5486400" cy="391674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8185"/>
            <a:ext cx="2971800" cy="49909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9448185"/>
            <a:ext cx="2971800" cy="499090"/>
          </a:xfrm>
          <a:prstGeom prst="rect">
            <a:avLst/>
          </a:prstGeom>
        </p:spPr>
        <p:txBody>
          <a:bodyPr vert="horz" lIns="91440" tIns="45720" rIns="91440" bIns="45720" rtlCol="0" anchor="b"/>
          <a:lstStyle>
            <a:lvl1pPr algn="r">
              <a:defRPr sz="1200"/>
            </a:lvl1pPr>
          </a:lstStyle>
          <a:p>
            <a:fld id="{ADEEFE97-5AE4-4B63-9A43-E4126ACB91AA}" type="slidenum">
              <a:rPr lang="zh-CN" altLang="en-US" smtClean="0"/>
              <a:pPr/>
              <a:t>‹#›</a:t>
            </a:fld>
            <a:endParaRPr lang="zh-CN" altLang="en-US"/>
          </a:p>
        </p:txBody>
      </p:sp>
    </p:spTree>
    <p:extLst>
      <p:ext uri="{BB962C8B-B14F-4D97-AF65-F5344CB8AC3E}">
        <p14:creationId xmlns:p14="http://schemas.microsoft.com/office/powerpoint/2010/main" val="2088816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bwMode="auto">
          <a:xfrm>
            <a:off x="1190625" y="1243013"/>
            <a:ext cx="4476750" cy="3357562"/>
          </a:xfrm>
          <a:noFill/>
          <a:ln>
            <a:solidFill>
              <a:srgbClr val="000000"/>
            </a:solidFill>
            <a:miter lim="800000"/>
            <a:headEnd/>
            <a:tailEnd/>
          </a:ln>
        </p:spPr>
      </p:sp>
      <p:sp>
        <p:nvSpPr>
          <p:cNvPr id="45059" name="备注占位符 2"/>
          <p:cNvSpPr>
            <a:spLocks noGrp="1"/>
          </p:cNvSpPr>
          <p:nvPr>
            <p:ph type="body" idx="1"/>
          </p:nvPr>
        </p:nvSpPr>
        <p:spPr bwMode="auto">
          <a:noFill/>
        </p:spPr>
        <p:txBody>
          <a:bodyPr/>
          <a:lstStyle/>
          <a:p>
            <a:r>
              <a:rPr lang="zh-CN" altLang="en-US" dirty="0"/>
              <a:t>各位老师，同学，大家晚上好，欢迎你们来参加我的博士论文预答辩。今天我汇报的题目是基于全基因组</a:t>
            </a:r>
            <a:r>
              <a:rPr lang="en-US" altLang="zh-CN" dirty="0"/>
              <a:t>DNA</a:t>
            </a:r>
            <a:r>
              <a:rPr lang="zh-CN" altLang="en-US" dirty="0"/>
              <a:t>甲基化谱式的肿瘤诊断及预后生物标记物研究。我的导师是金力教授，王久存教授，指导小组还包括</a:t>
            </a:r>
            <a:r>
              <a:rPr lang="zh-CN" altLang="en-US" sz="1200" b="1" kern="100" dirty="0">
                <a:solidFill>
                  <a:schemeClr val="tx1"/>
                </a:solidFill>
                <a:latin typeface="+mn-lt"/>
                <a:ea typeface="+mn-ea"/>
                <a:cs typeface="+mn-cs"/>
              </a:rPr>
              <a:t>熊墨淼教授。</a:t>
            </a:r>
            <a:endParaRPr lang="zh-CN" altLang="en-US" dirty="0"/>
          </a:p>
          <a:p>
            <a:endParaRPr lang="zh-CN" altLang="en-US" dirty="0"/>
          </a:p>
          <a:p>
            <a:endParaRPr lang="zh-CN" altLang="en-US" dirty="0"/>
          </a:p>
        </p:txBody>
      </p:sp>
      <p:sp>
        <p:nvSpPr>
          <p:cNvPr id="4506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361ECF8-01B9-4B84-8A61-8DC2C33CD6B7}" type="slidenum">
              <a:rPr lang="zh-CN" altLang="en-US" smtClean="0">
                <a:solidFill>
                  <a:prstClr val="black"/>
                </a:solidFill>
                <a:latin typeface="Arial" pitchFamily="34" charset="0"/>
              </a:rPr>
              <a:pPr/>
              <a:t>1</a:t>
            </a:fld>
            <a:endParaRPr lang="zh-CN" altLang="en-US">
              <a:solidFill>
                <a:prstClr val="black"/>
              </a:solidFill>
              <a:latin typeface="Arial" pitchFamily="34" charset="0"/>
            </a:endParaRPr>
          </a:p>
        </p:txBody>
      </p:sp>
    </p:spTree>
    <p:extLst>
      <p:ext uri="{BB962C8B-B14F-4D97-AF65-F5344CB8AC3E}">
        <p14:creationId xmlns:p14="http://schemas.microsoft.com/office/powerpoint/2010/main" val="3534192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90625" y="1243013"/>
            <a:ext cx="4476750" cy="3357562"/>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t>DNA </a:t>
            </a:r>
            <a:r>
              <a:rPr lang="zh-CN" altLang="en-US" sz="1200" dirty="0"/>
              <a:t>甲基化是指发生在</a:t>
            </a:r>
            <a:r>
              <a:rPr lang="en-US" altLang="zh-CN" sz="1200" dirty="0"/>
              <a:t>DNA</a:t>
            </a:r>
            <a:r>
              <a:rPr lang="zh-CN" altLang="en-US" sz="1200" dirty="0"/>
              <a:t>碱基上的甲基化修饰。他是由</a:t>
            </a:r>
            <a:r>
              <a:rPr lang="en-US" altLang="zh-CN" sz="1200" dirty="0"/>
              <a:t>DNA</a:t>
            </a:r>
            <a:r>
              <a:rPr lang="zh-CN" altLang="en-US" sz="1200" dirty="0"/>
              <a:t>甲基转移酶以</a:t>
            </a:r>
            <a:r>
              <a:rPr lang="en-US" altLang="zh-CN" sz="1200" dirty="0"/>
              <a:t>S-</a:t>
            </a:r>
            <a:r>
              <a:rPr lang="zh-CN" altLang="en-US" sz="1200" dirty="0"/>
              <a:t>腺苷甲硫氨酸为唯一甲基供体对对特定碱基的碳原子或者其他原子的过程。一般而言人类成熟体细胞基因组上的</a:t>
            </a:r>
            <a:r>
              <a:rPr lang="en-US" altLang="zh-CN" sz="1200" dirty="0"/>
              <a:t>DNA</a:t>
            </a:r>
            <a:r>
              <a:rPr lang="zh-CN" altLang="en-US" sz="1200" dirty="0"/>
              <a:t>甲基化只发生在</a:t>
            </a:r>
            <a:r>
              <a:rPr lang="en-US" altLang="zh-CN" sz="1200" dirty="0" err="1"/>
              <a:t>CpG</a:t>
            </a:r>
            <a:r>
              <a:rPr lang="zh-CN" altLang="en-US" sz="1200" dirty="0"/>
              <a:t>二核苷酸对上，基因组中</a:t>
            </a:r>
            <a:r>
              <a:rPr lang="en-US" altLang="zh-CN" sz="1200" dirty="0"/>
              <a:t>70-80% </a:t>
            </a:r>
            <a:r>
              <a:rPr lang="zh-CN" altLang="en-US" sz="1200" dirty="0"/>
              <a:t>的</a:t>
            </a:r>
            <a:r>
              <a:rPr lang="en-US" altLang="zh-CN" sz="1200" dirty="0" err="1"/>
              <a:t>CpG</a:t>
            </a:r>
            <a:r>
              <a:rPr lang="zh-CN" altLang="en-US" sz="1200" dirty="0"/>
              <a:t>二核苷酸是呈甲基化状态，其余</a:t>
            </a:r>
            <a:r>
              <a:rPr lang="en-US" altLang="zh-CN" sz="1200" dirty="0"/>
              <a:t>20%</a:t>
            </a:r>
            <a:r>
              <a:rPr lang="zh-CN" altLang="en-US" sz="1200" dirty="0"/>
              <a:t>左右非甲基化状态存在，且一般聚集成簇，形成所谓的</a:t>
            </a:r>
            <a:r>
              <a:rPr lang="en-US" altLang="zh-CN" sz="1200" dirty="0" err="1"/>
              <a:t>CpG</a:t>
            </a:r>
            <a:r>
              <a:rPr lang="zh-CN" altLang="en-US" sz="1200" dirty="0"/>
              <a:t>岛区域。</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dirty="0"/>
          </a:p>
        </p:txBody>
      </p:sp>
      <p:sp>
        <p:nvSpPr>
          <p:cNvPr id="4" name="灯片编号占位符 3"/>
          <p:cNvSpPr>
            <a:spLocks noGrp="1"/>
          </p:cNvSpPr>
          <p:nvPr>
            <p:ph type="sldNum" sz="quarter" idx="10"/>
          </p:nvPr>
        </p:nvSpPr>
        <p:spPr/>
        <p:txBody>
          <a:bodyPr/>
          <a:lstStyle/>
          <a:p>
            <a:fld id="{ADEEFE97-5AE4-4B63-9A43-E4126ACB91AA}" type="slidenum">
              <a:rPr lang="zh-CN" altLang="en-US" smtClean="0"/>
              <a:pPr/>
              <a:t>2</a:t>
            </a:fld>
            <a:endParaRPr lang="zh-CN" altLang="en-US"/>
          </a:p>
        </p:txBody>
      </p:sp>
    </p:spTree>
    <p:extLst>
      <p:ext uri="{BB962C8B-B14F-4D97-AF65-F5344CB8AC3E}">
        <p14:creationId xmlns:p14="http://schemas.microsoft.com/office/powerpoint/2010/main" val="135736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90625" y="1243013"/>
            <a:ext cx="4476750" cy="3357562"/>
          </a:xfrm>
        </p:spPr>
      </p:sp>
      <p:sp>
        <p:nvSpPr>
          <p:cNvPr id="3" name="备注占位符 2"/>
          <p:cNvSpPr>
            <a:spLocks noGrp="1"/>
          </p:cNvSpPr>
          <p:nvPr>
            <p:ph type="body" idx="1"/>
          </p:nvPr>
        </p:nvSpPr>
        <p:spPr/>
        <p:txBody>
          <a:bodyPr/>
          <a:lstStyle/>
          <a:p>
            <a:r>
              <a:rPr lang="en-US" altLang="zh-CN" dirty="0"/>
              <a:t>DNA</a:t>
            </a:r>
            <a:r>
              <a:rPr lang="zh-CN" altLang="en-US" dirty="0"/>
              <a:t>甲基化系统是为数不多的同时对进化和发育具有重要作用的基因组元件。从进化角度</a:t>
            </a:r>
            <a:r>
              <a:rPr lang="zh-CN" altLang="en-US" baseline="0" dirty="0"/>
              <a:t>看，</a:t>
            </a:r>
            <a:r>
              <a:rPr lang="en-US" altLang="zh-CN" baseline="0" dirty="0"/>
              <a:t>DNA</a:t>
            </a:r>
            <a:r>
              <a:rPr lang="zh-CN" altLang="en-US" baseline="0" dirty="0"/>
              <a:t>甲基化为进化提供来自突变及重组两个原动力，可以引起</a:t>
            </a:r>
            <a:r>
              <a:rPr lang="en-US" altLang="zh-CN" baseline="0" dirty="0" err="1"/>
              <a:t>CpG</a:t>
            </a:r>
            <a:r>
              <a:rPr lang="zh-CN" altLang="en-US" baseline="0" dirty="0"/>
              <a:t>向</a:t>
            </a:r>
            <a:r>
              <a:rPr lang="en-US" altLang="zh-CN" baseline="0" dirty="0" err="1"/>
              <a:t>TpG</a:t>
            </a:r>
            <a:r>
              <a:rPr lang="zh-CN" altLang="en-US" baseline="0" dirty="0"/>
              <a:t>的定向突变，且这种突变在甲基化的</a:t>
            </a:r>
            <a:r>
              <a:rPr lang="en-US" altLang="zh-CN" baseline="0" dirty="0" err="1"/>
              <a:t>CpG</a:t>
            </a:r>
            <a:r>
              <a:rPr lang="zh-CN" altLang="en-US" baseline="0" dirty="0"/>
              <a:t>比非甲基化的</a:t>
            </a:r>
            <a:r>
              <a:rPr lang="en-US" altLang="zh-CN" baseline="0" dirty="0" err="1"/>
              <a:t>CpG</a:t>
            </a:r>
            <a:r>
              <a:rPr lang="zh-CN" altLang="en-US" baseline="0" dirty="0"/>
              <a:t>高</a:t>
            </a:r>
            <a:r>
              <a:rPr lang="en-US" altLang="zh-CN" baseline="0" dirty="0"/>
              <a:t>10-40</a:t>
            </a:r>
            <a:r>
              <a:rPr lang="zh-CN" altLang="en-US" baseline="0" dirty="0"/>
              <a:t>倍。从发育角度看，</a:t>
            </a:r>
            <a:r>
              <a:rPr lang="en-US" altLang="zh-CN" baseline="0" dirty="0"/>
              <a:t>DNA</a:t>
            </a:r>
            <a:r>
              <a:rPr lang="zh-CN" altLang="en-US" baseline="0" dirty="0"/>
              <a:t>甲基化参与基因表达，可变剪切，参与</a:t>
            </a:r>
            <a:r>
              <a:rPr lang="en-US" altLang="zh-CN" baseline="0" dirty="0"/>
              <a:t>X</a:t>
            </a:r>
            <a:r>
              <a:rPr lang="zh-CN" altLang="en-US" baseline="0" dirty="0"/>
              <a:t>染色体沉默，基因组的稳定性的调控，在配子形成，早期胚胎发育，衰老，以及一系列复杂疾病的发生种发挥重要作用。</a:t>
            </a:r>
            <a:r>
              <a:rPr lang="en-US" altLang="zh-CN" baseline="0" dirty="0"/>
              <a:t>DNA</a:t>
            </a:r>
            <a:r>
              <a:rPr lang="zh-CN" altLang="en-US" baseline="0" dirty="0"/>
              <a:t>甲基化是巨大的信息载体，因此理论上可以对各种生理、病理状态具有强大的区分能力。因此本论文旨在全面评估</a:t>
            </a:r>
            <a:r>
              <a:rPr lang="en-US" altLang="zh-CN" baseline="0" dirty="0"/>
              <a:t>DNA</a:t>
            </a:r>
            <a:r>
              <a:rPr lang="zh-CN" altLang="en-US" baseline="0" dirty="0"/>
              <a:t>甲基化作为肿瘤标记物的巨大潜力。</a:t>
            </a:r>
            <a:endParaRPr lang="zh-CN" altLang="en-US" dirty="0"/>
          </a:p>
        </p:txBody>
      </p:sp>
      <p:sp>
        <p:nvSpPr>
          <p:cNvPr id="4" name="灯片编号占位符 3"/>
          <p:cNvSpPr>
            <a:spLocks noGrp="1"/>
          </p:cNvSpPr>
          <p:nvPr>
            <p:ph type="sldNum" sz="quarter" idx="10"/>
          </p:nvPr>
        </p:nvSpPr>
        <p:spPr/>
        <p:txBody>
          <a:bodyPr/>
          <a:lstStyle/>
          <a:p>
            <a:fld id="{ADEEFE97-5AE4-4B63-9A43-E4126ACB91AA}" type="slidenum">
              <a:rPr lang="zh-CN" altLang="en-US" smtClean="0"/>
              <a:pPr/>
              <a:t>3</a:t>
            </a:fld>
            <a:endParaRPr lang="zh-CN" altLang="en-US"/>
          </a:p>
        </p:txBody>
      </p:sp>
    </p:spTree>
    <p:extLst>
      <p:ext uri="{BB962C8B-B14F-4D97-AF65-F5344CB8AC3E}">
        <p14:creationId xmlns:p14="http://schemas.microsoft.com/office/powerpoint/2010/main" val="1865297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目前对于临床上对于肿瘤的诊断尚处于单肿瘤诊断阶段。比如用便便中</a:t>
            </a:r>
            <a:r>
              <a:rPr lang="en-US" altLang="zh-CN" dirty="0"/>
              <a:t>DNA</a:t>
            </a:r>
            <a:r>
              <a:rPr lang="zh-CN" altLang="en-US" dirty="0"/>
              <a:t>诊断</a:t>
            </a:r>
            <a:r>
              <a:rPr lang="en-US" altLang="zh-CN" dirty="0"/>
              <a:t>colon</a:t>
            </a:r>
            <a:r>
              <a:rPr lang="en-US" altLang="zh-CN" baseline="0" dirty="0"/>
              <a:t> cancer</a:t>
            </a:r>
            <a:r>
              <a:rPr lang="zh-CN" altLang="en-US" baseline="0" dirty="0"/>
              <a:t>，用尿沉淀细胞</a:t>
            </a:r>
            <a:r>
              <a:rPr lang="en-US" altLang="zh-CN" baseline="0" dirty="0"/>
              <a:t>DNA</a:t>
            </a:r>
            <a:r>
              <a:rPr lang="zh-CN" altLang="en-US" baseline="0" dirty="0"/>
              <a:t>诊断膀胱癌，肺泡盥洗液</a:t>
            </a:r>
            <a:r>
              <a:rPr lang="en-US" altLang="zh-CN" baseline="0" dirty="0"/>
              <a:t>DNA</a:t>
            </a:r>
            <a:r>
              <a:rPr lang="zh-CN" altLang="en-US" baseline="0" dirty="0"/>
              <a:t>诊断肺癌。对于局部位置出现明显肿瘤疾病征兆的情况下，固然可以采用特异的肿瘤筛查方法，然而绝大多数肿瘤在早期没有明显的疾病征兆，如果此时进行肿瘤筛查，则需要采用不同的方法进行筛查。</a:t>
            </a:r>
            <a:endParaRPr lang="zh-CN" altLang="en-US" dirty="0"/>
          </a:p>
        </p:txBody>
      </p:sp>
      <p:sp>
        <p:nvSpPr>
          <p:cNvPr id="4" name="灯片编号占位符 3"/>
          <p:cNvSpPr>
            <a:spLocks noGrp="1"/>
          </p:cNvSpPr>
          <p:nvPr>
            <p:ph type="sldNum" sz="quarter" idx="10"/>
          </p:nvPr>
        </p:nvSpPr>
        <p:spPr/>
        <p:txBody>
          <a:bodyPr/>
          <a:lstStyle/>
          <a:p>
            <a:fld id="{ADEEFE97-5AE4-4B63-9A43-E4126ACB91AA}" type="slidenum">
              <a:rPr lang="zh-CN" altLang="en-US" smtClean="0"/>
              <a:pPr/>
              <a:t>4</a:t>
            </a:fld>
            <a:endParaRPr lang="zh-CN" altLang="en-US"/>
          </a:p>
        </p:txBody>
      </p:sp>
    </p:spTree>
    <p:extLst>
      <p:ext uri="{BB962C8B-B14F-4D97-AF65-F5344CB8AC3E}">
        <p14:creationId xmlns:p14="http://schemas.microsoft.com/office/powerpoint/2010/main" val="3237439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11</a:t>
            </a:r>
            <a:r>
              <a:rPr lang="zh-CN" altLang="en-US" dirty="0"/>
              <a:t>种肿瘤的数据量如表所示，经过</a:t>
            </a:r>
            <a:r>
              <a:rPr lang="en-US" altLang="zh-CN" dirty="0"/>
              <a:t>data</a:t>
            </a:r>
            <a:r>
              <a:rPr lang="en-US" altLang="zh-CN" baseline="0" dirty="0"/>
              <a:t> </a:t>
            </a:r>
            <a:r>
              <a:rPr lang="en-US" altLang="zh-CN" baseline="0" dirty="0" err="1"/>
              <a:t>cleanning</a:t>
            </a:r>
            <a:r>
              <a:rPr lang="zh-CN" altLang="en-US" baseline="0" dirty="0"/>
              <a:t>处理，我们获得包括接近</a:t>
            </a:r>
            <a:r>
              <a:rPr lang="en-US" altLang="zh-CN" baseline="0" dirty="0"/>
              <a:t>35</a:t>
            </a:r>
            <a:r>
              <a:rPr lang="zh-CN" altLang="en-US" baseline="0" dirty="0"/>
              <a:t>万个甲基化位点，</a:t>
            </a:r>
            <a:r>
              <a:rPr lang="en-US" altLang="zh-CN" baseline="0" dirty="0"/>
              <a:t>1278</a:t>
            </a:r>
            <a:r>
              <a:rPr lang="zh-CN" altLang="en-US" baseline="0" dirty="0"/>
              <a:t>个肿瘤样本的数据矩阵。探针之间的相关性分析发现绝大多数位点的相关性较低。且整体水平甲基化位点在肿瘤和癌旁中无明显差异。</a:t>
            </a:r>
            <a:endParaRPr lang="zh-CN" altLang="en-US" dirty="0"/>
          </a:p>
        </p:txBody>
      </p:sp>
      <p:sp>
        <p:nvSpPr>
          <p:cNvPr id="4" name="灯片编号占位符 3"/>
          <p:cNvSpPr>
            <a:spLocks noGrp="1"/>
          </p:cNvSpPr>
          <p:nvPr>
            <p:ph type="sldNum" sz="quarter" idx="10"/>
          </p:nvPr>
        </p:nvSpPr>
        <p:spPr/>
        <p:txBody>
          <a:bodyPr/>
          <a:lstStyle/>
          <a:p>
            <a:fld id="{ADEEFE97-5AE4-4B63-9A43-E4126ACB91AA}" type="slidenum">
              <a:rPr lang="zh-CN" altLang="en-US" smtClean="0"/>
              <a:pPr/>
              <a:t>8</a:t>
            </a:fld>
            <a:endParaRPr lang="zh-CN" altLang="en-US"/>
          </a:p>
        </p:txBody>
      </p:sp>
    </p:spTree>
    <p:extLst>
      <p:ext uri="{BB962C8B-B14F-4D97-AF65-F5344CB8AC3E}">
        <p14:creationId xmlns:p14="http://schemas.microsoft.com/office/powerpoint/2010/main" val="2577863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EEFE97-5AE4-4B63-9A43-E4126ACB91AA}" type="slidenum">
              <a:rPr lang="zh-CN" altLang="en-US" smtClean="0"/>
              <a:pPr/>
              <a:t>9</a:t>
            </a:fld>
            <a:endParaRPr lang="zh-CN" altLang="en-US"/>
          </a:p>
        </p:txBody>
      </p:sp>
    </p:spTree>
    <p:extLst>
      <p:ext uri="{BB962C8B-B14F-4D97-AF65-F5344CB8AC3E}">
        <p14:creationId xmlns:p14="http://schemas.microsoft.com/office/powerpoint/2010/main" val="3004987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EEFE97-5AE4-4B63-9A43-E4126ACB91AA}" type="slidenum">
              <a:rPr lang="zh-CN" altLang="en-US" smtClean="0"/>
              <a:pPr/>
              <a:t>11</a:t>
            </a:fld>
            <a:endParaRPr lang="zh-CN" altLang="en-US"/>
          </a:p>
        </p:txBody>
      </p:sp>
    </p:spTree>
    <p:extLst>
      <p:ext uri="{BB962C8B-B14F-4D97-AF65-F5344CB8AC3E}">
        <p14:creationId xmlns:p14="http://schemas.microsoft.com/office/powerpoint/2010/main" val="1899531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EEFE97-5AE4-4B63-9A43-E4126ACB91AA}" type="slidenum">
              <a:rPr lang="zh-CN" altLang="en-US" smtClean="0"/>
              <a:pPr/>
              <a:t>17</a:t>
            </a:fld>
            <a:endParaRPr lang="zh-CN" altLang="en-US"/>
          </a:p>
        </p:txBody>
      </p:sp>
    </p:spTree>
    <p:extLst>
      <p:ext uri="{BB962C8B-B14F-4D97-AF65-F5344CB8AC3E}">
        <p14:creationId xmlns:p14="http://schemas.microsoft.com/office/powerpoint/2010/main" val="829141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818E39-DC45-4DD8-A7BA-32F3574188B2}"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6DD16-6F63-4929-BFBE-DCAF17F6FC9A}" type="slidenum">
              <a:rPr lang="en-US" smtClean="0"/>
              <a:t>‹#›</a:t>
            </a:fld>
            <a:endParaRPr lang="en-US"/>
          </a:p>
        </p:txBody>
      </p:sp>
    </p:spTree>
    <p:extLst>
      <p:ext uri="{BB962C8B-B14F-4D97-AF65-F5344CB8AC3E}">
        <p14:creationId xmlns:p14="http://schemas.microsoft.com/office/powerpoint/2010/main" val="2020502166"/>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818E39-DC45-4DD8-A7BA-32F3574188B2}"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6DD16-6F63-4929-BFBE-DCAF17F6FC9A}" type="slidenum">
              <a:rPr lang="en-US" smtClean="0"/>
              <a:t>‹#›</a:t>
            </a:fld>
            <a:endParaRPr lang="en-US"/>
          </a:p>
        </p:txBody>
      </p:sp>
    </p:spTree>
    <p:extLst>
      <p:ext uri="{BB962C8B-B14F-4D97-AF65-F5344CB8AC3E}">
        <p14:creationId xmlns:p14="http://schemas.microsoft.com/office/powerpoint/2010/main" val="2676543952"/>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818E39-DC45-4DD8-A7BA-32F3574188B2}"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6DD16-6F63-4929-BFBE-DCAF17F6FC9A}" type="slidenum">
              <a:rPr lang="en-US" smtClean="0"/>
              <a:t>‹#›</a:t>
            </a:fld>
            <a:endParaRPr lang="en-US"/>
          </a:p>
        </p:txBody>
      </p:sp>
    </p:spTree>
    <p:extLst>
      <p:ext uri="{BB962C8B-B14F-4D97-AF65-F5344CB8AC3E}">
        <p14:creationId xmlns:p14="http://schemas.microsoft.com/office/powerpoint/2010/main" val="806571014"/>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2" y="3902079"/>
            <a:ext cx="3400425" cy="2949575"/>
            <a:chOff x="0" y="2458"/>
            <a:chExt cx="2142" cy="1858"/>
          </a:xfrm>
        </p:grpSpPr>
        <p:sp>
          <p:nvSpPr>
            <p:cNvPr id="5" name="Freeform 3"/>
            <p:cNvSpPr>
              <a:spLocks/>
            </p:cNvSpPr>
            <p:nvPr/>
          </p:nvSpPr>
          <p:spPr bwMode="ltGray">
            <a:xfrm>
              <a:off x="0" y="2508"/>
              <a:ext cx="2142" cy="1804"/>
            </a:xfrm>
            <a:custGeom>
              <a:avLst/>
              <a:gdLst/>
              <a:ahLst/>
              <a:cxnLst>
                <a:cxn ang="0">
                  <a:pos x="329" y="66"/>
                </a:cxn>
                <a:cxn ang="0">
                  <a:pos x="161" y="30"/>
                </a:cxn>
                <a:cxn ang="0">
                  <a:pos x="0" y="0"/>
                </a:cxn>
                <a:cxn ang="0">
                  <a:pos x="0" y="12"/>
                </a:cxn>
                <a:cxn ang="0">
                  <a:pos x="161" y="42"/>
                </a:cxn>
                <a:cxn ang="0">
                  <a:pos x="323" y="78"/>
                </a:cxn>
                <a:cxn ang="0">
                  <a:pos x="556" y="150"/>
                </a:cxn>
                <a:cxn ang="0">
                  <a:pos x="777" y="245"/>
                </a:cxn>
                <a:cxn ang="0">
                  <a:pos x="993" y="365"/>
                </a:cxn>
                <a:cxn ang="0">
                  <a:pos x="1196" y="503"/>
                </a:cxn>
                <a:cxn ang="0">
                  <a:pos x="1381" y="653"/>
                </a:cxn>
                <a:cxn ang="0">
                  <a:pos x="1555" y="827"/>
                </a:cxn>
                <a:cxn ang="0">
                  <a:pos x="1710" y="1019"/>
                </a:cxn>
                <a:cxn ang="0">
                  <a:pos x="1854" y="1229"/>
                </a:cxn>
                <a:cxn ang="0">
                  <a:pos x="1937" y="1366"/>
                </a:cxn>
                <a:cxn ang="0">
                  <a:pos x="2009" y="1510"/>
                </a:cxn>
                <a:cxn ang="0">
                  <a:pos x="2069" y="1654"/>
                </a:cxn>
                <a:cxn ang="0">
                  <a:pos x="2123" y="1804"/>
                </a:cxn>
                <a:cxn ang="0">
                  <a:pos x="2135" y="1804"/>
                </a:cxn>
                <a:cxn ang="0">
                  <a:pos x="2081" y="1654"/>
                </a:cxn>
                <a:cxn ang="0">
                  <a:pos x="2021" y="1510"/>
                </a:cxn>
                <a:cxn ang="0">
                  <a:pos x="1949" y="1366"/>
                </a:cxn>
                <a:cxn ang="0">
                  <a:pos x="1866" y="1223"/>
                </a:cxn>
                <a:cxn ang="0">
                  <a:pos x="1722" y="1013"/>
                </a:cxn>
                <a:cxn ang="0">
                  <a:pos x="1561" y="821"/>
                </a:cxn>
                <a:cxn ang="0">
                  <a:pos x="1387" y="647"/>
                </a:cxn>
                <a:cxn ang="0">
                  <a:pos x="1202" y="491"/>
                </a:cxn>
                <a:cxn ang="0">
                  <a:pos x="999" y="353"/>
                </a:cxn>
                <a:cxn ang="0">
                  <a:pos x="783" y="239"/>
                </a:cxn>
                <a:cxn ang="0">
                  <a:pos x="562" y="138"/>
                </a:cxn>
                <a:cxn ang="0">
                  <a:pos x="329" y="66"/>
                </a:cxn>
                <a:cxn ang="0">
                  <a:pos x="329" y="66"/>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fontAlgn="base">
                <a:spcBef>
                  <a:spcPct val="0"/>
                </a:spcBef>
                <a:spcAft>
                  <a:spcPct val="0"/>
                </a:spcAft>
                <a:defRPr/>
              </a:pPr>
              <a:endParaRPr lang="zh-CN" altLang="en-US" sz="1350">
                <a:solidFill>
                  <a:srgbClr val="FFFFFF"/>
                </a:solidFill>
                <a:latin typeface="Arial" charset="0"/>
                <a:ea typeface="宋体" pitchFamily="2" charset="-122"/>
              </a:endParaRPr>
            </a:p>
          </p:txBody>
        </p:sp>
        <p:sp>
          <p:nvSpPr>
            <p:cNvPr id="6" name="Freeform 4"/>
            <p:cNvSpPr>
              <a:spLocks/>
            </p:cNvSpPr>
            <p:nvPr/>
          </p:nvSpPr>
          <p:spPr bwMode="hidden">
            <a:xfrm>
              <a:off x="0" y="2458"/>
              <a:ext cx="1854" cy="1858"/>
            </a:xfrm>
            <a:custGeom>
              <a:avLst/>
              <a:gdLst/>
              <a:ahLst/>
              <a:cxnLst>
                <a:cxn ang="0">
                  <a:pos x="1854" y="1858"/>
                </a:cxn>
                <a:cxn ang="0">
                  <a:pos x="0" y="1858"/>
                </a:cxn>
                <a:cxn ang="0">
                  <a:pos x="0" y="0"/>
                </a:cxn>
                <a:cxn ang="0">
                  <a:pos x="1854" y="1858"/>
                </a:cxn>
                <a:cxn ang="0">
                  <a:pos x="1854" y="1858"/>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w="9525">
              <a:noFill/>
              <a:round/>
              <a:headEnd/>
              <a:tailEnd/>
            </a:ln>
          </p:spPr>
          <p:txBody>
            <a:bodyPr/>
            <a:lstStyle/>
            <a:p>
              <a:pPr fontAlgn="base">
                <a:spcBef>
                  <a:spcPct val="0"/>
                </a:spcBef>
                <a:spcAft>
                  <a:spcPct val="0"/>
                </a:spcAft>
                <a:defRPr/>
              </a:pPr>
              <a:endParaRPr lang="zh-CN" altLang="en-US" sz="1350">
                <a:solidFill>
                  <a:srgbClr val="FFFFFF"/>
                </a:solidFill>
                <a:latin typeface="Arial" charset="0"/>
                <a:ea typeface="宋体" pitchFamily="2" charset="-122"/>
              </a:endParaRPr>
            </a:p>
          </p:txBody>
        </p:sp>
        <p:sp>
          <p:nvSpPr>
            <p:cNvPr id="7" name="Freeform 5"/>
            <p:cNvSpPr>
              <a:spLocks/>
            </p:cNvSpPr>
            <p:nvPr/>
          </p:nvSpPr>
          <p:spPr bwMode="ltGray">
            <a:xfrm>
              <a:off x="0" y="2735"/>
              <a:ext cx="1745" cy="1577"/>
            </a:xfrm>
            <a:custGeom>
              <a:avLst/>
              <a:gdLst/>
              <a:ahLst/>
              <a:cxnLst>
                <a:cxn ang="0">
                  <a:pos x="1640" y="1377"/>
                </a:cxn>
                <a:cxn ang="0">
                  <a:pos x="1692" y="1479"/>
                </a:cxn>
                <a:cxn ang="0">
                  <a:pos x="1732" y="1577"/>
                </a:cxn>
                <a:cxn ang="0">
                  <a:pos x="1745" y="1577"/>
                </a:cxn>
                <a:cxn ang="0">
                  <a:pos x="1703" y="1469"/>
                </a:cxn>
                <a:cxn ang="0">
                  <a:pos x="1649" y="1367"/>
                </a:cxn>
                <a:cxn ang="0">
                  <a:pos x="1535" y="1157"/>
                </a:cxn>
                <a:cxn ang="0">
                  <a:pos x="1395" y="951"/>
                </a:cxn>
                <a:cxn ang="0">
                  <a:pos x="1236" y="756"/>
                </a:cxn>
                <a:cxn ang="0">
                  <a:pos x="1061" y="582"/>
                </a:cxn>
                <a:cxn ang="0">
                  <a:pos x="876" y="426"/>
                </a:cxn>
                <a:cxn ang="0">
                  <a:pos x="672" y="294"/>
                </a:cxn>
                <a:cxn ang="0">
                  <a:pos x="455" y="174"/>
                </a:cxn>
                <a:cxn ang="0">
                  <a:pos x="234" y="78"/>
                </a:cxn>
                <a:cxn ang="0">
                  <a:pos x="0" y="0"/>
                </a:cxn>
                <a:cxn ang="0">
                  <a:pos x="0" y="12"/>
                </a:cxn>
                <a:cxn ang="0">
                  <a:pos x="222" y="89"/>
                </a:cxn>
                <a:cxn ang="0">
                  <a:pos x="446" y="185"/>
                </a:cxn>
                <a:cxn ang="0">
                  <a:pos x="662" y="305"/>
                </a:cxn>
                <a:cxn ang="0">
                  <a:pos x="866" y="437"/>
                </a:cxn>
                <a:cxn ang="0">
                  <a:pos x="1052" y="593"/>
                </a:cxn>
                <a:cxn ang="0">
                  <a:pos x="1226" y="767"/>
                </a:cxn>
                <a:cxn ang="0">
                  <a:pos x="1385" y="960"/>
                </a:cxn>
                <a:cxn ang="0">
                  <a:pos x="1526" y="1167"/>
                </a:cxn>
                <a:cxn ang="0">
                  <a:pos x="1640" y="1377"/>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fontAlgn="base">
                <a:spcBef>
                  <a:spcPct val="0"/>
                </a:spcBef>
                <a:spcAft>
                  <a:spcPct val="0"/>
                </a:spcAft>
                <a:defRPr/>
              </a:pPr>
              <a:endParaRPr lang="zh-CN" altLang="en-US" sz="1350">
                <a:solidFill>
                  <a:srgbClr val="FFFFFF"/>
                </a:solidFill>
                <a:latin typeface="Arial" charset="0"/>
                <a:ea typeface="宋体" pitchFamily="2" charset="-122"/>
              </a:endParaRPr>
            </a:p>
          </p:txBody>
        </p:sp>
        <p:sp>
          <p:nvSpPr>
            <p:cNvPr id="8" name="Freeform 6"/>
            <p:cNvSpPr>
              <a:spLocks/>
            </p:cNvSpPr>
            <p:nvPr/>
          </p:nvSpPr>
          <p:spPr bwMode="ltGray">
            <a:xfrm>
              <a:off x="0" y="2544"/>
              <a:ext cx="1745" cy="1768"/>
            </a:xfrm>
            <a:custGeom>
              <a:avLst/>
              <a:gdLst/>
              <a:ahLst/>
              <a:cxnLst>
                <a:cxn ang="0">
                  <a:pos x="0" y="0"/>
                </a:cxn>
                <a:cxn ang="0">
                  <a:pos x="0" y="12"/>
                </a:cxn>
                <a:cxn ang="0">
                  <a:pos x="210" y="88"/>
                </a:cxn>
                <a:cxn ang="0">
                  <a:pos x="426" y="190"/>
                </a:cxn>
                <a:cxn ang="0">
                  <a:pos x="630" y="304"/>
                </a:cxn>
                <a:cxn ang="0">
                  <a:pos x="818" y="442"/>
                </a:cxn>
                <a:cxn ang="0">
                  <a:pos x="998" y="592"/>
                </a:cxn>
                <a:cxn ang="0">
                  <a:pos x="1164" y="766"/>
                </a:cxn>
                <a:cxn ang="0">
                  <a:pos x="1310" y="942"/>
                </a:cxn>
                <a:cxn ang="0">
                  <a:pos x="1454" y="1146"/>
                </a:cxn>
                <a:cxn ang="0">
                  <a:pos x="1536" y="1298"/>
                </a:cxn>
                <a:cxn ang="0">
                  <a:pos x="1614" y="1456"/>
                </a:cxn>
                <a:cxn ang="0">
                  <a:pos x="1682" y="1616"/>
                </a:cxn>
                <a:cxn ang="0">
                  <a:pos x="1733" y="1768"/>
                </a:cxn>
                <a:cxn ang="0">
                  <a:pos x="1745" y="1768"/>
                </a:cxn>
                <a:cxn ang="0">
                  <a:pos x="1691" y="1606"/>
                </a:cxn>
                <a:cxn ang="0">
                  <a:pos x="1623" y="1445"/>
                </a:cxn>
                <a:cxn ang="0">
                  <a:pos x="1547" y="1288"/>
                </a:cxn>
                <a:cxn ang="0">
                  <a:pos x="1463" y="1136"/>
                </a:cxn>
                <a:cxn ang="0">
                  <a:pos x="1320" y="932"/>
                </a:cxn>
                <a:cxn ang="0">
                  <a:pos x="1173" y="755"/>
                </a:cxn>
                <a:cxn ang="0">
                  <a:pos x="1008" y="581"/>
                </a:cxn>
                <a:cxn ang="0">
                  <a:pos x="827" y="431"/>
                </a:cxn>
                <a:cxn ang="0">
                  <a:pos x="642" y="293"/>
                </a:cxn>
                <a:cxn ang="0">
                  <a:pos x="437" y="179"/>
                </a:cxn>
                <a:cxn ang="0">
                  <a:pos x="222" y="78"/>
                </a:cxn>
                <a:cxn ang="0">
                  <a:pos x="0" y="0"/>
                </a:cxn>
                <a:cxn ang="0">
                  <a:pos x="0" y="0"/>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fontAlgn="base">
                <a:spcBef>
                  <a:spcPct val="0"/>
                </a:spcBef>
                <a:spcAft>
                  <a:spcPct val="0"/>
                </a:spcAft>
                <a:defRPr/>
              </a:pPr>
              <a:endParaRPr lang="zh-CN" altLang="en-US" sz="1350">
                <a:solidFill>
                  <a:srgbClr val="FFFFFF"/>
                </a:solidFill>
                <a:latin typeface="Arial" charset="0"/>
                <a:ea typeface="宋体" pitchFamily="2" charset="-122"/>
              </a:endParaRPr>
            </a:p>
          </p:txBody>
        </p:sp>
        <p:sp>
          <p:nvSpPr>
            <p:cNvPr id="9"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pPr fontAlgn="base">
                <a:spcBef>
                  <a:spcPct val="0"/>
                </a:spcBef>
                <a:spcAft>
                  <a:spcPct val="0"/>
                </a:spcAft>
                <a:defRPr/>
              </a:pPr>
              <a:endParaRPr lang="zh-CN" altLang="en-US" sz="1350">
                <a:solidFill>
                  <a:srgbClr val="FFFFFF"/>
                </a:solidFill>
                <a:latin typeface="Arial" charset="0"/>
                <a:ea typeface="宋体" pitchFamily="2" charset="-122"/>
              </a:endParaRPr>
            </a:p>
          </p:txBody>
        </p:sp>
        <p:sp>
          <p:nvSpPr>
            <p:cNvPr id="10"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w="9525">
              <a:noFill/>
              <a:round/>
              <a:headEnd/>
              <a:tailEnd/>
            </a:ln>
            <a:effectLst/>
          </p:spPr>
          <p:txBody>
            <a:bodyPr/>
            <a:lstStyle/>
            <a:p>
              <a:pPr fontAlgn="base">
                <a:spcBef>
                  <a:spcPct val="0"/>
                </a:spcBef>
                <a:spcAft>
                  <a:spcPct val="0"/>
                </a:spcAft>
                <a:defRPr/>
              </a:pPr>
              <a:endParaRPr lang="zh-CN" altLang="en-US" sz="1350">
                <a:solidFill>
                  <a:srgbClr val="FFFFFF"/>
                </a:solidFill>
                <a:latin typeface="Arial" charset="0"/>
                <a:ea typeface="宋体" pitchFamily="2" charset="-122"/>
              </a:endParaRPr>
            </a:p>
          </p:txBody>
        </p:sp>
        <p:sp>
          <p:nvSpPr>
            <p:cNvPr id="11"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pPr fontAlgn="base">
                <a:spcBef>
                  <a:spcPct val="0"/>
                </a:spcBef>
                <a:spcAft>
                  <a:spcPct val="0"/>
                </a:spcAft>
                <a:defRPr/>
              </a:pPr>
              <a:endParaRPr lang="zh-CN" altLang="en-US" sz="1350">
                <a:solidFill>
                  <a:srgbClr val="FFFFFF"/>
                </a:solidFill>
                <a:latin typeface="Arial" charset="0"/>
                <a:ea typeface="宋体" pitchFamily="2" charset="-122"/>
              </a:endParaRPr>
            </a:p>
          </p:txBody>
        </p:sp>
      </p:grpSp>
    </p:spTree>
    <p:extLst>
      <p:ext uri="{BB962C8B-B14F-4D97-AF65-F5344CB8AC3E}">
        <p14:creationId xmlns:p14="http://schemas.microsoft.com/office/powerpoint/2010/main" val="3020651407"/>
      </p:ext>
    </p:extLst>
  </p:cSld>
  <p:clrMapOvr>
    <a:masterClrMapping/>
  </p:clrMapOvr>
  <p:transition advTm="23797"/>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818E39-DC45-4DD8-A7BA-32F3574188B2}"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6DD16-6F63-4929-BFBE-DCAF17F6FC9A}" type="slidenum">
              <a:rPr lang="en-US" smtClean="0"/>
              <a:t>‹#›</a:t>
            </a:fld>
            <a:endParaRPr lang="en-US"/>
          </a:p>
        </p:txBody>
      </p:sp>
    </p:spTree>
    <p:extLst>
      <p:ext uri="{BB962C8B-B14F-4D97-AF65-F5344CB8AC3E}">
        <p14:creationId xmlns:p14="http://schemas.microsoft.com/office/powerpoint/2010/main" val="2408392496"/>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C818E39-DC45-4DD8-A7BA-32F3574188B2}"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6DD16-6F63-4929-BFBE-DCAF17F6FC9A}" type="slidenum">
              <a:rPr lang="en-US" smtClean="0"/>
              <a:t>‹#›</a:t>
            </a:fld>
            <a:endParaRPr lang="en-US"/>
          </a:p>
        </p:txBody>
      </p:sp>
    </p:spTree>
    <p:extLst>
      <p:ext uri="{BB962C8B-B14F-4D97-AF65-F5344CB8AC3E}">
        <p14:creationId xmlns:p14="http://schemas.microsoft.com/office/powerpoint/2010/main" val="2329597513"/>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818E39-DC45-4DD8-A7BA-32F3574188B2}" type="datetimeFigureOut">
              <a:rPr lang="en-US" smtClean="0"/>
              <a:t>5/11/2019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6DD16-6F63-4929-BFBE-DCAF17F6FC9A}" type="slidenum">
              <a:rPr lang="en-US" smtClean="0"/>
              <a:t>‹#›</a:t>
            </a:fld>
            <a:endParaRPr lang="en-US"/>
          </a:p>
        </p:txBody>
      </p:sp>
    </p:spTree>
    <p:extLst>
      <p:ext uri="{BB962C8B-B14F-4D97-AF65-F5344CB8AC3E}">
        <p14:creationId xmlns:p14="http://schemas.microsoft.com/office/powerpoint/2010/main" val="1255483050"/>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818E39-DC45-4DD8-A7BA-32F3574188B2}" type="datetimeFigureOut">
              <a:rPr lang="en-US" smtClean="0"/>
              <a:t>5/11/2019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26DD16-6F63-4929-BFBE-DCAF17F6FC9A}" type="slidenum">
              <a:rPr lang="en-US" smtClean="0"/>
              <a:t>‹#›</a:t>
            </a:fld>
            <a:endParaRPr lang="en-US"/>
          </a:p>
        </p:txBody>
      </p:sp>
    </p:spTree>
    <p:extLst>
      <p:ext uri="{BB962C8B-B14F-4D97-AF65-F5344CB8AC3E}">
        <p14:creationId xmlns:p14="http://schemas.microsoft.com/office/powerpoint/2010/main" val="795581405"/>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818E39-DC45-4DD8-A7BA-32F3574188B2}" type="datetimeFigureOut">
              <a:rPr lang="en-US" smtClean="0"/>
              <a:t>5/11/2019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26DD16-6F63-4929-BFBE-DCAF17F6FC9A}" type="slidenum">
              <a:rPr lang="en-US" smtClean="0"/>
              <a:t>‹#›</a:t>
            </a:fld>
            <a:endParaRPr lang="en-US"/>
          </a:p>
        </p:txBody>
      </p:sp>
    </p:spTree>
    <p:extLst>
      <p:ext uri="{BB962C8B-B14F-4D97-AF65-F5344CB8AC3E}">
        <p14:creationId xmlns:p14="http://schemas.microsoft.com/office/powerpoint/2010/main" val="2875335736"/>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818E39-DC45-4DD8-A7BA-32F3574188B2}" type="datetimeFigureOut">
              <a:rPr lang="en-US" smtClean="0"/>
              <a:t>5/11/2019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26DD16-6F63-4929-BFBE-DCAF17F6FC9A}" type="slidenum">
              <a:rPr lang="en-US" smtClean="0"/>
              <a:t>‹#›</a:t>
            </a:fld>
            <a:endParaRPr lang="en-US"/>
          </a:p>
        </p:txBody>
      </p:sp>
    </p:spTree>
    <p:extLst>
      <p:ext uri="{BB962C8B-B14F-4D97-AF65-F5344CB8AC3E}">
        <p14:creationId xmlns:p14="http://schemas.microsoft.com/office/powerpoint/2010/main" val="3429929499"/>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BC818E39-DC45-4DD8-A7BA-32F3574188B2}" type="datetimeFigureOut">
              <a:rPr lang="en-US" smtClean="0"/>
              <a:t>5/11/2019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6DD16-6F63-4929-BFBE-DCAF17F6FC9A}" type="slidenum">
              <a:rPr lang="en-US" smtClean="0"/>
              <a:t>‹#›</a:t>
            </a:fld>
            <a:endParaRPr lang="en-US"/>
          </a:p>
        </p:txBody>
      </p:sp>
    </p:spTree>
    <p:extLst>
      <p:ext uri="{BB962C8B-B14F-4D97-AF65-F5344CB8AC3E}">
        <p14:creationId xmlns:p14="http://schemas.microsoft.com/office/powerpoint/2010/main" val="3737959380"/>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BC818E39-DC45-4DD8-A7BA-32F3574188B2}" type="datetimeFigureOut">
              <a:rPr lang="en-US" smtClean="0"/>
              <a:t>5/11/2019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6DD16-6F63-4929-BFBE-DCAF17F6FC9A}" type="slidenum">
              <a:rPr lang="en-US" smtClean="0"/>
              <a:t>‹#›</a:t>
            </a:fld>
            <a:endParaRPr lang="en-US"/>
          </a:p>
        </p:txBody>
      </p:sp>
    </p:spTree>
    <p:extLst>
      <p:ext uri="{BB962C8B-B14F-4D97-AF65-F5344CB8AC3E}">
        <p14:creationId xmlns:p14="http://schemas.microsoft.com/office/powerpoint/2010/main" val="293500068"/>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C818E39-DC45-4DD8-A7BA-32F3574188B2}" type="datetimeFigureOut">
              <a:rPr lang="en-US" smtClean="0"/>
              <a:t>5/11/2019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F26DD16-6F63-4929-BFBE-DCAF17F6FC9A}" type="slidenum">
              <a:rPr lang="en-US" smtClean="0"/>
              <a:t>‹#›</a:t>
            </a:fld>
            <a:endParaRPr lang="en-US"/>
          </a:p>
        </p:txBody>
      </p:sp>
    </p:spTree>
    <p:extLst>
      <p:ext uri="{BB962C8B-B14F-4D97-AF65-F5344CB8AC3E}">
        <p14:creationId xmlns:p14="http://schemas.microsoft.com/office/powerpoint/2010/main" val="639011018"/>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 Id="rId5" Type="http://schemas.openxmlformats.org/officeDocument/2006/relationships/image" Target="../media/image2.jpeg"/><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2.xml"/><Relationship Id="rId5" Type="http://schemas.openxmlformats.org/officeDocument/2006/relationships/image" Target="../media/image4.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chart" Target="../charts/chart2.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1169194" y="2353866"/>
            <a:ext cx="6778229" cy="971550"/>
          </a:xfrm>
          <a:prstGeom prst="rect">
            <a:avLst/>
          </a:prstGeom>
        </p:spPr>
        <p:txBody>
          <a:bodyPr>
            <a:normAutofit/>
          </a:bodyPr>
          <a:lstStyle/>
          <a:p>
            <a:pPr algn="ctr" fontAlgn="base">
              <a:spcBef>
                <a:spcPct val="0"/>
              </a:spcBef>
              <a:spcAft>
                <a:spcPct val="0"/>
              </a:spcAft>
              <a:defRPr/>
            </a:pPr>
            <a:endParaRPr lang="zh-CN" altLang="zh-CN" sz="2100" b="1" i="1" dirty="0">
              <a:solidFill>
                <a:srgbClr val="FFFFFF"/>
              </a:solidFill>
              <a:latin typeface="Arial" charset="0"/>
              <a:ea typeface="宋体" charset="-122"/>
            </a:endParaRPr>
          </a:p>
        </p:txBody>
      </p:sp>
      <p:sp>
        <p:nvSpPr>
          <p:cNvPr id="5123" name="标题 1"/>
          <p:cNvSpPr txBox="1">
            <a:spLocks/>
          </p:cNvSpPr>
          <p:nvPr/>
        </p:nvSpPr>
        <p:spPr bwMode="auto">
          <a:xfrm>
            <a:off x="3492106" y="3590925"/>
            <a:ext cx="1877615" cy="485775"/>
          </a:xfrm>
          <a:prstGeom prst="rect">
            <a:avLst/>
          </a:prstGeom>
          <a:noFill/>
          <a:ln w="9525">
            <a:noFill/>
            <a:miter lim="800000"/>
            <a:headEnd/>
            <a:tailEnd/>
          </a:ln>
        </p:spPr>
        <p:txBody>
          <a:bodyPr/>
          <a:lstStyle/>
          <a:p>
            <a:pPr algn="ctr" fontAlgn="base">
              <a:spcBef>
                <a:spcPct val="0"/>
              </a:spcBef>
              <a:spcAft>
                <a:spcPct val="0"/>
              </a:spcAft>
            </a:pPr>
            <a:endParaRPr lang="en-US" altLang="zh-CN" sz="1500" b="1">
              <a:solidFill>
                <a:srgbClr val="FFFFFF"/>
              </a:solidFill>
              <a:latin typeface="time"/>
              <a:ea typeface="宋体" pitchFamily="2" charset="-122"/>
            </a:endParaRPr>
          </a:p>
        </p:txBody>
      </p:sp>
      <p:sp>
        <p:nvSpPr>
          <p:cNvPr id="8" name="标题 1"/>
          <p:cNvSpPr txBox="1">
            <a:spLocks/>
          </p:cNvSpPr>
          <p:nvPr/>
        </p:nvSpPr>
        <p:spPr>
          <a:xfrm>
            <a:off x="202567" y="1070223"/>
            <a:ext cx="8537972" cy="5184776"/>
          </a:xfrm>
          <a:prstGeom prst="rect">
            <a:avLst/>
          </a:prstGeom>
        </p:spPr>
        <p:txBody>
          <a:bodyPr>
            <a:noAutofit/>
          </a:bodyPr>
          <a:lstStyle/>
          <a:p>
            <a:pPr algn="ctr"/>
            <a:endParaRPr lang="en-US" sz="2400" dirty="0"/>
          </a:p>
          <a:p>
            <a:pPr algn="ctr"/>
            <a:r>
              <a:rPr lang="en-US" sz="2400" dirty="0"/>
              <a:t> Identification of methylation haplotype blocks aids in deconvolution of heterogeneous tissue samples and tumor tissue-of-origin mapping from plasma DNA</a:t>
            </a:r>
          </a:p>
          <a:p>
            <a:pPr algn="ctr"/>
            <a:endParaRPr lang="en-US" altLang="zh-CN" sz="2400" b="1" kern="100" dirty="0">
              <a:latin typeface="+mj-lt"/>
              <a:cs typeface="Times New Roman" panose="02020603050405020304" pitchFamily="18" charset="0"/>
            </a:endParaRPr>
          </a:p>
          <a:p>
            <a:pPr algn="ctr"/>
            <a:endParaRPr lang="en-US" altLang="zh-CN" sz="2400" b="1" kern="100" dirty="0">
              <a:latin typeface="+mj-lt"/>
              <a:cs typeface="Times New Roman" panose="02020603050405020304" pitchFamily="18" charset="0"/>
            </a:endParaRPr>
          </a:p>
          <a:p>
            <a:pPr algn="ctr"/>
            <a:endParaRPr lang="en-US" altLang="zh-CN" sz="2400" b="1" kern="100" dirty="0">
              <a:latin typeface="+mj-lt"/>
              <a:cs typeface="Times New Roman" panose="02020603050405020304" pitchFamily="18" charset="0"/>
            </a:endParaRPr>
          </a:p>
          <a:p>
            <a:pPr algn="ctr"/>
            <a:r>
              <a:rPr lang="en-US" altLang="zh-CN" sz="2400" b="1" kern="100" dirty="0">
                <a:latin typeface="+mj-lt"/>
                <a:cs typeface="Times New Roman" panose="02020603050405020304" pitchFamily="18" charset="0"/>
              </a:rPr>
              <a:t>Shicheng Guo</a:t>
            </a:r>
          </a:p>
          <a:p>
            <a:pPr algn="ctr"/>
            <a:endParaRPr lang="en-US" altLang="zh-CN" sz="2400" b="1" kern="100" dirty="0">
              <a:latin typeface="+mj-lt"/>
              <a:cs typeface="Times New Roman" panose="02020603050405020304" pitchFamily="18" charset="0"/>
            </a:endParaRPr>
          </a:p>
          <a:p>
            <a:pPr algn="ctr"/>
            <a:r>
              <a:rPr lang="en-US" altLang="zh-CN" sz="2400" b="1" kern="100" dirty="0">
                <a:latin typeface="+mj-lt"/>
                <a:cs typeface="Times New Roman" panose="02020603050405020304" pitchFamily="18" charset="0"/>
              </a:rPr>
              <a:t>March 24 2017</a:t>
            </a:r>
          </a:p>
        </p:txBody>
      </p:sp>
    </p:spTree>
    <p:extLst>
      <p:ext uri="{BB962C8B-B14F-4D97-AF65-F5344CB8AC3E}">
        <p14:creationId xmlns:p14="http://schemas.microsoft.com/office/powerpoint/2010/main" val="293449167"/>
      </p:ext>
    </p:extLst>
  </p:cSld>
  <p:clrMapOvr>
    <a:masterClrMapping/>
  </p:clrMapOvr>
  <p:transition advTm="23797"/>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2537B8F-2854-4B55-A1FD-0692A8642363}" type="slidenum">
              <a:rPr lang="zh-CN" altLang="en-US" smtClean="0">
                <a:solidFill>
                  <a:srgbClr val="000000"/>
                </a:solidFill>
              </a:rPr>
              <a:pPr>
                <a:defRPr/>
              </a:pPr>
              <a:t>10</a:t>
            </a:fld>
            <a:endParaRPr lang="zh-CN" altLang="en-US" dirty="0">
              <a:solidFill>
                <a:srgbClr val="000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595" y="778457"/>
            <a:ext cx="5986470" cy="2712722"/>
          </a:xfrm>
          <a:prstGeom prst="rect">
            <a:avLst/>
          </a:prstGeom>
        </p:spPr>
      </p:pic>
      <p:sp>
        <p:nvSpPr>
          <p:cNvPr id="4" name="Rectangle 3"/>
          <p:cNvSpPr/>
          <p:nvPr/>
        </p:nvSpPr>
        <p:spPr>
          <a:xfrm>
            <a:off x="-76135" y="46528"/>
            <a:ext cx="9217891" cy="523220"/>
          </a:xfrm>
          <a:prstGeom prst="rect">
            <a:avLst/>
          </a:prstGeom>
        </p:spPr>
        <p:txBody>
          <a:bodyPr wrap="square">
            <a:spAutoFit/>
          </a:bodyPr>
          <a:lstStyle/>
          <a:p>
            <a:pPr algn="ctr"/>
            <a:r>
              <a:rPr lang="en-US" sz="2800" b="1" dirty="0">
                <a:solidFill>
                  <a:srgbClr val="000000"/>
                </a:solidFill>
                <a:latin typeface="Arial" panose="020B0604020202020204" pitchFamily="34" charset="0"/>
              </a:rPr>
              <a:t>Methylation Haplotype Load Definition</a:t>
            </a: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b="28050"/>
          <a:stretch/>
        </p:blipFill>
        <p:spPr>
          <a:xfrm>
            <a:off x="2738839" y="3566988"/>
            <a:ext cx="3299982" cy="869291"/>
          </a:xfrm>
          <a:prstGeom prst="rect">
            <a:avLst/>
          </a:prstGeom>
        </p:spPr>
      </p:pic>
      <mc:AlternateContent xmlns:mc="http://schemas.openxmlformats.org/markup-compatibility/2006">
        <mc:Choice xmlns:a14="http://schemas.microsoft.com/office/drawing/2010/main" Requires="a14">
          <p:sp>
            <p:nvSpPr>
              <p:cNvPr id="6" name="Rectangle 5"/>
              <p:cNvSpPr/>
              <p:nvPr/>
            </p:nvSpPr>
            <p:spPr>
              <a:xfrm>
                <a:off x="78378" y="4823422"/>
                <a:ext cx="9065622" cy="1200329"/>
              </a:xfrm>
              <a:prstGeom prst="rect">
                <a:avLst/>
              </a:prstGeom>
            </p:spPr>
            <p:txBody>
              <a:bodyPr wrap="square">
                <a:spAutoFit/>
              </a:bodyPr>
              <a:lstStyle/>
              <a:p>
                <a:pPr algn="just"/>
                <a:r>
                  <a:rPr lang="en-US" b="1" dirty="0" smtClean="0">
                    <a:solidFill>
                      <a:srgbClr val="000000"/>
                    </a:solidFill>
                    <a:latin typeface="Cambria" panose="02040503050406030204" pitchFamily="18" charset="0"/>
                    <a:ea typeface="宋体" panose="02010600030101010101" pitchFamily="2" charset="-122"/>
                    <a:cs typeface="Times New Roman" panose="02020603050405020304" pitchFamily="18" charset="0"/>
                  </a:rPr>
                  <a:t>Where </a:t>
                </a:r>
                <a14:m>
                  <m:oMath xmlns:m="http://schemas.openxmlformats.org/officeDocument/2006/math">
                    <m:r>
                      <a:rPr lang="en-US" b="1"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𝐥</m:t>
                    </m:r>
                    <m:r>
                      <a:rPr lang="en-US" b="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 </m:t>
                    </m:r>
                    <m:r>
                      <a:rPr lang="en-US" b="1"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𝐢</m:t>
                    </m:r>
                  </m:oMath>
                </a14:m>
                <a:r>
                  <a:rPr lang="en-US" b="1" dirty="0">
                    <a:solidFill>
                      <a:srgbClr val="000000"/>
                    </a:solidFill>
                    <a:effectLst/>
                    <a:latin typeface="Cambria" panose="02040503050406030204" pitchFamily="18" charset="0"/>
                    <a:ea typeface="宋体" panose="02010600030101010101" pitchFamily="2" charset="-122"/>
                    <a:cs typeface="Times New Roman" panose="02020603050405020304" pitchFamily="18" charset="0"/>
                  </a:rPr>
                  <a:t>s the length of haplotypes, </a:t>
                </a:r>
                <a14:m>
                  <m:oMath xmlns:m="http://schemas.openxmlformats.org/officeDocument/2006/math">
                    <m:r>
                      <a:rPr lang="en-US" b="1" i="1">
                        <a:solidFill>
                          <a:srgbClr val="000000"/>
                        </a:solidFill>
                        <a:effectLst/>
                        <a:latin typeface="Cambria Math" panose="02040503050406030204" pitchFamily="18" charset="0"/>
                        <a:ea typeface="宋体" panose="02010600030101010101" pitchFamily="2" charset="-122"/>
                        <a:cs typeface="Cambria Math" panose="02040503050406030204" pitchFamily="18" charset="0"/>
                      </a:rPr>
                      <m:t>𝑷</m:t>
                    </m:r>
                    <m:d>
                      <m:dPr>
                        <m:ctrlPr>
                          <a:rPr lang="en-US" b="1" i="1">
                            <a:solidFill>
                              <a:srgbClr val="000000"/>
                            </a:solidFill>
                            <a:effectLst/>
                            <a:latin typeface="Cambria Math" panose="02040503050406030204" pitchFamily="18" charset="0"/>
                            <a:cs typeface="Cambria Math" panose="02040503050406030204" pitchFamily="18" charset="0"/>
                          </a:rPr>
                        </m:ctrlPr>
                      </m:dPr>
                      <m:e>
                        <m:sSub>
                          <m:sSubPr>
                            <m:ctrlPr>
                              <a:rPr lang="en-US" b="1" i="1">
                                <a:solidFill>
                                  <a:srgbClr val="000000"/>
                                </a:solidFill>
                                <a:effectLst/>
                                <a:latin typeface="Cambria Math" panose="02040503050406030204" pitchFamily="18" charset="0"/>
                                <a:cs typeface="Cambria Math" panose="02040503050406030204" pitchFamily="18" charset="0"/>
                              </a:rPr>
                            </m:ctrlPr>
                          </m:sSubPr>
                          <m:e>
                            <m:r>
                              <a:rPr lang="en-US" b="1" i="1">
                                <a:solidFill>
                                  <a:srgbClr val="000000"/>
                                </a:solidFill>
                                <a:effectLst/>
                                <a:latin typeface="Cambria Math" panose="02040503050406030204" pitchFamily="18" charset="0"/>
                                <a:ea typeface="宋体" panose="02010600030101010101" pitchFamily="2" charset="-122"/>
                                <a:cs typeface="Cambria Math" panose="02040503050406030204" pitchFamily="18" charset="0"/>
                              </a:rPr>
                              <m:t>𝑴𝑯</m:t>
                            </m:r>
                          </m:e>
                          <m:sub>
                            <m:r>
                              <a:rPr lang="en-US" b="1" i="1">
                                <a:solidFill>
                                  <a:srgbClr val="000000"/>
                                </a:solidFill>
                                <a:effectLst/>
                                <a:latin typeface="Cambria Math" panose="02040503050406030204" pitchFamily="18" charset="0"/>
                                <a:ea typeface="宋体" panose="02010600030101010101" pitchFamily="2" charset="-122"/>
                                <a:cs typeface="Cambria Math" panose="02040503050406030204" pitchFamily="18" charset="0"/>
                              </a:rPr>
                              <m:t>𝒊</m:t>
                            </m:r>
                          </m:sub>
                        </m:sSub>
                      </m:e>
                    </m:d>
                  </m:oMath>
                </a14:m>
                <a:r>
                  <a:rPr lang="en-US" b="1" dirty="0">
                    <a:solidFill>
                      <a:srgbClr val="000000"/>
                    </a:solidFill>
                    <a:effectLst/>
                    <a:latin typeface="Cambria" panose="02040503050406030204" pitchFamily="18" charset="0"/>
                    <a:ea typeface="宋体" panose="02010600030101010101" pitchFamily="2" charset="-122"/>
                    <a:cs typeface="Times New Roman" panose="02020603050405020304" pitchFamily="18" charset="0"/>
                  </a:rPr>
                  <a:t>is the fraction of fully methylated haplotype with </a:t>
                </a:r>
                <a:r>
                  <a:rPr lang="en-US" b="1" dirty="0" err="1">
                    <a:solidFill>
                      <a:srgbClr val="000000"/>
                    </a:solidFill>
                    <a:effectLst/>
                    <a:latin typeface="Cambria" panose="02040503050406030204" pitchFamily="18" charset="0"/>
                    <a:ea typeface="宋体" panose="02010600030101010101" pitchFamily="2" charset="-122"/>
                    <a:cs typeface="Times New Roman" panose="02020603050405020304" pitchFamily="18" charset="0"/>
                  </a:rPr>
                  <a:t>i</a:t>
                </a:r>
                <a:r>
                  <a:rPr lang="en-US" b="1" dirty="0">
                    <a:solidFill>
                      <a:srgbClr val="000000"/>
                    </a:solidFill>
                    <a:effectLst/>
                    <a:latin typeface="Cambria" panose="02040503050406030204" pitchFamily="18" charset="0"/>
                    <a:ea typeface="宋体" panose="02010600030101010101" pitchFamily="2" charset="-122"/>
                    <a:cs typeface="Times New Roman" panose="02020603050405020304" pitchFamily="18" charset="0"/>
                  </a:rPr>
                  <a:t> loci. For a haplotype of length L, we considered all the sub-strings with length from 1 to L in this calculation. </a:t>
                </a:r>
                <a14:m>
                  <m:oMath xmlns:m="http://schemas.openxmlformats.org/officeDocument/2006/math">
                    <m:sSub>
                      <m:sSubPr>
                        <m:ctrlPr>
                          <a:rPr lang="en-US" b="1" i="1">
                            <a:solidFill>
                              <a:srgbClr val="000000"/>
                            </a:solidFill>
                            <a:effectLst/>
                            <a:latin typeface="Cambria Math" panose="02040503050406030204" pitchFamily="18" charset="0"/>
                            <a:cs typeface="Cambria Math" panose="02040503050406030204" pitchFamily="18" charset="0"/>
                          </a:rPr>
                        </m:ctrlPr>
                      </m:sSubPr>
                      <m:e>
                        <m:r>
                          <a:rPr lang="en-US" b="1" i="1">
                            <a:solidFill>
                              <a:srgbClr val="000000"/>
                            </a:solidFill>
                            <a:effectLst/>
                            <a:latin typeface="Cambria Math" panose="02040503050406030204" pitchFamily="18" charset="0"/>
                            <a:ea typeface="宋体" panose="02010600030101010101" pitchFamily="2" charset="-122"/>
                            <a:cs typeface="Cambria Math" panose="02040503050406030204" pitchFamily="18" charset="0"/>
                          </a:rPr>
                          <m:t>𝒘</m:t>
                        </m:r>
                      </m:e>
                      <m:sub>
                        <m:r>
                          <a:rPr lang="en-US" b="1" i="1">
                            <a:solidFill>
                              <a:srgbClr val="000000"/>
                            </a:solidFill>
                            <a:effectLst/>
                            <a:latin typeface="Cambria Math" panose="02040503050406030204" pitchFamily="18" charset="0"/>
                            <a:ea typeface="宋体" panose="02010600030101010101" pitchFamily="2" charset="-122"/>
                            <a:cs typeface="Cambria Math" panose="02040503050406030204" pitchFamily="18" charset="0"/>
                          </a:rPr>
                          <m:t>𝒊</m:t>
                        </m:r>
                      </m:sub>
                    </m:sSub>
                  </m:oMath>
                </a14:m>
                <a:r>
                  <a:rPr lang="en-US" b="1" dirty="0">
                    <a:solidFill>
                      <a:srgbClr val="000000"/>
                    </a:solidFill>
                    <a:effectLst/>
                    <a:latin typeface="Cambria" panose="02040503050406030204" pitchFamily="18" charset="0"/>
                    <a:ea typeface="宋体" panose="02010600030101010101" pitchFamily="2" charset="-122"/>
                    <a:cs typeface="Times New Roman" panose="02020603050405020304" pitchFamily="18" charset="0"/>
                  </a:rPr>
                  <a:t> is the weight for </a:t>
                </a:r>
                <a:r>
                  <a:rPr lang="en-US" b="1" dirty="0" err="1">
                    <a:solidFill>
                      <a:srgbClr val="000000"/>
                    </a:solidFill>
                    <a:effectLst/>
                    <a:latin typeface="Cambria" panose="02040503050406030204" pitchFamily="18" charset="0"/>
                    <a:ea typeface="宋体" panose="02010600030101010101" pitchFamily="2" charset="-122"/>
                    <a:cs typeface="Times New Roman" panose="02020603050405020304" pitchFamily="18" charset="0"/>
                  </a:rPr>
                  <a:t>i</a:t>
                </a:r>
                <a:r>
                  <a:rPr lang="en-US" b="1" dirty="0">
                    <a:solidFill>
                      <a:srgbClr val="000000"/>
                    </a:solidFill>
                    <a:effectLst/>
                    <a:latin typeface="Cambria" panose="02040503050406030204" pitchFamily="18" charset="0"/>
                    <a:ea typeface="宋体" panose="02010600030101010101" pitchFamily="2" charset="-122"/>
                    <a:cs typeface="Times New Roman" panose="02020603050405020304" pitchFamily="18" charset="0"/>
                  </a:rPr>
                  <a:t>-locus haplotype. We typically used </a:t>
                </a:r>
                <a14:m>
                  <m:oMath xmlns:m="http://schemas.openxmlformats.org/officeDocument/2006/math">
                    <m:sSub>
                      <m:sSubPr>
                        <m:ctrlPr>
                          <a:rPr lang="en-US" b="1" i="1">
                            <a:solidFill>
                              <a:srgbClr val="000000"/>
                            </a:solidFill>
                            <a:effectLst/>
                            <a:latin typeface="Cambria Math" panose="02040503050406030204" pitchFamily="18" charset="0"/>
                            <a:cs typeface="Cambria Math" panose="02040503050406030204" pitchFamily="18" charset="0"/>
                          </a:rPr>
                        </m:ctrlPr>
                      </m:sSubPr>
                      <m:e>
                        <m:r>
                          <a:rPr lang="en-US" b="1" i="1">
                            <a:solidFill>
                              <a:srgbClr val="000000"/>
                            </a:solidFill>
                            <a:effectLst/>
                            <a:latin typeface="Cambria Math" panose="02040503050406030204" pitchFamily="18" charset="0"/>
                            <a:ea typeface="宋体" panose="02010600030101010101" pitchFamily="2" charset="-122"/>
                            <a:cs typeface="Cambria Math" panose="02040503050406030204" pitchFamily="18" charset="0"/>
                          </a:rPr>
                          <m:t>𝒘</m:t>
                        </m:r>
                      </m:e>
                      <m:sub>
                        <m:r>
                          <a:rPr lang="en-US" b="1" i="1">
                            <a:solidFill>
                              <a:srgbClr val="000000"/>
                            </a:solidFill>
                            <a:effectLst/>
                            <a:latin typeface="Cambria Math" panose="02040503050406030204" pitchFamily="18" charset="0"/>
                            <a:ea typeface="宋体" panose="02010600030101010101" pitchFamily="2" charset="-122"/>
                            <a:cs typeface="Cambria Math" panose="02040503050406030204" pitchFamily="18" charset="0"/>
                          </a:rPr>
                          <m:t>𝒊</m:t>
                        </m:r>
                      </m:sub>
                    </m:sSub>
                    <m:r>
                      <a:rPr lang="en-US" b="1" i="1">
                        <a:solidFill>
                          <a:srgbClr val="000000"/>
                        </a:solidFill>
                        <a:effectLst/>
                        <a:latin typeface="Cambria Math" panose="02040503050406030204" pitchFamily="18" charset="0"/>
                        <a:ea typeface="宋体" panose="02010600030101010101" pitchFamily="2" charset="-122"/>
                        <a:cs typeface="Cambria Math" panose="02040503050406030204" pitchFamily="18" charset="0"/>
                      </a:rPr>
                      <m:t>=</m:t>
                    </m:r>
                    <m:r>
                      <a:rPr lang="en-US" b="1" i="1">
                        <a:solidFill>
                          <a:srgbClr val="000000"/>
                        </a:solidFill>
                        <a:effectLst/>
                        <a:latin typeface="Cambria Math" panose="02040503050406030204" pitchFamily="18" charset="0"/>
                        <a:ea typeface="宋体" panose="02010600030101010101" pitchFamily="2" charset="-122"/>
                        <a:cs typeface="Cambria Math" panose="02040503050406030204" pitchFamily="18" charset="0"/>
                      </a:rPr>
                      <m:t>𝒊</m:t>
                    </m:r>
                  </m:oMath>
                </a14:m>
                <a:r>
                  <a:rPr lang="en-US" b="1" dirty="0">
                    <a:solidFill>
                      <a:srgbClr val="000000"/>
                    </a:solidFill>
                    <a:effectLst/>
                    <a:latin typeface="Cambria" panose="02040503050406030204" pitchFamily="18" charset="0"/>
                    <a:ea typeface="宋体" panose="02010600030101010101" pitchFamily="2" charset="-122"/>
                    <a:cs typeface="Times New Roman" panose="02020603050405020304" pitchFamily="18" charset="0"/>
                  </a:rPr>
                  <a:t> or </a:t>
                </a:r>
                <a14:m>
                  <m:oMath xmlns:m="http://schemas.openxmlformats.org/officeDocument/2006/math">
                    <m:sSub>
                      <m:sSubPr>
                        <m:ctrlPr>
                          <a:rPr lang="en-US" b="1" i="1">
                            <a:solidFill>
                              <a:srgbClr val="000000"/>
                            </a:solidFill>
                            <a:effectLst/>
                            <a:latin typeface="Cambria Math" panose="02040503050406030204" pitchFamily="18" charset="0"/>
                            <a:cs typeface="Cambria Math" panose="02040503050406030204" pitchFamily="18" charset="0"/>
                          </a:rPr>
                        </m:ctrlPr>
                      </m:sSubPr>
                      <m:e>
                        <m:r>
                          <a:rPr lang="en-US" b="1" i="1">
                            <a:solidFill>
                              <a:srgbClr val="000000"/>
                            </a:solidFill>
                            <a:effectLst/>
                            <a:latin typeface="Cambria Math" panose="02040503050406030204" pitchFamily="18" charset="0"/>
                            <a:ea typeface="宋体" panose="02010600030101010101" pitchFamily="2" charset="-122"/>
                            <a:cs typeface="Cambria Math" panose="02040503050406030204" pitchFamily="18" charset="0"/>
                          </a:rPr>
                          <m:t>𝒘</m:t>
                        </m:r>
                      </m:e>
                      <m:sub>
                        <m:r>
                          <a:rPr lang="en-US" b="1" i="1">
                            <a:solidFill>
                              <a:srgbClr val="000000"/>
                            </a:solidFill>
                            <a:effectLst/>
                            <a:latin typeface="Cambria Math" panose="02040503050406030204" pitchFamily="18" charset="0"/>
                            <a:ea typeface="宋体" panose="02010600030101010101" pitchFamily="2" charset="-122"/>
                            <a:cs typeface="Cambria Math" panose="02040503050406030204" pitchFamily="18" charset="0"/>
                          </a:rPr>
                          <m:t>𝒊</m:t>
                        </m:r>
                      </m:sub>
                    </m:sSub>
                    <m:r>
                      <a:rPr lang="en-US" b="1" i="1">
                        <a:solidFill>
                          <a:srgbClr val="000000"/>
                        </a:solidFill>
                        <a:effectLst/>
                        <a:latin typeface="Cambria Math" panose="02040503050406030204" pitchFamily="18" charset="0"/>
                        <a:ea typeface="宋体" panose="02010600030101010101" pitchFamily="2" charset="-122"/>
                        <a:cs typeface="Cambria Math" panose="02040503050406030204" pitchFamily="18" charset="0"/>
                      </a:rPr>
                      <m:t>=</m:t>
                    </m:r>
                    <m:sSup>
                      <m:sSupPr>
                        <m:ctrlPr>
                          <a:rPr lang="en-US" b="1" i="1">
                            <a:solidFill>
                              <a:srgbClr val="000000"/>
                            </a:solidFill>
                            <a:effectLst/>
                            <a:latin typeface="Cambria Math" panose="02040503050406030204" pitchFamily="18" charset="0"/>
                            <a:cs typeface="Cambria Math" panose="02040503050406030204" pitchFamily="18" charset="0"/>
                          </a:rPr>
                        </m:ctrlPr>
                      </m:sSupPr>
                      <m:e>
                        <m:r>
                          <a:rPr lang="en-US" b="1" i="1">
                            <a:solidFill>
                              <a:srgbClr val="000000"/>
                            </a:solidFill>
                            <a:effectLst/>
                            <a:latin typeface="Cambria Math" panose="02040503050406030204" pitchFamily="18" charset="0"/>
                            <a:ea typeface="宋体" panose="02010600030101010101" pitchFamily="2" charset="-122"/>
                            <a:cs typeface="Cambria Math" panose="02040503050406030204" pitchFamily="18" charset="0"/>
                          </a:rPr>
                          <m:t>𝒊</m:t>
                        </m:r>
                      </m:e>
                      <m:sup>
                        <m:r>
                          <a:rPr lang="en-US" b="1" i="1">
                            <a:solidFill>
                              <a:srgbClr val="000000"/>
                            </a:solidFill>
                            <a:effectLst/>
                            <a:latin typeface="Cambria Math" panose="02040503050406030204" pitchFamily="18" charset="0"/>
                            <a:ea typeface="宋体" panose="02010600030101010101" pitchFamily="2" charset="-122"/>
                            <a:cs typeface="Cambria Math" panose="02040503050406030204" pitchFamily="18" charset="0"/>
                          </a:rPr>
                          <m:t>𝟐</m:t>
                        </m:r>
                      </m:sup>
                    </m:sSup>
                  </m:oMath>
                </a14:m>
                <a:r>
                  <a:rPr lang="en-US" b="1" dirty="0">
                    <a:solidFill>
                      <a:srgbClr val="000000"/>
                    </a:solidFill>
                    <a:effectLst/>
                    <a:latin typeface="Cambria" panose="02040503050406030204" pitchFamily="18" charset="0"/>
                    <a:ea typeface="宋体" panose="02010600030101010101" pitchFamily="2" charset="-122"/>
                    <a:cs typeface="Times New Roman" panose="02020603050405020304" pitchFamily="18" charset="0"/>
                  </a:rPr>
                  <a:t> to favor the contribution of longer haplotype. </a:t>
                </a:r>
                <a:endParaRPr lang="en-US" b="1" dirty="0">
                  <a:solidFill>
                    <a:srgbClr val="000000"/>
                  </a:solidFill>
                </a:endParaRPr>
              </a:p>
            </p:txBody>
          </p:sp>
        </mc:Choice>
        <mc:Fallback>
          <p:sp>
            <p:nvSpPr>
              <p:cNvPr id="6" name="Rectangle 5"/>
              <p:cNvSpPr>
                <a:spLocks noRot="1" noChangeAspect="1" noMove="1" noResize="1" noEditPoints="1" noAdjustHandles="1" noChangeArrowheads="1" noChangeShapeType="1" noTextEdit="1"/>
              </p:cNvSpPr>
              <p:nvPr/>
            </p:nvSpPr>
            <p:spPr>
              <a:xfrm>
                <a:off x="78378" y="4823422"/>
                <a:ext cx="9065622" cy="1200329"/>
              </a:xfrm>
              <a:prstGeom prst="rect">
                <a:avLst/>
              </a:prstGeom>
              <a:blipFill>
                <a:blip r:embed="rId4"/>
                <a:stretch>
                  <a:fillRect l="-605" t="-3046" r="-538" b="-6599"/>
                </a:stretch>
              </a:blipFill>
            </p:spPr>
            <p:txBody>
              <a:bodyPr/>
              <a:lstStyle/>
              <a:p>
                <a:r>
                  <a:rPr lang="en-US">
                    <a:noFill/>
                  </a:rPr>
                  <a:t> </a:t>
                </a:r>
              </a:p>
            </p:txBody>
          </p:sp>
        </mc:Fallback>
      </mc:AlternateContent>
      <p:sp>
        <p:nvSpPr>
          <p:cNvPr id="7" name="Rectangle 6"/>
          <p:cNvSpPr/>
          <p:nvPr/>
        </p:nvSpPr>
        <p:spPr>
          <a:xfrm>
            <a:off x="1320053" y="4478487"/>
            <a:ext cx="6425514" cy="400110"/>
          </a:xfrm>
          <a:prstGeom prst="rect">
            <a:avLst/>
          </a:prstGeom>
        </p:spPr>
        <p:txBody>
          <a:bodyPr wrap="square">
            <a:spAutoFit/>
          </a:bodyPr>
          <a:lstStyle/>
          <a:p>
            <a:pPr algn="just"/>
            <a:r>
              <a:rPr lang="en-US" sz="2000" b="1" dirty="0">
                <a:solidFill>
                  <a:srgbClr val="000000"/>
                </a:solidFill>
              </a:rPr>
              <a:t>Give different weight to the </a:t>
            </a:r>
            <a:r>
              <a:rPr lang="en-US" sz="2000" b="1" dirty="0" err="1">
                <a:solidFill>
                  <a:srgbClr val="000000"/>
                </a:solidFill>
              </a:rPr>
              <a:t>CpG</a:t>
            </a:r>
            <a:r>
              <a:rPr lang="en-US" sz="2000" b="1" dirty="0">
                <a:solidFill>
                  <a:srgbClr val="000000"/>
                </a:solidFill>
              </a:rPr>
              <a:t> in each haplotype  </a:t>
            </a:r>
          </a:p>
        </p:txBody>
      </p:sp>
      <p:sp>
        <p:nvSpPr>
          <p:cNvPr id="8" name="Rectangle 7"/>
          <p:cNvSpPr/>
          <p:nvPr/>
        </p:nvSpPr>
        <p:spPr>
          <a:xfrm>
            <a:off x="974283" y="5963287"/>
            <a:ext cx="6759223" cy="400110"/>
          </a:xfrm>
          <a:prstGeom prst="rect">
            <a:avLst/>
          </a:prstGeom>
        </p:spPr>
        <p:txBody>
          <a:bodyPr wrap="none">
            <a:spAutoFit/>
          </a:bodyPr>
          <a:lstStyle/>
          <a:p>
            <a:r>
              <a:rPr lang="en-US" sz="2000" b="1" dirty="0">
                <a:solidFill>
                  <a:srgbClr val="000000"/>
                </a:solidFill>
              </a:rPr>
              <a:t>Methylation level and pattern of co-methylation (complexity) </a:t>
            </a:r>
          </a:p>
        </p:txBody>
      </p:sp>
    </p:spTree>
    <p:extLst>
      <p:ext uri="{BB962C8B-B14F-4D97-AF65-F5344CB8AC3E}">
        <p14:creationId xmlns:p14="http://schemas.microsoft.com/office/powerpoint/2010/main" val="1140803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2537B8F-2854-4B55-A1FD-0692A8642363}" type="slidenum">
              <a:rPr lang="zh-CN" altLang="en-US" smtClean="0">
                <a:solidFill>
                  <a:srgbClr val="FF0000"/>
                </a:solidFill>
              </a:rPr>
              <a:pPr>
                <a:defRPr/>
              </a:pPr>
              <a:t>11</a:t>
            </a:fld>
            <a:endParaRPr lang="zh-CN" altLang="en-US" dirty="0">
              <a:solidFill>
                <a:srgbClr val="FF0000"/>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24" y="774042"/>
            <a:ext cx="5434309" cy="5445514"/>
          </a:xfrm>
          <a:prstGeom prst="rect">
            <a:avLst/>
          </a:prstGeom>
        </p:spPr>
      </p:pic>
      <p:sp>
        <p:nvSpPr>
          <p:cNvPr id="4" name="Rectangle 3"/>
          <p:cNvSpPr/>
          <p:nvPr/>
        </p:nvSpPr>
        <p:spPr>
          <a:xfrm>
            <a:off x="1481441" y="951995"/>
            <a:ext cx="9217891" cy="307777"/>
          </a:xfrm>
          <a:prstGeom prst="rect">
            <a:avLst/>
          </a:prstGeom>
        </p:spPr>
        <p:txBody>
          <a:bodyPr wrap="square">
            <a:spAutoFit/>
          </a:bodyPr>
          <a:lstStyle/>
          <a:p>
            <a:pPr algn="ctr"/>
            <a:r>
              <a:rPr lang="en-US" sz="1400" b="1" dirty="0">
                <a:solidFill>
                  <a:srgbClr val="FF0000"/>
                </a:solidFill>
                <a:latin typeface="Arial" panose="020B0604020202020204" pitchFamily="34" charset="0"/>
              </a:rPr>
              <a:t>61 WGBS samples (</a:t>
            </a:r>
            <a:r>
              <a:rPr lang="en-US" sz="1400" b="1" i="1" dirty="0">
                <a:solidFill>
                  <a:srgbClr val="FF0000"/>
                </a:solidFill>
                <a:latin typeface="Arial" panose="020B0604020202020204" pitchFamily="34" charset="0"/>
              </a:rPr>
              <a:t>10 N37</a:t>
            </a:r>
            <a:r>
              <a:rPr lang="en-US" sz="1400" b="1" dirty="0">
                <a:solidFill>
                  <a:srgbClr val="FF0000"/>
                </a:solidFill>
                <a:latin typeface="Arial" panose="020B0604020202020204" pitchFamily="34" charset="0"/>
              </a:rPr>
              <a:t>, 36 SALK, 10 H1, 3 WBC and 2 Cancer)</a:t>
            </a:r>
          </a:p>
        </p:txBody>
      </p:sp>
      <p:sp>
        <p:nvSpPr>
          <p:cNvPr id="5" name="TextBox 4"/>
          <p:cNvSpPr txBox="1"/>
          <p:nvPr/>
        </p:nvSpPr>
        <p:spPr>
          <a:xfrm>
            <a:off x="688642" y="99172"/>
            <a:ext cx="8097217" cy="461665"/>
          </a:xfrm>
          <a:prstGeom prst="rect">
            <a:avLst/>
          </a:prstGeom>
          <a:noFill/>
        </p:spPr>
        <p:txBody>
          <a:bodyPr wrap="square" rtlCol="0">
            <a:spAutoFit/>
          </a:bodyPr>
          <a:lstStyle/>
          <a:p>
            <a:r>
              <a:rPr lang="en-US" sz="2400" b="1" dirty="0">
                <a:solidFill>
                  <a:srgbClr val="FF0000"/>
                </a:solidFill>
                <a:latin typeface="Cambria" panose="02040503050406030204" pitchFamily="18" charset="0"/>
              </a:rPr>
              <a:t>Genome-wide MHL could represent the tissue similarity </a:t>
            </a:r>
          </a:p>
        </p:txBody>
      </p:sp>
      <p:sp>
        <p:nvSpPr>
          <p:cNvPr id="7" name="Rectangle 6"/>
          <p:cNvSpPr/>
          <p:nvPr/>
        </p:nvSpPr>
        <p:spPr>
          <a:xfrm>
            <a:off x="5576900" y="2082097"/>
            <a:ext cx="3374409" cy="646331"/>
          </a:xfrm>
          <a:prstGeom prst="rect">
            <a:avLst/>
          </a:prstGeom>
        </p:spPr>
        <p:txBody>
          <a:bodyPr wrap="square">
            <a:spAutoFit/>
          </a:bodyPr>
          <a:lstStyle/>
          <a:p>
            <a:r>
              <a:rPr lang="en-US" dirty="0">
                <a:solidFill>
                  <a:srgbClr val="FF0000"/>
                </a:solidFill>
              </a:rPr>
              <a:t>Samples of the same tissue origin clustered together</a:t>
            </a:r>
          </a:p>
        </p:txBody>
      </p:sp>
      <p:sp>
        <p:nvSpPr>
          <p:cNvPr id="8" name="Rectangle 7"/>
          <p:cNvSpPr/>
          <p:nvPr/>
        </p:nvSpPr>
        <p:spPr>
          <a:xfrm>
            <a:off x="4051717" y="1365116"/>
            <a:ext cx="5011135" cy="307777"/>
          </a:xfrm>
          <a:prstGeom prst="rect">
            <a:avLst/>
          </a:prstGeom>
        </p:spPr>
        <p:txBody>
          <a:bodyPr wrap="square">
            <a:spAutoFit/>
          </a:bodyPr>
          <a:lstStyle/>
          <a:p>
            <a:pPr algn="ctr"/>
            <a:r>
              <a:rPr lang="en-US" sz="1400" b="1" dirty="0">
                <a:solidFill>
                  <a:srgbClr val="FF0000"/>
                </a:solidFill>
                <a:latin typeface="Arial" panose="020B0604020202020204" pitchFamily="34" charset="0"/>
              </a:rPr>
              <a:t>Quantile Normalize and Batch effect elimination</a:t>
            </a:r>
          </a:p>
        </p:txBody>
      </p:sp>
      <p:sp>
        <p:nvSpPr>
          <p:cNvPr id="9" name="Rectangle 8"/>
          <p:cNvSpPr/>
          <p:nvPr/>
        </p:nvSpPr>
        <p:spPr>
          <a:xfrm>
            <a:off x="5604490" y="2916875"/>
            <a:ext cx="3374409" cy="923330"/>
          </a:xfrm>
          <a:prstGeom prst="rect">
            <a:avLst/>
          </a:prstGeom>
        </p:spPr>
        <p:txBody>
          <a:bodyPr wrap="square">
            <a:spAutoFit/>
          </a:bodyPr>
          <a:lstStyle/>
          <a:p>
            <a:r>
              <a:rPr lang="en-US" dirty="0">
                <a:solidFill>
                  <a:srgbClr val="FF0000"/>
                </a:solidFill>
              </a:rPr>
              <a:t>Cancer and Stem cell are quite different with adult normal tissues. </a:t>
            </a:r>
          </a:p>
        </p:txBody>
      </p:sp>
      <p:sp>
        <p:nvSpPr>
          <p:cNvPr id="10" name="Down Arrow 16"/>
          <p:cNvSpPr/>
          <p:nvPr/>
        </p:nvSpPr>
        <p:spPr>
          <a:xfrm>
            <a:off x="6473038" y="4058921"/>
            <a:ext cx="1049153" cy="1636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F0000"/>
              </a:solidFill>
            </a:endParaRPr>
          </a:p>
        </p:txBody>
      </p:sp>
      <p:sp>
        <p:nvSpPr>
          <p:cNvPr id="11" name="Rectangle 10"/>
          <p:cNvSpPr/>
          <p:nvPr/>
        </p:nvSpPr>
        <p:spPr>
          <a:xfrm>
            <a:off x="5576900" y="4459544"/>
            <a:ext cx="3648380" cy="646331"/>
          </a:xfrm>
          <a:prstGeom prst="rect">
            <a:avLst/>
          </a:prstGeom>
        </p:spPr>
        <p:txBody>
          <a:bodyPr wrap="square">
            <a:spAutoFit/>
          </a:bodyPr>
          <a:lstStyle/>
          <a:p>
            <a:r>
              <a:rPr lang="en-US" dirty="0">
                <a:solidFill>
                  <a:srgbClr val="FF0000"/>
                </a:solidFill>
              </a:rPr>
              <a:t>Tissue Mapping and Cancer Diagnosis</a:t>
            </a:r>
          </a:p>
        </p:txBody>
      </p:sp>
    </p:spTree>
    <p:extLst>
      <p:ext uri="{BB962C8B-B14F-4D97-AF65-F5344CB8AC3E}">
        <p14:creationId xmlns:p14="http://schemas.microsoft.com/office/powerpoint/2010/main" val="2643652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2537B8F-2854-4B55-A1FD-0692A8642363}" type="slidenum">
              <a:rPr lang="zh-CN" altLang="en-US" b="1">
                <a:solidFill>
                  <a:srgbClr val="FF0000"/>
                </a:solidFill>
              </a:rPr>
              <a:pPr>
                <a:defRPr/>
              </a:pPr>
              <a:t>12</a:t>
            </a:fld>
            <a:endParaRPr lang="zh-CN" altLang="en-US" b="1" dirty="0">
              <a:solidFill>
                <a:srgbClr val="FF0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8019" y="863048"/>
            <a:ext cx="5091341" cy="5313598"/>
          </a:xfrm>
          <a:prstGeom prst="rect">
            <a:avLst/>
          </a:prstGeom>
        </p:spPr>
      </p:pic>
      <p:sp>
        <p:nvSpPr>
          <p:cNvPr id="4" name="TextBox 3"/>
          <p:cNvSpPr txBox="1"/>
          <p:nvPr/>
        </p:nvSpPr>
        <p:spPr>
          <a:xfrm>
            <a:off x="299379" y="128986"/>
            <a:ext cx="9948333" cy="415498"/>
          </a:xfrm>
          <a:prstGeom prst="rect">
            <a:avLst/>
          </a:prstGeom>
          <a:noFill/>
        </p:spPr>
        <p:txBody>
          <a:bodyPr wrap="square" rtlCol="0">
            <a:spAutoFit/>
          </a:bodyPr>
          <a:lstStyle/>
          <a:p>
            <a:r>
              <a:rPr lang="en-US" sz="2100" b="1" dirty="0">
                <a:solidFill>
                  <a:srgbClr val="FF0000"/>
                </a:solidFill>
              </a:rPr>
              <a:t>MHBs </a:t>
            </a:r>
            <a:r>
              <a:rPr lang="en-US" altLang="zh-CN" sz="2100" b="1" dirty="0">
                <a:solidFill>
                  <a:srgbClr val="FF0000"/>
                </a:solidFill>
              </a:rPr>
              <a:t>could </a:t>
            </a:r>
            <a:r>
              <a:rPr lang="en-US" sz="2100" b="1" dirty="0">
                <a:solidFill>
                  <a:srgbClr val="FF0000"/>
                </a:solidFill>
              </a:rPr>
              <a:t>reveal epigenetic insights on germ layer speciation</a:t>
            </a:r>
          </a:p>
        </p:txBody>
      </p:sp>
    </p:spTree>
    <p:extLst>
      <p:ext uri="{BB962C8B-B14F-4D97-AF65-F5344CB8AC3E}">
        <p14:creationId xmlns:p14="http://schemas.microsoft.com/office/powerpoint/2010/main" val="6318144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2537B8F-2854-4B55-A1FD-0692A8642363}" type="slidenum">
              <a:rPr lang="zh-CN" altLang="en-US" smtClean="0">
                <a:solidFill>
                  <a:srgbClr val="FFFFFF"/>
                </a:solidFill>
              </a:rPr>
              <a:pPr>
                <a:defRPr/>
              </a:pPr>
              <a:t>13</a:t>
            </a:fld>
            <a:endParaRPr lang="zh-CN" altLang="en-US" dirty="0">
              <a:solidFill>
                <a:srgbClr val="FFFFFF"/>
              </a:solidFill>
            </a:endParaRPr>
          </a:p>
        </p:txBody>
      </p:sp>
      <p:pic>
        <p:nvPicPr>
          <p:cNvPr id="3" name="Picture 2"/>
          <p:cNvPicPr>
            <a:picLocks noChangeAspect="1"/>
          </p:cNvPicPr>
          <p:nvPr/>
        </p:nvPicPr>
        <p:blipFill>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6158698" y="1087063"/>
            <a:ext cx="2936019" cy="3523223"/>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28" y="1091958"/>
            <a:ext cx="2952054" cy="3518328"/>
          </a:xfrm>
          <a:prstGeom prst="rect">
            <a:avLst/>
          </a:prstGeom>
        </p:spPr>
      </p:pic>
      <p:sp>
        <p:nvSpPr>
          <p:cNvPr id="5" name="Rectangle 4"/>
          <p:cNvSpPr/>
          <p:nvPr/>
        </p:nvSpPr>
        <p:spPr>
          <a:xfrm>
            <a:off x="254643" y="-79002"/>
            <a:ext cx="8889357" cy="612412"/>
          </a:xfrm>
          <a:prstGeom prst="rect">
            <a:avLst/>
          </a:prstGeom>
        </p:spPr>
        <p:txBody>
          <a:bodyPr wrap="square">
            <a:spAutoFit/>
          </a:bodyPr>
          <a:lstStyle/>
          <a:p>
            <a:pPr>
              <a:lnSpc>
                <a:spcPct val="200000"/>
              </a:lnSpc>
              <a:spcBef>
                <a:spcPts val="150"/>
              </a:spcBef>
            </a:pPr>
            <a:r>
              <a:rPr lang="en-US" sz="2000" b="1" i="1" dirty="0">
                <a:solidFill>
                  <a:srgbClr val="FF0000"/>
                </a:solidFill>
                <a:latin typeface="Arial" panose="020B0604020202020204" pitchFamily="34" charset="0"/>
                <a:ea typeface="宋体" panose="02010600030101010101" pitchFamily="2" charset="-122"/>
                <a:cs typeface="Arial" panose="020B0604020202020204" pitchFamily="34" charset="0"/>
              </a:rPr>
              <a:t>Tissue specific hyper-methylation MHB regions show tissue specificity</a:t>
            </a:r>
            <a:endParaRPr lang="en-US" b="1" i="1" dirty="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sp>
        <p:nvSpPr>
          <p:cNvPr id="6" name="Rectangle 5"/>
          <p:cNvSpPr/>
          <p:nvPr/>
        </p:nvSpPr>
        <p:spPr>
          <a:xfrm>
            <a:off x="3904750" y="1207188"/>
            <a:ext cx="1940688" cy="560410"/>
          </a:xfrm>
          <a:prstGeom prst="rect">
            <a:avLst/>
          </a:prstGeom>
        </p:spPr>
        <p:txBody>
          <a:bodyPr wrap="square">
            <a:spAutoFit/>
          </a:bodyPr>
          <a:lstStyle/>
          <a:p>
            <a:pPr>
              <a:lnSpc>
                <a:spcPct val="200000"/>
              </a:lnSpc>
              <a:spcBef>
                <a:spcPts val="150"/>
              </a:spcBef>
            </a:pPr>
            <a:r>
              <a:rPr lang="en-US" b="1" i="1" dirty="0">
                <a:solidFill>
                  <a:srgbClr val="FF0000"/>
                </a:solidFill>
                <a:latin typeface="Arial" panose="020B0604020202020204" pitchFamily="34" charset="0"/>
                <a:ea typeface="宋体" panose="02010600030101010101" pitchFamily="2" charset="-122"/>
                <a:cs typeface="Arial" panose="020B0604020202020204" pitchFamily="34" charset="0"/>
              </a:rPr>
              <a:t>AMS</a:t>
            </a:r>
            <a:endParaRPr lang="en-US" sz="1600" b="1" i="1" dirty="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sp>
        <p:nvSpPr>
          <p:cNvPr id="7" name="Rectangle 6"/>
          <p:cNvSpPr/>
          <p:nvPr/>
        </p:nvSpPr>
        <p:spPr>
          <a:xfrm>
            <a:off x="6906564" y="1213007"/>
            <a:ext cx="1940688" cy="560410"/>
          </a:xfrm>
          <a:prstGeom prst="rect">
            <a:avLst/>
          </a:prstGeom>
        </p:spPr>
        <p:txBody>
          <a:bodyPr wrap="square">
            <a:spAutoFit/>
          </a:bodyPr>
          <a:lstStyle/>
          <a:p>
            <a:pPr>
              <a:lnSpc>
                <a:spcPct val="200000"/>
              </a:lnSpc>
              <a:spcBef>
                <a:spcPts val="150"/>
              </a:spcBef>
            </a:pPr>
            <a:r>
              <a:rPr lang="en-US" altLang="zh-CN" b="1" i="1" dirty="0">
                <a:solidFill>
                  <a:srgbClr val="FF0000"/>
                </a:solidFill>
                <a:latin typeface="Arial" panose="020B0604020202020204" pitchFamily="34" charset="0"/>
                <a:ea typeface="宋体" panose="02010600030101010101" pitchFamily="2" charset="-122"/>
                <a:cs typeface="Arial" panose="020B0604020202020204" pitchFamily="34" charset="0"/>
              </a:rPr>
              <a:t>AMF</a:t>
            </a:r>
            <a:endParaRPr lang="en-US" sz="1600" b="1" i="1" dirty="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sp>
        <p:nvSpPr>
          <p:cNvPr id="8" name="Rectangle 7"/>
          <p:cNvSpPr/>
          <p:nvPr/>
        </p:nvSpPr>
        <p:spPr>
          <a:xfrm>
            <a:off x="247793" y="5080869"/>
            <a:ext cx="8714238" cy="646331"/>
          </a:xfrm>
          <a:prstGeom prst="rect">
            <a:avLst/>
          </a:prstGeom>
        </p:spPr>
        <p:txBody>
          <a:bodyPr wrap="square">
            <a:spAutoFit/>
          </a:bodyPr>
          <a:lstStyle/>
          <a:p>
            <a:pPr algn="ctr"/>
            <a:r>
              <a:rPr lang="en-US" b="1" dirty="0">
                <a:solidFill>
                  <a:srgbClr val="FF0000"/>
                </a:solidFill>
                <a:latin typeface="Arial" panose="020B0604020202020204" pitchFamily="34" charset="0"/>
                <a:ea typeface="Microsoft YaHei" panose="020B0503020204020204" pitchFamily="34" charset="-122"/>
                <a:cs typeface="Arial" panose="020B0604020202020204" pitchFamily="34" charset="0"/>
              </a:rPr>
              <a:t>MHL </a:t>
            </a:r>
            <a:r>
              <a:rPr lang="en-US" altLang="zh-CN" b="1" dirty="0">
                <a:solidFill>
                  <a:srgbClr val="FF0000"/>
                </a:solidFill>
                <a:latin typeface="Arial" panose="020B0604020202020204" pitchFamily="34" charset="0"/>
                <a:ea typeface="Microsoft YaHei" panose="020B0503020204020204" pitchFamily="34" charset="-122"/>
                <a:cs typeface="Arial" panose="020B0604020202020204" pitchFamily="34" charset="0"/>
              </a:rPr>
              <a:t>was a stronger characteristic which can be applied for plasma DNA tissue mapping  </a:t>
            </a:r>
            <a:endParaRPr lang="en-US" b="1" dirty="0">
              <a:solidFill>
                <a:srgbClr val="FF0000"/>
              </a:solidFill>
              <a:latin typeface="Arial" panose="020B0604020202020204" pitchFamily="34" charset="0"/>
              <a:ea typeface="Microsoft YaHei" panose="020B0503020204020204" pitchFamily="34" charset="-122"/>
              <a:cs typeface="Arial" panose="020B0604020202020204" pitchFamily="34" charset="0"/>
            </a:endParaRPr>
          </a:p>
        </p:txBody>
      </p:sp>
      <p:sp>
        <p:nvSpPr>
          <p:cNvPr id="9" name="Right Arrow 22"/>
          <p:cNvSpPr/>
          <p:nvPr/>
        </p:nvSpPr>
        <p:spPr>
          <a:xfrm>
            <a:off x="3227463" y="2700772"/>
            <a:ext cx="148076" cy="775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Arial" panose="020B0604020202020204" pitchFamily="34" charset="0"/>
              <a:cs typeface="Arial" panose="020B0604020202020204" pitchFamily="34" charset="0"/>
            </a:endParaRPr>
          </a:p>
        </p:txBody>
      </p:sp>
      <p:sp>
        <p:nvSpPr>
          <p:cNvPr id="10" name="TextBox 9"/>
          <p:cNvSpPr txBox="1"/>
          <p:nvPr/>
        </p:nvSpPr>
        <p:spPr>
          <a:xfrm>
            <a:off x="3267682" y="2094275"/>
            <a:ext cx="697627"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7647</a:t>
            </a:r>
            <a:endParaRPr lang="en-US" dirty="0">
              <a:solidFill>
                <a:srgbClr val="FF0000"/>
              </a:solidFill>
              <a:latin typeface="Arial" panose="020B0604020202020204" pitchFamily="34" charset="0"/>
              <a:cs typeface="Arial" panose="020B0604020202020204" pitchFamily="34" charset="0"/>
            </a:endParaRPr>
          </a:p>
        </p:txBody>
      </p:sp>
      <p:sp>
        <p:nvSpPr>
          <p:cNvPr id="11" name="TextBox 10"/>
          <p:cNvSpPr txBox="1"/>
          <p:nvPr/>
        </p:nvSpPr>
        <p:spPr>
          <a:xfrm>
            <a:off x="3857798" y="2917845"/>
            <a:ext cx="1736373"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Data extracting</a:t>
            </a:r>
            <a:endParaRPr lang="en-US" dirty="0">
              <a:solidFill>
                <a:srgbClr val="FF0000"/>
              </a:solidFill>
              <a:latin typeface="Arial" panose="020B0604020202020204" pitchFamily="34" charset="0"/>
              <a:cs typeface="Arial" panose="020B0604020202020204" pitchFamily="34" charset="0"/>
            </a:endParaRP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7283" y="1087063"/>
            <a:ext cx="3051872" cy="3523223"/>
          </a:xfrm>
          <a:prstGeom prst="rect">
            <a:avLst/>
          </a:prstGeom>
        </p:spPr>
      </p:pic>
      <p:sp>
        <p:nvSpPr>
          <p:cNvPr id="13" name="Rectangle 12"/>
          <p:cNvSpPr/>
          <p:nvPr/>
        </p:nvSpPr>
        <p:spPr>
          <a:xfrm>
            <a:off x="1089341" y="1244660"/>
            <a:ext cx="1940688" cy="560410"/>
          </a:xfrm>
          <a:prstGeom prst="rect">
            <a:avLst/>
          </a:prstGeom>
        </p:spPr>
        <p:txBody>
          <a:bodyPr wrap="square">
            <a:spAutoFit/>
          </a:bodyPr>
          <a:lstStyle/>
          <a:p>
            <a:pPr>
              <a:lnSpc>
                <a:spcPct val="200000"/>
              </a:lnSpc>
              <a:spcBef>
                <a:spcPts val="150"/>
              </a:spcBef>
            </a:pPr>
            <a:r>
              <a:rPr lang="en-US" altLang="zh-CN" b="1" i="1" dirty="0">
                <a:solidFill>
                  <a:srgbClr val="FF0000"/>
                </a:solidFill>
                <a:latin typeface="Arial" panose="020B0604020202020204" pitchFamily="34" charset="0"/>
                <a:ea typeface="宋体" panose="02010600030101010101" pitchFamily="2" charset="-122"/>
                <a:cs typeface="Arial" panose="020B0604020202020204" pitchFamily="34" charset="0"/>
              </a:rPr>
              <a:t>MHL</a:t>
            </a:r>
            <a:endParaRPr lang="en-US" sz="1600" b="1" i="1" dirty="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sp>
        <p:nvSpPr>
          <p:cNvPr id="14" name="Rectangle 13"/>
          <p:cNvSpPr/>
          <p:nvPr/>
        </p:nvSpPr>
        <p:spPr>
          <a:xfrm>
            <a:off x="4155480" y="1169716"/>
            <a:ext cx="1940688" cy="560410"/>
          </a:xfrm>
          <a:prstGeom prst="rect">
            <a:avLst/>
          </a:prstGeom>
        </p:spPr>
        <p:txBody>
          <a:bodyPr wrap="square">
            <a:spAutoFit/>
          </a:bodyPr>
          <a:lstStyle/>
          <a:p>
            <a:pPr>
              <a:lnSpc>
                <a:spcPct val="200000"/>
              </a:lnSpc>
              <a:spcBef>
                <a:spcPts val="150"/>
              </a:spcBef>
            </a:pPr>
            <a:r>
              <a:rPr lang="en-US" altLang="zh-CN" b="1" i="1" dirty="0">
                <a:solidFill>
                  <a:srgbClr val="FF0000"/>
                </a:solidFill>
                <a:latin typeface="Arial" panose="020B0604020202020204" pitchFamily="34" charset="0"/>
                <a:ea typeface="宋体" panose="02010600030101010101" pitchFamily="2" charset="-122"/>
                <a:cs typeface="Arial" panose="020B0604020202020204" pitchFamily="34" charset="0"/>
              </a:rPr>
              <a:t>MFs</a:t>
            </a:r>
            <a:endParaRPr lang="en-US" sz="1600" b="1" i="1" dirty="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13233714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2537B8F-2854-4B55-A1FD-0692A8642363}" type="slidenum">
              <a:rPr lang="zh-CN" altLang="en-US" smtClean="0">
                <a:solidFill>
                  <a:srgbClr val="FFFFFF"/>
                </a:solidFill>
              </a:rPr>
              <a:pPr>
                <a:defRPr/>
              </a:pPr>
              <a:t>14</a:t>
            </a:fld>
            <a:endParaRPr lang="zh-CN" altLang="en-US" dirty="0">
              <a:solidFill>
                <a:srgbClr val="FFFFFF"/>
              </a:solidFill>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49805"/>
          <a:stretch/>
        </p:blipFill>
        <p:spPr>
          <a:xfrm>
            <a:off x="590562" y="954577"/>
            <a:ext cx="7398407" cy="4258215"/>
          </a:xfrm>
          <a:prstGeom prst="rect">
            <a:avLst/>
          </a:prstGeom>
        </p:spPr>
      </p:pic>
      <p:sp>
        <p:nvSpPr>
          <p:cNvPr id="4" name="Rectangle 3"/>
          <p:cNvSpPr/>
          <p:nvPr/>
        </p:nvSpPr>
        <p:spPr>
          <a:xfrm>
            <a:off x="412525" y="170029"/>
            <a:ext cx="8509699" cy="383823"/>
          </a:xfrm>
          <a:prstGeom prst="rect">
            <a:avLst/>
          </a:prstGeom>
        </p:spPr>
        <p:txBody>
          <a:bodyPr wrap="square">
            <a:spAutoFit/>
          </a:bodyPr>
          <a:lstStyle/>
          <a:p>
            <a:pPr algn="ctr">
              <a:lnSpc>
                <a:spcPct val="115000"/>
              </a:lnSpc>
              <a:spcBef>
                <a:spcPts val="200"/>
              </a:spcBef>
            </a:pPr>
            <a:r>
              <a:rPr lang="en-US" b="1" i="1" dirty="0">
                <a:solidFill>
                  <a:srgbClr val="FF0000"/>
                </a:solidFill>
                <a:latin typeface="Arial" panose="020B0604020202020204" pitchFamily="34" charset="0"/>
                <a:ea typeface="Cambria" panose="02040503050406030204" pitchFamily="18" charset="0"/>
                <a:cs typeface="Arial" panose="020B0604020202020204" pitchFamily="34" charset="0"/>
              </a:rPr>
              <a:t>Estimate cancer plasma composition by methylation-haplotype load</a:t>
            </a:r>
            <a:endParaRPr lang="en-US" b="1" i="1" dirty="0">
              <a:solidFill>
                <a:srgbClr val="FF0000"/>
              </a:solidFill>
              <a:effectLst/>
              <a:latin typeface="Arial" panose="020B0604020202020204" pitchFamily="34" charset="0"/>
              <a:ea typeface="Cambria" panose="02040503050406030204" pitchFamily="18" charset="0"/>
              <a:cs typeface="Arial" panose="020B0604020202020204" pitchFamily="34" charset="0"/>
            </a:endParaRPr>
          </a:p>
        </p:txBody>
      </p:sp>
      <p:sp>
        <p:nvSpPr>
          <p:cNvPr id="5" name="Rectangle 4"/>
          <p:cNvSpPr/>
          <p:nvPr/>
        </p:nvSpPr>
        <p:spPr>
          <a:xfrm>
            <a:off x="412525" y="5613517"/>
            <a:ext cx="8509699" cy="729430"/>
          </a:xfrm>
          <a:prstGeom prst="rect">
            <a:avLst/>
          </a:prstGeom>
        </p:spPr>
        <p:txBody>
          <a:bodyPr wrap="square">
            <a:spAutoFit/>
          </a:bodyPr>
          <a:lstStyle/>
          <a:p>
            <a:pPr algn="ctr">
              <a:lnSpc>
                <a:spcPct val="115000"/>
              </a:lnSpc>
              <a:spcBef>
                <a:spcPts val="200"/>
              </a:spcBef>
            </a:pPr>
            <a:r>
              <a:rPr lang="en-US" b="1" i="1" dirty="0">
                <a:solidFill>
                  <a:srgbClr val="FF0000"/>
                </a:solidFill>
                <a:latin typeface="Arial" panose="020B0604020202020204" pitchFamily="34" charset="0"/>
                <a:ea typeface="Cambria" panose="02040503050406030204" pitchFamily="18" charset="0"/>
                <a:cs typeface="Arial" panose="020B0604020202020204" pitchFamily="34" charset="0"/>
              </a:rPr>
              <a:t>Standard curve between average MHL and cancer component established by sampling with different proportion of cancer and WB samples</a:t>
            </a:r>
            <a:endParaRPr lang="en-US" b="1" i="1" dirty="0">
              <a:solidFill>
                <a:srgbClr val="FF0000"/>
              </a:solidFill>
              <a:effectLst/>
              <a:latin typeface="Arial" panose="020B0604020202020204" pitchFamily="34" charset="0"/>
              <a:ea typeface="Cambria" panose="02040503050406030204" pitchFamily="18" charset="0"/>
              <a:cs typeface="Arial" panose="020B0604020202020204" pitchFamily="34" charset="0"/>
            </a:endParaRPr>
          </a:p>
        </p:txBody>
      </p:sp>
      <p:sp>
        <p:nvSpPr>
          <p:cNvPr id="6" name="Rectangle 5"/>
          <p:cNvSpPr/>
          <p:nvPr/>
        </p:nvSpPr>
        <p:spPr>
          <a:xfrm>
            <a:off x="3112274" y="3621323"/>
            <a:ext cx="705642" cy="369332"/>
          </a:xfrm>
          <a:prstGeom prst="rect">
            <a:avLst/>
          </a:prstGeom>
        </p:spPr>
        <p:txBody>
          <a:bodyPr wrap="none">
            <a:spAutoFit/>
          </a:bodyPr>
          <a:lstStyle/>
          <a:p>
            <a:r>
              <a:rPr lang="en-US" dirty="0">
                <a:solidFill>
                  <a:srgbClr val="FF0000"/>
                </a:solidFill>
                <a:latin typeface="Calibri" panose="020F0502020204030204" pitchFamily="34" charset="0"/>
                <a:ea typeface="宋体" panose="02010600030101010101" pitchFamily="2" charset="-122"/>
                <a:cs typeface="Calibri" panose="020F0502020204030204" pitchFamily="34" charset="0"/>
              </a:rPr>
              <a:t>2782 </a:t>
            </a:r>
            <a:endParaRPr lang="en-US" dirty="0">
              <a:solidFill>
                <a:srgbClr val="FF0000"/>
              </a:solidFill>
            </a:endParaRPr>
          </a:p>
        </p:txBody>
      </p:sp>
    </p:spTree>
    <p:extLst>
      <p:ext uri="{BB962C8B-B14F-4D97-AF65-F5344CB8AC3E}">
        <p14:creationId xmlns:p14="http://schemas.microsoft.com/office/powerpoint/2010/main" val="22011876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2537B8F-2854-4B55-A1FD-0692A8642363}" type="slidenum">
              <a:rPr lang="zh-CN" altLang="en-US" smtClean="0">
                <a:solidFill>
                  <a:srgbClr val="FFFFFF"/>
                </a:solidFill>
              </a:rPr>
              <a:pPr>
                <a:defRPr/>
              </a:pPr>
              <a:t>15</a:t>
            </a:fld>
            <a:endParaRPr lang="zh-CN" altLang="en-US" dirty="0">
              <a:solidFill>
                <a:srgbClr val="FFFFFF"/>
              </a:solidFill>
            </a:endParaRPr>
          </a:p>
        </p:txBody>
      </p:sp>
      <p:sp>
        <p:nvSpPr>
          <p:cNvPr id="3" name="TextBox 2"/>
          <p:cNvSpPr txBox="1"/>
          <p:nvPr/>
        </p:nvSpPr>
        <p:spPr>
          <a:xfrm>
            <a:off x="119177" y="87879"/>
            <a:ext cx="8718884" cy="416204"/>
          </a:xfrm>
          <a:prstGeom prst="rect">
            <a:avLst/>
          </a:prstGeom>
          <a:noFill/>
        </p:spPr>
        <p:txBody>
          <a:bodyPr wrap="square" rtlCol="0">
            <a:spAutoFit/>
          </a:bodyPr>
          <a:lstStyle/>
          <a:p>
            <a:pPr algn="ctr">
              <a:lnSpc>
                <a:spcPct val="115000"/>
              </a:lnSpc>
              <a:spcBef>
                <a:spcPts val="200"/>
              </a:spcBef>
            </a:pPr>
            <a:r>
              <a:rPr lang="en-US" sz="2000" b="1" i="1" dirty="0">
                <a:solidFill>
                  <a:srgbClr val="FF0000"/>
                </a:solidFill>
                <a:latin typeface="Arial" panose="020B0604020202020204" pitchFamily="34" charset="0"/>
                <a:ea typeface="Cambria" panose="02040503050406030204" pitchFamily="18" charset="0"/>
                <a:cs typeface="Arial" panose="020B0604020202020204" pitchFamily="34" charset="0"/>
              </a:rPr>
              <a:t>Estimate cancer fragment proportion in the plasma by </a:t>
            </a:r>
            <a:r>
              <a:rPr lang="en-US" altLang="zh-CN" sz="2000" b="1" i="1" dirty="0">
                <a:solidFill>
                  <a:srgbClr val="FF0000"/>
                </a:solidFill>
                <a:latin typeface="Arial" panose="020B0604020202020204" pitchFamily="34" charset="0"/>
                <a:ea typeface="Cambria" panose="02040503050406030204" pitchFamily="18" charset="0"/>
                <a:cs typeface="Arial" panose="020B0604020202020204" pitchFamily="34" charset="0"/>
              </a:rPr>
              <a:t>MHL</a:t>
            </a:r>
            <a:endParaRPr lang="en-US" sz="2000" b="1" i="1" dirty="0">
              <a:solidFill>
                <a:srgbClr val="FF0000"/>
              </a:solidFill>
              <a:latin typeface="Arial" panose="020B0604020202020204" pitchFamily="34" charset="0"/>
              <a:ea typeface="Cambria" panose="02040503050406030204" pitchFamily="18" charset="0"/>
              <a:cs typeface="Arial" panose="020B0604020202020204" pitchFamily="34" charset="0"/>
            </a:endParaRPr>
          </a:p>
        </p:txBody>
      </p:sp>
      <p:sp>
        <p:nvSpPr>
          <p:cNvPr id="4" name="Rectangle 3"/>
          <p:cNvSpPr/>
          <p:nvPr/>
        </p:nvSpPr>
        <p:spPr>
          <a:xfrm>
            <a:off x="176614" y="4669586"/>
            <a:ext cx="8896350" cy="338554"/>
          </a:xfrm>
          <a:prstGeom prst="rect">
            <a:avLst/>
          </a:prstGeom>
        </p:spPr>
        <p:txBody>
          <a:bodyPr wrap="square">
            <a:spAutoFit/>
          </a:bodyPr>
          <a:lstStyle/>
          <a:p>
            <a:r>
              <a:rPr lang="en-US" altLang="zh-CN" sz="1600" b="1" dirty="0">
                <a:solidFill>
                  <a:srgbClr val="FF0000"/>
                </a:solidFill>
              </a:rPr>
              <a:t>Estimated </a:t>
            </a:r>
            <a:r>
              <a:rPr lang="en-US" altLang="zh-CN" sz="1600" b="1" dirty="0" err="1">
                <a:solidFill>
                  <a:srgbClr val="FF0000"/>
                </a:solidFill>
              </a:rPr>
              <a:t>ct</a:t>
            </a:r>
            <a:r>
              <a:rPr lang="en-US" altLang="zh-CN" sz="1600" b="1" dirty="0">
                <a:solidFill>
                  <a:srgbClr val="FF0000"/>
                </a:solidFill>
              </a:rPr>
              <a:t>-DNA in cancer plasma were </a:t>
            </a:r>
            <a:r>
              <a:rPr lang="en-US" sz="1600" b="1" dirty="0">
                <a:solidFill>
                  <a:srgbClr val="FF0000"/>
                </a:solidFill>
              </a:rPr>
              <a:t>significantly higher than that in normal plasma.  </a:t>
            </a:r>
          </a:p>
        </p:txBody>
      </p:sp>
      <p:sp>
        <p:nvSpPr>
          <p:cNvPr id="7" name="Rectangle 6"/>
          <p:cNvSpPr/>
          <p:nvPr/>
        </p:nvSpPr>
        <p:spPr>
          <a:xfrm>
            <a:off x="119177" y="5223114"/>
            <a:ext cx="8896350" cy="338554"/>
          </a:xfrm>
          <a:prstGeom prst="rect">
            <a:avLst/>
          </a:prstGeom>
        </p:spPr>
        <p:txBody>
          <a:bodyPr wrap="square">
            <a:spAutoFit/>
          </a:bodyPr>
          <a:lstStyle/>
          <a:p>
            <a:r>
              <a:rPr lang="en-US" altLang="zh-CN" sz="1600" b="1" dirty="0">
                <a:solidFill>
                  <a:srgbClr val="FF0000"/>
                </a:solidFill>
              </a:rPr>
              <a:t>Estimated </a:t>
            </a:r>
            <a:r>
              <a:rPr lang="en-US" altLang="zh-CN" sz="1600" b="1" dirty="0" err="1">
                <a:solidFill>
                  <a:srgbClr val="FF0000"/>
                </a:solidFill>
              </a:rPr>
              <a:t>ct</a:t>
            </a:r>
            <a:r>
              <a:rPr lang="en-US" altLang="zh-CN" sz="1600" b="1" dirty="0">
                <a:solidFill>
                  <a:srgbClr val="FF0000"/>
                </a:solidFill>
              </a:rPr>
              <a:t>-DNA in the plasma was significantly correlated with cell-free circulating DNA. </a:t>
            </a:r>
            <a:endParaRPr lang="en-US" sz="1600" b="1" dirty="0">
              <a:solidFill>
                <a:srgbClr val="FF0000"/>
              </a:solidFill>
            </a:endParaRPr>
          </a:p>
        </p:txBody>
      </p:sp>
      <p:grpSp>
        <p:nvGrpSpPr>
          <p:cNvPr id="15" name="Group 14"/>
          <p:cNvGrpSpPr/>
          <p:nvPr/>
        </p:nvGrpSpPr>
        <p:grpSpPr>
          <a:xfrm>
            <a:off x="251325" y="973631"/>
            <a:ext cx="8586736" cy="3415435"/>
            <a:chOff x="343904" y="988898"/>
            <a:chExt cx="7784095" cy="2841421"/>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5824" y="988899"/>
              <a:ext cx="3432175" cy="2830122"/>
            </a:xfrm>
            <a:prstGeom prst="rect">
              <a:avLst/>
            </a:prstGeom>
          </p:spPr>
        </p:pic>
        <p:grpSp>
          <p:nvGrpSpPr>
            <p:cNvPr id="14" name="Group 13"/>
            <p:cNvGrpSpPr/>
            <p:nvPr/>
          </p:nvGrpSpPr>
          <p:grpSpPr>
            <a:xfrm>
              <a:off x="343904" y="988898"/>
              <a:ext cx="4351921" cy="2841421"/>
              <a:chOff x="343904" y="988899"/>
              <a:chExt cx="4197013" cy="2634868"/>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904" y="988899"/>
                <a:ext cx="4134715" cy="2634868"/>
              </a:xfrm>
              <a:prstGeom prst="rect">
                <a:avLst/>
              </a:prstGeom>
            </p:spPr>
          </p:pic>
          <p:sp>
            <p:nvSpPr>
              <p:cNvPr id="8" name="Rectangle 7"/>
              <p:cNvSpPr/>
              <p:nvPr/>
            </p:nvSpPr>
            <p:spPr>
              <a:xfrm>
                <a:off x="1146009" y="2829515"/>
                <a:ext cx="746959" cy="261610"/>
              </a:xfrm>
              <a:prstGeom prst="rect">
                <a:avLst/>
              </a:prstGeom>
            </p:spPr>
            <p:txBody>
              <a:bodyPr wrap="square">
                <a:spAutoFit/>
              </a:bodyPr>
              <a:lstStyle/>
              <a:p>
                <a:r>
                  <a:rPr lang="en-US" altLang="zh-CN" sz="1100" b="1" dirty="0">
                    <a:solidFill>
                      <a:srgbClr val="FF0000"/>
                    </a:solidFill>
                  </a:rPr>
                  <a:t>2.7%</a:t>
                </a:r>
                <a:endParaRPr lang="en-US" sz="1100" b="1" dirty="0">
                  <a:solidFill>
                    <a:srgbClr val="FF0000"/>
                  </a:solidFill>
                </a:endParaRPr>
              </a:p>
            </p:txBody>
          </p:sp>
          <p:sp>
            <p:nvSpPr>
              <p:cNvPr id="9" name="Rectangle 8"/>
              <p:cNvSpPr/>
              <p:nvPr/>
            </p:nvSpPr>
            <p:spPr>
              <a:xfrm>
                <a:off x="3046999" y="2829515"/>
                <a:ext cx="746959" cy="261610"/>
              </a:xfrm>
              <a:prstGeom prst="rect">
                <a:avLst/>
              </a:prstGeom>
            </p:spPr>
            <p:txBody>
              <a:bodyPr wrap="square">
                <a:spAutoFit/>
              </a:bodyPr>
              <a:lstStyle/>
              <a:p>
                <a:r>
                  <a:rPr lang="en-US" altLang="zh-CN" sz="1100" b="1" dirty="0">
                    <a:solidFill>
                      <a:srgbClr val="FF0000"/>
                    </a:solidFill>
                  </a:rPr>
                  <a:t>3.6%</a:t>
                </a:r>
                <a:endParaRPr lang="en-US" sz="1100" b="1" dirty="0">
                  <a:solidFill>
                    <a:srgbClr val="FF0000"/>
                  </a:solidFill>
                </a:endParaRPr>
              </a:p>
            </p:txBody>
          </p:sp>
          <p:sp>
            <p:nvSpPr>
              <p:cNvPr id="10" name="Rectangle 9"/>
              <p:cNvSpPr/>
              <p:nvPr/>
            </p:nvSpPr>
            <p:spPr>
              <a:xfrm>
                <a:off x="1892968" y="2779725"/>
                <a:ext cx="746959" cy="261610"/>
              </a:xfrm>
              <a:prstGeom prst="rect">
                <a:avLst/>
              </a:prstGeom>
            </p:spPr>
            <p:txBody>
              <a:bodyPr wrap="square">
                <a:spAutoFit/>
              </a:bodyPr>
              <a:lstStyle/>
              <a:p>
                <a:r>
                  <a:rPr lang="en-US" altLang="zh-CN" sz="1100" b="1" dirty="0">
                    <a:solidFill>
                      <a:srgbClr val="FF0000"/>
                    </a:solidFill>
                  </a:rPr>
                  <a:t>N=5</a:t>
                </a:r>
                <a:endParaRPr lang="en-US" sz="1100" b="1" dirty="0">
                  <a:solidFill>
                    <a:srgbClr val="FF0000"/>
                  </a:solidFill>
                </a:endParaRPr>
              </a:p>
            </p:txBody>
          </p:sp>
          <p:sp>
            <p:nvSpPr>
              <p:cNvPr id="11" name="Rectangle 10"/>
              <p:cNvSpPr/>
              <p:nvPr/>
            </p:nvSpPr>
            <p:spPr>
              <a:xfrm>
                <a:off x="3793958" y="2646621"/>
                <a:ext cx="746959" cy="261610"/>
              </a:xfrm>
              <a:prstGeom prst="rect">
                <a:avLst/>
              </a:prstGeom>
            </p:spPr>
            <p:txBody>
              <a:bodyPr wrap="square">
                <a:spAutoFit/>
              </a:bodyPr>
              <a:lstStyle/>
              <a:p>
                <a:r>
                  <a:rPr lang="en-US" altLang="zh-CN" sz="1100" b="1" dirty="0">
                    <a:solidFill>
                      <a:srgbClr val="FF0000"/>
                    </a:solidFill>
                  </a:rPr>
                  <a:t>N=4</a:t>
                </a:r>
                <a:endParaRPr lang="en-US" sz="1100" b="1" dirty="0">
                  <a:solidFill>
                    <a:srgbClr val="FF0000"/>
                  </a:solidFill>
                </a:endParaRPr>
              </a:p>
            </p:txBody>
          </p:sp>
          <p:sp>
            <p:nvSpPr>
              <p:cNvPr id="12" name="Rectangle 11"/>
              <p:cNvSpPr/>
              <p:nvPr/>
            </p:nvSpPr>
            <p:spPr>
              <a:xfrm>
                <a:off x="1227220" y="3178993"/>
                <a:ext cx="746959" cy="261610"/>
              </a:xfrm>
              <a:prstGeom prst="rect">
                <a:avLst/>
              </a:prstGeom>
            </p:spPr>
            <p:txBody>
              <a:bodyPr wrap="square">
                <a:spAutoFit/>
              </a:bodyPr>
              <a:lstStyle/>
              <a:p>
                <a:r>
                  <a:rPr lang="en-US" altLang="zh-CN" sz="1100" b="1" dirty="0">
                    <a:solidFill>
                      <a:srgbClr val="FF0000"/>
                    </a:solidFill>
                  </a:rPr>
                  <a:t>N=4</a:t>
                </a:r>
                <a:endParaRPr lang="en-US" sz="1100" b="1" dirty="0">
                  <a:solidFill>
                    <a:srgbClr val="FF0000"/>
                  </a:solidFill>
                </a:endParaRPr>
              </a:p>
            </p:txBody>
          </p:sp>
          <p:sp>
            <p:nvSpPr>
              <p:cNvPr id="13" name="Rectangle 12"/>
              <p:cNvSpPr/>
              <p:nvPr/>
            </p:nvSpPr>
            <p:spPr>
              <a:xfrm>
                <a:off x="3129280" y="3327101"/>
                <a:ext cx="729847" cy="261610"/>
              </a:xfrm>
              <a:prstGeom prst="rect">
                <a:avLst/>
              </a:prstGeom>
            </p:spPr>
            <p:txBody>
              <a:bodyPr wrap="square">
                <a:spAutoFit/>
              </a:bodyPr>
              <a:lstStyle/>
              <a:p>
                <a:r>
                  <a:rPr lang="en-US" altLang="zh-CN" sz="1100" b="1" dirty="0">
                    <a:solidFill>
                      <a:srgbClr val="FF0000"/>
                    </a:solidFill>
                  </a:rPr>
                  <a:t>N=4</a:t>
                </a:r>
                <a:endParaRPr lang="en-US" sz="1100" b="1" dirty="0">
                  <a:solidFill>
                    <a:srgbClr val="FF0000"/>
                  </a:solidFill>
                </a:endParaRPr>
              </a:p>
            </p:txBody>
          </p:sp>
        </p:grpSp>
      </p:grpSp>
    </p:spTree>
    <p:extLst>
      <p:ext uri="{BB962C8B-B14F-4D97-AF65-F5344CB8AC3E}">
        <p14:creationId xmlns:p14="http://schemas.microsoft.com/office/powerpoint/2010/main" val="37601612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2537B8F-2854-4B55-A1FD-0692A8642363}" type="slidenum">
              <a:rPr lang="zh-CN" altLang="en-US" smtClean="0">
                <a:solidFill>
                  <a:srgbClr val="FFFFFF"/>
                </a:solidFill>
              </a:rPr>
              <a:pPr>
                <a:defRPr/>
              </a:pPr>
              <a:t>16</a:t>
            </a:fld>
            <a:endParaRPr lang="zh-CN" altLang="en-US" dirty="0">
              <a:solidFill>
                <a:srgbClr val="FFFFFF"/>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340" y="806942"/>
            <a:ext cx="8659586" cy="2464578"/>
          </a:xfrm>
          <a:prstGeom prst="rect">
            <a:avLst/>
          </a:prstGeom>
        </p:spPr>
      </p:pic>
      <p:sp>
        <p:nvSpPr>
          <p:cNvPr id="5" name="TextBox 4"/>
          <p:cNvSpPr txBox="1"/>
          <p:nvPr/>
        </p:nvSpPr>
        <p:spPr>
          <a:xfrm>
            <a:off x="184484" y="149125"/>
            <a:ext cx="8570327" cy="410882"/>
          </a:xfrm>
          <a:prstGeom prst="rect">
            <a:avLst/>
          </a:prstGeom>
          <a:noFill/>
        </p:spPr>
        <p:txBody>
          <a:bodyPr wrap="square" rtlCol="0">
            <a:spAutoFit/>
          </a:bodyPr>
          <a:lstStyle/>
          <a:p>
            <a:pPr algn="ctr">
              <a:lnSpc>
                <a:spcPct val="115000"/>
              </a:lnSpc>
              <a:spcBef>
                <a:spcPts val="200"/>
              </a:spcBef>
            </a:pPr>
            <a:r>
              <a:rPr lang="en-US" b="1" i="1" dirty="0">
                <a:latin typeface="Arial" panose="020B0604020202020204" pitchFamily="34" charset="0"/>
                <a:ea typeface="Cambria" panose="02040503050406030204" pitchFamily="18" charset="0"/>
                <a:cs typeface="Arial" panose="020B0604020202020204" pitchFamily="34" charset="0"/>
              </a:rPr>
              <a:t>Prediction:  tumor-of-origin prediction based on tissue-specific MHBs</a:t>
            </a:r>
          </a:p>
        </p:txBody>
      </p:sp>
      <p:sp>
        <p:nvSpPr>
          <p:cNvPr id="10" name="TextBox 9"/>
          <p:cNvSpPr txBox="1"/>
          <p:nvPr/>
        </p:nvSpPr>
        <p:spPr>
          <a:xfrm>
            <a:off x="3440100" y="5457222"/>
            <a:ext cx="3309948" cy="369332"/>
          </a:xfrm>
          <a:prstGeom prst="rect">
            <a:avLst/>
          </a:prstGeom>
          <a:noFill/>
        </p:spPr>
        <p:txBody>
          <a:bodyPr wrap="square" rtlCol="0">
            <a:spAutoFit/>
          </a:bodyPr>
          <a:lstStyle/>
          <a:p>
            <a:r>
              <a:rPr lang="en-US" b="1" dirty="0">
                <a:solidFill>
                  <a:srgbClr val="FF0000"/>
                </a:solidFill>
              </a:rPr>
              <a:t>10 multi-class prediction</a:t>
            </a:r>
          </a:p>
        </p:txBody>
      </p:sp>
      <p:sp>
        <p:nvSpPr>
          <p:cNvPr id="11" name="TextBox 10"/>
          <p:cNvSpPr txBox="1"/>
          <p:nvPr/>
        </p:nvSpPr>
        <p:spPr>
          <a:xfrm>
            <a:off x="2502159" y="5035189"/>
            <a:ext cx="6063307" cy="369332"/>
          </a:xfrm>
          <a:prstGeom prst="rect">
            <a:avLst/>
          </a:prstGeom>
          <a:noFill/>
        </p:spPr>
        <p:txBody>
          <a:bodyPr wrap="square" rtlCol="0">
            <a:spAutoFit/>
          </a:bodyPr>
          <a:lstStyle/>
          <a:p>
            <a:r>
              <a:rPr lang="en-US" b="1" dirty="0">
                <a:solidFill>
                  <a:srgbClr val="FF0000"/>
                </a:solidFill>
              </a:rPr>
              <a:t>Sparse data caused by low coverage dataset </a:t>
            </a:r>
          </a:p>
        </p:txBody>
      </p:sp>
      <p:sp>
        <p:nvSpPr>
          <p:cNvPr id="12" name="Arrow: Down 11"/>
          <p:cNvSpPr/>
          <p:nvPr/>
        </p:nvSpPr>
        <p:spPr>
          <a:xfrm>
            <a:off x="3789679" y="3541489"/>
            <a:ext cx="1815253" cy="2438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p:cNvSpPr/>
          <p:nvPr/>
        </p:nvSpPr>
        <p:spPr>
          <a:xfrm>
            <a:off x="3789680" y="4519450"/>
            <a:ext cx="1815253" cy="2438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502159" y="3878219"/>
            <a:ext cx="4750018" cy="369332"/>
          </a:xfrm>
          <a:prstGeom prst="rect">
            <a:avLst/>
          </a:prstGeom>
          <a:noFill/>
        </p:spPr>
        <p:txBody>
          <a:bodyPr wrap="none" rtlCol="0">
            <a:spAutoFit/>
          </a:bodyPr>
          <a:lstStyle/>
          <a:p>
            <a:r>
              <a:rPr lang="en-US" dirty="0">
                <a:solidFill>
                  <a:srgbClr val="FF0000"/>
                </a:solidFill>
              </a:rPr>
              <a:t>Random Forest, SVM and Neural Networks  </a:t>
            </a:r>
          </a:p>
        </p:txBody>
      </p:sp>
    </p:spTree>
    <p:extLst>
      <p:ext uri="{BB962C8B-B14F-4D97-AF65-F5344CB8AC3E}">
        <p14:creationId xmlns:p14="http://schemas.microsoft.com/office/powerpoint/2010/main" val="39540225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2537B8F-2854-4B55-A1FD-0692A8642363}" type="slidenum">
              <a:rPr lang="zh-CN" altLang="en-US" smtClean="0">
                <a:solidFill>
                  <a:srgbClr val="FF0000"/>
                </a:solidFill>
              </a:rPr>
              <a:pPr>
                <a:defRPr/>
              </a:pPr>
              <a:t>17</a:t>
            </a:fld>
            <a:endParaRPr lang="zh-CN" altLang="en-US" dirty="0">
              <a:solidFill>
                <a:srgbClr val="FF0000"/>
              </a:solidFill>
            </a:endParaRPr>
          </a:p>
        </p:txBody>
      </p:sp>
      <p:pic>
        <p:nvPicPr>
          <p:cNvPr id="3" name="Picture 2"/>
          <p:cNvPicPr>
            <a:picLocks noChangeAspect="1"/>
          </p:cNvPicPr>
          <p:nvPr/>
        </p:nvPicPr>
        <p:blipFill>
          <a:blip r:embed="rId3"/>
          <a:stretch>
            <a:fillRect/>
          </a:stretch>
        </p:blipFill>
        <p:spPr>
          <a:xfrm>
            <a:off x="318598" y="1250535"/>
            <a:ext cx="4586901" cy="4782233"/>
          </a:xfrm>
          <a:prstGeom prst="rect">
            <a:avLst/>
          </a:prstGeom>
          <a:solidFill>
            <a:srgbClr val="7030A0"/>
          </a:solidFill>
          <a:ln w="19050">
            <a:solidFill>
              <a:srgbClr val="7030A0"/>
            </a:solidFill>
            <a:prstDash val="dash"/>
          </a:ln>
        </p:spPr>
      </p:pic>
      <p:sp>
        <p:nvSpPr>
          <p:cNvPr id="4" name="TextBox 3"/>
          <p:cNvSpPr txBox="1"/>
          <p:nvPr/>
        </p:nvSpPr>
        <p:spPr>
          <a:xfrm>
            <a:off x="155154" y="127745"/>
            <a:ext cx="8095614" cy="400110"/>
          </a:xfrm>
          <a:prstGeom prst="rect">
            <a:avLst/>
          </a:prstGeom>
          <a:noFill/>
        </p:spPr>
        <p:txBody>
          <a:bodyPr wrap="none" rtlCol="0">
            <a:spAutoFit/>
          </a:bodyPr>
          <a:lstStyle/>
          <a:p>
            <a:r>
              <a:rPr lang="en-US" sz="2000" dirty="0">
                <a:solidFill>
                  <a:srgbClr val="FF0000"/>
                </a:solidFill>
              </a:rPr>
              <a:t>Distribution of reference specific MHL region in human normal plasma</a:t>
            </a:r>
          </a:p>
        </p:txBody>
      </p:sp>
      <p:sp>
        <p:nvSpPr>
          <p:cNvPr id="5" name="TextBox 4"/>
          <p:cNvSpPr txBox="1"/>
          <p:nvPr/>
        </p:nvSpPr>
        <p:spPr>
          <a:xfrm>
            <a:off x="793646" y="6112129"/>
            <a:ext cx="3392275" cy="307777"/>
          </a:xfrm>
          <a:prstGeom prst="rect">
            <a:avLst/>
          </a:prstGeom>
          <a:noFill/>
        </p:spPr>
        <p:txBody>
          <a:bodyPr wrap="none" rtlCol="0">
            <a:spAutoFit/>
          </a:bodyPr>
          <a:lstStyle/>
          <a:p>
            <a:pPr marL="285750" indent="-285750">
              <a:buFont typeface="Arial" panose="020B0604020202020204" pitchFamily="34" charset="0"/>
              <a:buChar char="•"/>
            </a:pPr>
            <a:r>
              <a:rPr lang="en-US" sz="1400" dirty="0">
                <a:solidFill>
                  <a:srgbClr val="FF0000"/>
                </a:solidFill>
              </a:rPr>
              <a:t>Significant higher WBC specific MHL</a:t>
            </a:r>
          </a:p>
        </p:txBody>
      </p:sp>
      <p:sp>
        <p:nvSpPr>
          <p:cNvPr id="6" name="TextBox 5"/>
          <p:cNvSpPr txBox="1"/>
          <p:nvPr/>
        </p:nvSpPr>
        <p:spPr>
          <a:xfrm>
            <a:off x="1594256" y="5190245"/>
            <a:ext cx="3031719" cy="577081"/>
          </a:xfrm>
          <a:prstGeom prst="rect">
            <a:avLst/>
          </a:prstGeom>
          <a:noFill/>
        </p:spPr>
        <p:txBody>
          <a:bodyPr wrap="square" rtlCol="0">
            <a:spAutoFit/>
          </a:bodyPr>
          <a:lstStyle/>
          <a:p>
            <a:r>
              <a:rPr lang="en-US" sz="1050" dirty="0">
                <a:solidFill>
                  <a:srgbClr val="FF0000"/>
                </a:solidFill>
              </a:rPr>
              <a:t>200 regions for each reference were included.</a:t>
            </a:r>
          </a:p>
          <a:p>
            <a:r>
              <a:rPr lang="en-US" sz="1050" dirty="0">
                <a:solidFill>
                  <a:srgbClr val="FF0000"/>
                </a:solidFill>
              </a:rPr>
              <a:t>MHL&gt;0.135 defined as positive detection.</a:t>
            </a:r>
          </a:p>
          <a:p>
            <a:r>
              <a:rPr lang="en-US" sz="1050" dirty="0">
                <a:solidFill>
                  <a:srgbClr val="FF0000"/>
                </a:solidFill>
              </a:rPr>
              <a:t>75 normal plasma samples </a:t>
            </a:r>
          </a:p>
        </p:txBody>
      </p:sp>
      <p:cxnSp>
        <p:nvCxnSpPr>
          <p:cNvPr id="7" name="Straight Connector 6"/>
          <p:cNvCxnSpPr/>
          <p:nvPr/>
        </p:nvCxnSpPr>
        <p:spPr>
          <a:xfrm>
            <a:off x="1083716" y="1498868"/>
            <a:ext cx="0" cy="61722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211476" y="1422552"/>
            <a:ext cx="15240" cy="687961"/>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362096" y="1402756"/>
            <a:ext cx="15240" cy="687961"/>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505096" y="1422551"/>
            <a:ext cx="15240" cy="687961"/>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076096" y="2611598"/>
            <a:ext cx="15240" cy="687961"/>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211476" y="2613643"/>
            <a:ext cx="15240" cy="687961"/>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62096" y="2611597"/>
            <a:ext cx="15240" cy="687961"/>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505096" y="2613641"/>
            <a:ext cx="15240" cy="687961"/>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068476" y="3825549"/>
            <a:ext cx="22860" cy="671639"/>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211476" y="3787449"/>
            <a:ext cx="15240" cy="687961"/>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362096" y="3787449"/>
            <a:ext cx="15240" cy="687961"/>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505096" y="3810308"/>
            <a:ext cx="15240" cy="687961"/>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Down Arrow 26"/>
          <p:cNvSpPr/>
          <p:nvPr/>
        </p:nvSpPr>
        <p:spPr>
          <a:xfrm>
            <a:off x="2071028" y="3718869"/>
            <a:ext cx="541020" cy="68580"/>
          </a:xfrm>
          <a:prstGeom prst="downArrow">
            <a:avLst/>
          </a:prstGeom>
          <a:solidFill>
            <a:srgbClr val="00B05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0" name="TextBox 19"/>
          <p:cNvSpPr txBox="1"/>
          <p:nvPr/>
        </p:nvSpPr>
        <p:spPr>
          <a:xfrm>
            <a:off x="238671" y="795889"/>
            <a:ext cx="2159566" cy="338554"/>
          </a:xfrm>
          <a:prstGeom prst="rect">
            <a:avLst/>
          </a:prstGeom>
          <a:noFill/>
        </p:spPr>
        <p:txBody>
          <a:bodyPr wrap="none" rtlCol="0">
            <a:spAutoFit/>
          </a:bodyPr>
          <a:lstStyle/>
          <a:p>
            <a:pPr marL="285750" indent="-285750">
              <a:buFont typeface="Arial" panose="020B0604020202020204" pitchFamily="34" charset="0"/>
              <a:buChar char="•"/>
            </a:pPr>
            <a:r>
              <a:rPr lang="en-US" sz="1600" dirty="0">
                <a:solidFill>
                  <a:srgbClr val="FF0000"/>
                </a:solidFill>
              </a:rPr>
              <a:t>75 Normal Plasma</a:t>
            </a:r>
          </a:p>
        </p:txBody>
      </p:sp>
      <p:cxnSp>
        <p:nvCxnSpPr>
          <p:cNvPr id="21" name="Straight Connector 20"/>
          <p:cNvCxnSpPr/>
          <p:nvPr/>
        </p:nvCxnSpPr>
        <p:spPr>
          <a:xfrm>
            <a:off x="1076096" y="4962545"/>
            <a:ext cx="15240" cy="687961"/>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rotWithShape="1">
          <a:blip r:embed="rId4"/>
          <a:srcRect l="24257" r="49750" b="74429"/>
          <a:stretch/>
        </p:blipFill>
        <p:spPr>
          <a:xfrm>
            <a:off x="5211697" y="1287692"/>
            <a:ext cx="1384710" cy="1397651"/>
          </a:xfrm>
          <a:prstGeom prst="rect">
            <a:avLst/>
          </a:prstGeom>
        </p:spPr>
      </p:pic>
      <p:pic>
        <p:nvPicPr>
          <p:cNvPr id="23" name="Picture 22"/>
          <p:cNvPicPr>
            <a:picLocks noChangeAspect="1"/>
          </p:cNvPicPr>
          <p:nvPr/>
        </p:nvPicPr>
        <p:blipFill rotWithShape="1">
          <a:blip r:embed="rId4"/>
          <a:srcRect l="48691" t="51528" r="25316" b="24595"/>
          <a:stretch/>
        </p:blipFill>
        <p:spPr>
          <a:xfrm>
            <a:off x="6596407" y="1294647"/>
            <a:ext cx="1491318" cy="1390696"/>
          </a:xfrm>
          <a:prstGeom prst="rect">
            <a:avLst/>
          </a:prstGeom>
        </p:spPr>
      </p:pic>
      <p:sp>
        <p:nvSpPr>
          <p:cNvPr id="24" name="Rectangle 23"/>
          <p:cNvSpPr/>
          <p:nvPr/>
        </p:nvSpPr>
        <p:spPr>
          <a:xfrm>
            <a:off x="5211697" y="1268642"/>
            <a:ext cx="2876028" cy="143638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25" name="TextBox 24"/>
          <p:cNvSpPr txBox="1"/>
          <p:nvPr/>
        </p:nvSpPr>
        <p:spPr>
          <a:xfrm>
            <a:off x="5121849" y="818174"/>
            <a:ext cx="1965603" cy="338554"/>
          </a:xfrm>
          <a:prstGeom prst="rect">
            <a:avLst/>
          </a:prstGeom>
          <a:noFill/>
        </p:spPr>
        <p:txBody>
          <a:bodyPr wrap="none" rtlCol="0">
            <a:spAutoFit/>
          </a:bodyPr>
          <a:lstStyle/>
          <a:p>
            <a:pPr marL="285750" indent="-285750">
              <a:buFont typeface="Arial" panose="020B0604020202020204" pitchFamily="34" charset="0"/>
              <a:buChar char="•"/>
            </a:pPr>
            <a:r>
              <a:rPr lang="en-US" sz="1600" dirty="0">
                <a:solidFill>
                  <a:srgbClr val="FF0000"/>
                </a:solidFill>
              </a:rPr>
              <a:t>30 Colon cancer</a:t>
            </a:r>
          </a:p>
        </p:txBody>
      </p:sp>
      <p:pic>
        <p:nvPicPr>
          <p:cNvPr id="26" name="Picture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79563" y="3075161"/>
            <a:ext cx="3081821" cy="1912214"/>
          </a:xfrm>
          <a:prstGeom prst="rect">
            <a:avLst/>
          </a:prstGeom>
        </p:spPr>
      </p:pic>
      <p:cxnSp>
        <p:nvCxnSpPr>
          <p:cNvPr id="27" name="Straight Connector 26"/>
          <p:cNvCxnSpPr/>
          <p:nvPr/>
        </p:nvCxnSpPr>
        <p:spPr>
          <a:xfrm>
            <a:off x="7048995" y="3445911"/>
            <a:ext cx="0" cy="1362075"/>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284704" y="3133886"/>
            <a:ext cx="1409360" cy="307777"/>
          </a:xfrm>
          <a:prstGeom prst="rect">
            <a:avLst/>
          </a:prstGeom>
          <a:noFill/>
        </p:spPr>
        <p:txBody>
          <a:bodyPr wrap="none" rtlCol="0">
            <a:spAutoFit/>
          </a:bodyPr>
          <a:lstStyle/>
          <a:p>
            <a:r>
              <a:rPr lang="en-US" altLang="zh-CN" sz="1400" dirty="0">
                <a:solidFill>
                  <a:srgbClr val="FF0000"/>
                </a:solidFill>
              </a:rPr>
              <a:t>Normal Plasma</a:t>
            </a:r>
            <a:endParaRPr lang="en-US" sz="1400" dirty="0">
              <a:solidFill>
                <a:srgbClr val="FF0000"/>
              </a:solidFill>
            </a:endParaRPr>
          </a:p>
        </p:txBody>
      </p:sp>
      <p:sp>
        <p:nvSpPr>
          <p:cNvPr id="29" name="TextBox 28"/>
          <p:cNvSpPr txBox="1"/>
          <p:nvPr/>
        </p:nvSpPr>
        <p:spPr>
          <a:xfrm>
            <a:off x="7007102" y="3172907"/>
            <a:ext cx="1221809" cy="307777"/>
          </a:xfrm>
          <a:prstGeom prst="rect">
            <a:avLst/>
          </a:prstGeom>
          <a:noFill/>
        </p:spPr>
        <p:txBody>
          <a:bodyPr wrap="none" rtlCol="0">
            <a:spAutoFit/>
          </a:bodyPr>
          <a:lstStyle/>
          <a:p>
            <a:r>
              <a:rPr lang="en-US" altLang="zh-CN" sz="1400" dirty="0">
                <a:solidFill>
                  <a:srgbClr val="FF0000"/>
                </a:solidFill>
              </a:rPr>
              <a:t>CCR Plasma</a:t>
            </a:r>
            <a:endParaRPr lang="en-US" sz="1400" dirty="0">
              <a:solidFill>
                <a:srgbClr val="FF0000"/>
              </a:solidFill>
            </a:endParaRPr>
          </a:p>
        </p:txBody>
      </p:sp>
      <p:sp>
        <p:nvSpPr>
          <p:cNvPr id="30" name="TextBox 29"/>
          <p:cNvSpPr txBox="1"/>
          <p:nvPr/>
        </p:nvSpPr>
        <p:spPr>
          <a:xfrm>
            <a:off x="6589099" y="5041666"/>
            <a:ext cx="710451" cy="261610"/>
          </a:xfrm>
          <a:prstGeom prst="rect">
            <a:avLst/>
          </a:prstGeom>
          <a:noFill/>
        </p:spPr>
        <p:txBody>
          <a:bodyPr wrap="none" rtlCol="0">
            <a:spAutoFit/>
          </a:bodyPr>
          <a:lstStyle/>
          <a:p>
            <a:r>
              <a:rPr lang="en-US" sz="1100" b="1" dirty="0">
                <a:solidFill>
                  <a:srgbClr val="FF0000"/>
                </a:solidFill>
              </a:rPr>
              <a:t>Z-Score</a:t>
            </a:r>
          </a:p>
        </p:txBody>
      </p:sp>
      <p:sp>
        <p:nvSpPr>
          <p:cNvPr id="31" name="Rounded Rectangle 45"/>
          <p:cNvSpPr/>
          <p:nvPr/>
        </p:nvSpPr>
        <p:spPr>
          <a:xfrm>
            <a:off x="1594256" y="1250535"/>
            <a:ext cx="998742" cy="1249530"/>
          </a:xfrm>
          <a:prstGeom prst="round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32" name="Rounded Rectangle 46"/>
          <p:cNvSpPr/>
          <p:nvPr/>
        </p:nvSpPr>
        <p:spPr>
          <a:xfrm>
            <a:off x="1594256" y="3659884"/>
            <a:ext cx="998742" cy="1249530"/>
          </a:xfrm>
          <a:prstGeom prst="round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33" name="Rectangle 32"/>
          <p:cNvSpPr/>
          <p:nvPr/>
        </p:nvSpPr>
        <p:spPr>
          <a:xfrm>
            <a:off x="5284730" y="5303276"/>
            <a:ext cx="3528530" cy="830997"/>
          </a:xfrm>
          <a:prstGeom prst="rect">
            <a:avLst/>
          </a:prstGeom>
        </p:spPr>
        <p:txBody>
          <a:bodyPr wrap="none">
            <a:spAutoFit/>
          </a:bodyPr>
          <a:lstStyle/>
          <a:p>
            <a:r>
              <a:rPr lang="en-US" sz="1600" b="1" dirty="0">
                <a:solidFill>
                  <a:srgbClr val="FF0000"/>
                </a:solidFill>
              </a:rPr>
              <a:t>1, By Z-score rather than # </a:t>
            </a:r>
            <a:r>
              <a:rPr lang="en-US" sz="1600" b="1" dirty="0" err="1">
                <a:solidFill>
                  <a:srgbClr val="FF0000"/>
                </a:solidFill>
              </a:rPr>
              <a:t>ts</a:t>
            </a:r>
            <a:r>
              <a:rPr lang="en-US" sz="1600" b="1" dirty="0">
                <a:solidFill>
                  <a:srgbClr val="FF0000"/>
                </a:solidFill>
              </a:rPr>
              <a:t>-MHL</a:t>
            </a:r>
          </a:p>
          <a:p>
            <a:r>
              <a:rPr lang="en-US" sz="1600" b="1" dirty="0">
                <a:solidFill>
                  <a:srgbClr val="FF0000"/>
                </a:solidFill>
              </a:rPr>
              <a:t>2, Control FDR (Type-I error)</a:t>
            </a:r>
          </a:p>
          <a:p>
            <a:r>
              <a:rPr lang="en-US" sz="1600" b="1" dirty="0">
                <a:solidFill>
                  <a:srgbClr val="FF0000"/>
                </a:solidFill>
              </a:rPr>
              <a:t>3, Introduce CCT as reference</a:t>
            </a:r>
          </a:p>
        </p:txBody>
      </p:sp>
      <p:sp>
        <p:nvSpPr>
          <p:cNvPr id="34" name="TextBox 33"/>
          <p:cNvSpPr txBox="1"/>
          <p:nvPr/>
        </p:nvSpPr>
        <p:spPr>
          <a:xfrm>
            <a:off x="5505487" y="2691594"/>
            <a:ext cx="1157689" cy="261610"/>
          </a:xfrm>
          <a:prstGeom prst="rect">
            <a:avLst/>
          </a:prstGeom>
          <a:noFill/>
        </p:spPr>
        <p:txBody>
          <a:bodyPr wrap="none" rtlCol="0">
            <a:spAutoFit/>
          </a:bodyPr>
          <a:lstStyle/>
          <a:p>
            <a:r>
              <a:rPr lang="en-US" sz="1100" dirty="0">
                <a:solidFill>
                  <a:srgbClr val="FF0000"/>
                </a:solidFill>
              </a:rPr>
              <a:t>Tissue-of-origin</a:t>
            </a:r>
          </a:p>
        </p:txBody>
      </p:sp>
      <p:sp>
        <p:nvSpPr>
          <p:cNvPr id="35" name="TextBox 34"/>
          <p:cNvSpPr txBox="1"/>
          <p:nvPr/>
        </p:nvSpPr>
        <p:spPr>
          <a:xfrm>
            <a:off x="6924005" y="2710818"/>
            <a:ext cx="1250663" cy="261610"/>
          </a:xfrm>
          <a:prstGeom prst="rect">
            <a:avLst/>
          </a:prstGeom>
          <a:noFill/>
        </p:spPr>
        <p:txBody>
          <a:bodyPr wrap="none" rtlCol="0">
            <a:spAutoFit/>
          </a:bodyPr>
          <a:lstStyle/>
          <a:p>
            <a:r>
              <a:rPr lang="en-US" sz="1100" dirty="0">
                <a:solidFill>
                  <a:srgbClr val="FF0000"/>
                </a:solidFill>
              </a:rPr>
              <a:t>Pathology Status</a:t>
            </a:r>
          </a:p>
        </p:txBody>
      </p:sp>
    </p:spTree>
    <p:extLst>
      <p:ext uri="{BB962C8B-B14F-4D97-AF65-F5344CB8AC3E}">
        <p14:creationId xmlns:p14="http://schemas.microsoft.com/office/powerpoint/2010/main" val="13438496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2537B8F-2854-4B55-A1FD-0692A8642363}" type="slidenum">
              <a:rPr lang="zh-CN" altLang="en-US" smtClean="0">
                <a:solidFill>
                  <a:srgbClr val="FFFFFF"/>
                </a:solidFill>
              </a:rPr>
              <a:pPr>
                <a:defRPr/>
              </a:pPr>
              <a:t>18</a:t>
            </a:fld>
            <a:endParaRPr lang="zh-CN" altLang="en-US" dirty="0">
              <a:solidFill>
                <a:srgbClr val="FFFFFF"/>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10" y="985520"/>
            <a:ext cx="6903088" cy="4399280"/>
          </a:xfrm>
          <a:prstGeom prst="rect">
            <a:avLst/>
          </a:prstGeom>
        </p:spPr>
      </p:pic>
      <p:sp>
        <p:nvSpPr>
          <p:cNvPr id="5" name="TextBox 4"/>
          <p:cNvSpPr txBox="1"/>
          <p:nvPr/>
        </p:nvSpPr>
        <p:spPr>
          <a:xfrm>
            <a:off x="6948570" y="2261544"/>
            <a:ext cx="2304313" cy="923330"/>
          </a:xfrm>
          <a:prstGeom prst="rect">
            <a:avLst/>
          </a:prstGeom>
          <a:noFill/>
        </p:spPr>
        <p:txBody>
          <a:bodyPr wrap="square" rtlCol="0">
            <a:spAutoFit/>
          </a:bodyPr>
          <a:lstStyle/>
          <a:p>
            <a:r>
              <a:rPr lang="en-US" b="1" dirty="0">
                <a:solidFill>
                  <a:srgbClr val="FF0000"/>
                </a:solidFill>
              </a:rPr>
              <a:t>Sensitivity: 87.9%</a:t>
            </a:r>
          </a:p>
          <a:p>
            <a:r>
              <a:rPr lang="en-US" b="1" dirty="0">
                <a:solidFill>
                  <a:srgbClr val="FF0000"/>
                </a:solidFill>
              </a:rPr>
              <a:t>Sensitivity: 87.6%</a:t>
            </a:r>
          </a:p>
          <a:p>
            <a:r>
              <a:rPr lang="en-US" b="1" dirty="0">
                <a:solidFill>
                  <a:srgbClr val="FF0000"/>
                </a:solidFill>
              </a:rPr>
              <a:t>Specificity: 90.2%</a:t>
            </a:r>
          </a:p>
        </p:txBody>
      </p:sp>
      <p:sp>
        <p:nvSpPr>
          <p:cNvPr id="6" name="TextBox 5"/>
          <p:cNvSpPr txBox="1"/>
          <p:nvPr/>
        </p:nvSpPr>
        <p:spPr>
          <a:xfrm>
            <a:off x="155154" y="5642410"/>
            <a:ext cx="8868076" cy="400110"/>
          </a:xfrm>
          <a:prstGeom prst="rect">
            <a:avLst/>
          </a:prstGeom>
          <a:noFill/>
        </p:spPr>
        <p:txBody>
          <a:bodyPr wrap="square" rtlCol="0">
            <a:spAutoFit/>
          </a:bodyPr>
          <a:lstStyle/>
          <a:p>
            <a:r>
              <a:rPr lang="en-US" sz="2000" b="1" dirty="0">
                <a:solidFill>
                  <a:srgbClr val="FF0000"/>
                </a:solidFill>
              </a:rPr>
              <a:t>Our method and pipeline is powerful for the tumor-of-origin prediction.  </a:t>
            </a:r>
          </a:p>
        </p:txBody>
      </p:sp>
      <p:sp>
        <p:nvSpPr>
          <p:cNvPr id="7" name="TextBox 6"/>
          <p:cNvSpPr txBox="1"/>
          <p:nvPr/>
        </p:nvSpPr>
        <p:spPr>
          <a:xfrm>
            <a:off x="155154" y="127745"/>
            <a:ext cx="8977266" cy="400110"/>
          </a:xfrm>
          <a:prstGeom prst="rect">
            <a:avLst/>
          </a:prstGeom>
          <a:noFill/>
        </p:spPr>
        <p:txBody>
          <a:bodyPr wrap="none" rtlCol="0">
            <a:spAutoFit/>
          </a:bodyPr>
          <a:lstStyle/>
          <a:p>
            <a:r>
              <a:rPr lang="en-US" sz="2000" dirty="0">
                <a:solidFill>
                  <a:srgbClr val="FF0000"/>
                </a:solidFill>
              </a:rPr>
              <a:t>Performance of maximum tissue-specific MHL based tissue-of-origin mapping</a:t>
            </a:r>
          </a:p>
        </p:txBody>
      </p:sp>
    </p:spTree>
    <p:extLst>
      <p:ext uri="{BB962C8B-B14F-4D97-AF65-F5344CB8AC3E}">
        <p14:creationId xmlns:p14="http://schemas.microsoft.com/office/powerpoint/2010/main" val="1727997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2537B8F-2854-4B55-A1FD-0692A8642363}" type="slidenum">
              <a:rPr lang="zh-CN" altLang="en-US" smtClean="0">
                <a:solidFill>
                  <a:srgbClr val="FFFFFF"/>
                </a:solidFill>
              </a:rPr>
              <a:pPr>
                <a:defRPr/>
              </a:pPr>
              <a:t>19</a:t>
            </a:fld>
            <a:endParaRPr lang="zh-CN" altLang="en-US" dirty="0">
              <a:solidFill>
                <a:srgbClr val="FFFFFF"/>
              </a:solidFill>
            </a:endParaRPr>
          </a:p>
        </p:txBody>
      </p:sp>
      <p:sp>
        <p:nvSpPr>
          <p:cNvPr id="3" name="TextBox 2"/>
          <p:cNvSpPr txBox="1"/>
          <p:nvPr/>
        </p:nvSpPr>
        <p:spPr>
          <a:xfrm>
            <a:off x="118533" y="166910"/>
            <a:ext cx="9521219" cy="461665"/>
          </a:xfrm>
          <a:prstGeom prst="rect">
            <a:avLst/>
          </a:prstGeom>
          <a:noFill/>
        </p:spPr>
        <p:txBody>
          <a:bodyPr wrap="square" rtlCol="0">
            <a:spAutoFit/>
          </a:bodyPr>
          <a:lstStyle/>
          <a:p>
            <a:r>
              <a:rPr lang="en-US" sz="2400" b="1" dirty="0">
                <a:solidFill>
                  <a:srgbClr val="FF0000"/>
                </a:solidFill>
              </a:rPr>
              <a:t>Summary</a:t>
            </a:r>
            <a:r>
              <a:rPr lang="en-US" sz="2000" b="1" dirty="0">
                <a:solidFill>
                  <a:srgbClr val="FF0000"/>
                </a:solidFill>
              </a:rPr>
              <a:t> </a:t>
            </a:r>
          </a:p>
        </p:txBody>
      </p:sp>
      <p:sp>
        <p:nvSpPr>
          <p:cNvPr id="4" name="Rectangle 3"/>
          <p:cNvSpPr/>
          <p:nvPr/>
        </p:nvSpPr>
        <p:spPr>
          <a:xfrm>
            <a:off x="118533" y="1440545"/>
            <a:ext cx="8636000" cy="3416320"/>
          </a:xfrm>
          <a:prstGeom prst="rect">
            <a:avLst/>
          </a:prstGeom>
        </p:spPr>
        <p:txBody>
          <a:bodyPr wrap="square">
            <a:spAutoFit/>
          </a:bodyPr>
          <a:lstStyle/>
          <a:p>
            <a:r>
              <a:rPr lang="en-US" b="1" dirty="0">
                <a:solidFill>
                  <a:srgbClr val="FF0000"/>
                </a:solidFill>
              </a:rPr>
              <a:t>We proposed MHB to indicate high linkage methylation regions</a:t>
            </a:r>
          </a:p>
          <a:p>
            <a:endParaRPr lang="en-US" b="1" dirty="0">
              <a:solidFill>
                <a:srgbClr val="FF0000"/>
              </a:solidFill>
            </a:endParaRPr>
          </a:p>
          <a:p>
            <a:r>
              <a:rPr lang="en-US" b="1" dirty="0">
                <a:solidFill>
                  <a:srgbClr val="FF0000"/>
                </a:solidFill>
              </a:rPr>
              <a:t>We found MHB overlapped with all kinds of Genomic Functional Regions</a:t>
            </a:r>
          </a:p>
          <a:p>
            <a:endParaRPr lang="en-US" b="1" dirty="0">
              <a:solidFill>
                <a:srgbClr val="FF0000"/>
              </a:solidFill>
            </a:endParaRPr>
          </a:p>
          <a:p>
            <a:r>
              <a:rPr lang="en-US" b="1" dirty="0">
                <a:solidFill>
                  <a:srgbClr val="FF0000"/>
                </a:solidFill>
              </a:rPr>
              <a:t>We proposed MHL to replace AMF to indicate methylation level and complexity simultaneously. </a:t>
            </a:r>
          </a:p>
          <a:p>
            <a:endParaRPr lang="en-US" b="1" dirty="0">
              <a:solidFill>
                <a:srgbClr val="FF0000"/>
              </a:solidFill>
            </a:endParaRPr>
          </a:p>
          <a:p>
            <a:r>
              <a:rPr lang="en-US" b="1" dirty="0">
                <a:solidFill>
                  <a:srgbClr val="FF0000"/>
                </a:solidFill>
              </a:rPr>
              <a:t> We find MHL can be applied to strength methylation signal in plasma</a:t>
            </a:r>
          </a:p>
          <a:p>
            <a:endParaRPr lang="en-US" b="1" dirty="0">
              <a:solidFill>
                <a:srgbClr val="FF0000"/>
              </a:solidFill>
            </a:endParaRPr>
          </a:p>
          <a:p>
            <a:r>
              <a:rPr lang="en-US" b="1" dirty="0">
                <a:solidFill>
                  <a:srgbClr val="FF0000"/>
                </a:solidFill>
              </a:rPr>
              <a:t>Tissue-of-origin can be inferred by tissue-specific MHL signals with certain statistic frame. </a:t>
            </a:r>
          </a:p>
          <a:p>
            <a:endParaRPr lang="en-US" dirty="0"/>
          </a:p>
        </p:txBody>
      </p:sp>
    </p:spTree>
    <p:extLst>
      <p:ext uri="{BB962C8B-B14F-4D97-AF65-F5344CB8AC3E}">
        <p14:creationId xmlns:p14="http://schemas.microsoft.com/office/powerpoint/2010/main" val="29153444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54305" y="1724267"/>
            <a:ext cx="2561447" cy="1083975"/>
          </a:xfrm>
          <a:prstGeom prst="rect">
            <a:avLst/>
          </a:prstGeom>
        </p:spPr>
      </p:pic>
      <p:pic>
        <p:nvPicPr>
          <p:cNvPr id="8" name="图片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99817" y="1724267"/>
            <a:ext cx="2861530" cy="3914573"/>
          </a:xfrm>
          <a:prstGeom prst="rect">
            <a:avLst/>
          </a:prstGeom>
          <a:ln w="38100" cap="sq" cmpd="thickThin">
            <a:solidFill>
              <a:srgbClr val="FF0000"/>
            </a:solidFill>
            <a:prstDash val="dash"/>
            <a:miter lim="800000"/>
          </a:ln>
          <a:effectLst>
            <a:innerShdw blurRad="76200">
              <a:srgbClr val="000000"/>
            </a:innerShdw>
          </a:effectLst>
        </p:spPr>
      </p:pic>
      <p:sp>
        <p:nvSpPr>
          <p:cNvPr id="4" name="灯片编号占位符 3"/>
          <p:cNvSpPr>
            <a:spLocks noGrp="1"/>
          </p:cNvSpPr>
          <p:nvPr>
            <p:ph type="sldNum" sz="quarter" idx="12"/>
          </p:nvPr>
        </p:nvSpPr>
        <p:spPr/>
        <p:txBody>
          <a:bodyPr/>
          <a:lstStyle/>
          <a:p>
            <a:pPr>
              <a:defRPr/>
            </a:pPr>
            <a:fld id="{E2537B8F-2854-4B55-A1FD-0692A8642363}" type="slidenum">
              <a:rPr lang="zh-CN" altLang="en-US" b="1" smtClean="0">
                <a:solidFill>
                  <a:srgbClr val="FFFFFF"/>
                </a:solidFill>
              </a:rPr>
              <a:pPr>
                <a:defRPr/>
              </a:pPr>
              <a:t>2</a:t>
            </a:fld>
            <a:endParaRPr lang="zh-CN" altLang="en-US" b="1" dirty="0">
              <a:solidFill>
                <a:srgbClr val="FFFFFF"/>
              </a:solidFill>
            </a:endParaRPr>
          </a:p>
        </p:txBody>
      </p:sp>
      <p:sp>
        <p:nvSpPr>
          <p:cNvPr id="5" name="文本框 4"/>
          <p:cNvSpPr txBox="1"/>
          <p:nvPr/>
        </p:nvSpPr>
        <p:spPr>
          <a:xfrm>
            <a:off x="42329" y="107589"/>
            <a:ext cx="4214615" cy="523220"/>
          </a:xfrm>
          <a:prstGeom prst="rect">
            <a:avLst/>
          </a:prstGeom>
          <a:noFill/>
        </p:spPr>
        <p:txBody>
          <a:bodyPr wrap="none" rtlCol="0">
            <a:spAutoFit/>
          </a:bodyPr>
          <a:lstStyle/>
          <a:p>
            <a:r>
              <a:rPr lang="en-US" altLang="zh-CN" sz="2800" b="1" dirty="0">
                <a:latin typeface="华文楷体" panose="02010600040101010101" pitchFamily="2" charset="-122"/>
                <a:ea typeface="华文楷体" panose="02010600040101010101" pitchFamily="2" charset="-122"/>
              </a:rPr>
              <a:t>DNA</a:t>
            </a:r>
            <a:r>
              <a:rPr lang="zh-CN" altLang="en-US" sz="2800" b="1" dirty="0">
                <a:latin typeface="华文楷体" panose="02010600040101010101" pitchFamily="2" charset="-122"/>
                <a:ea typeface="华文楷体" panose="02010600040101010101" pitchFamily="2" charset="-122"/>
              </a:rPr>
              <a:t>甲基化基本知识介绍</a:t>
            </a:r>
            <a:endParaRPr lang="en-US" altLang="zh-CN" sz="2800" b="1" dirty="0">
              <a:latin typeface="华文楷体" panose="02010600040101010101" pitchFamily="2" charset="-122"/>
              <a:ea typeface="华文楷体" panose="02010600040101010101" pitchFamily="2" charset="-122"/>
            </a:endParaRPr>
          </a:p>
        </p:txBody>
      </p:sp>
      <p:sp>
        <p:nvSpPr>
          <p:cNvPr id="6" name="矩形 5"/>
          <p:cNvSpPr/>
          <p:nvPr/>
        </p:nvSpPr>
        <p:spPr>
          <a:xfrm>
            <a:off x="228619" y="3319086"/>
            <a:ext cx="7401963" cy="2154436"/>
          </a:xfrm>
          <a:prstGeom prst="rect">
            <a:avLst/>
          </a:prstGeom>
        </p:spPr>
        <p:txBody>
          <a:bodyPr wrap="square">
            <a:spAutoFit/>
          </a:bodyPr>
          <a:lstStyle/>
          <a:p>
            <a:r>
              <a:rPr lang="zh-CN" altLang="en-US" sz="2400" b="1" kern="0"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人类成熟体细胞的基因组</a:t>
            </a:r>
            <a:r>
              <a:rPr lang="en-US" altLang="zh-CN" sz="2400" b="1" kern="0"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DNA</a:t>
            </a:r>
            <a:r>
              <a:rPr lang="zh-CN" altLang="en-US" sz="2400" b="1" kern="0"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甲基化特点</a:t>
            </a:r>
            <a:endParaRPr lang="en-US" altLang="zh-CN" sz="2400" b="1" kern="0"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endParaRPr>
          </a:p>
          <a:p>
            <a:endParaRPr lang="en-US" altLang="zh-CN" sz="2000" b="1" kern="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a:p>
            <a:pPr marL="257175" indent="-257175">
              <a:lnSpc>
                <a:spcPct val="150000"/>
              </a:lnSpc>
              <a:buFont typeface="Wingdings" panose="05000000000000000000" pitchFamily="2" charset="2"/>
              <a:buChar char="ü"/>
            </a:pPr>
            <a:r>
              <a:rPr lang="zh-CN" altLang="en-US" sz="2000" b="1" kern="0" dirty="0">
                <a:latin typeface="Times New Roman" panose="02020603050405020304" pitchFamily="18" charset="0"/>
                <a:ea typeface="宋体" panose="02010600030101010101" pitchFamily="2" charset="-122"/>
              </a:rPr>
              <a:t>发生在</a:t>
            </a:r>
            <a:r>
              <a:rPr lang="en-US" altLang="zh-CN" sz="2000" b="1" kern="0" dirty="0" err="1">
                <a:latin typeface="Times New Roman" panose="02020603050405020304" pitchFamily="18" charset="0"/>
                <a:ea typeface="宋体" panose="02010600030101010101" pitchFamily="2" charset="-122"/>
              </a:rPr>
              <a:t>CpG</a:t>
            </a:r>
            <a:r>
              <a:rPr lang="zh-CN" altLang="en-US" sz="2000" b="1" kern="0" dirty="0">
                <a:latin typeface="Times New Roman" panose="02020603050405020304" pitchFamily="18" charset="0"/>
                <a:ea typeface="宋体" panose="02010600030101010101" pitchFamily="2" charset="-122"/>
              </a:rPr>
              <a:t>二核苷酸对</a:t>
            </a:r>
            <a:endParaRPr lang="en-US" altLang="zh-CN" sz="2000" b="1" kern="0" dirty="0">
              <a:latin typeface="Times New Roman" panose="02020603050405020304" pitchFamily="18" charset="0"/>
              <a:ea typeface="宋体" panose="02010600030101010101" pitchFamily="2" charset="-122"/>
            </a:endParaRPr>
          </a:p>
          <a:p>
            <a:pPr marL="257175" indent="-257175">
              <a:lnSpc>
                <a:spcPct val="150000"/>
              </a:lnSpc>
              <a:buFont typeface="Wingdings" panose="05000000000000000000" pitchFamily="2" charset="2"/>
              <a:buChar char="ü"/>
            </a:pPr>
            <a:r>
              <a:rPr lang="en-US" altLang="zh-CN" sz="2000" b="1" kern="0" dirty="0">
                <a:latin typeface="Times New Roman" panose="02020603050405020304" pitchFamily="18" charset="0"/>
                <a:ea typeface="宋体" panose="02010600030101010101" pitchFamily="2" charset="-122"/>
              </a:rPr>
              <a:t>70-80% </a:t>
            </a:r>
            <a:r>
              <a:rPr lang="zh-CN" altLang="zh-CN" sz="2000" b="1" kern="0" dirty="0">
                <a:latin typeface="Times New Roman" panose="02020603050405020304" pitchFamily="18" charset="0"/>
                <a:ea typeface="宋体" panose="02010600030101010101" pitchFamily="2" charset="-122"/>
              </a:rPr>
              <a:t>的</a:t>
            </a:r>
            <a:r>
              <a:rPr lang="en-US" altLang="zh-CN" sz="2000" b="1" kern="0" dirty="0" err="1">
                <a:latin typeface="Times New Roman" panose="02020603050405020304" pitchFamily="18" charset="0"/>
                <a:ea typeface="宋体" panose="02010600030101010101" pitchFamily="2" charset="-122"/>
              </a:rPr>
              <a:t>CpG</a:t>
            </a:r>
            <a:r>
              <a:rPr lang="zh-CN" altLang="zh-CN" sz="2000" b="1" kern="0" dirty="0">
                <a:latin typeface="Times New Roman" panose="02020603050405020304" pitchFamily="18" charset="0"/>
                <a:ea typeface="宋体" panose="02010600030101010101" pitchFamily="2" charset="-122"/>
              </a:rPr>
              <a:t>二核苷酸呈甲基化状态</a:t>
            </a:r>
            <a:endParaRPr lang="en-US" altLang="zh-CN" sz="2000" b="1" kern="0" dirty="0">
              <a:latin typeface="Times New Roman" panose="02020603050405020304" pitchFamily="18" charset="0"/>
              <a:ea typeface="宋体" panose="02010600030101010101" pitchFamily="2" charset="-122"/>
            </a:endParaRPr>
          </a:p>
          <a:p>
            <a:pPr marL="257175" indent="-257175">
              <a:lnSpc>
                <a:spcPct val="150000"/>
              </a:lnSpc>
              <a:buFont typeface="Wingdings" panose="05000000000000000000" pitchFamily="2" charset="2"/>
              <a:buChar char="ü"/>
            </a:pPr>
            <a:r>
              <a:rPr lang="zh-CN" altLang="en-US" sz="2000" b="1" kern="0" dirty="0">
                <a:latin typeface="Times New Roman" panose="02020603050405020304" pitchFamily="18" charset="0"/>
                <a:ea typeface="宋体" panose="02010600030101010101" pitchFamily="2" charset="-122"/>
              </a:rPr>
              <a:t>其余</a:t>
            </a:r>
            <a:r>
              <a:rPr lang="en-US" altLang="zh-CN" sz="2000" b="1" kern="0" dirty="0">
                <a:latin typeface="Times New Roman" panose="02020603050405020304" pitchFamily="18" charset="0"/>
                <a:ea typeface="宋体" panose="02010600030101010101" pitchFamily="2" charset="-122"/>
              </a:rPr>
              <a:t>20%</a:t>
            </a:r>
            <a:r>
              <a:rPr lang="zh-CN" altLang="en-US" sz="2000" b="1" kern="0" dirty="0">
                <a:latin typeface="Times New Roman" panose="02020603050405020304" pitchFamily="18" charset="0"/>
                <a:ea typeface="宋体" panose="02010600030101010101" pitchFamily="2" charset="-122"/>
              </a:rPr>
              <a:t>左右</a:t>
            </a:r>
            <a:r>
              <a:rPr lang="zh-CN" altLang="zh-CN" sz="2000" b="1" kern="0" dirty="0">
                <a:latin typeface="Times New Roman" panose="02020603050405020304" pitchFamily="18" charset="0"/>
                <a:ea typeface="宋体" panose="02010600030101010101" pitchFamily="2" charset="-122"/>
              </a:rPr>
              <a:t>非甲基化状态的</a:t>
            </a:r>
            <a:r>
              <a:rPr lang="en-US" altLang="zh-CN" sz="2000" b="1" kern="0" dirty="0" err="1">
                <a:latin typeface="Times New Roman" panose="02020603050405020304" pitchFamily="18" charset="0"/>
                <a:ea typeface="宋体" panose="02010600030101010101" pitchFamily="2" charset="-122"/>
              </a:rPr>
              <a:t>CpG</a:t>
            </a:r>
            <a:r>
              <a:rPr lang="zh-CN" altLang="zh-CN" sz="2000" b="1" kern="0" dirty="0">
                <a:latin typeface="Times New Roman" panose="02020603050405020304" pitchFamily="18" charset="0"/>
                <a:ea typeface="宋体" panose="02010600030101010101" pitchFamily="2" charset="-122"/>
              </a:rPr>
              <a:t>一般聚集成簇</a:t>
            </a:r>
          </a:p>
        </p:txBody>
      </p:sp>
      <p:sp>
        <p:nvSpPr>
          <p:cNvPr id="7" name="矩形 6"/>
          <p:cNvSpPr/>
          <p:nvPr/>
        </p:nvSpPr>
        <p:spPr>
          <a:xfrm>
            <a:off x="227666" y="884113"/>
            <a:ext cx="7552957" cy="2154436"/>
          </a:xfrm>
          <a:prstGeom prst="rect">
            <a:avLst/>
          </a:prstGeom>
        </p:spPr>
        <p:txBody>
          <a:bodyPr wrap="square">
            <a:spAutoFit/>
          </a:bodyPr>
          <a:lstStyle/>
          <a:p>
            <a:r>
              <a:rPr lang="en-US" altLang="zh-CN" sz="2400" b="1" kern="0"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DNA </a:t>
            </a:r>
            <a:r>
              <a:rPr lang="zh-CN" altLang="zh-CN" sz="2400" b="1" kern="0"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甲基化</a:t>
            </a:r>
            <a:r>
              <a:rPr lang="zh-CN" altLang="en-US" sz="2400" b="1" kern="0"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400" b="1" kern="0"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发生在</a:t>
            </a:r>
            <a:r>
              <a:rPr lang="en-US" altLang="zh-CN" sz="2400" b="1" kern="0"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DNA</a:t>
            </a:r>
            <a:r>
              <a:rPr lang="zh-CN" altLang="zh-CN" sz="2400" b="1" kern="0"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碱基上的甲基化修饰</a:t>
            </a:r>
            <a:endParaRPr lang="en-US" altLang="zh-CN" sz="2400" b="1" kern="0"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endParaRPr>
          </a:p>
          <a:p>
            <a:endParaRPr lang="en-US" altLang="zh-CN" sz="2000" b="1" kern="0" dirty="0">
              <a:latin typeface="Times New Roman" panose="02020603050405020304" pitchFamily="18" charset="0"/>
              <a:ea typeface="宋体" panose="02010600030101010101" pitchFamily="2" charset="-122"/>
              <a:cs typeface="Times New Roman" panose="02020603050405020304" pitchFamily="18" charset="0"/>
            </a:endParaRPr>
          </a:p>
          <a:p>
            <a:pPr marL="257175" indent="-257175">
              <a:lnSpc>
                <a:spcPct val="150000"/>
              </a:lnSpc>
              <a:buFont typeface="Wingdings" panose="05000000000000000000" pitchFamily="2" charset="2"/>
              <a:buChar char="ü"/>
            </a:pPr>
            <a:r>
              <a:rPr lang="en-US" altLang="zh-CN" sz="2000" b="1" kern="0" dirty="0">
                <a:latin typeface="Times New Roman" panose="02020603050405020304" pitchFamily="18" charset="0"/>
                <a:ea typeface="宋体" panose="02010600030101010101" pitchFamily="2" charset="-122"/>
              </a:rPr>
              <a:t>DNA</a:t>
            </a:r>
            <a:r>
              <a:rPr lang="zh-CN" altLang="zh-CN" sz="2000" b="1" kern="0" dirty="0">
                <a:latin typeface="Times New Roman" panose="02020603050405020304" pitchFamily="18" charset="0"/>
                <a:ea typeface="宋体" panose="02010600030101010101" pitchFamily="2" charset="-122"/>
                <a:cs typeface="Times New Roman" panose="02020603050405020304" pitchFamily="18" charset="0"/>
              </a:rPr>
              <a:t>甲基转移酶</a:t>
            </a:r>
            <a:endParaRPr lang="en-US" altLang="zh-CN" sz="2000" b="1" kern="0" dirty="0">
              <a:latin typeface="Times New Roman" panose="02020603050405020304" pitchFamily="18" charset="0"/>
              <a:ea typeface="宋体" panose="02010600030101010101" pitchFamily="2" charset="-122"/>
              <a:cs typeface="Times New Roman" panose="02020603050405020304" pitchFamily="18" charset="0"/>
            </a:endParaRPr>
          </a:p>
          <a:p>
            <a:pPr marL="257175" indent="-257175">
              <a:lnSpc>
                <a:spcPct val="150000"/>
              </a:lnSpc>
              <a:buFont typeface="Wingdings" panose="05000000000000000000" pitchFamily="2" charset="2"/>
              <a:buChar char="ü"/>
            </a:pPr>
            <a:r>
              <a:rPr lang="en-US" altLang="zh-CN" sz="2000" b="1" kern="0" dirty="0">
                <a:latin typeface="Times New Roman" panose="02020603050405020304" pitchFamily="18" charset="0"/>
                <a:ea typeface="宋体" panose="02010600030101010101" pitchFamily="2" charset="-122"/>
              </a:rPr>
              <a:t>S-SAM</a:t>
            </a:r>
            <a:r>
              <a:rPr lang="zh-CN" altLang="zh-CN" sz="2000" b="1" kern="0" dirty="0">
                <a:latin typeface="Times New Roman" panose="02020603050405020304" pitchFamily="18" charset="0"/>
                <a:ea typeface="宋体" panose="02010600030101010101" pitchFamily="2" charset="-122"/>
                <a:cs typeface="Times New Roman" panose="02020603050405020304" pitchFamily="18" charset="0"/>
              </a:rPr>
              <a:t>为</a:t>
            </a:r>
            <a:r>
              <a:rPr lang="zh-CN" altLang="en-US" sz="2000" b="1" kern="0" dirty="0">
                <a:latin typeface="Times New Roman" panose="02020603050405020304" pitchFamily="18" charset="0"/>
                <a:ea typeface="宋体" panose="02010600030101010101" pitchFamily="2" charset="-122"/>
                <a:cs typeface="Times New Roman" panose="02020603050405020304" pitchFamily="18" charset="0"/>
              </a:rPr>
              <a:t>唯一</a:t>
            </a:r>
            <a:r>
              <a:rPr lang="zh-CN" altLang="zh-CN" sz="2000" b="1" kern="0" dirty="0">
                <a:latin typeface="Times New Roman" panose="02020603050405020304" pitchFamily="18" charset="0"/>
                <a:ea typeface="宋体" panose="02010600030101010101" pitchFamily="2" charset="-122"/>
                <a:cs typeface="Times New Roman" panose="02020603050405020304" pitchFamily="18" charset="0"/>
              </a:rPr>
              <a:t>甲基供</a:t>
            </a:r>
            <a:r>
              <a:rPr lang="zh-CN" altLang="en-US" sz="2000" b="1" kern="0" dirty="0">
                <a:latin typeface="Times New Roman" panose="02020603050405020304" pitchFamily="18" charset="0"/>
                <a:ea typeface="宋体" panose="02010600030101010101" pitchFamily="2" charset="-122"/>
                <a:cs typeface="Times New Roman" panose="02020603050405020304" pitchFamily="18" charset="0"/>
              </a:rPr>
              <a:t>体</a:t>
            </a:r>
            <a:endParaRPr lang="en-US" altLang="zh-CN" sz="2000" b="1" kern="0" dirty="0">
              <a:latin typeface="Times New Roman" panose="02020603050405020304" pitchFamily="18" charset="0"/>
              <a:ea typeface="宋体" panose="02010600030101010101" pitchFamily="2" charset="-122"/>
              <a:cs typeface="Times New Roman" panose="02020603050405020304" pitchFamily="18" charset="0"/>
            </a:endParaRPr>
          </a:p>
          <a:p>
            <a:pPr marL="257175" indent="-257175">
              <a:lnSpc>
                <a:spcPct val="150000"/>
              </a:lnSpc>
              <a:buFont typeface="Wingdings" panose="05000000000000000000" pitchFamily="2" charset="2"/>
              <a:buChar char="ü"/>
            </a:pPr>
            <a:r>
              <a:rPr lang="zh-CN" altLang="en-US" sz="2000" b="1" kern="0" dirty="0">
                <a:latin typeface="Times New Roman" panose="02020603050405020304" pitchFamily="18" charset="0"/>
                <a:ea typeface="宋体" panose="02010600030101010101" pitchFamily="2" charset="-122"/>
                <a:cs typeface="Times New Roman" panose="02020603050405020304" pitchFamily="18" charset="0"/>
              </a:rPr>
              <a:t>对</a:t>
            </a:r>
            <a:r>
              <a:rPr lang="zh-CN" altLang="zh-CN" sz="2000" b="1" kern="0" dirty="0">
                <a:latin typeface="Times New Roman" panose="02020603050405020304" pitchFamily="18" charset="0"/>
                <a:ea typeface="宋体" panose="02010600030101010101" pitchFamily="2" charset="-122"/>
                <a:cs typeface="Times New Roman" panose="02020603050405020304" pitchFamily="18" charset="0"/>
              </a:rPr>
              <a:t>特定碱基的</a:t>
            </a:r>
            <a:r>
              <a:rPr lang="zh-CN" altLang="en-US" sz="2000" b="1" kern="0" dirty="0">
                <a:latin typeface="Times New Roman" panose="02020603050405020304" pitchFamily="18" charset="0"/>
                <a:ea typeface="宋体" panose="02010600030101010101" pitchFamily="2" charset="-122"/>
                <a:cs typeface="Times New Roman" panose="02020603050405020304" pitchFamily="18" charset="0"/>
              </a:rPr>
              <a:t>进行甲基化修饰</a:t>
            </a:r>
            <a:endParaRPr lang="zh-CN" altLang="en-US" sz="2000" b="1" dirty="0"/>
          </a:p>
        </p:txBody>
      </p:sp>
      <p:sp>
        <p:nvSpPr>
          <p:cNvPr id="10" name="Text Box 15"/>
          <p:cNvSpPr txBox="1">
            <a:spLocks noChangeArrowheads="1"/>
          </p:cNvSpPr>
          <p:nvPr/>
        </p:nvSpPr>
        <p:spPr bwMode="auto">
          <a:xfrm>
            <a:off x="0" y="6482853"/>
            <a:ext cx="3902351" cy="307777"/>
          </a:xfrm>
          <a:prstGeom prst="rect">
            <a:avLst/>
          </a:prstGeom>
          <a:noFill/>
          <a:ln w="9525" algn="ctr">
            <a:noFill/>
            <a:miter lim="800000"/>
            <a:headEnd/>
            <a:tailEnd/>
          </a:ln>
          <a:effectLst/>
        </p:spPr>
        <p:txBody>
          <a:bodyPr wrap="square">
            <a:spAutoFit/>
          </a:bodyPr>
          <a:lstStyle/>
          <a:p>
            <a:r>
              <a:rPr lang="zh-CN" altLang="en-US" sz="1400" b="1" dirty="0">
                <a:latin typeface="华文楷体" panose="02010600040101010101" pitchFamily="2" charset="-122"/>
                <a:ea typeface="华文楷体" panose="02010600040101010101" pitchFamily="2" charset="-122"/>
              </a:rPr>
              <a:t>研究背景</a:t>
            </a:r>
          </a:p>
        </p:txBody>
      </p:sp>
    </p:spTree>
    <p:custDataLst>
      <p:tags r:id="rId1"/>
    </p:custDataLst>
    <p:extLst>
      <p:ext uri="{BB962C8B-B14F-4D97-AF65-F5344CB8AC3E}">
        <p14:creationId xmlns:p14="http://schemas.microsoft.com/office/powerpoint/2010/main" val="12509983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2537B8F-2854-4B55-A1FD-0692A8642363}" type="slidenum">
              <a:rPr lang="zh-CN" altLang="en-US" smtClean="0">
                <a:solidFill>
                  <a:srgbClr val="FFFFFF"/>
                </a:solidFill>
              </a:rPr>
              <a:pPr>
                <a:defRPr/>
              </a:pPr>
              <a:t>20</a:t>
            </a:fld>
            <a:endParaRPr lang="zh-CN" altLang="en-US" dirty="0">
              <a:solidFill>
                <a:srgbClr val="FFFFFF"/>
              </a:solidFill>
            </a:endParaRPr>
          </a:p>
        </p:txBody>
      </p:sp>
      <p:sp>
        <p:nvSpPr>
          <p:cNvPr id="3" name="Rectangle 2"/>
          <p:cNvSpPr/>
          <p:nvPr/>
        </p:nvSpPr>
        <p:spPr>
          <a:xfrm>
            <a:off x="3622039" y="1765665"/>
            <a:ext cx="1832187" cy="646331"/>
          </a:xfrm>
          <a:prstGeom prst="rect">
            <a:avLst/>
          </a:prstGeom>
        </p:spPr>
        <p:txBody>
          <a:bodyPr wrap="square">
            <a:spAutoFit/>
          </a:bodyPr>
          <a:lstStyle/>
          <a:p>
            <a:r>
              <a:rPr lang="en-US" sz="3600" b="1" dirty="0">
                <a:solidFill>
                  <a:srgbClr val="FF0000"/>
                </a:solidFill>
              </a:rPr>
              <a:t>Thanks</a:t>
            </a:r>
            <a:endParaRPr lang="en-US" sz="3600" dirty="0"/>
          </a:p>
        </p:txBody>
      </p:sp>
    </p:spTree>
    <p:extLst>
      <p:ext uri="{BB962C8B-B14F-4D97-AF65-F5344CB8AC3E}">
        <p14:creationId xmlns:p14="http://schemas.microsoft.com/office/powerpoint/2010/main" val="20990992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4">
            <a:extLst>
              <a:ext uri="{28A0092B-C50C-407E-A947-70E740481C1C}">
                <a14:useLocalDpi xmlns:a14="http://schemas.microsoft.com/office/drawing/2010/main" val="0"/>
              </a:ext>
            </a:extLst>
          </a:blip>
          <a:srcRect t="8676"/>
          <a:stretch/>
        </p:blipFill>
        <p:spPr>
          <a:xfrm>
            <a:off x="3292427" y="1777305"/>
            <a:ext cx="3037031" cy="1853135"/>
          </a:xfrm>
          <a:prstGeom prst="rect">
            <a:avLst/>
          </a:prstGeom>
        </p:spPr>
      </p:pic>
      <p:sp>
        <p:nvSpPr>
          <p:cNvPr id="4" name="灯片编号占位符 3"/>
          <p:cNvSpPr>
            <a:spLocks noGrp="1"/>
          </p:cNvSpPr>
          <p:nvPr>
            <p:ph type="sldNum" sz="quarter" idx="12"/>
          </p:nvPr>
        </p:nvSpPr>
        <p:spPr/>
        <p:txBody>
          <a:bodyPr/>
          <a:lstStyle/>
          <a:p>
            <a:pPr>
              <a:defRPr/>
            </a:pPr>
            <a:fld id="{E2537B8F-2854-4B55-A1FD-0692A8642363}" type="slidenum">
              <a:rPr lang="zh-CN" altLang="en-US" b="1" smtClean="0">
                <a:solidFill>
                  <a:srgbClr val="FFFFFF"/>
                </a:solidFill>
              </a:rPr>
              <a:pPr>
                <a:defRPr/>
              </a:pPr>
              <a:t>3</a:t>
            </a:fld>
            <a:endParaRPr lang="zh-CN" altLang="en-US" b="1" dirty="0">
              <a:solidFill>
                <a:srgbClr val="FFFFFF"/>
              </a:solidFill>
            </a:endParaRPr>
          </a:p>
        </p:txBody>
      </p:sp>
      <p:sp>
        <p:nvSpPr>
          <p:cNvPr id="13" name="文本框 12"/>
          <p:cNvSpPr txBox="1"/>
          <p:nvPr/>
        </p:nvSpPr>
        <p:spPr>
          <a:xfrm>
            <a:off x="0" y="77642"/>
            <a:ext cx="6009979" cy="523220"/>
          </a:xfrm>
          <a:prstGeom prst="rect">
            <a:avLst/>
          </a:prstGeom>
          <a:noFill/>
        </p:spPr>
        <p:txBody>
          <a:bodyPr wrap="none" rtlCol="0">
            <a:spAutoFit/>
          </a:bodyPr>
          <a:lstStyle/>
          <a:p>
            <a:r>
              <a:rPr lang="en-US" altLang="zh-CN" sz="2800" b="1" dirty="0">
                <a:latin typeface="华文楷体" panose="02010600040101010101" pitchFamily="2" charset="-122"/>
                <a:ea typeface="华文楷体" panose="02010600040101010101" pitchFamily="2" charset="-122"/>
              </a:rPr>
              <a:t>DNA</a:t>
            </a:r>
            <a:r>
              <a:rPr lang="zh-CN" altLang="en-US" sz="2800" b="1" dirty="0">
                <a:latin typeface="华文楷体" panose="02010600040101010101" pitchFamily="2" charset="-122"/>
                <a:ea typeface="华文楷体" panose="02010600040101010101" pitchFamily="2" charset="-122"/>
              </a:rPr>
              <a:t>甲基化：衔接进化和发育的桥梁</a:t>
            </a:r>
            <a:endParaRPr lang="en-US" altLang="zh-CN" sz="2800" b="1" dirty="0">
              <a:latin typeface="华文楷体" panose="02010600040101010101" pitchFamily="2" charset="-122"/>
              <a:ea typeface="华文楷体" panose="02010600040101010101" pitchFamily="2" charset="-122"/>
            </a:endParaRPr>
          </a:p>
        </p:txBody>
      </p:sp>
      <p:sp>
        <p:nvSpPr>
          <p:cNvPr id="16" name="文本框 15"/>
          <p:cNvSpPr txBox="1"/>
          <p:nvPr/>
        </p:nvSpPr>
        <p:spPr>
          <a:xfrm>
            <a:off x="6438313" y="1413059"/>
            <a:ext cx="2069797" cy="2554545"/>
          </a:xfrm>
          <a:prstGeom prst="rect">
            <a:avLst/>
          </a:prstGeom>
          <a:noFill/>
          <a:ln w="28575">
            <a:solidFill>
              <a:srgbClr val="FF0000"/>
            </a:solidFill>
          </a:ln>
        </p:spPr>
        <p:txBody>
          <a:bodyPr wrap="none" rtlCol="0">
            <a:spAutoFit/>
          </a:bodyPr>
          <a:lstStyle/>
          <a:p>
            <a:pPr marL="342900" indent="-342900" algn="just">
              <a:buFont typeface="Wingdings" panose="05000000000000000000" pitchFamily="2" charset="2"/>
              <a:buChar char="Ø"/>
            </a:pPr>
            <a:r>
              <a:rPr lang="zh-CN" altLang="en-US" sz="2000" b="1" dirty="0">
                <a:latin typeface="华文楷体" panose="02010600040101010101" pitchFamily="2" charset="-122"/>
                <a:ea typeface="华文楷体" panose="02010600040101010101" pitchFamily="2" charset="-122"/>
              </a:rPr>
              <a:t>基因表达</a:t>
            </a:r>
            <a:endParaRPr lang="en-US" altLang="zh-CN" sz="2000" b="1" dirty="0">
              <a:latin typeface="华文楷体" panose="02010600040101010101" pitchFamily="2" charset="-122"/>
              <a:ea typeface="华文楷体" panose="02010600040101010101" pitchFamily="2" charset="-122"/>
            </a:endParaRPr>
          </a:p>
          <a:p>
            <a:pPr marL="342900" indent="-342900" algn="just">
              <a:buFont typeface="Wingdings" panose="05000000000000000000" pitchFamily="2" charset="2"/>
              <a:buChar char="Ø"/>
            </a:pPr>
            <a:r>
              <a:rPr lang="zh-CN" altLang="en-US" sz="2000" b="1" dirty="0">
                <a:latin typeface="华文楷体" panose="02010600040101010101" pitchFamily="2" charset="-122"/>
                <a:ea typeface="华文楷体" panose="02010600040101010101" pitchFamily="2" charset="-122"/>
              </a:rPr>
              <a:t>可变剪切</a:t>
            </a:r>
            <a:endParaRPr lang="en-US" altLang="zh-CN" sz="2000" b="1" dirty="0">
              <a:latin typeface="华文楷体" panose="02010600040101010101" pitchFamily="2" charset="-122"/>
              <a:ea typeface="华文楷体" panose="02010600040101010101" pitchFamily="2" charset="-122"/>
            </a:endParaRPr>
          </a:p>
          <a:p>
            <a:pPr marL="342900" indent="-342900" algn="just">
              <a:buFont typeface="Wingdings" panose="05000000000000000000" pitchFamily="2" charset="2"/>
              <a:buChar char="Ø"/>
            </a:pPr>
            <a:r>
              <a:rPr lang="zh-CN" altLang="en-US" sz="2000" b="1" dirty="0">
                <a:latin typeface="华文楷体" panose="02010600040101010101" pitchFamily="2" charset="-122"/>
                <a:ea typeface="华文楷体" panose="02010600040101010101" pitchFamily="2" charset="-122"/>
              </a:rPr>
              <a:t>染色体沉默</a:t>
            </a:r>
            <a:endParaRPr lang="en-US" altLang="zh-CN" sz="2000" b="1" dirty="0">
              <a:latin typeface="华文楷体" panose="02010600040101010101" pitchFamily="2" charset="-122"/>
              <a:ea typeface="华文楷体" panose="02010600040101010101" pitchFamily="2" charset="-122"/>
            </a:endParaRPr>
          </a:p>
          <a:p>
            <a:pPr marL="342900" indent="-342900" algn="just">
              <a:buFont typeface="Wingdings" panose="05000000000000000000" pitchFamily="2" charset="2"/>
              <a:buChar char="Ø"/>
            </a:pPr>
            <a:r>
              <a:rPr lang="zh-CN" altLang="en-US" sz="2000" b="1" dirty="0">
                <a:latin typeface="华文楷体" panose="02010600040101010101" pitchFamily="2" charset="-122"/>
                <a:ea typeface="华文楷体" panose="02010600040101010101" pitchFamily="2" charset="-122"/>
              </a:rPr>
              <a:t>基因组稳定性</a:t>
            </a:r>
            <a:endParaRPr lang="en-US" altLang="zh-CN" sz="2000" b="1" dirty="0">
              <a:latin typeface="华文楷体" panose="02010600040101010101" pitchFamily="2" charset="-122"/>
              <a:ea typeface="华文楷体" panose="02010600040101010101" pitchFamily="2" charset="-122"/>
            </a:endParaRPr>
          </a:p>
          <a:p>
            <a:pPr marL="342900" indent="-342900" algn="just">
              <a:buFont typeface="Wingdings" panose="05000000000000000000" pitchFamily="2" charset="2"/>
              <a:buChar char="Ø"/>
            </a:pPr>
            <a:r>
              <a:rPr lang="zh-CN" altLang="en-US" sz="2000" b="1" dirty="0">
                <a:solidFill>
                  <a:srgbClr val="FFFF00"/>
                </a:solidFill>
                <a:latin typeface="华文楷体" panose="02010600040101010101" pitchFamily="2" charset="-122"/>
                <a:ea typeface="华文楷体" panose="02010600040101010101" pitchFamily="2" charset="-122"/>
              </a:rPr>
              <a:t>配子形成</a:t>
            </a:r>
            <a:endParaRPr lang="en-US" altLang="zh-CN" sz="2000" b="1" dirty="0">
              <a:solidFill>
                <a:srgbClr val="FFFF00"/>
              </a:solidFill>
              <a:latin typeface="华文楷体" panose="02010600040101010101" pitchFamily="2" charset="-122"/>
              <a:ea typeface="华文楷体" panose="02010600040101010101" pitchFamily="2" charset="-122"/>
            </a:endParaRPr>
          </a:p>
          <a:p>
            <a:pPr marL="342900" indent="-342900" algn="just">
              <a:buFont typeface="Wingdings" panose="05000000000000000000" pitchFamily="2" charset="2"/>
              <a:buChar char="Ø"/>
            </a:pPr>
            <a:r>
              <a:rPr lang="zh-CN" altLang="en-US" sz="2000" b="1" dirty="0">
                <a:solidFill>
                  <a:srgbClr val="FFFF00"/>
                </a:solidFill>
                <a:latin typeface="华文楷体" panose="02010600040101010101" pitchFamily="2" charset="-122"/>
                <a:ea typeface="华文楷体" panose="02010600040101010101" pitchFamily="2" charset="-122"/>
              </a:rPr>
              <a:t>早期胚胎发育</a:t>
            </a:r>
            <a:endParaRPr lang="en-US" altLang="zh-CN" sz="2000" b="1" dirty="0">
              <a:solidFill>
                <a:srgbClr val="FFFF00"/>
              </a:solidFill>
              <a:latin typeface="华文楷体" panose="02010600040101010101" pitchFamily="2" charset="-122"/>
              <a:ea typeface="华文楷体" panose="02010600040101010101" pitchFamily="2" charset="-122"/>
            </a:endParaRPr>
          </a:p>
          <a:p>
            <a:pPr marL="342900" indent="-342900" algn="just">
              <a:buFont typeface="Wingdings" panose="05000000000000000000" pitchFamily="2" charset="2"/>
              <a:buChar char="Ø"/>
            </a:pPr>
            <a:r>
              <a:rPr lang="zh-CN" altLang="en-US" sz="2000" b="1" dirty="0">
                <a:solidFill>
                  <a:srgbClr val="FFFF00"/>
                </a:solidFill>
                <a:latin typeface="华文楷体" panose="02010600040101010101" pitchFamily="2" charset="-122"/>
                <a:ea typeface="华文楷体" panose="02010600040101010101" pitchFamily="2" charset="-122"/>
              </a:rPr>
              <a:t>衰老</a:t>
            </a:r>
            <a:endParaRPr lang="en-US" altLang="zh-CN" sz="2000" b="1" dirty="0">
              <a:solidFill>
                <a:srgbClr val="FFFF00"/>
              </a:solidFill>
              <a:latin typeface="华文楷体" panose="02010600040101010101" pitchFamily="2" charset="-122"/>
              <a:ea typeface="华文楷体" panose="02010600040101010101" pitchFamily="2" charset="-122"/>
            </a:endParaRPr>
          </a:p>
          <a:p>
            <a:pPr marL="342900" indent="-342900" algn="just">
              <a:buFont typeface="Wingdings" panose="05000000000000000000" pitchFamily="2" charset="2"/>
              <a:buChar char="Ø"/>
            </a:pPr>
            <a:r>
              <a:rPr lang="zh-CN" altLang="en-US" sz="2000" b="1" dirty="0">
                <a:solidFill>
                  <a:srgbClr val="FFFF00"/>
                </a:solidFill>
                <a:latin typeface="华文楷体" panose="02010600040101010101" pitchFamily="2" charset="-122"/>
                <a:ea typeface="华文楷体" panose="02010600040101010101" pitchFamily="2" charset="-122"/>
              </a:rPr>
              <a:t>复杂疾病</a:t>
            </a:r>
            <a:endParaRPr lang="en-US" altLang="zh-CN" sz="2000" b="1" dirty="0">
              <a:solidFill>
                <a:srgbClr val="FFFF00"/>
              </a:solidFill>
              <a:latin typeface="华文楷体" panose="02010600040101010101" pitchFamily="2" charset="-122"/>
              <a:ea typeface="华文楷体" panose="02010600040101010101" pitchFamily="2" charset="-122"/>
            </a:endParaRPr>
          </a:p>
        </p:txBody>
      </p:sp>
      <p:sp>
        <p:nvSpPr>
          <p:cNvPr id="26" name="文本框 25"/>
          <p:cNvSpPr txBox="1"/>
          <p:nvPr/>
        </p:nvSpPr>
        <p:spPr>
          <a:xfrm>
            <a:off x="1185970" y="1017039"/>
            <a:ext cx="800219" cy="461665"/>
          </a:xfrm>
          <a:prstGeom prst="rect">
            <a:avLst/>
          </a:prstGeom>
          <a:noFill/>
        </p:spPr>
        <p:txBody>
          <a:bodyPr wrap="none" rtlCol="0">
            <a:spAutoFit/>
          </a:bodyPr>
          <a:lstStyle/>
          <a:p>
            <a:r>
              <a:rPr lang="zh-CN" altLang="en-US" sz="2400" b="1" dirty="0">
                <a:latin typeface="华文楷体" panose="02010600040101010101" pitchFamily="2" charset="-122"/>
                <a:ea typeface="华文楷体" panose="02010600040101010101" pitchFamily="2" charset="-122"/>
              </a:rPr>
              <a:t>进化</a:t>
            </a:r>
            <a:endParaRPr lang="en-US" altLang="zh-CN" sz="2400" b="1" dirty="0">
              <a:latin typeface="华文楷体" panose="02010600040101010101" pitchFamily="2" charset="-122"/>
              <a:ea typeface="华文楷体" panose="02010600040101010101" pitchFamily="2" charset="-122"/>
            </a:endParaRPr>
          </a:p>
        </p:txBody>
      </p:sp>
      <p:sp>
        <p:nvSpPr>
          <p:cNvPr id="27" name="文本框 26"/>
          <p:cNvSpPr txBox="1"/>
          <p:nvPr/>
        </p:nvSpPr>
        <p:spPr>
          <a:xfrm>
            <a:off x="6930997" y="937771"/>
            <a:ext cx="800219" cy="461665"/>
          </a:xfrm>
          <a:prstGeom prst="rect">
            <a:avLst/>
          </a:prstGeom>
          <a:noFill/>
        </p:spPr>
        <p:txBody>
          <a:bodyPr wrap="none" rtlCol="0">
            <a:spAutoFit/>
          </a:bodyPr>
          <a:lstStyle/>
          <a:p>
            <a:r>
              <a:rPr lang="zh-CN" altLang="en-US" sz="2400" b="1" dirty="0">
                <a:latin typeface="华文楷体" panose="02010600040101010101" pitchFamily="2" charset="-122"/>
                <a:ea typeface="华文楷体" panose="02010600040101010101" pitchFamily="2" charset="-122"/>
              </a:rPr>
              <a:t>发育</a:t>
            </a:r>
            <a:endParaRPr lang="en-US" altLang="zh-CN" sz="2400" b="1" dirty="0">
              <a:latin typeface="华文楷体" panose="02010600040101010101" pitchFamily="2" charset="-122"/>
              <a:ea typeface="华文楷体" panose="02010600040101010101" pitchFamily="2" charset="-122"/>
            </a:endParaRPr>
          </a:p>
        </p:txBody>
      </p:sp>
      <p:sp>
        <p:nvSpPr>
          <p:cNvPr id="28" name="文本框 27"/>
          <p:cNvSpPr txBox="1"/>
          <p:nvPr/>
        </p:nvSpPr>
        <p:spPr>
          <a:xfrm>
            <a:off x="1875264" y="4149363"/>
            <a:ext cx="5176417" cy="461665"/>
          </a:xfrm>
          <a:prstGeom prst="rect">
            <a:avLst/>
          </a:prstGeom>
          <a:noFill/>
        </p:spPr>
        <p:txBody>
          <a:bodyPr wrap="none" rtlCol="0">
            <a:spAutoFit/>
          </a:bodyPr>
          <a:lstStyle/>
          <a:p>
            <a:pPr algn="just"/>
            <a:r>
              <a:rPr lang="en-US" altLang="zh-CN" sz="2400" b="1" dirty="0">
                <a:latin typeface="华文楷体" panose="02010600040101010101" pitchFamily="2" charset="-122"/>
                <a:ea typeface="华文楷体" panose="02010600040101010101" pitchFamily="2" charset="-122"/>
              </a:rPr>
              <a:t>DNA</a:t>
            </a:r>
            <a:r>
              <a:rPr lang="zh-CN" altLang="en-US" sz="2400" b="1" dirty="0">
                <a:latin typeface="华文楷体" panose="02010600040101010101" pitchFamily="2" charset="-122"/>
                <a:ea typeface="华文楷体" panose="02010600040101010101" pitchFamily="2" charset="-122"/>
              </a:rPr>
              <a:t>甲基化：存储量巨大的信息载体</a:t>
            </a:r>
            <a:endParaRPr lang="en-US" altLang="zh-CN" sz="2400" b="1" dirty="0">
              <a:latin typeface="华文楷体" panose="02010600040101010101" pitchFamily="2" charset="-122"/>
              <a:ea typeface="华文楷体" panose="02010600040101010101" pitchFamily="2" charset="-122"/>
            </a:endParaRPr>
          </a:p>
        </p:txBody>
      </p:sp>
      <p:sp>
        <p:nvSpPr>
          <p:cNvPr id="30" name="文本框 29"/>
          <p:cNvSpPr txBox="1"/>
          <p:nvPr/>
        </p:nvSpPr>
        <p:spPr>
          <a:xfrm>
            <a:off x="872706" y="4891115"/>
            <a:ext cx="7638630" cy="461665"/>
          </a:xfrm>
          <a:prstGeom prst="rect">
            <a:avLst/>
          </a:prstGeom>
          <a:noFill/>
        </p:spPr>
        <p:txBody>
          <a:bodyPr wrap="none" rtlCol="0">
            <a:spAutoFit/>
          </a:bodyPr>
          <a:lstStyle/>
          <a:p>
            <a:r>
              <a:rPr lang="en-US" altLang="zh-CN" sz="2400" b="1" dirty="0">
                <a:latin typeface="华文楷体" panose="02010600040101010101" pitchFamily="2" charset="-122"/>
                <a:ea typeface="华文楷体" panose="02010600040101010101" pitchFamily="2" charset="-122"/>
              </a:rPr>
              <a:t>DNA</a:t>
            </a:r>
            <a:r>
              <a:rPr lang="zh-CN" altLang="en-US" sz="2400" b="1" dirty="0">
                <a:latin typeface="华文楷体" panose="02010600040101010101" pitchFamily="2" charset="-122"/>
                <a:ea typeface="华文楷体" panose="02010600040101010101" pitchFamily="2" charset="-122"/>
              </a:rPr>
              <a:t>甲基化对各种生理、病理状态具有强大的区分能力</a:t>
            </a:r>
            <a:endParaRPr lang="en-US" altLang="zh-CN" sz="2400" b="1" dirty="0">
              <a:latin typeface="华文楷体" panose="02010600040101010101" pitchFamily="2" charset="-122"/>
              <a:ea typeface="华文楷体" panose="02010600040101010101" pitchFamily="2" charset="-122"/>
            </a:endParaRPr>
          </a:p>
        </p:txBody>
      </p:sp>
      <p:sp>
        <p:nvSpPr>
          <p:cNvPr id="25" name="文本框 24"/>
          <p:cNvSpPr txBox="1"/>
          <p:nvPr/>
        </p:nvSpPr>
        <p:spPr>
          <a:xfrm>
            <a:off x="1989018" y="5666195"/>
            <a:ext cx="5484194" cy="461665"/>
          </a:xfrm>
          <a:prstGeom prst="rect">
            <a:avLst/>
          </a:prstGeom>
          <a:noFill/>
        </p:spPr>
        <p:txBody>
          <a:bodyPr wrap="none" rtlCol="0">
            <a:spAutoFit/>
          </a:bodyPr>
          <a:lstStyle/>
          <a:p>
            <a:r>
              <a:rPr lang="en-US" altLang="zh-CN" sz="2400" b="1" dirty="0">
                <a:latin typeface="华文楷体" panose="02010600040101010101" pitchFamily="2" charset="-122"/>
                <a:ea typeface="华文楷体" panose="02010600040101010101" pitchFamily="2" charset="-122"/>
              </a:rPr>
              <a:t>DNA</a:t>
            </a:r>
            <a:r>
              <a:rPr lang="zh-CN" altLang="en-US" sz="2400" b="1" dirty="0">
                <a:latin typeface="华文楷体" panose="02010600040101010101" pitchFamily="2" charset="-122"/>
                <a:ea typeface="华文楷体" panose="02010600040101010101" pitchFamily="2" charset="-122"/>
              </a:rPr>
              <a:t>甲基化作为肿瘤标记物的巨大潜力</a:t>
            </a:r>
            <a:endParaRPr lang="en-US" altLang="zh-CN" sz="2400" b="1" dirty="0">
              <a:latin typeface="华文楷体" panose="02010600040101010101" pitchFamily="2" charset="-122"/>
              <a:ea typeface="华文楷体" panose="02010600040101010101" pitchFamily="2" charset="-122"/>
            </a:endParaRPr>
          </a:p>
        </p:txBody>
      </p:sp>
      <p:sp>
        <p:nvSpPr>
          <p:cNvPr id="5" name="文本框 4"/>
          <p:cNvSpPr txBox="1"/>
          <p:nvPr/>
        </p:nvSpPr>
        <p:spPr>
          <a:xfrm>
            <a:off x="3740350" y="1193863"/>
            <a:ext cx="2126993" cy="523220"/>
          </a:xfrm>
          <a:prstGeom prst="rect">
            <a:avLst/>
          </a:prstGeom>
          <a:noFill/>
        </p:spPr>
        <p:txBody>
          <a:bodyPr wrap="none" rtlCol="0">
            <a:spAutoFit/>
          </a:bodyPr>
          <a:lstStyle/>
          <a:p>
            <a:pPr algn="just"/>
            <a:r>
              <a:rPr lang="en-US" altLang="zh-CN" sz="2800" b="1" dirty="0"/>
              <a:t>DNA </a:t>
            </a:r>
            <a:r>
              <a:rPr lang="zh-CN" altLang="en-US" sz="2800" b="1" dirty="0"/>
              <a:t>甲基化</a:t>
            </a:r>
          </a:p>
        </p:txBody>
      </p:sp>
      <p:sp>
        <p:nvSpPr>
          <p:cNvPr id="18" name="Text Box 15"/>
          <p:cNvSpPr txBox="1">
            <a:spLocks noChangeArrowheads="1"/>
          </p:cNvSpPr>
          <p:nvPr/>
        </p:nvSpPr>
        <p:spPr bwMode="auto">
          <a:xfrm>
            <a:off x="0" y="6482853"/>
            <a:ext cx="3902351" cy="307777"/>
          </a:xfrm>
          <a:prstGeom prst="rect">
            <a:avLst/>
          </a:prstGeom>
          <a:noFill/>
          <a:ln w="9525" algn="ctr">
            <a:noFill/>
            <a:miter lim="800000"/>
            <a:headEnd/>
            <a:tailEnd/>
          </a:ln>
          <a:effectLst/>
        </p:spPr>
        <p:txBody>
          <a:bodyPr wrap="square">
            <a:spAutoFit/>
          </a:bodyPr>
          <a:lstStyle/>
          <a:p>
            <a:r>
              <a:rPr lang="zh-CN" altLang="en-US" sz="1400" b="1" dirty="0">
                <a:latin typeface="华文楷体" panose="02010600040101010101" pitchFamily="2" charset="-122"/>
                <a:ea typeface="华文楷体" panose="02010600040101010101" pitchFamily="2" charset="-122"/>
              </a:rPr>
              <a:t>研究背景</a:t>
            </a:r>
          </a:p>
        </p:txBody>
      </p:sp>
      <p:grpSp>
        <p:nvGrpSpPr>
          <p:cNvPr id="21" name="组合 20"/>
          <p:cNvGrpSpPr/>
          <p:nvPr/>
        </p:nvGrpSpPr>
        <p:grpSpPr>
          <a:xfrm>
            <a:off x="228912" y="1478704"/>
            <a:ext cx="2969451" cy="2429952"/>
            <a:chOff x="228912" y="1478704"/>
            <a:chExt cx="2969451" cy="2429952"/>
          </a:xfrm>
        </p:grpSpPr>
        <p:sp>
          <p:nvSpPr>
            <p:cNvPr id="10" name="文本框 9"/>
            <p:cNvSpPr txBox="1"/>
            <p:nvPr/>
          </p:nvSpPr>
          <p:spPr>
            <a:xfrm>
              <a:off x="237036" y="1478704"/>
              <a:ext cx="2941831" cy="1015663"/>
            </a:xfrm>
            <a:prstGeom prst="rect">
              <a:avLst/>
            </a:prstGeom>
            <a:noFill/>
            <a:ln w="28575">
              <a:solidFill>
                <a:srgbClr val="FF0000"/>
              </a:solidFill>
            </a:ln>
          </p:spPr>
          <p:txBody>
            <a:bodyPr wrap="none" rtlCol="0">
              <a:spAutoFit/>
            </a:bodyPr>
            <a:lstStyle/>
            <a:p>
              <a:pPr marL="342900" indent="-342900" algn="just">
                <a:buFont typeface="Wingdings" panose="05000000000000000000" pitchFamily="2" charset="2"/>
                <a:buChar char="Ø"/>
              </a:pPr>
              <a:r>
                <a:rPr lang="zh-CN" altLang="en-US" sz="2000" b="1" dirty="0">
                  <a:latin typeface="华文楷体" panose="02010600040101010101" pitchFamily="2" charset="-122"/>
                  <a:ea typeface="华文楷体" panose="02010600040101010101" pitchFamily="2" charset="-122"/>
                </a:rPr>
                <a:t>突变类型</a:t>
              </a:r>
              <a:r>
                <a:rPr lang="en-US" altLang="zh-CN" sz="2000" b="1" dirty="0">
                  <a:latin typeface="华文楷体" panose="02010600040101010101" pitchFamily="2" charset="-122"/>
                  <a:ea typeface="华文楷体" panose="02010600040101010101" pitchFamily="2" charset="-122"/>
                </a:rPr>
                <a:t>(</a:t>
              </a:r>
              <a:r>
                <a:rPr lang="en-US" altLang="zh-CN" sz="2000" b="1" dirty="0" err="1">
                  <a:latin typeface="华文楷体" panose="02010600040101010101" pitchFamily="2" charset="-122"/>
                  <a:ea typeface="华文楷体" panose="02010600040101010101" pitchFamily="2" charset="-122"/>
                </a:rPr>
                <a:t>CpG</a:t>
              </a:r>
              <a:r>
                <a:rPr lang="en-US" altLang="zh-CN" sz="2000" b="1" dirty="0">
                  <a:latin typeface="华文楷体" panose="02010600040101010101" pitchFamily="2" charset="-122"/>
                  <a:ea typeface="华文楷体" panose="02010600040101010101" pitchFamily="2" charset="-122"/>
                </a:rPr>
                <a:t>-&gt;</a:t>
              </a:r>
              <a:r>
                <a:rPr lang="en-US" altLang="zh-CN" sz="2000" b="1" dirty="0" err="1">
                  <a:latin typeface="华文楷体" panose="02010600040101010101" pitchFamily="2" charset="-122"/>
                  <a:ea typeface="华文楷体" panose="02010600040101010101" pitchFamily="2" charset="-122"/>
                </a:rPr>
                <a:t>TpG</a:t>
              </a:r>
              <a:r>
                <a:rPr lang="en-US" altLang="zh-CN" sz="2000" b="1" dirty="0">
                  <a:latin typeface="华文楷体" panose="02010600040101010101" pitchFamily="2" charset="-122"/>
                  <a:ea typeface="华文楷体" panose="02010600040101010101" pitchFamily="2" charset="-122"/>
                </a:rPr>
                <a:t>)</a:t>
              </a:r>
            </a:p>
            <a:p>
              <a:pPr marL="342900" indent="-342900" algn="just">
                <a:buFont typeface="Wingdings" panose="05000000000000000000" pitchFamily="2" charset="2"/>
                <a:buChar char="Ø"/>
              </a:pPr>
              <a:r>
                <a:rPr lang="zh-CN" altLang="en-US" sz="2000" b="1" dirty="0">
                  <a:latin typeface="华文楷体" panose="02010600040101010101" pitchFamily="2" charset="-122"/>
                  <a:ea typeface="华文楷体" panose="02010600040101010101" pitchFamily="2" charset="-122"/>
                </a:rPr>
                <a:t>突变频率 </a:t>
              </a:r>
              <a:r>
                <a:rPr lang="en-US" altLang="zh-CN" sz="2000" b="1" dirty="0">
                  <a:latin typeface="华文楷体" panose="02010600040101010101" pitchFamily="2" charset="-122"/>
                  <a:ea typeface="华文楷体" panose="02010600040101010101" pitchFamily="2" charset="-122"/>
                </a:rPr>
                <a:t>(10-40</a:t>
              </a:r>
              <a:r>
                <a:rPr lang="zh-CN" altLang="en-US" sz="2000" b="1" dirty="0">
                  <a:latin typeface="华文楷体" panose="02010600040101010101" pitchFamily="2" charset="-122"/>
                  <a:ea typeface="华文楷体" panose="02010600040101010101" pitchFamily="2" charset="-122"/>
                </a:rPr>
                <a:t>倍</a:t>
              </a:r>
              <a:r>
                <a:rPr lang="en-US" altLang="zh-CN" sz="2000" b="1" dirty="0">
                  <a:latin typeface="华文楷体" panose="02010600040101010101" pitchFamily="2" charset="-122"/>
                  <a:ea typeface="华文楷体" panose="02010600040101010101" pitchFamily="2" charset="-122"/>
                </a:rPr>
                <a:t>)</a:t>
              </a:r>
            </a:p>
            <a:p>
              <a:pPr marL="342900" indent="-342900" algn="just">
                <a:buFont typeface="Wingdings" panose="05000000000000000000" pitchFamily="2" charset="2"/>
                <a:buChar char="Ø"/>
              </a:pPr>
              <a:r>
                <a:rPr lang="zh-CN" altLang="en-US" sz="2000" b="1" dirty="0">
                  <a:latin typeface="华文楷体" panose="02010600040101010101" pitchFamily="2" charset="-122"/>
                  <a:ea typeface="华文楷体" panose="02010600040101010101" pitchFamily="2" charset="-122"/>
                </a:rPr>
                <a:t>减数分裂重组热点</a:t>
              </a:r>
              <a:endParaRPr lang="zh-CN" altLang="en-US" sz="2000" b="1" dirty="0"/>
            </a:p>
          </p:txBody>
        </p:sp>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8912" y="2563124"/>
              <a:ext cx="2969451" cy="1345532"/>
            </a:xfrm>
            <a:prstGeom prst="rect">
              <a:avLst/>
            </a:prstGeom>
            <a:ln w="28575" cap="sq" cmpd="thickThin">
              <a:solidFill>
                <a:srgbClr val="FF0000"/>
              </a:solidFill>
              <a:prstDash val="solid"/>
              <a:miter lim="800000"/>
            </a:ln>
            <a:effectLst>
              <a:innerShdw blurRad="76200">
                <a:srgbClr val="000000"/>
              </a:innerShdw>
            </a:effectLst>
          </p:spPr>
        </p:pic>
      </p:grpSp>
      <p:sp>
        <p:nvSpPr>
          <p:cNvPr id="7" name="下箭头 6"/>
          <p:cNvSpPr/>
          <p:nvPr/>
        </p:nvSpPr>
        <p:spPr>
          <a:xfrm>
            <a:off x="4137394" y="4704839"/>
            <a:ext cx="1187442" cy="175896"/>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下箭头 21"/>
          <p:cNvSpPr/>
          <p:nvPr/>
        </p:nvSpPr>
        <p:spPr>
          <a:xfrm>
            <a:off x="4137394" y="5384261"/>
            <a:ext cx="1187442" cy="175896"/>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35934236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8" grpId="0"/>
      <p:bldP spid="30" grpId="0"/>
      <p:bldP spid="25" grpId="0"/>
      <p:bldP spid="7" grpId="0" animBg="1"/>
      <p:bldP spid="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a:xfrm>
            <a:off x="6691005" y="6495210"/>
            <a:ext cx="2354051" cy="457200"/>
          </a:xfrm>
          <a:prstGeom prst="rect">
            <a:avLst/>
          </a:prstGeom>
        </p:spPr>
        <p:txBody>
          <a:bodyPr/>
          <a:lstStyle/>
          <a:p>
            <a:pPr algn="l">
              <a:defRPr/>
            </a:pPr>
            <a:r>
              <a:rPr lang="zh-CN" altLang="en-US" b="1">
                <a:solidFill>
                  <a:srgbClr val="FFFFFF"/>
                </a:solidFill>
                <a:latin typeface="黑体" panose="02010609060101010101" pitchFamily="49" charset="-122"/>
                <a:ea typeface="黑体" panose="02010609060101010101" pitchFamily="49" charset="-122"/>
              </a:rPr>
              <a:t>复旦大学博士学位论文答辩</a:t>
            </a:r>
            <a:endParaRPr lang="zh-CN" altLang="en-US" b="1" dirty="0">
              <a:solidFill>
                <a:srgbClr val="FFFFFF"/>
              </a:solidFill>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2"/>
          </p:nvPr>
        </p:nvSpPr>
        <p:spPr/>
        <p:txBody>
          <a:bodyPr/>
          <a:lstStyle/>
          <a:p>
            <a:pPr>
              <a:defRPr/>
            </a:pPr>
            <a:fld id="{E2537B8F-2854-4B55-A1FD-0692A8642363}" type="slidenum">
              <a:rPr lang="zh-CN" altLang="en-US" b="1" smtClean="0">
                <a:solidFill>
                  <a:srgbClr val="FFFFFF"/>
                </a:solidFill>
                <a:latin typeface="黑体" panose="02010609060101010101" pitchFamily="49" charset="-122"/>
                <a:ea typeface="黑体" panose="02010609060101010101" pitchFamily="49" charset="-122"/>
              </a:rPr>
              <a:pPr>
                <a:defRPr/>
              </a:pPr>
              <a:t>4</a:t>
            </a:fld>
            <a:endParaRPr lang="zh-CN" altLang="en-US" b="1" dirty="0">
              <a:solidFill>
                <a:srgbClr val="FFFFFF"/>
              </a:solidFill>
              <a:latin typeface="黑体" panose="02010609060101010101" pitchFamily="49" charset="-122"/>
              <a:ea typeface="黑体" panose="02010609060101010101" pitchFamily="49" charset="-122"/>
            </a:endParaRPr>
          </a:p>
        </p:txBody>
      </p:sp>
      <p:sp>
        <p:nvSpPr>
          <p:cNvPr id="6" name="文本框 5"/>
          <p:cNvSpPr txBox="1"/>
          <p:nvPr/>
        </p:nvSpPr>
        <p:spPr>
          <a:xfrm>
            <a:off x="31571" y="140432"/>
            <a:ext cx="3251211" cy="523220"/>
          </a:xfrm>
          <a:prstGeom prst="rect">
            <a:avLst/>
          </a:prstGeom>
          <a:noFill/>
        </p:spPr>
        <p:txBody>
          <a:bodyPr wrap="none" rtlCol="0">
            <a:spAutoFit/>
          </a:bodyPr>
          <a:lstStyle/>
          <a:p>
            <a:r>
              <a:rPr lang="zh-CN" altLang="en-US" sz="2800" b="1" dirty="0">
                <a:latin typeface="黑体" panose="02010609060101010101" pitchFamily="49" charset="-122"/>
                <a:ea typeface="黑体" panose="02010609060101010101" pitchFamily="49" charset="-122"/>
              </a:rPr>
              <a:t>背景： 多肿瘤筛查</a:t>
            </a:r>
          </a:p>
        </p:txBody>
      </p:sp>
      <p:grpSp>
        <p:nvGrpSpPr>
          <p:cNvPr id="18" name="组合 17"/>
          <p:cNvGrpSpPr/>
          <p:nvPr/>
        </p:nvGrpSpPr>
        <p:grpSpPr>
          <a:xfrm>
            <a:off x="122866" y="964021"/>
            <a:ext cx="3519418" cy="4841868"/>
            <a:chOff x="253311" y="1072010"/>
            <a:chExt cx="4232626" cy="5050170"/>
          </a:xfrm>
        </p:grpSpPr>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9380" y="1072010"/>
              <a:ext cx="2042618" cy="1606644"/>
            </a:xfrm>
            <a:prstGeom prst="rect">
              <a:avLst/>
            </a:prstGeom>
          </p:spPr>
        </p:pic>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6590" y="1072010"/>
              <a:ext cx="2119346" cy="1606644"/>
            </a:xfrm>
            <a:prstGeom prst="rect">
              <a:avLst/>
            </a:prstGeom>
          </p:spPr>
        </p:pic>
        <p:pic>
          <p:nvPicPr>
            <p:cNvPr id="10" name="图片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9380" y="2787264"/>
              <a:ext cx="2042618" cy="1531964"/>
            </a:xfrm>
            <a:prstGeom prst="rect">
              <a:avLst/>
            </a:prstGeom>
          </p:spPr>
        </p:pic>
        <p:pic>
          <p:nvPicPr>
            <p:cNvPr id="12" name="图片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66590" y="2787264"/>
              <a:ext cx="2119346" cy="1531964"/>
            </a:xfrm>
            <a:prstGeom prst="rect">
              <a:avLst/>
            </a:prstGeom>
          </p:spPr>
        </p:pic>
        <p:pic>
          <p:nvPicPr>
            <p:cNvPr id="13" name="图片 12"/>
            <p:cNvPicPr>
              <a:picLocks noChangeAspect="1"/>
            </p:cNvPicPr>
            <p:nvPr/>
          </p:nvPicPr>
          <p:blipFill>
            <a:blip r:embed="rId7" cstate="print"/>
            <a:stretch>
              <a:fillRect/>
            </a:stretch>
          </p:blipFill>
          <p:spPr>
            <a:xfrm>
              <a:off x="259379" y="4403438"/>
              <a:ext cx="2042619" cy="1718742"/>
            </a:xfrm>
            <a:prstGeom prst="rect">
              <a:avLst/>
            </a:prstGeom>
          </p:spPr>
        </p:pic>
        <p:pic>
          <p:nvPicPr>
            <p:cNvPr id="14" name="图片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366591" y="4403438"/>
              <a:ext cx="2119346" cy="1718742"/>
            </a:xfrm>
            <a:prstGeom prst="rect">
              <a:avLst/>
            </a:prstGeom>
          </p:spPr>
        </p:pic>
        <p:sp>
          <p:nvSpPr>
            <p:cNvPr id="15" name="矩形 14"/>
            <p:cNvSpPr/>
            <p:nvPr/>
          </p:nvSpPr>
          <p:spPr>
            <a:xfrm>
              <a:off x="259379" y="1072010"/>
              <a:ext cx="4226557" cy="1677914"/>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b="1">
                <a:latin typeface="黑体" panose="02010609060101010101" pitchFamily="49" charset="-122"/>
                <a:ea typeface="黑体" panose="02010609060101010101" pitchFamily="49" charset="-122"/>
              </a:endParaRPr>
            </a:p>
          </p:txBody>
        </p:sp>
        <p:sp>
          <p:nvSpPr>
            <p:cNvPr id="16" name="矩形 15"/>
            <p:cNvSpPr/>
            <p:nvPr/>
          </p:nvSpPr>
          <p:spPr>
            <a:xfrm>
              <a:off x="259379" y="2749926"/>
              <a:ext cx="4226557" cy="1643982"/>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b="1">
                <a:latin typeface="黑体" panose="02010609060101010101" pitchFamily="49" charset="-122"/>
                <a:ea typeface="黑体" panose="02010609060101010101" pitchFamily="49" charset="-122"/>
              </a:endParaRPr>
            </a:p>
          </p:txBody>
        </p:sp>
        <p:sp>
          <p:nvSpPr>
            <p:cNvPr id="17" name="矩形 16"/>
            <p:cNvSpPr/>
            <p:nvPr/>
          </p:nvSpPr>
          <p:spPr>
            <a:xfrm>
              <a:off x="253311" y="4393908"/>
              <a:ext cx="4232625" cy="1728272"/>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b="1">
                <a:latin typeface="黑体" panose="02010609060101010101" pitchFamily="49" charset="-122"/>
                <a:ea typeface="黑体" panose="02010609060101010101" pitchFamily="49" charset="-122"/>
              </a:endParaRPr>
            </a:p>
          </p:txBody>
        </p:sp>
      </p:grpSp>
      <p:sp>
        <p:nvSpPr>
          <p:cNvPr id="19" name="文本框 18"/>
          <p:cNvSpPr txBox="1"/>
          <p:nvPr/>
        </p:nvSpPr>
        <p:spPr>
          <a:xfrm>
            <a:off x="3851022" y="1631156"/>
            <a:ext cx="5469653" cy="3785652"/>
          </a:xfrm>
          <a:prstGeom prst="rect">
            <a:avLst/>
          </a:prstGeom>
          <a:noFill/>
        </p:spPr>
        <p:txBody>
          <a:bodyPr wrap="square" rtlCol="0">
            <a:spAutoFit/>
          </a:bodyPr>
          <a:lstStyle/>
          <a:p>
            <a:endParaRPr lang="en-US" altLang="zh-CN" sz="2400" b="1" dirty="0">
              <a:latin typeface="黑体" panose="02010609060101010101" pitchFamily="49" charset="-122"/>
              <a:ea typeface="黑体" panose="02010609060101010101" pitchFamily="49" charset="-122"/>
            </a:endParaRPr>
          </a:p>
          <a:p>
            <a:r>
              <a:rPr lang="zh-CN" altLang="en-US" sz="2400" b="1" dirty="0">
                <a:latin typeface="黑体" panose="02010609060101010101" pitchFamily="49" charset="-122"/>
                <a:ea typeface="黑体" panose="02010609060101010101" pitchFamily="49" charset="-122"/>
              </a:rPr>
              <a:t>肠癌</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粪便</a:t>
            </a:r>
            <a:endParaRPr lang="en-US" altLang="zh-CN" sz="2400" b="1" dirty="0">
              <a:latin typeface="黑体" panose="02010609060101010101" pitchFamily="49" charset="-122"/>
              <a:ea typeface="黑体" panose="02010609060101010101" pitchFamily="49" charset="-122"/>
            </a:endParaRPr>
          </a:p>
          <a:p>
            <a:r>
              <a:rPr lang="zh-CN" altLang="en-US" sz="2400" b="1" dirty="0">
                <a:latin typeface="黑体" panose="02010609060101010101" pitchFamily="49" charset="-122"/>
                <a:ea typeface="黑体" panose="02010609060101010101" pitchFamily="49" charset="-122"/>
              </a:rPr>
              <a:t>膀胱癌</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尿液</a:t>
            </a:r>
            <a:endParaRPr lang="en-US" altLang="zh-CN" sz="2400" b="1" dirty="0">
              <a:latin typeface="黑体" panose="02010609060101010101" pitchFamily="49" charset="-122"/>
              <a:ea typeface="黑体" panose="02010609060101010101" pitchFamily="49" charset="-122"/>
            </a:endParaRPr>
          </a:p>
          <a:p>
            <a:r>
              <a:rPr lang="zh-CN" altLang="en-US" sz="2400" b="1" dirty="0">
                <a:latin typeface="黑体" panose="02010609060101010101" pitchFamily="49" charset="-122"/>
                <a:ea typeface="黑体" panose="02010609060101010101" pitchFamily="49" charset="-122"/>
              </a:rPr>
              <a:t>肺癌</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肺泡灌洗液</a:t>
            </a:r>
            <a:endParaRPr lang="en-US" altLang="zh-CN" sz="2400" b="1" dirty="0">
              <a:latin typeface="黑体" panose="02010609060101010101" pitchFamily="49" charset="-122"/>
              <a:ea typeface="黑体" panose="02010609060101010101" pitchFamily="49" charset="-122"/>
            </a:endParaRPr>
          </a:p>
          <a:p>
            <a:endParaRPr lang="en-US" altLang="zh-CN" sz="2400" b="1" dirty="0">
              <a:latin typeface="黑体" panose="02010609060101010101" pitchFamily="49" charset="-122"/>
              <a:ea typeface="黑体" panose="02010609060101010101" pitchFamily="49" charset="-122"/>
            </a:endParaRPr>
          </a:p>
          <a:p>
            <a:endParaRPr lang="en-US" altLang="zh-CN" sz="2400" b="1" dirty="0">
              <a:latin typeface="黑体" panose="02010609060101010101" pitchFamily="49" charset="-122"/>
              <a:ea typeface="黑体" panose="02010609060101010101" pitchFamily="49" charset="-122"/>
            </a:endParaRPr>
          </a:p>
          <a:p>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，费时</a:t>
            </a:r>
            <a:endParaRPr lang="en-US" altLang="zh-CN" sz="2400" b="1" dirty="0">
              <a:latin typeface="黑体" panose="02010609060101010101" pitchFamily="49" charset="-122"/>
              <a:ea typeface="黑体" panose="02010609060101010101" pitchFamily="49" charset="-122"/>
            </a:endParaRPr>
          </a:p>
          <a:p>
            <a:r>
              <a:rPr lang="en-US" altLang="zh-CN" sz="2400" b="1" dirty="0">
                <a:latin typeface="黑体" panose="02010609060101010101" pitchFamily="49" charset="-122"/>
                <a:ea typeface="黑体" panose="02010609060101010101" pitchFamily="49" charset="-122"/>
              </a:rPr>
              <a:t>2</a:t>
            </a:r>
            <a:r>
              <a:rPr lang="zh-CN" altLang="en-US" sz="2400" b="1" dirty="0">
                <a:latin typeface="黑体" panose="02010609060101010101" pitchFamily="49" charset="-122"/>
                <a:ea typeface="黑体" panose="02010609060101010101" pitchFamily="49" charset="-122"/>
              </a:rPr>
              <a:t>，需要前期征兆</a:t>
            </a:r>
            <a:endParaRPr lang="en-US" altLang="zh-CN" sz="2400" b="1" dirty="0">
              <a:latin typeface="黑体" panose="02010609060101010101" pitchFamily="49" charset="-122"/>
              <a:ea typeface="黑体" panose="02010609060101010101" pitchFamily="49" charset="-122"/>
            </a:endParaRPr>
          </a:p>
          <a:p>
            <a:r>
              <a:rPr lang="en-US" altLang="zh-CN" sz="2400" b="1" dirty="0">
                <a:latin typeface="黑体" panose="02010609060101010101" pitchFamily="49" charset="-122"/>
                <a:ea typeface="黑体" panose="02010609060101010101" pitchFamily="49" charset="-122"/>
              </a:rPr>
              <a:t>3</a:t>
            </a:r>
            <a:r>
              <a:rPr lang="zh-CN" altLang="en-US" sz="2400" b="1" dirty="0">
                <a:latin typeface="黑体" panose="02010609060101010101" pitchFamily="49" charset="-122"/>
                <a:ea typeface="黑体" panose="02010609060101010101" pitchFamily="49" charset="-122"/>
              </a:rPr>
              <a:t>，前期处理方法不同</a:t>
            </a:r>
            <a:endParaRPr lang="en-US" altLang="zh-CN" sz="2400" b="1" dirty="0">
              <a:latin typeface="黑体" panose="02010609060101010101" pitchFamily="49" charset="-122"/>
              <a:ea typeface="黑体" panose="02010609060101010101" pitchFamily="49" charset="-122"/>
            </a:endParaRPr>
          </a:p>
          <a:p>
            <a:r>
              <a:rPr lang="en-US" altLang="zh-CN" sz="2400" b="1" dirty="0">
                <a:latin typeface="黑体" panose="02010609060101010101" pitchFamily="49" charset="-122"/>
                <a:ea typeface="黑体" panose="02010609060101010101" pitchFamily="49" charset="-122"/>
              </a:rPr>
              <a:t>4</a:t>
            </a:r>
            <a:r>
              <a:rPr lang="zh-CN" altLang="en-US" sz="2400" b="1" dirty="0">
                <a:latin typeface="黑体" panose="02010609060101010101" pitchFamily="49" charset="-122"/>
                <a:ea typeface="黑体" panose="02010609060101010101" pitchFamily="49" charset="-122"/>
              </a:rPr>
              <a:t>，没有远端体液（胰腺癌等）</a:t>
            </a:r>
          </a:p>
        </p:txBody>
      </p:sp>
      <p:sp>
        <p:nvSpPr>
          <p:cNvPr id="21" name="文本框 20"/>
          <p:cNvSpPr txBox="1"/>
          <p:nvPr/>
        </p:nvSpPr>
        <p:spPr>
          <a:xfrm>
            <a:off x="6803672" y="3811737"/>
            <a:ext cx="2040579" cy="523220"/>
          </a:xfrm>
          <a:prstGeom prst="rect">
            <a:avLst/>
          </a:prstGeom>
          <a:noFill/>
          <a:ln>
            <a:solidFill>
              <a:srgbClr val="FF0000"/>
            </a:solidFill>
          </a:ln>
        </p:spPr>
        <p:txBody>
          <a:bodyPr wrap="square" rtlCol="0">
            <a:spAutoFit/>
          </a:bodyPr>
          <a:lstStyle/>
          <a:p>
            <a:r>
              <a:rPr lang="zh-CN" altLang="en-US" sz="2800" b="1" dirty="0">
                <a:solidFill>
                  <a:srgbClr val="FFFF00"/>
                </a:solidFill>
                <a:latin typeface="黑体" panose="02010609060101010101" pitchFamily="49" charset="-122"/>
                <a:ea typeface="黑体" panose="02010609060101010101" pitchFamily="49" charset="-122"/>
              </a:rPr>
              <a:t>多肿瘤预测</a:t>
            </a:r>
          </a:p>
        </p:txBody>
      </p:sp>
      <p:sp>
        <p:nvSpPr>
          <p:cNvPr id="5" name="矩形 4"/>
          <p:cNvSpPr/>
          <p:nvPr/>
        </p:nvSpPr>
        <p:spPr>
          <a:xfrm>
            <a:off x="3569863" y="1255922"/>
            <a:ext cx="6377450" cy="461665"/>
          </a:xfrm>
          <a:prstGeom prst="rect">
            <a:avLst/>
          </a:prstGeom>
        </p:spPr>
        <p:txBody>
          <a:bodyPr wrap="square">
            <a:spAutoFit/>
          </a:bodyPr>
          <a:lstStyle/>
          <a:p>
            <a:r>
              <a:rPr lang="zh-CN" altLang="en-US" sz="2400" b="1" dirty="0">
                <a:latin typeface="黑体" panose="02010609060101010101" pitchFamily="49" charset="-122"/>
                <a:ea typeface="黑体" panose="02010609060101010101" pitchFamily="49" charset="-122"/>
              </a:rPr>
              <a:t>目前肿瘤的筛查尚处于单肿瘤预测阶段</a:t>
            </a:r>
            <a:endParaRPr lang="en-US" altLang="zh-CN" sz="2400" b="1" dirty="0">
              <a:latin typeface="黑体" panose="02010609060101010101" pitchFamily="49" charset="-122"/>
              <a:ea typeface="黑体" panose="02010609060101010101" pitchFamily="49" charset="-122"/>
            </a:endParaRPr>
          </a:p>
        </p:txBody>
      </p:sp>
      <p:sp>
        <p:nvSpPr>
          <p:cNvPr id="22" name="矩形 21"/>
          <p:cNvSpPr/>
          <p:nvPr/>
        </p:nvSpPr>
        <p:spPr>
          <a:xfrm>
            <a:off x="-47576" y="6477789"/>
            <a:ext cx="3416320" cy="307777"/>
          </a:xfrm>
          <a:prstGeom prst="rect">
            <a:avLst/>
          </a:prstGeom>
        </p:spPr>
        <p:txBody>
          <a:bodyPr wrap="none">
            <a:spAutoFit/>
          </a:bodyPr>
          <a:lstStyle/>
          <a:p>
            <a:r>
              <a:rPr lang="zh-CN" altLang="en-US" sz="1400" b="1" dirty="0">
                <a:latin typeface="黑体" panose="02010609060101010101" pitchFamily="49" charset="-122"/>
                <a:ea typeface="黑体" panose="02010609060101010101" pitchFamily="49" charset="-122"/>
              </a:rPr>
              <a:t>全基因组甲基化图谱揭示泛癌甲基化特征</a:t>
            </a:r>
          </a:p>
        </p:txBody>
      </p:sp>
      <p:sp>
        <p:nvSpPr>
          <p:cNvPr id="23" name="文本框 22"/>
          <p:cNvSpPr txBox="1"/>
          <p:nvPr/>
        </p:nvSpPr>
        <p:spPr>
          <a:xfrm>
            <a:off x="6524487" y="2948565"/>
            <a:ext cx="2476501" cy="523220"/>
          </a:xfrm>
          <a:prstGeom prst="rect">
            <a:avLst/>
          </a:prstGeom>
          <a:noFill/>
          <a:ln>
            <a:solidFill>
              <a:srgbClr val="FF0000"/>
            </a:solidFill>
          </a:ln>
        </p:spPr>
        <p:txBody>
          <a:bodyPr wrap="square" rtlCol="0">
            <a:spAutoFit/>
          </a:bodyPr>
          <a:lstStyle/>
          <a:p>
            <a:r>
              <a:rPr lang="zh-CN" altLang="en-US" sz="2800" b="1" dirty="0">
                <a:solidFill>
                  <a:srgbClr val="FFFF00"/>
                </a:solidFill>
                <a:latin typeface="黑体" panose="02010609060101010101" pitchFamily="49" charset="-122"/>
                <a:ea typeface="黑体" panose="02010609060101010101" pitchFamily="49" charset="-122"/>
              </a:rPr>
              <a:t>血浆游离</a:t>
            </a:r>
            <a:r>
              <a:rPr lang="en-US" altLang="zh-CN" sz="2800" b="1" dirty="0">
                <a:solidFill>
                  <a:srgbClr val="FFFF00"/>
                </a:solidFill>
                <a:latin typeface="黑体" panose="02010609060101010101" pitchFamily="49" charset="-122"/>
                <a:ea typeface="黑体" panose="02010609060101010101" pitchFamily="49" charset="-122"/>
              </a:rPr>
              <a:t>DNA</a:t>
            </a:r>
            <a:endParaRPr lang="zh-CN" altLang="en-US" sz="2800" b="1" dirty="0">
              <a:solidFill>
                <a:srgbClr val="FFFF00"/>
              </a:solidFill>
              <a:latin typeface="黑体" panose="02010609060101010101" pitchFamily="49" charset="-122"/>
              <a:ea typeface="黑体" panose="02010609060101010101" pitchFamily="49" charset="-122"/>
            </a:endParaRPr>
          </a:p>
        </p:txBody>
      </p:sp>
      <p:sp>
        <p:nvSpPr>
          <p:cNvPr id="2" name="下箭头 1"/>
          <p:cNvSpPr/>
          <p:nvPr/>
        </p:nvSpPr>
        <p:spPr>
          <a:xfrm>
            <a:off x="7289011" y="3569444"/>
            <a:ext cx="947451" cy="144634"/>
          </a:xfrm>
          <a:prstGeom prst="downArrow">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814258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2537B8F-2854-4B55-A1FD-0692A8642363}" type="slidenum">
              <a:rPr lang="zh-CN" altLang="en-US" smtClean="0">
                <a:solidFill>
                  <a:srgbClr val="7030A0"/>
                </a:solidFill>
              </a:rPr>
              <a:pPr>
                <a:defRPr/>
              </a:pPr>
              <a:t>5</a:t>
            </a:fld>
            <a:endParaRPr lang="zh-CN" altLang="en-US" dirty="0">
              <a:solidFill>
                <a:srgbClr val="7030A0"/>
              </a:solidFill>
            </a:endParaRPr>
          </a:p>
        </p:txBody>
      </p:sp>
      <p:sp>
        <p:nvSpPr>
          <p:cNvPr id="3" name="Rectangle 2"/>
          <p:cNvSpPr/>
          <p:nvPr/>
        </p:nvSpPr>
        <p:spPr>
          <a:xfrm>
            <a:off x="-70813" y="88232"/>
            <a:ext cx="9217891" cy="461665"/>
          </a:xfrm>
          <a:prstGeom prst="rect">
            <a:avLst/>
          </a:prstGeom>
        </p:spPr>
        <p:txBody>
          <a:bodyPr wrap="square">
            <a:spAutoFit/>
          </a:bodyPr>
          <a:lstStyle/>
          <a:p>
            <a:pPr algn="ctr"/>
            <a:r>
              <a:rPr lang="en-US" sz="2400" b="1" dirty="0">
                <a:solidFill>
                  <a:srgbClr val="7030A0"/>
                </a:solidFill>
                <a:latin typeface="Arial" panose="020B0604020202020204" pitchFamily="34" charset="0"/>
              </a:rPr>
              <a:t>Methylation haplotype and block in individual level</a:t>
            </a:r>
          </a:p>
        </p:txBody>
      </p:sp>
      <p:pic>
        <p:nvPicPr>
          <p:cNvPr id="4" name="Picture 2" descr="http://www.eurac.edu/en/research/health/biomed/services/PublishingImages/all_computations.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9934"/>
          <a:stretch/>
        </p:blipFill>
        <p:spPr bwMode="auto">
          <a:xfrm>
            <a:off x="402570" y="3974348"/>
            <a:ext cx="3068320" cy="1727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58869" y="5701548"/>
            <a:ext cx="2573140" cy="307777"/>
          </a:xfrm>
          <a:prstGeom prst="rect">
            <a:avLst/>
          </a:prstGeom>
          <a:noFill/>
        </p:spPr>
        <p:txBody>
          <a:bodyPr wrap="none" rtlCol="0">
            <a:spAutoFit/>
          </a:bodyPr>
          <a:lstStyle/>
          <a:p>
            <a:r>
              <a:rPr lang="en-US" sz="1400" b="1" dirty="0">
                <a:solidFill>
                  <a:srgbClr val="7030A0"/>
                </a:solidFill>
                <a:latin typeface="Arial Unicode MS" panose="020B0604020202020204" pitchFamily="34" charset="-128"/>
                <a:ea typeface="Arial Unicode MS" panose="020B0604020202020204" pitchFamily="34" charset="-128"/>
                <a:cs typeface="Arial Unicode MS" panose="020B0604020202020204" pitchFamily="34" charset="-128"/>
              </a:rPr>
              <a:t>Methylations haplotype blocks</a:t>
            </a:r>
          </a:p>
        </p:txBody>
      </p:sp>
      <p:sp>
        <p:nvSpPr>
          <p:cNvPr id="6" name="TextBox 5"/>
          <p:cNvSpPr txBox="1"/>
          <p:nvPr/>
        </p:nvSpPr>
        <p:spPr>
          <a:xfrm>
            <a:off x="566655" y="1373547"/>
            <a:ext cx="3456212" cy="1477328"/>
          </a:xfrm>
          <a:prstGeom prst="rect">
            <a:avLst/>
          </a:prstGeom>
          <a:noFill/>
        </p:spPr>
        <p:txBody>
          <a:bodyPr wrap="square" rtlCol="0">
            <a:spAutoFit/>
          </a:bodyPr>
          <a:lstStyle/>
          <a:p>
            <a:r>
              <a:rPr lang="en-US" b="1" dirty="0">
                <a:solidFill>
                  <a:srgbClr val="7030A0"/>
                </a:solidFill>
                <a:latin typeface="Calibri" panose="020F0502020204030204" pitchFamily="34" charset="0"/>
                <a:cs typeface="Calibri" panose="020F0502020204030204" pitchFamily="34" charset="0"/>
              </a:rPr>
              <a:t> CTCTCTCTCTCTCTCTCT</a:t>
            </a:r>
          </a:p>
          <a:p>
            <a:r>
              <a:rPr lang="en-US" b="1" dirty="0">
                <a:solidFill>
                  <a:srgbClr val="7030A0"/>
                </a:solidFill>
                <a:latin typeface="Calibri" panose="020F0502020204030204" pitchFamily="34" charset="0"/>
                <a:cs typeface="Calibri" panose="020F0502020204030204" pitchFamily="34" charset="0"/>
              </a:rPr>
              <a:t> CTCTTCTCTTTTCTTCTC</a:t>
            </a:r>
          </a:p>
          <a:p>
            <a:r>
              <a:rPr lang="en-US" b="1" dirty="0">
                <a:solidFill>
                  <a:srgbClr val="7030A0"/>
                </a:solidFill>
                <a:latin typeface="Calibri" panose="020F0502020204030204" pitchFamily="34" charset="0"/>
                <a:cs typeface="Calibri" panose="020F0502020204030204" pitchFamily="34" charset="0"/>
              </a:rPr>
              <a:t> CTCTTTTCTTCTCTTCTT</a:t>
            </a:r>
          </a:p>
          <a:p>
            <a:r>
              <a:rPr lang="en-US" b="1" dirty="0">
                <a:solidFill>
                  <a:srgbClr val="7030A0"/>
                </a:solidFill>
                <a:latin typeface="Calibri" panose="020F0502020204030204" pitchFamily="34" charset="0"/>
                <a:cs typeface="Calibri" panose="020F0502020204030204" pitchFamily="34" charset="0"/>
              </a:rPr>
              <a:t> TTTTTCTTTTTTCTTCTC</a:t>
            </a:r>
          </a:p>
          <a:p>
            <a:r>
              <a:rPr lang="en-US" b="1" dirty="0">
                <a:solidFill>
                  <a:srgbClr val="7030A0"/>
                </a:solidFill>
                <a:latin typeface="Calibri" panose="020F0502020204030204" pitchFamily="34" charset="0"/>
                <a:cs typeface="Calibri" panose="020F0502020204030204" pitchFamily="34" charset="0"/>
              </a:rPr>
              <a:t> CTTTTTTCTTCTCTTCTC</a:t>
            </a:r>
          </a:p>
        </p:txBody>
      </p:sp>
      <p:sp>
        <p:nvSpPr>
          <p:cNvPr id="7" name="TextBox 6"/>
          <p:cNvSpPr txBox="1"/>
          <p:nvPr/>
        </p:nvSpPr>
        <p:spPr>
          <a:xfrm>
            <a:off x="1081605" y="932793"/>
            <a:ext cx="2389285" cy="400110"/>
          </a:xfrm>
          <a:prstGeom prst="rect">
            <a:avLst/>
          </a:prstGeom>
          <a:noFill/>
        </p:spPr>
        <p:txBody>
          <a:bodyPr wrap="square" rtlCol="0">
            <a:spAutoFit/>
          </a:bodyPr>
          <a:lstStyle/>
          <a:p>
            <a:r>
              <a:rPr lang="en-US" sz="2000" b="1" dirty="0">
                <a:solidFill>
                  <a:srgbClr val="7030A0"/>
                </a:solidFill>
              </a:rPr>
              <a:t>Bulk BS-</a:t>
            </a:r>
            <a:r>
              <a:rPr lang="en-US" sz="2000" b="1" dirty="0" err="1">
                <a:solidFill>
                  <a:srgbClr val="7030A0"/>
                </a:solidFill>
              </a:rPr>
              <a:t>Seq</a:t>
            </a:r>
            <a:r>
              <a:rPr lang="en-US" sz="2000" b="1" dirty="0">
                <a:solidFill>
                  <a:srgbClr val="7030A0"/>
                </a:solidFill>
              </a:rPr>
              <a:t> data</a:t>
            </a:r>
          </a:p>
        </p:txBody>
      </p:sp>
      <p:cxnSp>
        <p:nvCxnSpPr>
          <p:cNvPr id="8" name="Straight Arrow Connector 7"/>
          <p:cNvCxnSpPr/>
          <p:nvPr/>
        </p:nvCxnSpPr>
        <p:spPr>
          <a:xfrm flipH="1" flipV="1">
            <a:off x="1625279" y="2952118"/>
            <a:ext cx="279400" cy="2921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1945439" y="2944340"/>
            <a:ext cx="303934" cy="29987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760280" y="3174498"/>
            <a:ext cx="324128" cy="523220"/>
          </a:xfrm>
          <a:prstGeom prst="rect">
            <a:avLst/>
          </a:prstGeom>
          <a:noFill/>
        </p:spPr>
        <p:txBody>
          <a:bodyPr wrap="none" rtlCol="0">
            <a:spAutoFit/>
          </a:bodyPr>
          <a:lstStyle/>
          <a:p>
            <a:r>
              <a:rPr lang="en-US" sz="2800" b="1" dirty="0">
                <a:solidFill>
                  <a:srgbClr val="7030A0"/>
                </a:solidFill>
              </a:rPr>
              <a:t>r</a:t>
            </a:r>
            <a:endParaRPr lang="en-US" b="1" baseline="30000" dirty="0">
              <a:solidFill>
                <a:srgbClr val="7030A0"/>
              </a:solidFill>
            </a:endParaRPr>
          </a:p>
        </p:txBody>
      </p:sp>
      <p:sp>
        <p:nvSpPr>
          <p:cNvPr id="11" name="Down Arrow 1027"/>
          <p:cNvSpPr/>
          <p:nvPr/>
        </p:nvSpPr>
        <p:spPr>
          <a:xfrm>
            <a:off x="1320479" y="3678222"/>
            <a:ext cx="1168400" cy="195756"/>
          </a:xfrm>
          <a:prstGeom prst="downArrow">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rgbClr val="7030A0"/>
              </a:solidFill>
            </a:endParaRPr>
          </a:p>
        </p:txBody>
      </p:sp>
      <p:sp>
        <p:nvSpPr>
          <p:cNvPr id="12" name="Rectangle 11"/>
          <p:cNvSpPr/>
          <p:nvPr/>
        </p:nvSpPr>
        <p:spPr>
          <a:xfrm>
            <a:off x="1620581" y="1439065"/>
            <a:ext cx="139700" cy="1302675"/>
          </a:xfrm>
          <a:prstGeom prst="rect">
            <a:avLst/>
          </a:prstGeom>
          <a:solidFill>
            <a:schemeClr val="accent1">
              <a:alpha val="4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13" name="Rectangle 12"/>
          <p:cNvSpPr/>
          <p:nvPr/>
        </p:nvSpPr>
        <p:spPr>
          <a:xfrm>
            <a:off x="2202383" y="1447779"/>
            <a:ext cx="139700" cy="1302675"/>
          </a:xfrm>
          <a:prstGeom prst="rect">
            <a:avLst/>
          </a:prstGeom>
          <a:solidFill>
            <a:schemeClr val="accent1">
              <a:alpha val="4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6049" y="1536116"/>
            <a:ext cx="5291662" cy="4216841"/>
          </a:xfrm>
          <a:prstGeom prst="rect">
            <a:avLst/>
          </a:prstGeom>
        </p:spPr>
      </p:pic>
      <p:sp>
        <p:nvSpPr>
          <p:cNvPr id="15" name="Rectangle 14"/>
          <p:cNvSpPr/>
          <p:nvPr/>
        </p:nvSpPr>
        <p:spPr>
          <a:xfrm>
            <a:off x="3749381" y="963571"/>
            <a:ext cx="973728" cy="369332"/>
          </a:xfrm>
          <a:prstGeom prst="rect">
            <a:avLst/>
          </a:prstGeom>
        </p:spPr>
        <p:txBody>
          <a:bodyPr wrap="none">
            <a:spAutoFit/>
          </a:bodyPr>
          <a:lstStyle/>
          <a:p>
            <a:r>
              <a:rPr lang="en-US" altLang="zh-CN" b="1" dirty="0">
                <a:solidFill>
                  <a:srgbClr val="7030A0"/>
                </a:solidFill>
              </a:rPr>
              <a:t>F</a:t>
            </a:r>
            <a:r>
              <a:rPr lang="en-US" b="1" dirty="0">
                <a:solidFill>
                  <a:srgbClr val="7030A0"/>
                </a:solidFill>
              </a:rPr>
              <a:t>ormula</a:t>
            </a:r>
          </a:p>
        </p:txBody>
      </p:sp>
    </p:spTree>
    <p:extLst>
      <p:ext uri="{BB962C8B-B14F-4D97-AF65-F5344CB8AC3E}">
        <p14:creationId xmlns:p14="http://schemas.microsoft.com/office/powerpoint/2010/main" val="13877793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2537B8F-2854-4B55-A1FD-0692A8642363}" type="slidenum">
              <a:rPr lang="zh-CN" altLang="en-US" smtClean="0">
                <a:solidFill>
                  <a:srgbClr val="000000"/>
                </a:solidFill>
              </a:rPr>
              <a:pPr>
                <a:defRPr/>
              </a:pPr>
              <a:t>6</a:t>
            </a:fld>
            <a:endParaRPr lang="zh-CN" altLang="en-US" dirty="0">
              <a:solidFill>
                <a:srgbClr val="000000"/>
              </a:solidFill>
            </a:endParaRPr>
          </a:p>
        </p:txBody>
      </p:sp>
      <p:sp>
        <p:nvSpPr>
          <p:cNvPr id="3" name="Rectangle 2"/>
          <p:cNvSpPr/>
          <p:nvPr/>
        </p:nvSpPr>
        <p:spPr>
          <a:xfrm>
            <a:off x="0" y="99293"/>
            <a:ext cx="9217891" cy="523220"/>
          </a:xfrm>
          <a:prstGeom prst="rect">
            <a:avLst/>
          </a:prstGeom>
        </p:spPr>
        <p:txBody>
          <a:bodyPr wrap="square">
            <a:spAutoFit/>
          </a:bodyPr>
          <a:lstStyle/>
          <a:p>
            <a:pPr algn="ctr"/>
            <a:r>
              <a:rPr lang="en-US" sz="2800" dirty="0">
                <a:solidFill>
                  <a:srgbClr val="000000"/>
                </a:solidFill>
                <a:latin typeface="Arial" panose="020B0604020202020204" pitchFamily="34" charset="0"/>
              </a:rPr>
              <a:t>Methylation haplotype in real WGBS data</a:t>
            </a:r>
          </a:p>
        </p:txBody>
      </p:sp>
      <p:grpSp>
        <p:nvGrpSpPr>
          <p:cNvPr id="4" name="Group 3"/>
          <p:cNvGrpSpPr/>
          <p:nvPr/>
        </p:nvGrpSpPr>
        <p:grpSpPr>
          <a:xfrm>
            <a:off x="1890017" y="1617852"/>
            <a:ext cx="4972986" cy="3512687"/>
            <a:chOff x="1399822" y="1777770"/>
            <a:chExt cx="6220178" cy="420117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9822" y="1777770"/>
              <a:ext cx="6220178" cy="4201170"/>
            </a:xfrm>
            <a:prstGeom prst="rect">
              <a:avLst/>
            </a:prstGeom>
          </p:spPr>
        </p:pic>
        <p:sp>
          <p:nvSpPr>
            <p:cNvPr id="6" name="Rectangle 5"/>
            <p:cNvSpPr/>
            <p:nvPr/>
          </p:nvSpPr>
          <p:spPr>
            <a:xfrm>
              <a:off x="2350848" y="5416578"/>
              <a:ext cx="786371" cy="331291"/>
            </a:xfrm>
            <a:prstGeom prst="rect">
              <a:avLst/>
            </a:prstGeom>
          </p:spPr>
          <p:txBody>
            <a:bodyPr wrap="none">
              <a:spAutoFit/>
            </a:bodyPr>
            <a:lstStyle/>
            <a:p>
              <a:r>
                <a:rPr lang="en-US" sz="1200" dirty="0">
                  <a:solidFill>
                    <a:srgbClr val="000000"/>
                  </a:solidFill>
                  <a:highlight>
                    <a:srgbClr val="FFFFFF"/>
                  </a:highlight>
                  <a:latin typeface="Arial" panose="020B0604020202020204" pitchFamily="34" charset="0"/>
                  <a:ea typeface="Arial" panose="020B0604020202020204" pitchFamily="34" charset="0"/>
                </a:rPr>
                <a:t>(MHB)</a:t>
              </a:r>
              <a:endParaRPr lang="en-US" sz="1200" dirty="0">
                <a:solidFill>
                  <a:srgbClr val="000000"/>
                </a:solidFill>
              </a:endParaRPr>
            </a:p>
          </p:txBody>
        </p:sp>
      </p:grpSp>
      <p:sp>
        <p:nvSpPr>
          <p:cNvPr id="8" name="Rectangle 7"/>
          <p:cNvSpPr/>
          <p:nvPr/>
        </p:nvSpPr>
        <p:spPr>
          <a:xfrm>
            <a:off x="-73891" y="937596"/>
            <a:ext cx="9217891" cy="369332"/>
          </a:xfrm>
          <a:prstGeom prst="rect">
            <a:avLst/>
          </a:prstGeom>
        </p:spPr>
        <p:txBody>
          <a:bodyPr wrap="square">
            <a:spAutoFit/>
          </a:bodyPr>
          <a:lstStyle/>
          <a:p>
            <a:pPr algn="ctr"/>
            <a:r>
              <a:rPr lang="en-US" dirty="0">
                <a:solidFill>
                  <a:srgbClr val="000000"/>
                </a:solidFill>
                <a:latin typeface="Arial" panose="020B0604020202020204" pitchFamily="34" charset="0"/>
              </a:rPr>
              <a:t>61 WGBS samples (</a:t>
            </a:r>
            <a:r>
              <a:rPr lang="en-US" i="1" dirty="0">
                <a:solidFill>
                  <a:srgbClr val="000000"/>
                </a:solidFill>
                <a:latin typeface="Arial" panose="020B0604020202020204" pitchFamily="34" charset="0"/>
              </a:rPr>
              <a:t>10 N37</a:t>
            </a:r>
            <a:r>
              <a:rPr lang="en-US" dirty="0">
                <a:solidFill>
                  <a:srgbClr val="000000"/>
                </a:solidFill>
                <a:latin typeface="Arial" panose="020B0604020202020204" pitchFamily="34" charset="0"/>
              </a:rPr>
              <a:t>, 36 SALK, 10 H1, 3 WBC and 2 Cancer)</a:t>
            </a:r>
          </a:p>
        </p:txBody>
      </p:sp>
      <p:sp>
        <p:nvSpPr>
          <p:cNvPr id="9" name="Rectangle 8"/>
          <p:cNvSpPr/>
          <p:nvPr/>
        </p:nvSpPr>
        <p:spPr>
          <a:xfrm>
            <a:off x="-232436" y="5719146"/>
            <a:ext cx="9217891" cy="369332"/>
          </a:xfrm>
          <a:prstGeom prst="rect">
            <a:avLst/>
          </a:prstGeom>
        </p:spPr>
        <p:txBody>
          <a:bodyPr wrap="square">
            <a:spAutoFit/>
          </a:bodyPr>
          <a:lstStyle/>
          <a:p>
            <a:pPr algn="ctr"/>
            <a:r>
              <a:rPr lang="en-US" altLang="zh-CN" dirty="0">
                <a:solidFill>
                  <a:srgbClr val="000000"/>
                </a:solidFill>
                <a:latin typeface="Arial" panose="020B0604020202020204" pitchFamily="34" charset="0"/>
              </a:rPr>
              <a:t>MHB: Not Stochastic Genomic Distribution </a:t>
            </a:r>
            <a:endParaRPr lang="en-US" dirty="0">
              <a:solidFill>
                <a:srgbClr val="000000"/>
              </a:solidFill>
              <a:latin typeface="Arial" panose="020B0604020202020204" pitchFamily="34" charset="0"/>
            </a:endParaRPr>
          </a:p>
        </p:txBody>
      </p:sp>
    </p:spTree>
    <p:extLst>
      <p:ext uri="{BB962C8B-B14F-4D97-AF65-F5344CB8AC3E}">
        <p14:creationId xmlns:p14="http://schemas.microsoft.com/office/powerpoint/2010/main" val="13223517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2537B8F-2854-4B55-A1FD-0692A8642363}" type="slidenum">
              <a:rPr lang="zh-CN" altLang="en-US" smtClean="0">
                <a:solidFill>
                  <a:srgbClr val="FF0000"/>
                </a:solidFill>
              </a:rPr>
              <a:pPr>
                <a:defRPr/>
              </a:pPr>
              <a:t>7</a:t>
            </a:fld>
            <a:endParaRPr lang="zh-CN" altLang="en-US" dirty="0">
              <a:solidFill>
                <a:srgbClr val="FF0000"/>
              </a:solidFill>
            </a:endParaRPr>
          </a:p>
        </p:txBody>
      </p:sp>
      <p:sp>
        <p:nvSpPr>
          <p:cNvPr id="3" name="Rectangle 2"/>
          <p:cNvSpPr/>
          <p:nvPr/>
        </p:nvSpPr>
        <p:spPr>
          <a:xfrm>
            <a:off x="3087574" y="1398382"/>
            <a:ext cx="2396810" cy="369332"/>
          </a:xfrm>
          <a:prstGeom prst="rect">
            <a:avLst/>
          </a:prstGeom>
        </p:spPr>
        <p:txBody>
          <a:bodyPr wrap="none">
            <a:spAutoFit/>
          </a:bodyPr>
          <a:lstStyle/>
          <a:p>
            <a:r>
              <a:rPr lang="en-US" dirty="0">
                <a:solidFill>
                  <a:srgbClr val="FF0000"/>
                </a:solidFill>
              </a:rPr>
              <a:t>R2&gt;=0.5, N=147,888 </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158" r="2688"/>
          <a:stretch/>
        </p:blipFill>
        <p:spPr>
          <a:xfrm>
            <a:off x="345440" y="1894566"/>
            <a:ext cx="4915449" cy="2863785"/>
          </a:xfrm>
          <a:prstGeom prst="rect">
            <a:avLst/>
          </a:prstGeom>
        </p:spPr>
      </p:pic>
      <p:sp>
        <p:nvSpPr>
          <p:cNvPr id="5" name="Rectangle 4"/>
          <p:cNvSpPr/>
          <p:nvPr/>
        </p:nvSpPr>
        <p:spPr>
          <a:xfrm>
            <a:off x="138506" y="72703"/>
            <a:ext cx="9217891" cy="523220"/>
          </a:xfrm>
          <a:prstGeom prst="rect">
            <a:avLst/>
          </a:prstGeom>
        </p:spPr>
        <p:txBody>
          <a:bodyPr wrap="square">
            <a:spAutoFit/>
          </a:bodyPr>
          <a:lstStyle/>
          <a:p>
            <a:pPr algn="ctr"/>
            <a:r>
              <a:rPr lang="en-US" sz="2800" b="1" dirty="0">
                <a:solidFill>
                  <a:srgbClr val="FF0000"/>
                </a:solidFill>
                <a:latin typeface="Arial" panose="020B0604020202020204" pitchFamily="34" charset="0"/>
              </a:rPr>
              <a:t>Methylation Haplotype Blocks</a:t>
            </a:r>
          </a:p>
        </p:txBody>
      </p:sp>
      <p:pic>
        <p:nvPicPr>
          <p:cNvPr id="6" name="Picture 5"/>
          <p:cNvPicPr>
            <a:picLocks noChangeAspect="1"/>
          </p:cNvPicPr>
          <p:nvPr/>
        </p:nvPicPr>
        <p:blipFill rotWithShape="1">
          <a:blip r:embed="rId3"/>
          <a:srcRect l="9496"/>
          <a:stretch/>
        </p:blipFill>
        <p:spPr>
          <a:xfrm>
            <a:off x="5484384" y="1808835"/>
            <a:ext cx="3275417" cy="2949516"/>
          </a:xfrm>
          <a:prstGeom prst="rect">
            <a:avLst/>
          </a:prstGeom>
        </p:spPr>
      </p:pic>
      <p:sp>
        <p:nvSpPr>
          <p:cNvPr id="7" name="Rectangle 6"/>
          <p:cNvSpPr/>
          <p:nvPr/>
        </p:nvSpPr>
        <p:spPr>
          <a:xfrm>
            <a:off x="-73891" y="907441"/>
            <a:ext cx="9217891" cy="369332"/>
          </a:xfrm>
          <a:prstGeom prst="rect">
            <a:avLst/>
          </a:prstGeom>
        </p:spPr>
        <p:txBody>
          <a:bodyPr wrap="square">
            <a:spAutoFit/>
          </a:bodyPr>
          <a:lstStyle/>
          <a:p>
            <a:pPr algn="ctr"/>
            <a:r>
              <a:rPr lang="en-US" b="1" dirty="0">
                <a:solidFill>
                  <a:srgbClr val="FF0000"/>
                </a:solidFill>
                <a:latin typeface="Arial" panose="020B0604020202020204" pitchFamily="34" charset="0"/>
              </a:rPr>
              <a:t>61 WGBS samples (</a:t>
            </a:r>
            <a:r>
              <a:rPr lang="en-US" b="1" i="1" dirty="0">
                <a:solidFill>
                  <a:srgbClr val="FF0000"/>
                </a:solidFill>
                <a:latin typeface="Arial" panose="020B0604020202020204" pitchFamily="34" charset="0"/>
              </a:rPr>
              <a:t>10 N37</a:t>
            </a:r>
            <a:r>
              <a:rPr lang="en-US" b="1" dirty="0">
                <a:solidFill>
                  <a:srgbClr val="FF0000"/>
                </a:solidFill>
                <a:latin typeface="Arial" panose="020B0604020202020204" pitchFamily="34" charset="0"/>
              </a:rPr>
              <a:t>, 36 SALK, 10 H1, 3 WBC and 2 Cancer)</a:t>
            </a:r>
          </a:p>
        </p:txBody>
      </p:sp>
      <p:sp>
        <p:nvSpPr>
          <p:cNvPr id="8" name="Rectangle 7"/>
          <p:cNvSpPr/>
          <p:nvPr/>
        </p:nvSpPr>
        <p:spPr>
          <a:xfrm>
            <a:off x="138506" y="5135367"/>
            <a:ext cx="8824685" cy="1200329"/>
          </a:xfrm>
          <a:prstGeom prst="rect">
            <a:avLst/>
          </a:prstGeom>
        </p:spPr>
        <p:txBody>
          <a:bodyPr wrap="square">
            <a:spAutoFit/>
          </a:bodyPr>
          <a:lstStyle/>
          <a:p>
            <a:pPr marL="257175" indent="-257175">
              <a:buFont typeface="Wingdings" panose="05000000000000000000" pitchFamily="2" charset="2"/>
              <a:buChar char="Ø"/>
            </a:pPr>
            <a:r>
              <a:rPr lang="en-US" b="1" dirty="0">
                <a:solidFill>
                  <a:srgbClr val="FF0000"/>
                </a:solidFill>
              </a:rPr>
              <a:t>Methylation blocks widely disperse in human genome. </a:t>
            </a:r>
          </a:p>
          <a:p>
            <a:pPr marL="257175" indent="-257175">
              <a:buFont typeface="Wingdings" panose="05000000000000000000" pitchFamily="2" charset="2"/>
              <a:buChar char="Ø"/>
            </a:pPr>
            <a:endParaRPr lang="en-US" b="1" dirty="0">
              <a:solidFill>
                <a:srgbClr val="FF0000"/>
              </a:solidFill>
            </a:endParaRPr>
          </a:p>
          <a:p>
            <a:pPr marL="257175" indent="-257175">
              <a:buFont typeface="Wingdings" panose="05000000000000000000" pitchFamily="2" charset="2"/>
              <a:buChar char="Ø"/>
            </a:pPr>
            <a:r>
              <a:rPr lang="en-US" b="1" dirty="0">
                <a:solidFill>
                  <a:srgbClr val="FF0000"/>
                </a:solidFill>
              </a:rPr>
              <a:t>represent a distinct type of genomic feature that partially overlaps with well-documented genomic elements</a:t>
            </a:r>
          </a:p>
        </p:txBody>
      </p:sp>
      <p:sp>
        <p:nvSpPr>
          <p:cNvPr id="9" name="Rectangle 8"/>
          <p:cNvSpPr/>
          <p:nvPr/>
        </p:nvSpPr>
        <p:spPr>
          <a:xfrm>
            <a:off x="5484385" y="2185850"/>
            <a:ext cx="3022332" cy="145249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F0000"/>
              </a:solidFill>
            </a:endParaRPr>
          </a:p>
        </p:txBody>
      </p:sp>
      <p:sp>
        <p:nvSpPr>
          <p:cNvPr id="10" name="Rectangle 9"/>
          <p:cNvSpPr/>
          <p:nvPr/>
        </p:nvSpPr>
        <p:spPr>
          <a:xfrm>
            <a:off x="5484385" y="4261385"/>
            <a:ext cx="3022332" cy="43921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F0000"/>
              </a:solidFill>
            </a:endParaRPr>
          </a:p>
        </p:txBody>
      </p:sp>
    </p:spTree>
    <p:extLst>
      <p:ext uri="{BB962C8B-B14F-4D97-AF65-F5344CB8AC3E}">
        <p14:creationId xmlns:p14="http://schemas.microsoft.com/office/powerpoint/2010/main" val="17570448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537B8F-2854-4B55-A1FD-0692A8642363}" type="slidenum">
              <a:rPr lang="zh-CN" altLang="en-US" b="1" smtClean="0">
                <a:solidFill>
                  <a:srgbClr val="FF0000"/>
                </a:solidFill>
                <a:latin typeface="黑体" panose="02010609060101010101" pitchFamily="49" charset="-122"/>
                <a:ea typeface="黑体" panose="02010609060101010101" pitchFamily="49" charset="-122"/>
              </a:rPr>
              <a:pPr>
                <a:defRPr/>
              </a:pPr>
              <a:t>8</a:t>
            </a:fld>
            <a:endParaRPr lang="zh-CN" altLang="en-US" b="1" dirty="0">
              <a:solidFill>
                <a:srgbClr val="FF0000"/>
              </a:solidFill>
              <a:latin typeface="黑体" panose="02010609060101010101" pitchFamily="49" charset="-122"/>
              <a:ea typeface="黑体" panose="02010609060101010101" pitchFamily="49" charset="-122"/>
            </a:endParaRPr>
          </a:p>
        </p:txBody>
      </p:sp>
      <p:sp>
        <p:nvSpPr>
          <p:cNvPr id="6" name="文本框 5"/>
          <p:cNvSpPr txBox="1"/>
          <p:nvPr/>
        </p:nvSpPr>
        <p:spPr>
          <a:xfrm>
            <a:off x="42329" y="85830"/>
            <a:ext cx="2901756" cy="523220"/>
          </a:xfrm>
          <a:prstGeom prst="rect">
            <a:avLst/>
          </a:prstGeom>
          <a:noFill/>
        </p:spPr>
        <p:txBody>
          <a:bodyPr wrap="none" rtlCol="0">
            <a:spAutoFit/>
          </a:bodyPr>
          <a:lstStyle/>
          <a:p>
            <a:r>
              <a:rPr lang="en-US" altLang="zh-CN" sz="2800" b="1" dirty="0">
                <a:solidFill>
                  <a:srgbClr val="FF0000"/>
                </a:solidFill>
                <a:latin typeface="黑体" panose="02010609060101010101" pitchFamily="49" charset="-122"/>
                <a:ea typeface="黑体" panose="02010609060101010101" pitchFamily="49" charset="-122"/>
              </a:rPr>
              <a:t>Sample and Data</a:t>
            </a:r>
            <a:endParaRPr lang="zh-CN" altLang="en-US" sz="2800" b="1" dirty="0">
              <a:solidFill>
                <a:srgbClr val="FF0000"/>
              </a:solidFill>
              <a:latin typeface="黑体" panose="02010609060101010101" pitchFamily="49" charset="-122"/>
              <a:ea typeface="黑体" panose="02010609060101010101" pitchFamily="49" charset="-122"/>
            </a:endParaRPr>
          </a:p>
        </p:txBody>
      </p:sp>
      <p:sp>
        <p:nvSpPr>
          <p:cNvPr id="17" name="文本框 5"/>
          <p:cNvSpPr txBox="1"/>
          <p:nvPr/>
        </p:nvSpPr>
        <p:spPr>
          <a:xfrm>
            <a:off x="169789" y="1014851"/>
            <a:ext cx="8657370" cy="4893647"/>
          </a:xfrm>
          <a:prstGeom prst="rect">
            <a:avLst/>
          </a:prstGeom>
          <a:noFill/>
        </p:spPr>
        <p:txBody>
          <a:bodyPr wrap="none" rtlCol="0">
            <a:spAutoFit/>
          </a:bodyPr>
          <a:lstStyle/>
          <a:p>
            <a:r>
              <a:rPr lang="en-US" altLang="zh-CN" sz="2400" b="1" dirty="0">
                <a:solidFill>
                  <a:srgbClr val="FF0000"/>
                </a:solidFill>
                <a:latin typeface="微软雅黑" panose="020B0503020204020204" pitchFamily="34" charset="-122"/>
                <a:ea typeface="微软雅黑" panose="020B0503020204020204" pitchFamily="34" charset="-122"/>
              </a:rPr>
              <a:t>WGBS-tissue:</a:t>
            </a:r>
          </a:p>
          <a:p>
            <a:endParaRPr lang="en-US" altLang="zh-CN" sz="2400" b="1" dirty="0">
              <a:solidFill>
                <a:srgbClr val="FF0000"/>
              </a:solidFill>
              <a:latin typeface="微软雅黑" panose="020B0503020204020204" pitchFamily="34" charset="-122"/>
              <a:ea typeface="微软雅黑" panose="020B0503020204020204" pitchFamily="34" charset="-122"/>
            </a:endParaRPr>
          </a:p>
          <a:p>
            <a:r>
              <a:rPr lang="en-US" altLang="zh-CN" sz="2400" b="1" dirty="0">
                <a:solidFill>
                  <a:srgbClr val="FF0000"/>
                </a:solidFill>
                <a:latin typeface="微软雅黑" panose="020B0503020204020204" pitchFamily="34" charset="-122"/>
                <a:ea typeface="微软雅黑" panose="020B0503020204020204" pitchFamily="34" charset="-122"/>
              </a:rPr>
              <a:t>10 human tissues: lung, liver, colon, pancreas, stomach</a:t>
            </a:r>
          </a:p>
          <a:p>
            <a:r>
              <a:rPr lang="en-US" altLang="zh-CN" sz="2400" b="1" dirty="0">
                <a:solidFill>
                  <a:srgbClr val="FF0000"/>
                </a:solidFill>
                <a:latin typeface="微软雅黑" panose="020B0503020204020204" pitchFamily="34" charset="-122"/>
                <a:ea typeface="微软雅黑" panose="020B0503020204020204" pitchFamily="34" charset="-122"/>
              </a:rPr>
              <a:t>51 public dataset: ENCODE, Roadmap</a:t>
            </a:r>
          </a:p>
          <a:p>
            <a:endParaRPr lang="en-US" altLang="zh-CN" sz="2400" b="1" dirty="0">
              <a:solidFill>
                <a:srgbClr val="FF0000"/>
              </a:solidFill>
              <a:latin typeface="微软雅黑" panose="020B0503020204020204" pitchFamily="34" charset="-122"/>
              <a:ea typeface="微软雅黑" panose="020B0503020204020204" pitchFamily="34" charset="-122"/>
            </a:endParaRPr>
          </a:p>
          <a:p>
            <a:r>
              <a:rPr lang="en-US" altLang="zh-CN" sz="2400" b="1" dirty="0">
                <a:solidFill>
                  <a:srgbClr val="FF0000"/>
                </a:solidFill>
                <a:latin typeface="微软雅黑" panose="020B0503020204020204" pitchFamily="34" charset="-122"/>
                <a:ea typeface="微软雅黑" panose="020B0503020204020204" pitchFamily="34" charset="-122"/>
              </a:rPr>
              <a:t>RRBS: tissue and matched plasma </a:t>
            </a:r>
          </a:p>
          <a:p>
            <a:r>
              <a:rPr lang="en-US" altLang="zh-CN" sz="2400" b="1" dirty="0">
                <a:solidFill>
                  <a:srgbClr val="FF0000"/>
                </a:solidFill>
                <a:latin typeface="微软雅黑" panose="020B0503020204020204" pitchFamily="34" charset="-122"/>
                <a:ea typeface="微软雅黑" panose="020B0503020204020204" pitchFamily="34" charset="-122"/>
              </a:rPr>
              <a:t>5 colon cancer solid tissue and corresponding plasma</a:t>
            </a:r>
          </a:p>
          <a:p>
            <a:r>
              <a:rPr lang="en-US" altLang="zh-CN" sz="2400" b="1" dirty="0">
                <a:solidFill>
                  <a:srgbClr val="FF0000"/>
                </a:solidFill>
                <a:latin typeface="微软雅黑" panose="020B0503020204020204" pitchFamily="34" charset="-122"/>
                <a:ea typeface="微软雅黑" panose="020B0503020204020204" pitchFamily="34" charset="-122"/>
              </a:rPr>
              <a:t>5 lung cancer solid tissue and corresponding plasma</a:t>
            </a:r>
          </a:p>
          <a:p>
            <a:endParaRPr lang="en-US" altLang="zh-CN" sz="2400" b="1" dirty="0">
              <a:solidFill>
                <a:srgbClr val="FF0000"/>
              </a:solidFill>
              <a:latin typeface="微软雅黑" panose="020B0503020204020204" pitchFamily="34" charset="-122"/>
              <a:ea typeface="微软雅黑" panose="020B0503020204020204" pitchFamily="34" charset="-122"/>
            </a:endParaRPr>
          </a:p>
          <a:p>
            <a:r>
              <a:rPr lang="en-US" altLang="zh-CN" sz="2400" b="1" dirty="0">
                <a:solidFill>
                  <a:srgbClr val="FF0000"/>
                </a:solidFill>
                <a:latin typeface="微软雅黑" panose="020B0503020204020204" pitchFamily="34" charset="-122"/>
                <a:ea typeface="微软雅黑" panose="020B0503020204020204" pitchFamily="34" charset="-122"/>
              </a:rPr>
              <a:t>RRBS-plasma:</a:t>
            </a:r>
          </a:p>
          <a:p>
            <a:r>
              <a:rPr lang="en-US" altLang="zh-CN" sz="2400" b="1" dirty="0">
                <a:solidFill>
                  <a:srgbClr val="FF0000"/>
                </a:solidFill>
                <a:latin typeface="微软雅黑" panose="020B0503020204020204" pitchFamily="34" charset="-122"/>
                <a:ea typeface="微软雅黑" panose="020B0503020204020204" pitchFamily="34" charset="-122"/>
              </a:rPr>
              <a:t>30 colon cancer plasma</a:t>
            </a:r>
          </a:p>
          <a:p>
            <a:r>
              <a:rPr lang="en-US" altLang="zh-CN" sz="2400" b="1" dirty="0">
                <a:solidFill>
                  <a:srgbClr val="FF0000"/>
                </a:solidFill>
                <a:latin typeface="微软雅黑" panose="020B0503020204020204" pitchFamily="34" charset="-122"/>
                <a:ea typeface="微软雅黑" panose="020B0503020204020204" pitchFamily="34" charset="-122"/>
              </a:rPr>
              <a:t>29 lung cancer plasma</a:t>
            </a:r>
          </a:p>
          <a:p>
            <a:r>
              <a:rPr lang="en-US" altLang="zh-CN" sz="2400" b="1" dirty="0">
                <a:solidFill>
                  <a:srgbClr val="FF0000"/>
                </a:solidFill>
                <a:latin typeface="微软雅黑" panose="020B0503020204020204" pitchFamily="34" charset="-122"/>
                <a:ea typeface="微软雅黑" panose="020B0503020204020204" pitchFamily="34" charset="-122"/>
              </a:rPr>
              <a:t>75 normal plasma</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696613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2537B8F-2854-4B55-A1FD-0692A8642363}" type="slidenum">
              <a:rPr lang="zh-CN" altLang="en-US" smtClean="0">
                <a:solidFill>
                  <a:srgbClr val="FFFFFF"/>
                </a:solidFill>
              </a:rPr>
              <a:pPr>
                <a:defRPr/>
              </a:pPr>
              <a:t>9</a:t>
            </a:fld>
            <a:endParaRPr lang="zh-CN" altLang="en-US" dirty="0">
              <a:solidFill>
                <a:srgbClr val="FFFFFF"/>
              </a:solidFill>
            </a:endParaRPr>
          </a:p>
        </p:txBody>
      </p:sp>
      <p:sp>
        <p:nvSpPr>
          <p:cNvPr id="3" name="Rectangle 2"/>
          <p:cNvSpPr/>
          <p:nvPr/>
        </p:nvSpPr>
        <p:spPr>
          <a:xfrm>
            <a:off x="339632" y="137085"/>
            <a:ext cx="8509699" cy="383823"/>
          </a:xfrm>
          <a:prstGeom prst="rect">
            <a:avLst/>
          </a:prstGeom>
        </p:spPr>
        <p:txBody>
          <a:bodyPr wrap="square">
            <a:spAutoFit/>
          </a:bodyPr>
          <a:lstStyle/>
          <a:p>
            <a:pPr algn="ctr">
              <a:lnSpc>
                <a:spcPct val="115000"/>
              </a:lnSpc>
              <a:spcBef>
                <a:spcPts val="200"/>
              </a:spcBef>
            </a:pPr>
            <a:r>
              <a:rPr lang="en-US" b="1" i="1" dirty="0">
                <a:solidFill>
                  <a:srgbClr val="FF0000"/>
                </a:solidFill>
                <a:latin typeface="Arial" panose="020B0604020202020204" pitchFamily="34" charset="0"/>
                <a:ea typeface="Arial" panose="020B0604020202020204" pitchFamily="34" charset="0"/>
                <a:cs typeface="Arial" panose="020B0604020202020204" pitchFamily="34" charset="0"/>
              </a:rPr>
              <a:t>Methylation-haplotype in human normal, cancer tissue and cancer plasma</a:t>
            </a:r>
            <a:endParaRPr lang="en-US" b="1" i="1" dirty="0">
              <a:solidFill>
                <a:srgbClr val="FF0000"/>
              </a:solidFill>
              <a:effectLst/>
              <a:latin typeface="Arial" panose="020B0604020202020204" pitchFamily="34" charset="0"/>
              <a:ea typeface="Cambria" panose="02040503050406030204" pitchFamily="18" charset="0"/>
              <a:cs typeface="Arial" panose="020B0604020202020204"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1504" y="751433"/>
            <a:ext cx="3633371" cy="1934798"/>
          </a:xfrm>
          <a:prstGeom prst="rect">
            <a:avLst/>
          </a:prstGeom>
        </p:spPr>
      </p:pic>
      <p:sp>
        <p:nvSpPr>
          <p:cNvPr id="5" name="Rectangle 4"/>
          <p:cNvSpPr/>
          <p:nvPr/>
        </p:nvSpPr>
        <p:spPr>
          <a:xfrm>
            <a:off x="4875085" y="1207440"/>
            <a:ext cx="4071426" cy="351378"/>
          </a:xfrm>
          <a:prstGeom prst="rect">
            <a:avLst/>
          </a:prstGeom>
        </p:spPr>
        <p:txBody>
          <a:bodyPr wrap="square">
            <a:spAutoFit/>
          </a:bodyPr>
          <a:lstStyle/>
          <a:p>
            <a:pPr algn="ctr">
              <a:lnSpc>
                <a:spcPct val="115000"/>
              </a:lnSpc>
              <a:spcBef>
                <a:spcPts val="200"/>
              </a:spcBef>
            </a:pPr>
            <a:r>
              <a:rPr lang="en-US" sz="1600" b="1" i="1" dirty="0">
                <a:solidFill>
                  <a:srgbClr val="FF0000"/>
                </a:solidFill>
                <a:latin typeface="Arial" panose="020B0604020202020204" pitchFamily="34" charset="0"/>
                <a:ea typeface="Arial" panose="020B0604020202020204" pitchFamily="34" charset="0"/>
                <a:cs typeface="Arial" panose="020B0604020202020204" pitchFamily="34" charset="0"/>
              </a:rPr>
              <a:t>High-methylation haplotype(HMH)</a:t>
            </a:r>
            <a:endParaRPr lang="en-US" sz="1600" b="1" i="1" dirty="0">
              <a:solidFill>
                <a:srgbClr val="FF0000"/>
              </a:solidFill>
              <a:effectLst/>
              <a:latin typeface="Arial" panose="020B0604020202020204" pitchFamily="34" charset="0"/>
              <a:ea typeface="Cambria" panose="02040503050406030204" pitchFamily="18" charset="0"/>
              <a:cs typeface="Arial" panose="020B0604020202020204" pitchFamily="34" charset="0"/>
            </a:endParaRPr>
          </a:p>
        </p:txBody>
      </p:sp>
      <p:graphicFrame>
        <p:nvGraphicFramePr>
          <p:cNvPr id="6" name="Chart 5"/>
          <p:cNvGraphicFramePr>
            <a:graphicFrameLocks/>
          </p:cNvGraphicFramePr>
          <p:nvPr>
            <p:extLst>
              <p:ext uri="{D42A27DB-BD31-4B8C-83A1-F6EECF244321}">
                <p14:modId xmlns:p14="http://schemas.microsoft.com/office/powerpoint/2010/main" val="2016009721"/>
              </p:ext>
            </p:extLst>
          </p:nvPr>
        </p:nvGraphicFramePr>
        <p:xfrm>
          <a:off x="645015" y="3338773"/>
          <a:ext cx="3249026" cy="2087599"/>
        </p:xfrm>
        <a:graphic>
          <a:graphicData uri="http://schemas.openxmlformats.org/drawingml/2006/chart">
            <c:chart xmlns:c="http://schemas.openxmlformats.org/drawingml/2006/chart" xmlns:r="http://schemas.openxmlformats.org/officeDocument/2006/relationships" r:id="rId4"/>
          </a:graphicData>
        </a:graphic>
      </p:graphicFrame>
      <p:sp>
        <p:nvSpPr>
          <p:cNvPr id="7" name="Rectangle 6"/>
          <p:cNvSpPr/>
          <p:nvPr/>
        </p:nvSpPr>
        <p:spPr>
          <a:xfrm>
            <a:off x="41245" y="2798364"/>
            <a:ext cx="4712717" cy="351378"/>
          </a:xfrm>
          <a:prstGeom prst="rect">
            <a:avLst/>
          </a:prstGeom>
        </p:spPr>
        <p:txBody>
          <a:bodyPr wrap="square">
            <a:spAutoFit/>
          </a:bodyPr>
          <a:lstStyle/>
          <a:p>
            <a:pPr algn="ctr">
              <a:lnSpc>
                <a:spcPct val="115000"/>
              </a:lnSpc>
              <a:spcBef>
                <a:spcPts val="200"/>
              </a:spcBef>
            </a:pPr>
            <a:r>
              <a:rPr lang="en-US" sz="1600" b="1" i="1" dirty="0">
                <a:solidFill>
                  <a:srgbClr val="FF0000"/>
                </a:solidFill>
                <a:latin typeface="Arial" panose="020B0604020202020204" pitchFamily="34" charset="0"/>
                <a:ea typeface="Arial" panose="020B0604020202020204" pitchFamily="34" charset="0"/>
                <a:cs typeface="Arial" panose="020B0604020202020204" pitchFamily="34" charset="0"/>
              </a:rPr>
              <a:t>10 cancer tissue and corresponding 10 plasma</a:t>
            </a:r>
            <a:endParaRPr lang="en-US" sz="1600" b="1" i="1" dirty="0">
              <a:solidFill>
                <a:srgbClr val="FF0000"/>
              </a:solidFill>
              <a:effectLst/>
              <a:latin typeface="Arial" panose="020B0604020202020204" pitchFamily="34" charset="0"/>
              <a:ea typeface="Cambria" panose="02040503050406030204" pitchFamily="18" charset="0"/>
              <a:cs typeface="Arial" panose="020B0604020202020204" pitchFamily="34" charset="0"/>
            </a:endParaRPr>
          </a:p>
        </p:txBody>
      </p:sp>
      <p:sp>
        <p:nvSpPr>
          <p:cNvPr id="8" name="Rectangle 7"/>
          <p:cNvSpPr/>
          <p:nvPr/>
        </p:nvSpPr>
        <p:spPr>
          <a:xfrm>
            <a:off x="4304231" y="2806709"/>
            <a:ext cx="4764107" cy="351378"/>
          </a:xfrm>
          <a:prstGeom prst="rect">
            <a:avLst/>
          </a:prstGeom>
        </p:spPr>
        <p:txBody>
          <a:bodyPr wrap="square">
            <a:spAutoFit/>
          </a:bodyPr>
          <a:lstStyle/>
          <a:p>
            <a:pPr algn="ctr">
              <a:lnSpc>
                <a:spcPct val="115000"/>
              </a:lnSpc>
              <a:spcBef>
                <a:spcPts val="200"/>
              </a:spcBef>
            </a:pPr>
            <a:r>
              <a:rPr lang="en-US" sz="1600" b="1" i="1" dirty="0">
                <a:solidFill>
                  <a:srgbClr val="FF0000"/>
                </a:solidFill>
                <a:latin typeface="Arial" panose="020B0604020202020204" pitchFamily="34" charset="0"/>
                <a:ea typeface="Arial" panose="020B0604020202020204" pitchFamily="34" charset="0"/>
                <a:cs typeface="Arial" panose="020B0604020202020204" pitchFamily="34" charset="0"/>
              </a:rPr>
              <a:t>49 cancer tissue and 65 plasma</a:t>
            </a:r>
            <a:endParaRPr lang="en-US" sz="1600" b="1" i="1" dirty="0">
              <a:solidFill>
                <a:srgbClr val="FF0000"/>
              </a:solidFill>
              <a:effectLst/>
              <a:latin typeface="Arial" panose="020B0604020202020204" pitchFamily="34" charset="0"/>
              <a:ea typeface="Cambria" panose="02040503050406030204" pitchFamily="18" charset="0"/>
              <a:cs typeface="Arial" panose="020B0604020202020204" pitchFamily="34" charset="0"/>
            </a:endParaRPr>
          </a:p>
        </p:txBody>
      </p:sp>
      <p:sp>
        <p:nvSpPr>
          <p:cNvPr id="9" name="Rectangle 8"/>
          <p:cNvSpPr/>
          <p:nvPr/>
        </p:nvSpPr>
        <p:spPr>
          <a:xfrm>
            <a:off x="5039518" y="1756341"/>
            <a:ext cx="3293534" cy="351378"/>
          </a:xfrm>
          <a:prstGeom prst="rect">
            <a:avLst/>
          </a:prstGeom>
        </p:spPr>
        <p:txBody>
          <a:bodyPr wrap="square">
            <a:spAutoFit/>
          </a:bodyPr>
          <a:lstStyle/>
          <a:p>
            <a:pPr algn="ctr">
              <a:lnSpc>
                <a:spcPct val="115000"/>
              </a:lnSpc>
              <a:spcBef>
                <a:spcPts val="200"/>
              </a:spcBef>
            </a:pPr>
            <a:r>
              <a:rPr lang="en-US" sz="1600" b="1" i="1" dirty="0">
                <a:solidFill>
                  <a:srgbClr val="FF0000"/>
                </a:solidFill>
                <a:latin typeface="Arial" panose="020B0604020202020204" pitchFamily="34" charset="0"/>
                <a:ea typeface="Arial" panose="020B0604020202020204" pitchFamily="34" charset="0"/>
                <a:cs typeface="Arial" panose="020B0604020202020204" pitchFamily="34" charset="0"/>
              </a:rPr>
              <a:t>Tissue DNA =&gt; Plasma</a:t>
            </a:r>
            <a:endParaRPr lang="en-US" sz="1600" b="1" i="1" dirty="0">
              <a:solidFill>
                <a:srgbClr val="FF0000"/>
              </a:solidFill>
              <a:effectLst/>
              <a:latin typeface="Arial" panose="020B0604020202020204" pitchFamily="34" charset="0"/>
              <a:ea typeface="Cambria" panose="02040503050406030204" pitchFamily="18" charset="0"/>
              <a:cs typeface="Arial" panose="020B0604020202020204" pitchFamily="34" charset="0"/>
            </a:endParaRPr>
          </a:p>
        </p:txBody>
      </p:sp>
      <p:sp>
        <p:nvSpPr>
          <p:cNvPr id="10" name="Rectangle 9"/>
          <p:cNvSpPr/>
          <p:nvPr/>
        </p:nvSpPr>
        <p:spPr>
          <a:xfrm>
            <a:off x="2117128" y="4105699"/>
            <a:ext cx="980046" cy="338554"/>
          </a:xfrm>
          <a:prstGeom prst="rect">
            <a:avLst/>
          </a:prstGeom>
        </p:spPr>
        <p:txBody>
          <a:bodyPr wrap="square">
            <a:spAutoFit/>
          </a:bodyPr>
          <a:lstStyle/>
          <a:p>
            <a:r>
              <a:rPr lang="en-US" sz="1600" b="1" dirty="0">
                <a:solidFill>
                  <a:srgbClr val="FF0000"/>
                </a:solidFill>
                <a:latin typeface="Arial" panose="020B0604020202020204" pitchFamily="34" charset="0"/>
                <a:ea typeface="Arial" panose="020B0604020202020204" pitchFamily="34" charset="0"/>
                <a:cs typeface="Arial" panose="020B0604020202020204" pitchFamily="34" charset="0"/>
              </a:rPr>
              <a:t>N=87</a:t>
            </a:r>
            <a:endParaRPr lang="en-US" sz="1600" b="1" dirty="0">
              <a:solidFill>
                <a:srgbClr val="FF0000"/>
              </a:solidFill>
              <a:latin typeface="Arial" panose="020B0604020202020204" pitchFamily="34" charset="0"/>
              <a:cs typeface="Arial" panose="020B0604020202020204" pitchFamily="34" charset="0"/>
            </a:endParaRPr>
          </a:p>
        </p:txBody>
      </p:sp>
      <p:graphicFrame>
        <p:nvGraphicFramePr>
          <p:cNvPr id="11" name="Chart 10"/>
          <p:cNvGraphicFramePr>
            <a:graphicFrameLocks/>
          </p:cNvGraphicFramePr>
          <p:nvPr>
            <p:extLst>
              <p:ext uri="{D42A27DB-BD31-4B8C-83A1-F6EECF244321}">
                <p14:modId xmlns:p14="http://schemas.microsoft.com/office/powerpoint/2010/main" val="113547323"/>
              </p:ext>
            </p:extLst>
          </p:nvPr>
        </p:nvGraphicFramePr>
        <p:xfrm>
          <a:off x="4624328" y="3115072"/>
          <a:ext cx="4225003" cy="2535002"/>
        </p:xfrm>
        <a:graphic>
          <a:graphicData uri="http://schemas.openxmlformats.org/drawingml/2006/chart">
            <c:chart xmlns:c="http://schemas.openxmlformats.org/drawingml/2006/chart" xmlns:r="http://schemas.openxmlformats.org/officeDocument/2006/relationships" r:id="rId5"/>
          </a:graphicData>
        </a:graphic>
      </p:graphicFrame>
      <p:sp>
        <p:nvSpPr>
          <p:cNvPr id="12" name="Rectangle 11"/>
          <p:cNvSpPr/>
          <p:nvPr/>
        </p:nvSpPr>
        <p:spPr>
          <a:xfrm>
            <a:off x="6686284" y="3754763"/>
            <a:ext cx="1082863" cy="338554"/>
          </a:xfrm>
          <a:prstGeom prst="rect">
            <a:avLst/>
          </a:prstGeom>
        </p:spPr>
        <p:txBody>
          <a:bodyPr wrap="square">
            <a:spAutoFit/>
          </a:bodyPr>
          <a:lstStyle/>
          <a:p>
            <a:r>
              <a:rPr lang="en-US" sz="1600" b="1" dirty="0">
                <a:solidFill>
                  <a:srgbClr val="FF0000"/>
                </a:solidFill>
                <a:latin typeface="Arial" panose="020B0604020202020204" pitchFamily="34" charset="0"/>
                <a:ea typeface="Arial" panose="020B0604020202020204" pitchFamily="34" charset="0"/>
                <a:cs typeface="Arial" panose="020B0604020202020204" pitchFamily="34" charset="0"/>
              </a:rPr>
              <a:t>N=55</a:t>
            </a:r>
            <a:endParaRPr lang="en-US" sz="1600" b="1" dirty="0">
              <a:solidFill>
                <a:srgbClr val="FF0000"/>
              </a:solidFill>
              <a:latin typeface="Arial" panose="020B0604020202020204" pitchFamily="34" charset="0"/>
              <a:cs typeface="Arial" panose="020B0604020202020204" pitchFamily="34" charset="0"/>
            </a:endParaRPr>
          </a:p>
        </p:txBody>
      </p:sp>
      <p:sp>
        <p:nvSpPr>
          <p:cNvPr id="13" name="Rectangle 12"/>
          <p:cNvSpPr/>
          <p:nvPr/>
        </p:nvSpPr>
        <p:spPr>
          <a:xfrm>
            <a:off x="0" y="5738764"/>
            <a:ext cx="9244816" cy="702372"/>
          </a:xfrm>
          <a:prstGeom prst="rect">
            <a:avLst/>
          </a:prstGeom>
        </p:spPr>
        <p:txBody>
          <a:bodyPr wrap="square">
            <a:spAutoFit/>
          </a:bodyPr>
          <a:lstStyle/>
          <a:p>
            <a:pPr algn="ctr">
              <a:lnSpc>
                <a:spcPct val="115000"/>
              </a:lnSpc>
              <a:spcBef>
                <a:spcPts val="200"/>
              </a:spcBef>
            </a:pPr>
            <a:r>
              <a:rPr lang="en-US" b="1" i="1" dirty="0">
                <a:solidFill>
                  <a:srgbClr val="FF0000"/>
                </a:solidFill>
                <a:effectLst/>
                <a:latin typeface="Arial" panose="020B0604020202020204" pitchFamily="34" charset="0"/>
                <a:ea typeface="Cambria" panose="02040503050406030204" pitchFamily="18" charset="0"/>
                <a:cs typeface="Arial" panose="020B0604020202020204" pitchFamily="34" charset="0"/>
              </a:rPr>
              <a:t>307 (35%)  MHM identified from match-samples can be validated in independent samples. </a:t>
            </a:r>
          </a:p>
        </p:txBody>
      </p:sp>
      <p:sp>
        <p:nvSpPr>
          <p:cNvPr id="14" name="Rectangle 13"/>
          <p:cNvSpPr/>
          <p:nvPr/>
        </p:nvSpPr>
        <p:spPr>
          <a:xfrm>
            <a:off x="5815468" y="6098648"/>
            <a:ext cx="2413609" cy="338554"/>
          </a:xfrm>
          <a:prstGeom prst="rect">
            <a:avLst/>
          </a:prstGeom>
        </p:spPr>
        <p:txBody>
          <a:bodyPr wrap="none">
            <a:spAutoFit/>
          </a:bodyPr>
          <a:lstStyle/>
          <a:p>
            <a:r>
              <a:rPr lang="en-US" sz="1600" b="1" dirty="0">
                <a:solidFill>
                  <a:srgbClr val="FFFF00"/>
                </a:solidFill>
              </a:rPr>
              <a:t>WDR37, VAX1, SMPD1 </a:t>
            </a:r>
          </a:p>
        </p:txBody>
      </p:sp>
    </p:spTree>
    <p:extLst>
      <p:ext uri="{BB962C8B-B14F-4D97-AF65-F5344CB8AC3E}">
        <p14:creationId xmlns:p14="http://schemas.microsoft.com/office/powerpoint/2010/main" val="7127508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2.8|21.3"/>
</p:tagLst>
</file>

<file path=ppt/tags/tag2.xml><?xml version="1.0" encoding="utf-8"?>
<p:tagLst xmlns:a="http://schemas.openxmlformats.org/drawingml/2006/main" xmlns:r="http://schemas.openxmlformats.org/officeDocument/2006/relationships" xmlns:p="http://schemas.openxmlformats.org/presentationml/2006/main">
  <p:tag name="TIMING" val="|14.2|79.6|7|0.5|0.6|0.5|0.5|13.6|7.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25291</TotalTime>
  <Words>1769</Words>
  <Application>Microsoft Office PowerPoint</Application>
  <PresentationFormat>On-screen Show (4:3)</PresentationFormat>
  <Paragraphs>196</Paragraphs>
  <Slides>20</Slides>
  <Notes>8</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20</vt:i4>
      </vt:variant>
    </vt:vector>
  </HeadingPairs>
  <TitlesOfParts>
    <vt:vector size="36" baseType="lpstr">
      <vt:lpstr>Arial Unicode MS</vt:lpstr>
      <vt:lpstr>Microsoft YaHei</vt:lpstr>
      <vt:lpstr>Microsoft YaHei</vt:lpstr>
      <vt:lpstr>SimSun</vt:lpstr>
      <vt:lpstr>Arial</vt:lpstr>
      <vt:lpstr>Calibri</vt:lpstr>
      <vt:lpstr>Calibri Light</vt:lpstr>
      <vt:lpstr>Cambria</vt:lpstr>
      <vt:lpstr>Cambria Math</vt:lpstr>
      <vt:lpstr>等线</vt:lpstr>
      <vt:lpstr>黑体</vt:lpstr>
      <vt:lpstr>华文楷体</vt:lpstr>
      <vt:lpstr>time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Tlexander guo</dc:creator>
  <cp:lastModifiedBy>Guo, Shicheng</cp:lastModifiedBy>
  <cp:revision>1070</cp:revision>
  <cp:lastPrinted>2014-11-11T08:19:12Z</cp:lastPrinted>
  <dcterms:created xsi:type="dcterms:W3CDTF">2014-10-04T08:26:52Z</dcterms:created>
  <dcterms:modified xsi:type="dcterms:W3CDTF">2019-05-13T06:55:16Z</dcterms:modified>
</cp:coreProperties>
</file>