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7" r:id="rId10"/>
    <p:sldId id="268" r:id="rId11"/>
    <p:sldId id="272" r:id="rId12"/>
    <p:sldId id="273"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13</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a:t>
            </a:r>
            <a:r>
              <a:rPr lang="en-US" sz="1400" b="1" dirty="0">
                <a:solidFill>
                  <a:srgbClr val="7030A0"/>
                </a:solidFill>
                <a:latin typeface="Arial" panose="020B0604020202020204" pitchFamily="34" charset="0"/>
                <a:cs typeface="Arial" panose="020B0604020202020204" pitchFamily="34" charset="0"/>
              </a:rPr>
              <a:t>1.4%</a:t>
            </a:r>
            <a:r>
              <a:rPr lang="en-US" sz="1400" dirty="0">
                <a:solidFill>
                  <a:srgbClr val="222222"/>
                </a:solidFill>
                <a:latin typeface="Arial" panose="020B0604020202020204" pitchFamily="34" charset="0"/>
                <a:cs typeface="Arial" panose="020B0604020202020204" pitchFamily="34" charset="0"/>
              </a:rPr>
              <a:t> in men with familial prostate cancer compared with </a:t>
            </a:r>
            <a:r>
              <a:rPr lang="en-US" sz="1400" b="1" dirty="0">
                <a:solidFill>
                  <a:srgbClr val="7030A0"/>
                </a:solidFill>
                <a:latin typeface="Arial" panose="020B0604020202020204" pitchFamily="34" charset="0"/>
                <a:cs typeface="Arial" panose="020B0604020202020204" pitchFamily="34" charset="0"/>
              </a:rPr>
              <a:t>0.1%</a:t>
            </a:r>
            <a:r>
              <a:rPr lang="en-US" sz="1400" dirty="0">
                <a:solidFill>
                  <a:srgbClr val="222222"/>
                </a:solidFill>
                <a:latin typeface="Arial" panose="020B0604020202020204" pitchFamily="34" charset="0"/>
                <a:cs typeface="Arial" panose="020B0604020202020204" pitchFamily="34" charset="0"/>
              </a:rPr>
              <a:t>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187644" y="968875"/>
            <a:ext cx="1527726" cy="307777"/>
          </a:xfrm>
          <a:prstGeom prst="rect">
            <a:avLst/>
          </a:prstGeom>
        </p:spPr>
        <p:txBody>
          <a:bodyPr wrap="none">
            <a:spAutoFit/>
          </a:bodyPr>
          <a:lstStyle/>
          <a:p>
            <a:pPr algn="ctr"/>
            <a:r>
              <a:rPr lang="en-US" sz="1400" i="1" dirty="0" smtClean="0">
                <a:solidFill>
                  <a:srgbClr val="00B050"/>
                </a:solidFill>
                <a:latin typeface="Times New Roman" panose="02020603050405020304" pitchFamily="18" charset="0"/>
              </a:rPr>
              <a:t>Cancer </a:t>
            </a:r>
            <a:r>
              <a:rPr lang="en-US" sz="1400" i="1" dirty="0">
                <a:solidFill>
                  <a:srgbClr val="00B050"/>
                </a:solidFill>
                <a:latin typeface="Times New Roman" panose="02020603050405020304" pitchFamily="18" charset="0"/>
              </a:rPr>
              <a:t>of prostate</a:t>
            </a: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018809" y="833011"/>
            <a:ext cx="9725025" cy="3925499"/>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4511" y="174105"/>
            <a:ext cx="9191747"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a:t>
            </a:r>
            <a:r>
              <a:rPr lang="en-US" sz="3200" b="1" dirty="0">
                <a:latin typeface="Arial" panose="020B0604020202020204" pitchFamily="34" charset="0"/>
                <a:cs typeface="Arial" panose="020B0604020202020204" pitchFamily="34" charset="0"/>
              </a:rPr>
              <a:t>to Multiple Sclerosis</a:t>
            </a:r>
          </a:p>
        </p:txBody>
      </p:sp>
      <p:grpSp>
        <p:nvGrpSpPr>
          <p:cNvPr id="11" name="Group 10"/>
          <p:cNvGrpSpPr/>
          <p:nvPr/>
        </p:nvGrpSpPr>
        <p:grpSpPr>
          <a:xfrm>
            <a:off x="0" y="1162050"/>
            <a:ext cx="12192000" cy="4506797"/>
            <a:chOff x="0" y="1323975"/>
            <a:chExt cx="12192000" cy="4506797"/>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13748"/>
            <a:stretch/>
          </p:blipFill>
          <p:spPr>
            <a:xfrm>
              <a:off x="0" y="1323975"/>
              <a:ext cx="12192000" cy="4506797"/>
            </a:xfrm>
            <a:prstGeom prst="rect">
              <a:avLst/>
            </a:prstGeom>
          </p:spPr>
        </p:pic>
        <p:sp>
          <p:nvSpPr>
            <p:cNvPr id="4" name="Rectangle 3"/>
            <p:cNvSpPr/>
            <p:nvPr/>
          </p:nvSpPr>
          <p:spPr>
            <a:xfrm>
              <a:off x="9401487" y="1586984"/>
              <a:ext cx="813043" cy="369332"/>
            </a:xfrm>
            <a:prstGeom prst="rect">
              <a:avLst/>
            </a:prstGeom>
          </p:spPr>
          <p:txBody>
            <a:bodyPr wrap="none">
              <a:spAutoFit/>
            </a:bodyPr>
            <a:lstStyle/>
            <a:p>
              <a:r>
                <a:rPr lang="en-US" b="1" dirty="0" smtClean="0">
                  <a:latin typeface="Arial" panose="020B0604020202020204" pitchFamily="34" charset="0"/>
                  <a:cs typeface="Arial" panose="020B0604020202020204" pitchFamily="34" charset="0"/>
                </a:rPr>
                <a:t>UBN1</a:t>
              </a:r>
              <a:endParaRPr lang="en-US" b="1" dirty="0">
                <a:latin typeface="Arial" panose="020B0604020202020204" pitchFamily="34" charset="0"/>
                <a:cs typeface="Arial" panose="020B0604020202020204" pitchFamily="34" charset="0"/>
              </a:endParaRPr>
            </a:p>
          </p:txBody>
        </p:sp>
        <p:sp>
          <p:nvSpPr>
            <p:cNvPr id="5" name="Rectangle 4"/>
            <p:cNvSpPr/>
            <p:nvPr/>
          </p:nvSpPr>
          <p:spPr>
            <a:xfrm>
              <a:off x="7998267" y="1806450"/>
              <a:ext cx="83869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BRAP</a:t>
              </a:r>
            </a:p>
          </p:txBody>
        </p:sp>
        <p:sp>
          <p:nvSpPr>
            <p:cNvPr id="6" name="Rectangle 5"/>
            <p:cNvSpPr/>
            <p:nvPr/>
          </p:nvSpPr>
          <p:spPr>
            <a:xfrm>
              <a:off x="7044160" y="2131475"/>
              <a:ext cx="954107"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HEBP1</a:t>
              </a:r>
            </a:p>
          </p:txBody>
        </p:sp>
        <p:sp>
          <p:nvSpPr>
            <p:cNvPr id="7" name="Rectangle 6"/>
            <p:cNvSpPr/>
            <p:nvPr/>
          </p:nvSpPr>
          <p:spPr>
            <a:xfrm>
              <a:off x="3430114" y="2028825"/>
              <a:ext cx="813043"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ADH6</a:t>
              </a:r>
            </a:p>
          </p:txBody>
        </p:sp>
        <p:sp>
          <p:nvSpPr>
            <p:cNvPr id="8" name="Rectangle 7"/>
            <p:cNvSpPr/>
            <p:nvPr/>
          </p:nvSpPr>
          <p:spPr>
            <a:xfrm>
              <a:off x="5161572" y="2152659"/>
              <a:ext cx="902811"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TBX20</a:t>
              </a:r>
            </a:p>
          </p:txBody>
        </p:sp>
        <p:sp>
          <p:nvSpPr>
            <p:cNvPr id="9" name="Rectangle 8"/>
            <p:cNvSpPr/>
            <p:nvPr/>
          </p:nvSpPr>
          <p:spPr>
            <a:xfrm>
              <a:off x="10886258" y="2213491"/>
              <a:ext cx="1125308"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RIPPLY3</a:t>
              </a:r>
            </a:p>
          </p:txBody>
        </p:sp>
      </p:grpSp>
      <p:sp>
        <p:nvSpPr>
          <p:cNvPr id="10" name="Rectangle 9"/>
          <p:cNvSpPr/>
          <p:nvPr/>
        </p:nvSpPr>
        <p:spPr>
          <a:xfrm>
            <a:off x="390526" y="5668847"/>
            <a:ext cx="12039600" cy="969496"/>
          </a:xfrm>
          <a:prstGeom prst="rect">
            <a:avLst/>
          </a:prstGeom>
        </p:spPr>
        <p:txBody>
          <a:bodyPr wrap="square">
            <a:spAutoFit/>
          </a:bodyPr>
          <a:lstStyle/>
          <a:p>
            <a:r>
              <a:rPr lang="en-US" sz="1900" b="1" dirty="0" smtClean="0">
                <a:latin typeface="Arial" panose="020B0604020202020204" pitchFamily="34" charset="0"/>
                <a:cs typeface="Arial" panose="020B0604020202020204" pitchFamily="34" charset="0"/>
              </a:rPr>
              <a:t>UBN1: acts </a:t>
            </a:r>
            <a:r>
              <a:rPr lang="en-US" sz="1900" b="1" dirty="0">
                <a:latin typeface="Arial" panose="020B0604020202020204" pitchFamily="34" charset="0"/>
                <a:cs typeface="Arial" panose="020B0604020202020204" pitchFamily="34" charset="0"/>
              </a:rPr>
              <a:t>as a novel regulator of senescence. Involved in the formation of </a:t>
            </a:r>
            <a:r>
              <a:rPr lang="en-US" sz="1900" b="1" dirty="0" smtClean="0">
                <a:latin typeface="Arial" panose="020B0604020202020204" pitchFamily="34" charset="0"/>
                <a:cs typeface="Arial" panose="020B0604020202020204" pitchFamily="34" charset="0"/>
              </a:rPr>
              <a:t>senescence-associated heterochromatin foci, </a:t>
            </a:r>
            <a:r>
              <a:rPr lang="en-US" sz="1900" b="1" dirty="0">
                <a:latin typeface="Arial" panose="020B0604020202020204" pitchFamily="34" charset="0"/>
                <a:cs typeface="Arial" panose="020B0604020202020204" pitchFamily="34" charset="0"/>
              </a:rPr>
              <a:t>which represses expression of proliferation-promoting genes. Binds </a:t>
            </a:r>
            <a:r>
              <a:rPr lang="en-US" sz="1900" b="1" dirty="0" smtClean="0">
                <a:latin typeface="Arial" panose="020B0604020202020204" pitchFamily="34" charset="0"/>
                <a:cs typeface="Arial" panose="020B0604020202020204" pitchFamily="34" charset="0"/>
              </a:rPr>
              <a:t>to proliferation-promoting </a:t>
            </a:r>
            <a:r>
              <a:rPr lang="en-US" sz="1900" b="1" dirty="0">
                <a:latin typeface="Arial" panose="020B0604020202020204" pitchFamily="34" charset="0"/>
                <a:cs typeface="Arial" panose="020B0604020202020204" pitchFamily="34" charset="0"/>
              </a:rPr>
              <a:t>genes. May be required for replication-independent chromatin assembly</a:t>
            </a:r>
          </a:p>
        </p:txBody>
      </p:sp>
      <p:sp>
        <p:nvSpPr>
          <p:cNvPr id="12" name="Rectangle 11"/>
          <p:cNvSpPr/>
          <p:nvPr/>
        </p:nvSpPr>
        <p:spPr>
          <a:xfrm>
            <a:off x="1086684" y="2175400"/>
            <a:ext cx="928459"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CYR61</a:t>
            </a:r>
          </a:p>
        </p:txBody>
      </p:sp>
    </p:spTree>
    <p:extLst>
      <p:ext uri="{BB962C8B-B14F-4D97-AF65-F5344CB8AC3E}">
        <p14:creationId xmlns:p14="http://schemas.microsoft.com/office/powerpoint/2010/main" val="312172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Phenotyping accuracy is one of the concerns: ICD10 =&gt; </a:t>
            </a:r>
            <a:r>
              <a:rPr lang="en-US" sz="2000" dirty="0" err="1" smtClean="0">
                <a:latin typeface="Arial" panose="020B0604020202020204" pitchFamily="34" charset="0"/>
                <a:cs typeface="Arial" panose="020B0604020202020204" pitchFamily="34" charset="0"/>
              </a:rPr>
              <a:t>PheCode</a:t>
            </a:r>
            <a:endParaRPr lang="en-US" sz="2000" b="1" dirty="0" smtClean="0">
              <a:solidFill>
                <a:srgbClr val="FF0000"/>
              </a:solidFill>
              <a:latin typeface="Arial" panose="020B0604020202020204" pitchFamily="34" charset="0"/>
              <a:cs typeface="Arial" panose="020B0604020202020204" pitchFamily="34" charset="0"/>
            </a:endParaRP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381504"/>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a:t>
              </a:r>
              <a:r>
                <a:rPr lang="en-US" sz="2800" b="1" dirty="0" smtClean="0">
                  <a:solidFill>
                    <a:srgbClr val="7030A0"/>
                  </a:solidFill>
                </a:rPr>
                <a:t>regions</a:t>
              </a:r>
            </a:p>
            <a:p>
              <a:pPr marL="285750" indent="-285750">
                <a:buFont typeface="Wingdings" panose="05000000000000000000" pitchFamily="2" charset="2"/>
                <a:buChar char="Ø"/>
              </a:pPr>
              <a:r>
                <a:rPr lang="en-US" sz="2800" b="1" dirty="0" smtClean="0">
                  <a:solidFill>
                    <a:srgbClr val="7030A0"/>
                  </a:solidFill>
                </a:rPr>
                <a:t>Alternative: 3-8-2 / 3-1-0 rule</a:t>
              </a:r>
              <a:endParaRPr lang="en-US" sz="2800" b="1" dirty="0" smtClean="0">
                <a:solidFill>
                  <a:srgbClr val="7030A0"/>
                </a:solidFill>
              </a:endParaRP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771</Words>
  <Application>Microsoft Office PowerPoint</Application>
  <PresentationFormat>Widescreen</PresentationFormat>
  <Paragraphs>155</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28</cp:revision>
  <dcterms:created xsi:type="dcterms:W3CDTF">2020-01-20T01:46:29Z</dcterms:created>
  <dcterms:modified xsi:type="dcterms:W3CDTF">2020-01-20T17:45:08Z</dcterms:modified>
</cp:coreProperties>
</file>