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11</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446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a:t>
            </a:r>
            <a:r>
              <a:rPr lang="en-US" sz="3000" b="1" dirty="0">
                <a:solidFill>
                  <a:srgbClr val="000000"/>
                </a:solidFill>
                <a:latin typeface="Arial" panose="020B0604020202020204" pitchFamily="34" charset="0"/>
              </a:rPr>
              <a:t>Biobank Whole-Exome Sequence Binary </a:t>
            </a:r>
            <a:r>
              <a:rPr lang="en-US" sz="3000" b="1" dirty="0">
                <a:solidFill>
                  <a:srgbClr val="000000"/>
                </a:solidFill>
                <a:latin typeface="Arial" panose="020B0604020202020204" pitchFamily="34" charset="0"/>
              </a:rPr>
              <a:t>Phenome Analysis </a:t>
            </a:r>
            <a:r>
              <a:rPr lang="en-US" sz="3000" b="1" dirty="0">
                <a:solidFill>
                  <a:srgbClr val="000000"/>
                </a:solidFill>
                <a:latin typeface="Arial" panose="020B0604020202020204" pitchFamily="34" charset="0"/>
              </a:rPr>
              <a:t>with Robust Region-Based Rare-Variant </a:t>
            </a:r>
            <a:r>
              <a:rPr lang="en-US" sz="3000" b="1" dirty="0">
                <a:solidFill>
                  <a:srgbClr val="000000"/>
                </a:solidFill>
                <a:latin typeface="Arial" panose="020B0604020202020204" pitchFamily="34" charset="0"/>
              </a:rPr>
              <a:t>Test</a:t>
            </a:r>
            <a:endParaRPr lang="en-US" sz="3000" b="1" dirty="0">
              <a:solidFill>
                <a:srgbClr val="000000"/>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565551" y="37182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0000"/>
                </a:solidFill>
                <a:latin typeface="Arial" panose="020B0604020202020204" pitchFamily="34" charset="0"/>
                <a:ea typeface="+mn-ea"/>
                <a:cs typeface="+mn-cs"/>
              </a:rPr>
              <a:t>Shicheng Guo</a:t>
            </a:r>
          </a:p>
          <a:p>
            <a:r>
              <a:rPr lang="en-US" sz="2000" b="1" dirty="0">
                <a:solidFill>
                  <a:srgbClr val="000000"/>
                </a:solidFill>
                <a:latin typeface="Arial" panose="020B0604020202020204" pitchFamily="34" charset="0"/>
                <a:ea typeface="+mn-ea"/>
                <a:cs typeface="+mn-cs"/>
              </a:rPr>
              <a:t>Center for Precision Medicine Research, </a:t>
            </a:r>
          </a:p>
          <a:p>
            <a:r>
              <a:rPr lang="en-US" sz="2000" b="1" dirty="0">
                <a:solidFill>
                  <a:srgbClr val="000000"/>
                </a:solidFill>
                <a:latin typeface="Arial" panose="020B0604020202020204" pitchFamily="34" charset="0"/>
                <a:ea typeface="+mn-ea"/>
                <a:cs typeface="+mn-cs"/>
              </a:rPr>
              <a:t>Marshfield Clinic Research Institute</a:t>
            </a:r>
            <a:r>
              <a:rPr lang="en-US" sz="2000" b="1" dirty="0">
                <a:solidFill>
                  <a:srgbClr val="000000"/>
                </a:solidFill>
                <a:latin typeface="Arial" panose="020B0604020202020204" pitchFamily="34" charset="0"/>
                <a:ea typeface="+mn-ea"/>
                <a:cs typeface="+mn-cs"/>
              </a:rPr>
              <a:t/>
            </a:r>
            <a:br>
              <a:rPr lang="en-US" sz="2000" b="1" dirty="0">
                <a:solidFill>
                  <a:srgbClr val="000000"/>
                </a:solidFill>
                <a:latin typeface="Arial" panose="020B0604020202020204" pitchFamily="34" charset="0"/>
                <a:ea typeface="+mn-ea"/>
                <a:cs typeface="+mn-cs"/>
              </a:rPr>
            </a:br>
            <a:r>
              <a:rPr lang="en-US" sz="2000" b="1" dirty="0">
                <a:solidFill>
                  <a:srgbClr val="000000"/>
                </a:solidFill>
                <a:latin typeface="Arial" panose="020B0604020202020204" pitchFamily="34" charset="0"/>
                <a:ea typeface="+mn-ea"/>
                <a:cs typeface="+mn-cs"/>
              </a:rPr>
              <a:t>01/20/2019</a:t>
            </a:r>
            <a:endParaRPr lang="en-US" sz="2000" b="1" dirty="0">
              <a:solidFill>
                <a:srgbClr val="000000"/>
              </a:solidFill>
              <a:latin typeface="Arial" panose="020B0604020202020204" pitchFamily="34" charset="0"/>
              <a:ea typeface="+mn-ea"/>
              <a:cs typeface="+mn-cs"/>
            </a:endParaRP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1.4% in men with familial prostate cancer compared with 0.1%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207682" y="968875"/>
            <a:ext cx="1487650" cy="307777"/>
          </a:xfrm>
          <a:prstGeom prst="rect">
            <a:avLst/>
          </a:prstGeom>
        </p:spPr>
        <p:txBody>
          <a:bodyPr wrap="none">
            <a:spAutoFit/>
          </a:bodyPr>
          <a:lstStyle/>
          <a:p>
            <a:pPr algn="ctr"/>
            <a:r>
              <a:rPr lang="en-US" sz="1400" i="1" dirty="0">
                <a:solidFill>
                  <a:srgbClr val="00B050"/>
                </a:solidFill>
                <a:latin typeface="Times New Roman" panose="02020603050405020304" pitchFamily="18" charset="0"/>
              </a:rPr>
              <a:t>cancer of prostate</a:t>
            </a:r>
            <a:endParaRPr lang="en-US" sz="1400" i="1" dirty="0">
              <a:solidFill>
                <a:srgbClr val="00B050"/>
              </a:solidFill>
              <a:latin typeface="Times New Roman" panose="02020603050405020304" pitchFamily="18" charset="0"/>
            </a:endParaRP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r>
              <a:rPr lang="en-US" sz="2000" b="1" dirty="0" smtClean="0">
                <a:solidFill>
                  <a:srgbClr val="FF0000"/>
                </a:solidFill>
                <a:latin typeface="Arial" panose="020B0604020202020204" pitchFamily="34" charset="0"/>
                <a:cs typeface="Arial" panose="020B0604020202020204" pitchFamily="34" charset="0"/>
              </a:rPr>
              <a:t>:</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a:t>
            </a:r>
            <a:r>
              <a:rPr lang="en-US" sz="2000" dirty="0" smtClean="0">
                <a:latin typeface="Arial" panose="020B0604020202020204" pitchFamily="34" charset="0"/>
                <a:cs typeface="Arial" panose="020B0604020202020204" pitchFamily="34" charset="0"/>
              </a:rPr>
              <a:t>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Imputation </a:t>
            </a:r>
            <a:r>
              <a:rPr lang="en-US" sz="2000" dirty="0" smtClean="0">
                <a:latin typeface="Arial" panose="020B0604020202020204" pitchFamily="34" charset="0"/>
                <a:cs typeface="Arial" panose="020B0604020202020204" pitchFamily="34" charset="0"/>
              </a:rPr>
              <a:t>accuracy for rare variants </a:t>
            </a:r>
            <a:r>
              <a:rPr lang="en-US" sz="2000" dirty="0" smtClean="0">
                <a:latin typeface="Arial" panose="020B0604020202020204" pitchFamily="34" charset="0"/>
                <a:cs typeface="Arial" panose="020B0604020202020204" pitchFamily="34" charset="0"/>
              </a:rPr>
              <a:t>will be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very </a:t>
            </a:r>
            <a:r>
              <a:rPr lang="en-US" sz="2000" dirty="0" smtClean="0">
                <a:latin typeface="Arial" panose="020B0604020202020204" pitchFamily="34" charset="0"/>
                <a:cs typeface="Arial" panose="020B0604020202020204" pitchFamily="34" charset="0"/>
              </a:rPr>
              <a:t>low</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6629401" y="4284232"/>
            <a:ext cx="346352" cy="99074"/>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1472" y="4198640"/>
            <a:ext cx="4366059" cy="369332"/>
          </a:xfrm>
          <a:prstGeom prst="rect">
            <a:avLst/>
          </a:prstGeom>
        </p:spPr>
        <p:txBody>
          <a:bodyPr wrap="square">
            <a:spAutoFit/>
          </a:bodyPr>
          <a:lstStyle/>
          <a:p>
            <a:pPr algn="r"/>
            <a:r>
              <a:rPr lang="en-US" b="1" dirty="0" smtClean="0">
                <a:solidFill>
                  <a:srgbClr val="7030A0"/>
                </a:solidFill>
                <a:latin typeface="Helvetica W01 Roman"/>
              </a:rPr>
              <a:t>Genome-wide </a:t>
            </a:r>
            <a:r>
              <a:rPr lang="en-US" b="1" dirty="0" smtClean="0">
                <a:solidFill>
                  <a:srgbClr val="7030A0"/>
                </a:solidFill>
                <a:latin typeface="Helvetica W01 Roman"/>
              </a:rPr>
              <a:t>sequencing</a:t>
            </a:r>
            <a:endParaRPr lang="en-US" b="1" dirty="0">
              <a:solidFill>
                <a:srgbClr val="7030A0"/>
              </a:solidFill>
              <a:latin typeface="Helvetica W01 Roman"/>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region based computational </a:t>
            </a:r>
            <a:r>
              <a:rPr lang="en-US" sz="2000" dirty="0">
                <a:latin typeface="Arial" panose="020B0604020202020204" pitchFamily="34" charset="0"/>
                <a:cs typeface="Arial" panose="020B0604020202020204" pitchFamily="34" charset="0"/>
              </a:rPr>
              <a:t>pipeline to </a:t>
            </a:r>
            <a:r>
              <a:rPr lang="en-US" sz="2000" dirty="0" smtClean="0">
                <a:latin typeface="Arial" panose="020B0604020202020204" pitchFamily="34" charset="0"/>
                <a:cs typeface="Arial" panose="020B0604020202020204" pitchFamily="34" charset="0"/>
              </a:rPr>
              <a:t>identify rare </a:t>
            </a:r>
            <a:r>
              <a:rPr lang="en-US" sz="2000" dirty="0" smtClean="0">
                <a:latin typeface="Arial" panose="020B0604020202020204" pitchFamily="34" charset="0"/>
                <a:cs typeface="Arial" panose="020B0604020202020204" pitchFamily="34" charset="0"/>
              </a:rPr>
              <a:t>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a:t>
            </a: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a:t>
            </a:r>
            <a:r>
              <a:rPr lang="en-US" sz="3000" b="1" dirty="0" smtClean="0">
                <a:solidFill>
                  <a:srgbClr val="000000"/>
                </a:solidFill>
                <a:latin typeface="Arial" panose="020B0604020202020204" pitchFamily="34" charset="0"/>
              </a:rPr>
              <a:t>GWAS </a:t>
            </a:r>
            <a:r>
              <a:rPr lang="en-US" sz="3000" b="1" dirty="0" smtClean="0">
                <a:solidFill>
                  <a:srgbClr val="000000"/>
                </a:solidFill>
                <a:latin typeface="Arial" panose="020B0604020202020204" pitchFamily="34" charset="0"/>
              </a:rPr>
              <a:t>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031604" y="2547379"/>
            <a:ext cx="6518787" cy="272475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 Kernel-based variance-component test (SKAT)</a:t>
            </a: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687</Words>
  <Application>Microsoft Office PowerPoint</Application>
  <PresentationFormat>Widescreen</PresentationFormat>
  <Paragraphs>130</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12</cp:revision>
  <dcterms:created xsi:type="dcterms:W3CDTF">2020-01-20T01:46:29Z</dcterms:created>
  <dcterms:modified xsi:type="dcterms:W3CDTF">2020-01-20T04:31:12Z</dcterms:modified>
</cp:coreProperties>
</file>