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9" r:id="rId3"/>
    <p:sldId id="260" r:id="rId4"/>
    <p:sldId id="261" r:id="rId5"/>
    <p:sldId id="274" r:id="rId6"/>
    <p:sldId id="262" r:id="rId7"/>
    <p:sldId id="263" r:id="rId8"/>
    <p:sldId id="264" r:id="rId9"/>
    <p:sldId id="265" r:id="rId10"/>
    <p:sldId id="267" r:id="rId11"/>
    <p:sldId id="268" r:id="rId12"/>
    <p:sldId id="272" r:id="rId13"/>
    <p:sldId id="273" r:id="rId14"/>
    <p:sldId id="269" r:id="rId15"/>
    <p:sldId id="270" r:id="rId16"/>
    <p:sldId id="271"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2A3AF-AD29-4E10-B8EE-98DFD0AB88D9}" type="datetimeFigureOut">
              <a:rPr lang="en-US" smtClean="0"/>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9B33E-3C82-42BD-BCFC-9DC0226B0529}" type="slidenum">
              <a:rPr lang="en-US" smtClean="0"/>
              <a:t>‹#›</a:t>
            </a:fld>
            <a:endParaRPr lang="en-US"/>
          </a:p>
        </p:txBody>
      </p:sp>
    </p:spTree>
    <p:extLst>
      <p:ext uri="{BB962C8B-B14F-4D97-AF65-F5344CB8AC3E}">
        <p14:creationId xmlns:p14="http://schemas.microsoft.com/office/powerpoint/2010/main" val="294334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a:t>
            </a:fld>
            <a:endParaRPr lang="en-US"/>
          </a:p>
        </p:txBody>
      </p:sp>
    </p:spTree>
    <p:extLst>
      <p:ext uri="{BB962C8B-B14F-4D97-AF65-F5344CB8AC3E}">
        <p14:creationId xmlns:p14="http://schemas.microsoft.com/office/powerpoint/2010/main" val="136299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Common</a:t>
            </a:r>
            <a:r>
              <a:rPr lang="en-US" sz="1200" b="1" i="0" kern="1200" baseline="0" dirty="0" smtClean="0">
                <a:solidFill>
                  <a:schemeClr val="tx1"/>
                </a:solidFill>
                <a:effectLst/>
                <a:latin typeface="+mn-lt"/>
                <a:ea typeface="+mn-ea"/>
                <a:cs typeface="+mn-cs"/>
              </a:rPr>
              <a:t> variants model can also be called single loci model.  Group based association or compound </a:t>
            </a:r>
            <a:r>
              <a:rPr lang="en-US" sz="1200" b="1" i="0" kern="1200" baseline="0" dirty="0" err="1" smtClean="0">
                <a:solidFill>
                  <a:schemeClr val="tx1"/>
                </a:solidFill>
                <a:effectLst/>
                <a:latin typeface="+mn-lt"/>
                <a:ea typeface="+mn-ea"/>
                <a:cs typeface="+mn-cs"/>
              </a:rPr>
              <a:t>heterogyosity</a:t>
            </a:r>
            <a:r>
              <a:rPr lang="en-US" sz="1200" b="1" i="0" kern="1200" baseline="0" dirty="0" smtClean="0">
                <a:solidFill>
                  <a:schemeClr val="tx1"/>
                </a:solidFill>
                <a:effectLst/>
                <a:latin typeface="+mn-lt"/>
                <a:ea typeface="+mn-ea"/>
                <a:cs typeface="+mn-cs"/>
              </a:rPr>
              <a:t> can be called multiple-loci model. </a:t>
            </a:r>
            <a:r>
              <a:rPr lang="en-US" sz="1200" b="1" i="0" kern="1200" dirty="0" smtClean="0">
                <a:solidFill>
                  <a:schemeClr val="tx1"/>
                </a:solidFill>
                <a:effectLst/>
                <a:latin typeface="+mn-lt"/>
                <a:ea typeface="+mn-ea"/>
                <a:cs typeface="+mn-cs"/>
              </a:rPr>
              <a:t>Burden</a:t>
            </a:r>
            <a:r>
              <a:rPr lang="en-US" sz="1200" b="0" i="0" kern="1200" dirty="0" smtClean="0">
                <a:solidFill>
                  <a:schemeClr val="tx1"/>
                </a:solidFill>
                <a:effectLst/>
                <a:latin typeface="+mn-lt"/>
                <a:ea typeface="+mn-ea"/>
                <a:cs typeface="+mn-cs"/>
              </a:rPr>
              <a:t> tests are more powerful when most variants in a region are causal and the effects are in the same direction, whereas </a:t>
            </a:r>
            <a:r>
              <a:rPr lang="en-US" sz="1200" b="1" i="0" kern="1200" dirty="0" smtClean="0">
                <a:solidFill>
                  <a:schemeClr val="tx1"/>
                </a:solidFill>
                <a:effectLst/>
                <a:latin typeface="+mn-lt"/>
                <a:ea typeface="+mn-ea"/>
                <a:cs typeface="+mn-cs"/>
              </a:rPr>
              <a:t>SKAT</a:t>
            </a:r>
            <a:r>
              <a:rPr lang="en-US" sz="1200" b="0" i="0" kern="1200" dirty="0" smtClean="0">
                <a:solidFill>
                  <a:schemeClr val="tx1"/>
                </a:solidFill>
                <a:effectLst/>
                <a:latin typeface="+mn-lt"/>
                <a:ea typeface="+mn-ea"/>
                <a:cs typeface="+mn-cs"/>
              </a:rPr>
              <a:t> is more powerful when a large fraction of the variants in a region are </a:t>
            </a:r>
            <a:r>
              <a:rPr lang="en-US" sz="1200" b="0" i="0" kern="1200" dirty="0" err="1" smtClean="0">
                <a:solidFill>
                  <a:schemeClr val="tx1"/>
                </a:solidFill>
                <a:effectLst/>
                <a:latin typeface="+mn-lt"/>
                <a:ea typeface="+mn-ea"/>
                <a:cs typeface="+mn-cs"/>
              </a:rPr>
              <a:t>noncausal</a:t>
            </a:r>
            <a:r>
              <a:rPr lang="en-US" sz="1200" b="0" i="0" kern="1200" dirty="0" smtClean="0">
                <a:solidFill>
                  <a:schemeClr val="tx1"/>
                </a:solidFill>
                <a:effectLst/>
                <a:latin typeface="+mn-lt"/>
                <a:ea typeface="+mn-ea"/>
                <a:cs typeface="+mn-cs"/>
              </a:rPr>
              <a:t> or the effects of causal variants are in different directions.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2</a:t>
            </a:fld>
            <a:endParaRPr lang="en-US"/>
          </a:p>
        </p:txBody>
      </p:sp>
    </p:spTree>
    <p:extLst>
      <p:ext uri="{BB962C8B-B14F-4D97-AF65-F5344CB8AC3E}">
        <p14:creationId xmlns:p14="http://schemas.microsoft.com/office/powerpoint/2010/main" val="206356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3</a:t>
            </a:fld>
            <a:endParaRPr lang="en-US"/>
          </a:p>
        </p:txBody>
      </p:sp>
    </p:spTree>
    <p:extLst>
      <p:ext uri="{BB962C8B-B14F-4D97-AF65-F5344CB8AC3E}">
        <p14:creationId xmlns:p14="http://schemas.microsoft.com/office/powerpoint/2010/main" val="92674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11</a:t>
            </a:fld>
            <a:endParaRPr lang="en-US"/>
          </a:p>
        </p:txBody>
      </p:sp>
    </p:spTree>
    <p:extLst>
      <p:ext uri="{BB962C8B-B14F-4D97-AF65-F5344CB8AC3E}">
        <p14:creationId xmlns:p14="http://schemas.microsoft.com/office/powerpoint/2010/main" val="12272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14</a:t>
            </a:fld>
            <a:endParaRPr lang="en-US"/>
          </a:p>
        </p:txBody>
      </p:sp>
    </p:spTree>
    <p:extLst>
      <p:ext uri="{BB962C8B-B14F-4D97-AF65-F5344CB8AC3E}">
        <p14:creationId xmlns:p14="http://schemas.microsoft.com/office/powerpoint/2010/main" val="419319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0146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6646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11383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56832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7216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59711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9093B-5A9F-4262-8BED-60C4E90D99F9}"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4532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9093B-5A9F-4262-8BED-60C4E90D99F9}"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81308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9093B-5A9F-4262-8BED-60C4E90D99F9}" type="datetimeFigureOut">
              <a:rPr lang="en-US" smtClean="0"/>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57874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8401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62882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9093B-5A9F-4262-8BED-60C4E90D99F9}" type="datetimeFigureOut">
              <a:rPr lang="en-US" smtClean="0"/>
              <a:t>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78BB7-863E-470E-B930-3D707B9D8C75}" type="slidenum">
              <a:rPr lang="en-US" smtClean="0"/>
              <a:t>‹#›</a:t>
            </a:fld>
            <a:endParaRPr lang="en-US"/>
          </a:p>
        </p:txBody>
      </p:sp>
    </p:spTree>
    <p:extLst>
      <p:ext uri="{BB962C8B-B14F-4D97-AF65-F5344CB8AC3E}">
        <p14:creationId xmlns:p14="http://schemas.microsoft.com/office/powerpoint/2010/main" val="3607197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biorxiv.org/content/biorxiv/early/2019/12/10/868570.full.pdf" TargetMode="Externa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93847"/>
            <a:ext cx="12037857" cy="1015663"/>
          </a:xfrm>
          <a:prstGeom prst="rect">
            <a:avLst/>
          </a:prstGeom>
        </p:spPr>
        <p:txBody>
          <a:bodyPr wrap="square">
            <a:spAutoFit/>
          </a:bodyPr>
          <a:lstStyle/>
          <a:p>
            <a:pPr algn="ctr"/>
            <a:r>
              <a:rPr lang="en-US" sz="3000" b="1" dirty="0">
                <a:solidFill>
                  <a:srgbClr val="000000"/>
                </a:solidFill>
                <a:latin typeface="Arial" panose="020B0604020202020204" pitchFamily="34" charset="0"/>
              </a:rPr>
              <a:t>UK Biobank Whole-Exome Sequence Binary Phenome Analysis with Robust Region-Based Rare-Variant Test</a:t>
            </a:r>
          </a:p>
        </p:txBody>
      </p:sp>
      <p:pic>
        <p:nvPicPr>
          <p:cNvPr id="4" name="Picture 3"/>
          <p:cNvPicPr>
            <a:picLocks noChangeAspect="1"/>
          </p:cNvPicPr>
          <p:nvPr/>
        </p:nvPicPr>
        <p:blipFill>
          <a:blip r:embed="rId3"/>
          <a:stretch>
            <a:fillRect/>
          </a:stretch>
        </p:blipFill>
        <p:spPr>
          <a:xfrm>
            <a:off x="0" y="0"/>
            <a:ext cx="3022074" cy="1445745"/>
          </a:xfrm>
          <a:prstGeom prst="rect">
            <a:avLst/>
          </a:prstGeom>
        </p:spPr>
      </p:pic>
      <p:sp>
        <p:nvSpPr>
          <p:cNvPr id="7" name="Title 1"/>
          <p:cNvSpPr txBox="1">
            <a:spLocks/>
          </p:cNvSpPr>
          <p:nvPr/>
        </p:nvSpPr>
        <p:spPr>
          <a:xfrm>
            <a:off x="2616351" y="3896031"/>
            <a:ext cx="7198681" cy="1802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00"/>
                </a:solidFill>
                <a:latin typeface="Arial" panose="020B0604020202020204" pitchFamily="34" charset="0"/>
                <a:ea typeface="+mn-ea"/>
                <a:cs typeface="+mn-cs"/>
              </a:rPr>
              <a:t>Shicheng Guo</a:t>
            </a:r>
          </a:p>
          <a:p>
            <a:r>
              <a:rPr lang="en-US" sz="2400" b="1" dirty="0">
                <a:solidFill>
                  <a:srgbClr val="000000"/>
                </a:solidFill>
                <a:latin typeface="Arial" panose="020B0604020202020204" pitchFamily="34" charset="0"/>
                <a:ea typeface="+mn-ea"/>
                <a:cs typeface="+mn-cs"/>
              </a:rPr>
              <a:t>Center for Precision Medicine Research, </a:t>
            </a:r>
          </a:p>
          <a:p>
            <a:r>
              <a:rPr lang="en-US" sz="2400" b="1" dirty="0">
                <a:solidFill>
                  <a:srgbClr val="000000"/>
                </a:solidFill>
                <a:latin typeface="Arial" panose="020B0604020202020204" pitchFamily="34" charset="0"/>
                <a:ea typeface="+mn-ea"/>
                <a:cs typeface="+mn-cs"/>
              </a:rPr>
              <a:t>Marshfield Clinic Research Institute</a:t>
            </a:r>
            <a:br>
              <a:rPr lang="en-US" sz="2400" b="1" dirty="0">
                <a:solidFill>
                  <a:srgbClr val="000000"/>
                </a:solidFill>
                <a:latin typeface="Arial" panose="020B0604020202020204" pitchFamily="34" charset="0"/>
                <a:ea typeface="+mn-ea"/>
                <a:cs typeface="+mn-cs"/>
              </a:rPr>
            </a:br>
            <a:r>
              <a:rPr lang="en-US" sz="2400" b="1" dirty="0">
                <a:solidFill>
                  <a:srgbClr val="000000"/>
                </a:solidFill>
                <a:latin typeface="Arial" panose="020B0604020202020204" pitchFamily="34" charset="0"/>
                <a:ea typeface="+mn-ea"/>
                <a:cs typeface="+mn-cs"/>
              </a:rPr>
              <a:t>01/20/2019</a:t>
            </a:r>
          </a:p>
        </p:txBody>
      </p:sp>
    </p:spTree>
    <p:extLst>
      <p:ext uri="{BB962C8B-B14F-4D97-AF65-F5344CB8AC3E}">
        <p14:creationId xmlns:p14="http://schemas.microsoft.com/office/powerpoint/2010/main" val="166896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087" y="952500"/>
            <a:ext cx="5651279" cy="5786437"/>
          </a:xfrm>
          <a:prstGeom prst="rect">
            <a:avLst/>
          </a:prstGeom>
        </p:spPr>
      </p:pic>
      <p:sp>
        <p:nvSpPr>
          <p:cNvPr id="3" name="Rectangle 2"/>
          <p:cNvSpPr/>
          <p:nvPr/>
        </p:nvSpPr>
        <p:spPr>
          <a:xfrm>
            <a:off x="409576" y="230684"/>
            <a:ext cx="12344400" cy="584775"/>
          </a:xfrm>
          <a:prstGeom prst="rect">
            <a:avLst/>
          </a:prstGeom>
        </p:spPr>
        <p:txBody>
          <a:bodyPr wrap="squar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a:t>
            </a:r>
            <a:r>
              <a:rPr lang="en-US" sz="3200" b="1" dirty="0">
                <a:latin typeface="Times New Roman" panose="02020603050405020304" pitchFamily="18" charset="0"/>
              </a:rPr>
              <a:t>SKAT-O </a:t>
            </a:r>
            <a:r>
              <a:rPr lang="en-US" sz="3200" b="1" dirty="0" smtClean="0">
                <a:latin typeface="Times New Roman" panose="02020603050405020304" pitchFamily="18" charset="0"/>
              </a:rPr>
              <a:t>analyses identify novel diseases associated genes</a:t>
            </a:r>
            <a:endParaRPr lang="en-US" sz="3200" b="1" dirty="0"/>
          </a:p>
        </p:txBody>
      </p:sp>
      <p:sp>
        <p:nvSpPr>
          <p:cNvPr id="5" name="Rectangle 4"/>
          <p:cNvSpPr/>
          <p:nvPr/>
        </p:nvSpPr>
        <p:spPr>
          <a:xfrm>
            <a:off x="6196012" y="1521708"/>
            <a:ext cx="5827236" cy="3046988"/>
          </a:xfrm>
          <a:prstGeom prst="rect">
            <a:avLst/>
          </a:prstGeom>
        </p:spPr>
        <p:txBody>
          <a:bodyPr wrap="none">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rPr>
              <a:t>Rare nonsynonymous and splicing variants</a:t>
            </a:r>
          </a:p>
          <a:p>
            <a:pPr marL="342900" indent="-342900">
              <a:buFont typeface="Wingdings" panose="05000000000000000000" pitchFamily="2" charset="2"/>
              <a:buChar char="Ø"/>
            </a:pPr>
            <a:r>
              <a:rPr lang="en-US" sz="2400" dirty="0" smtClean="0">
                <a:latin typeface="Times New Roman" panose="02020603050405020304" pitchFamily="18" charset="0"/>
              </a:rPr>
              <a:t>18,360 genes and 791 phenotypes</a:t>
            </a:r>
          </a:p>
          <a:p>
            <a:pPr marL="342900" indent="-342900">
              <a:buFont typeface="Wingdings" panose="05000000000000000000" pitchFamily="2" charset="2"/>
              <a:buChar char="Ø"/>
            </a:pPr>
            <a:r>
              <a:rPr lang="en-US" sz="2400" dirty="0" smtClean="0">
                <a:latin typeface="Times New Roman" panose="02020603050405020304" pitchFamily="18" charset="0"/>
              </a:rPr>
              <a:t>Control the maximum C:N ratio&lt;1:99</a:t>
            </a:r>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Unadjusted SKAT-O detected </a:t>
            </a:r>
            <a:r>
              <a:rPr lang="en-US" sz="2400" b="1" dirty="0" smtClean="0">
                <a:solidFill>
                  <a:srgbClr val="FF0000"/>
                </a:solidFill>
                <a:latin typeface="Times New Roman" panose="02020603050405020304" pitchFamily="18" charset="0"/>
              </a:rPr>
              <a:t>73,723</a:t>
            </a:r>
            <a:r>
              <a:rPr lang="en-US" sz="2400" dirty="0" smtClean="0">
                <a:latin typeface="Times New Roman" panose="02020603050405020304" pitchFamily="18" charset="0"/>
              </a:rPr>
              <a:t> hits</a:t>
            </a:r>
          </a:p>
          <a:p>
            <a:pPr marL="342900" indent="-342900">
              <a:buFont typeface="Wingdings" panose="05000000000000000000" pitchFamily="2" charset="2"/>
              <a:buChar char="Ø"/>
            </a:pPr>
            <a:r>
              <a:rPr lang="en-US" sz="2400" dirty="0" smtClean="0">
                <a:latin typeface="Times New Roman" panose="02020603050405020304" pitchFamily="18" charset="0"/>
              </a:rPr>
              <a:t>Robust burden test detected </a:t>
            </a:r>
            <a:r>
              <a:rPr lang="en-US" sz="2400" b="1" dirty="0" smtClean="0">
                <a:solidFill>
                  <a:srgbClr val="FF0000"/>
                </a:solidFill>
                <a:latin typeface="Times New Roman" panose="02020603050405020304" pitchFamily="18" charset="0"/>
              </a:rPr>
              <a:t>34</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 detected </a:t>
            </a:r>
            <a:r>
              <a:rPr lang="en-US" sz="2400" b="1" dirty="0" smtClean="0">
                <a:solidFill>
                  <a:srgbClr val="FF0000"/>
                </a:solidFill>
                <a:latin typeface="Times New Roman" panose="02020603050405020304" pitchFamily="18" charset="0"/>
              </a:rPr>
              <a:t>99</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SKAT-O detected </a:t>
            </a:r>
            <a:r>
              <a:rPr lang="en-US" sz="2400" b="1" dirty="0" smtClean="0">
                <a:solidFill>
                  <a:srgbClr val="FF0000"/>
                </a:solidFill>
                <a:latin typeface="Times New Roman" panose="02020603050405020304" pitchFamily="18" charset="0"/>
              </a:rPr>
              <a:t>111</a:t>
            </a:r>
            <a:r>
              <a:rPr lang="en-US" sz="2400" dirty="0" smtClean="0">
                <a:latin typeface="Times New Roman" panose="02020603050405020304" pitchFamily="18" charset="0"/>
              </a:rPr>
              <a:t> signals</a:t>
            </a:r>
          </a:p>
        </p:txBody>
      </p:sp>
      <p:sp>
        <p:nvSpPr>
          <p:cNvPr id="6" name="Rectangle 5"/>
          <p:cNvSpPr/>
          <p:nvPr/>
        </p:nvSpPr>
        <p:spPr>
          <a:xfrm>
            <a:off x="6196012" y="5124747"/>
            <a:ext cx="5827236" cy="1015663"/>
          </a:xfrm>
          <a:prstGeom prst="rect">
            <a:avLst/>
          </a:prstGeom>
        </p:spPr>
        <p:txBody>
          <a:bodyPr wrap="square">
            <a:spAutoFit/>
          </a:bodyPr>
          <a:lstStyle/>
          <a:p>
            <a:pPr algn="ctr"/>
            <a:r>
              <a:rPr lang="en-US" sz="2000" dirty="0" smtClean="0">
                <a:latin typeface="Arial" panose="020B0604020202020204" pitchFamily="34" charset="0"/>
                <a:cs typeface="Arial" panose="020B0604020202020204" pitchFamily="34" charset="0"/>
              </a:rPr>
              <a:t>All above significant rare variants associated signals are still significant with the adjustment of nearby common variants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9035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76250" y="743555"/>
            <a:ext cx="7515225" cy="5990620"/>
          </a:xfrm>
          <a:prstGeom prst="rect">
            <a:avLst/>
          </a:prstGeom>
        </p:spPr>
      </p:pic>
      <p:sp>
        <p:nvSpPr>
          <p:cNvPr id="4" name="Rectangle 3"/>
          <p:cNvSpPr/>
          <p:nvPr/>
        </p:nvSpPr>
        <p:spPr>
          <a:xfrm>
            <a:off x="379097" y="86507"/>
            <a:ext cx="11286872"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showed controlled type I errors</a:t>
            </a:r>
            <a:endParaRPr lang="en-US" sz="3200" b="1" dirty="0">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64856" y="2257915"/>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18" name="Straight Arrow Connector 17"/>
          <p:cNvCxnSpPr/>
          <p:nvPr/>
        </p:nvCxnSpPr>
        <p:spPr>
          <a:xfrm flipH="1" flipV="1">
            <a:off x="7259120" y="1950264"/>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31641" y="1513975"/>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20" name="Straight Arrow Connector 19"/>
          <p:cNvCxnSpPr/>
          <p:nvPr/>
        </p:nvCxnSpPr>
        <p:spPr>
          <a:xfrm flipH="1" flipV="1">
            <a:off x="7131641" y="1299319"/>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751047" y="877756"/>
            <a:ext cx="841897" cy="307777"/>
          </a:xfrm>
          <a:prstGeom prst="rect">
            <a:avLst/>
          </a:prstGeom>
        </p:spPr>
        <p:txBody>
          <a:bodyPr wrap="none">
            <a:spAutoFit/>
          </a:bodyPr>
          <a:lstStyle/>
          <a:p>
            <a:r>
              <a:rPr lang="en-US" sz="1400" i="1" dirty="0" smtClean="0">
                <a:solidFill>
                  <a:srgbClr val="00B050"/>
                </a:solidFill>
                <a:latin typeface="Times New Roman" panose="02020603050405020304" pitchFamily="18" charset="0"/>
              </a:rPr>
              <a:t>HOXB13</a:t>
            </a:r>
            <a:endParaRPr lang="en-US" dirty="0">
              <a:solidFill>
                <a:srgbClr val="00B050"/>
              </a:solidFill>
            </a:endParaRPr>
          </a:p>
        </p:txBody>
      </p:sp>
      <p:cxnSp>
        <p:nvCxnSpPr>
          <p:cNvPr id="24" name="Straight Arrow Connector 23"/>
          <p:cNvCxnSpPr/>
          <p:nvPr/>
        </p:nvCxnSpPr>
        <p:spPr>
          <a:xfrm flipH="1">
            <a:off x="7524750" y="998055"/>
            <a:ext cx="226297" cy="1077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891785" y="2938646"/>
            <a:ext cx="4366890" cy="138499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HOXB13, which encodes a transcription factor belonging to the highly conserved </a:t>
            </a:r>
            <a:r>
              <a:rPr lang="en-US" sz="1400" dirty="0" err="1">
                <a:solidFill>
                  <a:srgbClr val="222222"/>
                </a:solidFill>
                <a:latin typeface="Arial" panose="020B0604020202020204" pitchFamily="34" charset="0"/>
                <a:cs typeface="Arial" panose="020B0604020202020204" pitchFamily="34" charset="0"/>
              </a:rPr>
              <a:t>homeobox</a:t>
            </a:r>
            <a:r>
              <a:rPr lang="en-US" sz="1400" dirty="0">
                <a:solidFill>
                  <a:srgbClr val="222222"/>
                </a:solidFill>
                <a:latin typeface="Arial" panose="020B0604020202020204" pitchFamily="34" charset="0"/>
                <a:cs typeface="Arial" panose="020B0604020202020204" pitchFamily="34" charset="0"/>
              </a:rPr>
              <a:t> gene family, plays a role </a:t>
            </a:r>
            <a:r>
              <a:rPr lang="en-US" sz="1400" dirty="0" smtClean="0">
                <a:solidFill>
                  <a:srgbClr val="222222"/>
                </a:solidFill>
                <a:latin typeface="Arial" panose="020B0604020202020204" pitchFamily="34" charset="0"/>
                <a:cs typeface="Arial" panose="020B0604020202020204" pitchFamily="34" charset="0"/>
              </a:rPr>
              <a:t>in normal</a:t>
            </a:r>
            <a:r>
              <a:rPr lang="en-US" sz="1400" dirty="0">
                <a:solidFill>
                  <a:srgbClr val="222222"/>
                </a:solidFill>
                <a:latin typeface="Arial" panose="020B0604020202020204" pitchFamily="34" charset="0"/>
                <a:cs typeface="Arial" panose="020B0604020202020204" pitchFamily="34" charset="0"/>
              </a:rPr>
              <a:t> prostate </a:t>
            </a:r>
            <a:r>
              <a:rPr lang="en-US" sz="1400" dirty="0" smtClean="0">
                <a:solidFill>
                  <a:srgbClr val="222222"/>
                </a:solidFill>
                <a:latin typeface="Arial" panose="020B0604020202020204" pitchFamily="34" charset="0"/>
                <a:cs typeface="Arial" panose="020B0604020202020204" pitchFamily="34" charset="0"/>
              </a:rPr>
              <a:t>development. Genetic </a:t>
            </a:r>
            <a:r>
              <a:rPr lang="en-US" sz="1400" dirty="0">
                <a:solidFill>
                  <a:srgbClr val="222222"/>
                </a:solidFill>
                <a:latin typeface="Arial" panose="020B0604020202020204" pitchFamily="34" charset="0"/>
                <a:cs typeface="Arial" panose="020B0604020202020204" pitchFamily="34" charset="0"/>
              </a:rPr>
              <a:t>analyses revealed a HOXB13 G84E carrier frequency of </a:t>
            </a:r>
            <a:r>
              <a:rPr lang="en-US" sz="1400" b="1" dirty="0">
                <a:solidFill>
                  <a:srgbClr val="7030A0"/>
                </a:solidFill>
                <a:latin typeface="Arial" panose="020B0604020202020204" pitchFamily="34" charset="0"/>
                <a:cs typeface="Arial" panose="020B0604020202020204" pitchFamily="34" charset="0"/>
              </a:rPr>
              <a:t>1.4%</a:t>
            </a:r>
            <a:r>
              <a:rPr lang="en-US" sz="1400" dirty="0">
                <a:solidFill>
                  <a:srgbClr val="222222"/>
                </a:solidFill>
                <a:latin typeface="Arial" panose="020B0604020202020204" pitchFamily="34" charset="0"/>
                <a:cs typeface="Arial" panose="020B0604020202020204" pitchFamily="34" charset="0"/>
              </a:rPr>
              <a:t> in men with familial prostate cancer compared with </a:t>
            </a:r>
            <a:r>
              <a:rPr lang="en-US" sz="1400" b="1" dirty="0">
                <a:solidFill>
                  <a:srgbClr val="7030A0"/>
                </a:solidFill>
                <a:latin typeface="Arial" panose="020B0604020202020204" pitchFamily="34" charset="0"/>
                <a:cs typeface="Arial" panose="020B0604020202020204" pitchFamily="34" charset="0"/>
              </a:rPr>
              <a:t>0.1%</a:t>
            </a:r>
            <a:r>
              <a:rPr lang="en-US" sz="1400" dirty="0">
                <a:solidFill>
                  <a:srgbClr val="222222"/>
                </a:solidFill>
                <a:latin typeface="Arial" panose="020B0604020202020204" pitchFamily="34" charset="0"/>
                <a:cs typeface="Arial" panose="020B0604020202020204" pitchFamily="34" charset="0"/>
              </a:rPr>
              <a:t> in </a:t>
            </a:r>
            <a:r>
              <a:rPr lang="en-US" sz="1400" dirty="0" smtClean="0">
                <a:solidFill>
                  <a:srgbClr val="222222"/>
                </a:solidFill>
                <a:latin typeface="Arial" panose="020B0604020202020204" pitchFamily="34" charset="0"/>
                <a:cs typeface="Arial" panose="020B0604020202020204" pitchFamily="34" charset="0"/>
              </a:rPr>
              <a:t>non-affected </a:t>
            </a:r>
            <a:r>
              <a:rPr lang="en-US" sz="1400" dirty="0">
                <a:solidFill>
                  <a:srgbClr val="222222"/>
                </a:solidFill>
                <a:latin typeface="Arial" panose="020B0604020202020204" pitchFamily="34" charset="0"/>
                <a:cs typeface="Arial" panose="020B0604020202020204" pitchFamily="34" charset="0"/>
              </a:rPr>
              <a:t>controls</a:t>
            </a:r>
            <a:endParaRPr lang="en-US" sz="1400" dirty="0">
              <a:latin typeface="Arial" panose="020B0604020202020204" pitchFamily="34" charset="0"/>
              <a:cs typeface="Arial" panose="020B0604020202020204" pitchFamily="34" charset="0"/>
            </a:endParaRPr>
          </a:p>
        </p:txBody>
      </p:sp>
      <p:pic>
        <p:nvPicPr>
          <p:cNvPr id="29" name="Picture 28"/>
          <p:cNvPicPr>
            <a:picLocks noChangeAspect="1"/>
          </p:cNvPicPr>
          <p:nvPr/>
        </p:nvPicPr>
        <p:blipFill>
          <a:blip r:embed="rId4"/>
          <a:stretch>
            <a:fillRect/>
          </a:stretch>
        </p:blipFill>
        <p:spPr>
          <a:xfrm>
            <a:off x="8760780" y="1195571"/>
            <a:ext cx="2628900" cy="1743075"/>
          </a:xfrm>
          <a:prstGeom prst="rect">
            <a:avLst/>
          </a:prstGeom>
        </p:spPr>
      </p:pic>
      <p:cxnSp>
        <p:nvCxnSpPr>
          <p:cNvPr id="31" name="Straight Arrow Connector 30"/>
          <p:cNvCxnSpPr/>
          <p:nvPr/>
        </p:nvCxnSpPr>
        <p:spPr>
          <a:xfrm>
            <a:off x="8606213" y="998055"/>
            <a:ext cx="337310" cy="32295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654068" y="4822894"/>
            <a:ext cx="4627242" cy="203132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This gene encodes a transmembrane proton-coupled </a:t>
            </a:r>
            <a:r>
              <a:rPr lang="en-US" sz="1400" b="1" dirty="0">
                <a:solidFill>
                  <a:srgbClr val="FF0000"/>
                </a:solidFill>
                <a:latin typeface="Arial" panose="020B0604020202020204" pitchFamily="34" charset="0"/>
                <a:cs typeface="Arial" panose="020B0604020202020204" pitchFamily="34" charset="0"/>
              </a:rPr>
              <a:t>folate transporter protein </a:t>
            </a:r>
            <a:r>
              <a:rPr lang="en-US" sz="1400" dirty="0">
                <a:solidFill>
                  <a:srgbClr val="222222"/>
                </a:solidFill>
                <a:latin typeface="Arial" panose="020B0604020202020204" pitchFamily="34" charset="0"/>
                <a:cs typeface="Arial" panose="020B0604020202020204" pitchFamily="34" charset="0"/>
              </a:rPr>
              <a:t>that facilitates the movement of folate and </a:t>
            </a:r>
            <a:r>
              <a:rPr lang="en-US" sz="1400" dirty="0" err="1">
                <a:solidFill>
                  <a:srgbClr val="222222"/>
                </a:solidFill>
                <a:latin typeface="Arial" panose="020B0604020202020204" pitchFamily="34" charset="0"/>
                <a:cs typeface="Arial" panose="020B0604020202020204" pitchFamily="34" charset="0"/>
              </a:rPr>
              <a:t>antifolate</a:t>
            </a:r>
            <a:r>
              <a:rPr lang="en-US" sz="1400" dirty="0">
                <a:solidFill>
                  <a:srgbClr val="222222"/>
                </a:solidFill>
                <a:latin typeface="Arial" panose="020B0604020202020204" pitchFamily="34" charset="0"/>
                <a:cs typeface="Arial" panose="020B0604020202020204" pitchFamily="34" charset="0"/>
              </a:rPr>
              <a:t> substrates across cell membranes, optimally in acidic pH environments. This protein is also expressed in the brain and choroid plexus where it transports folates into the central nervous system. This protein further functions as a </a:t>
            </a:r>
            <a:r>
              <a:rPr lang="en-US" sz="1400" dirty="0" err="1">
                <a:solidFill>
                  <a:srgbClr val="222222"/>
                </a:solidFill>
                <a:latin typeface="Arial" panose="020B0604020202020204" pitchFamily="34" charset="0"/>
                <a:cs typeface="Arial" panose="020B0604020202020204" pitchFamily="34" charset="0"/>
              </a:rPr>
              <a:t>heme</a:t>
            </a:r>
            <a:r>
              <a:rPr lang="en-US" sz="1400" dirty="0">
                <a:solidFill>
                  <a:srgbClr val="222222"/>
                </a:solidFill>
                <a:latin typeface="Arial" panose="020B0604020202020204" pitchFamily="34" charset="0"/>
                <a:cs typeface="Arial" panose="020B0604020202020204" pitchFamily="34" charset="0"/>
              </a:rPr>
              <a:t> transporter in duodenal enterocytes, and potentially in other tissues like liver and kidney. </a:t>
            </a:r>
          </a:p>
        </p:txBody>
      </p:sp>
      <p:sp>
        <p:nvSpPr>
          <p:cNvPr id="47" name="Rectangle 46"/>
          <p:cNvSpPr/>
          <p:nvPr/>
        </p:nvSpPr>
        <p:spPr>
          <a:xfrm>
            <a:off x="947665" y="6119581"/>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48" name="Straight Arrow Connector 47"/>
          <p:cNvCxnSpPr/>
          <p:nvPr/>
        </p:nvCxnSpPr>
        <p:spPr>
          <a:xfrm flipH="1" flipV="1">
            <a:off x="1441929" y="5811930"/>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314450" y="5375641"/>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50" name="Straight Arrow Connector 49"/>
          <p:cNvCxnSpPr/>
          <p:nvPr/>
        </p:nvCxnSpPr>
        <p:spPr>
          <a:xfrm flipH="1" flipV="1">
            <a:off x="1314450" y="5160985"/>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5"/>
          <a:stretch>
            <a:fillRect/>
          </a:stretch>
        </p:blipFill>
        <p:spPr>
          <a:xfrm>
            <a:off x="4213925" y="5338796"/>
            <a:ext cx="3381375" cy="1352550"/>
          </a:xfrm>
          <a:prstGeom prst="rect">
            <a:avLst/>
          </a:prstGeom>
        </p:spPr>
      </p:pic>
      <p:sp>
        <p:nvSpPr>
          <p:cNvPr id="52" name="Rectangle 51"/>
          <p:cNvSpPr/>
          <p:nvPr/>
        </p:nvSpPr>
        <p:spPr>
          <a:xfrm>
            <a:off x="3699576" y="4841976"/>
            <a:ext cx="4410075" cy="584775"/>
          </a:xfrm>
          <a:prstGeom prst="rect">
            <a:avLst/>
          </a:prstGeom>
        </p:spPr>
        <p:txBody>
          <a:bodyPr wrap="square">
            <a:spAutoFit/>
          </a:bodyPr>
          <a:lstStyle/>
          <a:p>
            <a:pPr algn="ctr"/>
            <a:r>
              <a:rPr lang="en-US" sz="1600" dirty="0">
                <a:solidFill>
                  <a:srgbClr val="00B050"/>
                </a:solidFill>
                <a:latin typeface="Arial" panose="020B0604020202020204" pitchFamily="34" charset="0"/>
                <a:cs typeface="Arial" panose="020B0604020202020204" pitchFamily="34" charset="0"/>
              </a:rPr>
              <a:t>Congenital </a:t>
            </a:r>
            <a:r>
              <a:rPr lang="en-US" sz="1600" dirty="0" smtClean="0">
                <a:solidFill>
                  <a:srgbClr val="00B050"/>
                </a:solidFill>
                <a:latin typeface="Arial" panose="020B0604020202020204" pitchFamily="34" charset="0"/>
                <a:cs typeface="Arial" panose="020B0604020202020204" pitchFamily="34" charset="0"/>
              </a:rPr>
              <a:t>anomalies of </a:t>
            </a:r>
            <a:r>
              <a:rPr lang="en-US" sz="1600" dirty="0">
                <a:solidFill>
                  <a:srgbClr val="00B050"/>
                </a:solidFill>
                <a:latin typeface="Arial" panose="020B0604020202020204" pitchFamily="34" charset="0"/>
                <a:cs typeface="Arial" panose="020B0604020202020204" pitchFamily="34" charset="0"/>
              </a:rPr>
              <a:t>great </a:t>
            </a:r>
            <a:r>
              <a:rPr lang="en-US" sz="1600" dirty="0" smtClean="0">
                <a:solidFill>
                  <a:srgbClr val="00B050"/>
                </a:solidFill>
                <a:latin typeface="Arial" panose="020B0604020202020204" pitchFamily="34" charset="0"/>
                <a:cs typeface="Arial" panose="020B0604020202020204" pitchFamily="34" charset="0"/>
              </a:rPr>
              <a:t>vessels </a:t>
            </a:r>
          </a:p>
          <a:p>
            <a:pPr algn="ctr"/>
            <a:r>
              <a:rPr lang="en-US" sz="1600" i="1" dirty="0" smtClean="0">
                <a:solidFill>
                  <a:srgbClr val="00B050"/>
                </a:solidFill>
                <a:latin typeface="Arial" panose="020B0604020202020204" pitchFamily="34" charset="0"/>
                <a:cs typeface="Arial" panose="020B0604020202020204" pitchFamily="34" charset="0"/>
              </a:rPr>
              <a:t>SLC46A1</a:t>
            </a:r>
            <a:endParaRPr lang="en-US" sz="1600" dirty="0">
              <a:solidFill>
                <a:srgbClr val="00B050"/>
              </a:solidFill>
              <a:latin typeface="Arial" panose="020B0604020202020204" pitchFamily="34" charset="0"/>
              <a:cs typeface="Arial" panose="020B0604020202020204" pitchFamily="34" charset="0"/>
            </a:endParaRPr>
          </a:p>
        </p:txBody>
      </p:sp>
      <p:sp>
        <p:nvSpPr>
          <p:cNvPr id="53" name="Rectangle 52"/>
          <p:cNvSpPr/>
          <p:nvPr/>
        </p:nvSpPr>
        <p:spPr>
          <a:xfrm>
            <a:off x="9187644" y="968875"/>
            <a:ext cx="1527726" cy="307777"/>
          </a:xfrm>
          <a:prstGeom prst="rect">
            <a:avLst/>
          </a:prstGeom>
        </p:spPr>
        <p:txBody>
          <a:bodyPr wrap="none">
            <a:spAutoFit/>
          </a:bodyPr>
          <a:lstStyle/>
          <a:p>
            <a:pPr algn="ctr"/>
            <a:r>
              <a:rPr lang="en-US" sz="1400" i="1" dirty="0" smtClean="0">
                <a:solidFill>
                  <a:srgbClr val="00B050"/>
                </a:solidFill>
                <a:latin typeface="Times New Roman" panose="02020603050405020304" pitchFamily="18" charset="0"/>
              </a:rPr>
              <a:t>Cancer </a:t>
            </a:r>
            <a:r>
              <a:rPr lang="en-US" sz="1400" i="1" dirty="0">
                <a:solidFill>
                  <a:srgbClr val="00B050"/>
                </a:solidFill>
                <a:latin typeface="Times New Roman" panose="02020603050405020304" pitchFamily="18" charset="0"/>
              </a:rPr>
              <a:t>of prostate</a:t>
            </a:r>
          </a:p>
        </p:txBody>
      </p:sp>
    </p:spTree>
    <p:extLst>
      <p:ext uri="{BB962C8B-B14F-4D97-AF65-F5344CB8AC3E}">
        <p14:creationId xmlns:p14="http://schemas.microsoft.com/office/powerpoint/2010/main" val="133141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8809" y="88798"/>
            <a:ext cx="9747155"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to Rheumatoid Arthritis</a:t>
            </a:r>
            <a:endParaRPr lang="en-US" sz="3200" b="1" dirty="0">
              <a:latin typeface="Arial" panose="020B0604020202020204" pitchFamily="34" charset="0"/>
              <a:cs typeface="Arial" panose="020B0604020202020204" pitchFamily="34" charset="0"/>
            </a:endParaRPr>
          </a:p>
        </p:txBody>
      </p:sp>
      <p:sp>
        <p:nvSpPr>
          <p:cNvPr id="10" name="Rectangle 9"/>
          <p:cNvSpPr/>
          <p:nvPr/>
        </p:nvSpPr>
        <p:spPr>
          <a:xfrm>
            <a:off x="1562100" y="4933503"/>
            <a:ext cx="1112805" cy="1323439"/>
          </a:xfrm>
          <a:prstGeom prst="rect">
            <a:avLst/>
          </a:prstGeom>
        </p:spPr>
        <p:txBody>
          <a:bodyPr wrap="none">
            <a:spAutoFit/>
          </a:bodyPr>
          <a:lstStyle/>
          <a:p>
            <a:r>
              <a:rPr lang="en-US" sz="2000" b="1" dirty="0" smtClean="0">
                <a:latin typeface="Arial" panose="020B0604020202020204" pitchFamily="34" charset="0"/>
                <a:cs typeface="Arial" panose="020B0604020202020204" pitchFamily="34" charset="0"/>
              </a:rPr>
              <a:t>ZNF595</a:t>
            </a:r>
          </a:p>
          <a:p>
            <a:r>
              <a:rPr lang="en-US" sz="2000" b="1" dirty="0" smtClean="0">
                <a:latin typeface="Arial" panose="020B0604020202020204" pitchFamily="34" charset="0"/>
                <a:cs typeface="Arial" panose="020B0604020202020204" pitchFamily="34" charset="0"/>
              </a:rPr>
              <a:t>ZNF718</a:t>
            </a:r>
          </a:p>
          <a:p>
            <a:r>
              <a:rPr lang="en-US" sz="2000" b="1" dirty="0" smtClean="0">
                <a:latin typeface="Arial" panose="020B0604020202020204" pitchFamily="34" charset="0"/>
                <a:cs typeface="Arial" panose="020B0604020202020204" pitchFamily="34" charset="0"/>
              </a:rPr>
              <a:t>ZNF774</a:t>
            </a:r>
          </a:p>
          <a:p>
            <a:r>
              <a:rPr lang="en-US" sz="2000" b="1" dirty="0" smtClean="0">
                <a:latin typeface="Arial" panose="020B0604020202020204" pitchFamily="34" charset="0"/>
                <a:cs typeface="Arial" panose="020B0604020202020204" pitchFamily="34" charset="0"/>
              </a:rPr>
              <a:t>ZNF438</a:t>
            </a:r>
            <a:endParaRPr lang="en-US" sz="2000" b="1" dirty="0">
              <a:latin typeface="Arial" panose="020B0604020202020204" pitchFamily="34" charset="0"/>
              <a:cs typeface="Arial" panose="020B0604020202020204" pitchFamily="34" charset="0"/>
            </a:endParaRPr>
          </a:p>
        </p:txBody>
      </p:sp>
      <p:grpSp>
        <p:nvGrpSpPr>
          <p:cNvPr id="12" name="Group 11"/>
          <p:cNvGrpSpPr/>
          <p:nvPr/>
        </p:nvGrpSpPr>
        <p:grpSpPr>
          <a:xfrm>
            <a:off x="1018809" y="833011"/>
            <a:ext cx="9725025" cy="3925499"/>
            <a:chOff x="-72577" y="899454"/>
            <a:chExt cx="8334895" cy="3637433"/>
          </a:xfrm>
        </p:grpSpPr>
        <p:grpSp>
          <p:nvGrpSpPr>
            <p:cNvPr id="7" name="Group 6"/>
            <p:cNvGrpSpPr/>
            <p:nvPr/>
          </p:nvGrpSpPr>
          <p:grpSpPr>
            <a:xfrm>
              <a:off x="-72577" y="899454"/>
              <a:ext cx="8334895" cy="3637433"/>
              <a:chOff x="1230283" y="804285"/>
              <a:chExt cx="8138160" cy="3487783"/>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0283" y="804285"/>
                <a:ext cx="8138160" cy="3487783"/>
              </a:xfrm>
              <a:prstGeom prst="rect">
                <a:avLst/>
              </a:prstGeom>
            </p:spPr>
          </p:pic>
          <p:sp>
            <p:nvSpPr>
              <p:cNvPr id="4" name="Rectangle 3"/>
              <p:cNvSpPr/>
              <p:nvPr/>
            </p:nvSpPr>
            <p:spPr>
              <a:xfrm>
                <a:off x="5410616" y="1219783"/>
                <a:ext cx="891502"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ZNF462</a:t>
                </a:r>
                <a:endParaRPr lang="en-US" sz="1600" b="1" dirty="0">
                  <a:latin typeface="Arial" panose="020B0604020202020204" pitchFamily="34" charset="0"/>
                  <a:cs typeface="Arial" panose="020B0604020202020204" pitchFamily="34" charset="0"/>
                </a:endParaRPr>
              </a:p>
            </p:txBody>
          </p:sp>
          <p:sp>
            <p:nvSpPr>
              <p:cNvPr id="5" name="Rectangle 4"/>
              <p:cNvSpPr/>
              <p:nvPr/>
            </p:nvSpPr>
            <p:spPr>
              <a:xfrm>
                <a:off x="4087594" y="1475210"/>
                <a:ext cx="700627"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XPO5</a:t>
                </a:r>
                <a:endParaRPr lang="en-US" sz="1600" b="1" dirty="0">
                  <a:latin typeface="Arial" panose="020B0604020202020204" pitchFamily="34" charset="0"/>
                  <a:cs typeface="Arial" panose="020B0604020202020204" pitchFamily="34" charset="0"/>
                </a:endParaRPr>
              </a:p>
            </p:txBody>
          </p:sp>
          <p:sp>
            <p:nvSpPr>
              <p:cNvPr id="6" name="Rectangle 5"/>
              <p:cNvSpPr/>
              <p:nvPr/>
            </p:nvSpPr>
            <p:spPr>
              <a:xfrm>
                <a:off x="3204041" y="1874160"/>
                <a:ext cx="1093606"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SNRNP48</a:t>
                </a:r>
              </a:p>
            </p:txBody>
          </p:sp>
        </p:grpSp>
        <p:sp>
          <p:nvSpPr>
            <p:cNvPr id="8" name="Rectangle 7"/>
            <p:cNvSpPr/>
            <p:nvPr/>
          </p:nvSpPr>
          <p:spPr>
            <a:xfrm>
              <a:off x="825500" y="1938508"/>
              <a:ext cx="1123395"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KCTD18</a:t>
              </a:r>
            </a:p>
          </p:txBody>
        </p:sp>
        <p:sp>
          <p:nvSpPr>
            <p:cNvPr id="9" name="Rectangle 8"/>
            <p:cNvSpPr/>
            <p:nvPr/>
          </p:nvSpPr>
          <p:spPr>
            <a:xfrm>
              <a:off x="6935946" y="1753841"/>
              <a:ext cx="1257596"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CHAF1B</a:t>
              </a:r>
            </a:p>
          </p:txBody>
        </p:sp>
      </p:grpSp>
      <p:pic>
        <p:nvPicPr>
          <p:cNvPr id="14" name="Picture 13"/>
          <p:cNvPicPr>
            <a:picLocks noChangeAspect="1"/>
          </p:cNvPicPr>
          <p:nvPr/>
        </p:nvPicPr>
        <p:blipFill>
          <a:blip r:embed="rId3"/>
          <a:stretch>
            <a:fillRect/>
          </a:stretch>
        </p:blipFill>
        <p:spPr>
          <a:xfrm>
            <a:off x="2945674" y="4632895"/>
            <a:ext cx="2647465" cy="1537238"/>
          </a:xfrm>
          <a:prstGeom prst="rect">
            <a:avLst/>
          </a:prstGeom>
        </p:spPr>
      </p:pic>
      <p:sp>
        <p:nvSpPr>
          <p:cNvPr id="15" name="Rectangle 14"/>
          <p:cNvSpPr/>
          <p:nvPr/>
        </p:nvSpPr>
        <p:spPr>
          <a:xfrm>
            <a:off x="5669339" y="5224473"/>
            <a:ext cx="1297150" cy="461665"/>
          </a:xfrm>
          <a:prstGeom prst="rect">
            <a:avLst/>
          </a:prstGeom>
        </p:spPr>
        <p:txBody>
          <a:bodyPr wrap="none">
            <a:spAutoFit/>
          </a:bodyPr>
          <a:lstStyle/>
          <a:p>
            <a:r>
              <a:rPr lang="en-US" sz="2400" b="1" dirty="0">
                <a:solidFill>
                  <a:srgbClr val="00B050"/>
                </a:solidFill>
                <a:latin typeface="Arial" panose="020B0604020202020204" pitchFamily="34" charset="0"/>
                <a:cs typeface="Arial" panose="020B0604020202020204" pitchFamily="34" charset="0"/>
              </a:rPr>
              <a:t>ZNF438</a:t>
            </a:r>
          </a:p>
        </p:txBody>
      </p:sp>
      <p:pic>
        <p:nvPicPr>
          <p:cNvPr id="17" name="Picture 16"/>
          <p:cNvPicPr>
            <a:picLocks noChangeAspect="1"/>
          </p:cNvPicPr>
          <p:nvPr/>
        </p:nvPicPr>
        <p:blipFill>
          <a:blip r:embed="rId4"/>
          <a:stretch>
            <a:fillRect/>
          </a:stretch>
        </p:blipFill>
        <p:spPr>
          <a:xfrm>
            <a:off x="7186439" y="4495084"/>
            <a:ext cx="3057525" cy="2200275"/>
          </a:xfrm>
          <a:prstGeom prst="rect">
            <a:avLst/>
          </a:prstGeom>
        </p:spPr>
      </p:pic>
      <p:cxnSp>
        <p:nvCxnSpPr>
          <p:cNvPr id="18" name="Straight Arrow Connector 17"/>
          <p:cNvCxnSpPr/>
          <p:nvPr/>
        </p:nvCxnSpPr>
        <p:spPr>
          <a:xfrm flipV="1">
            <a:off x="7042689" y="5292746"/>
            <a:ext cx="1230010" cy="79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877484" y="6259401"/>
            <a:ext cx="2852063" cy="461665"/>
          </a:xfrm>
          <a:prstGeom prst="rect">
            <a:avLst/>
          </a:prstGeom>
        </p:spPr>
        <p:txBody>
          <a:bodyPr wrap="none">
            <a:spAutoFit/>
          </a:bodyPr>
          <a:lstStyle/>
          <a:p>
            <a:r>
              <a:rPr lang="en-US" sz="2400" b="1" dirty="0" smtClean="0">
                <a:solidFill>
                  <a:srgbClr val="7030A0"/>
                </a:solidFill>
                <a:latin typeface="Arial" panose="020B0604020202020204" pitchFamily="34" charset="0"/>
                <a:cs typeface="Arial" panose="020B0604020202020204" pitchFamily="34" charset="0"/>
              </a:rPr>
              <a:t>169 ZNF-</a:t>
            </a:r>
            <a:r>
              <a:rPr lang="en-US" sz="2400" b="1" dirty="0" err="1" smtClean="0">
                <a:solidFill>
                  <a:srgbClr val="7030A0"/>
                </a:solidFill>
                <a:latin typeface="Arial" panose="020B0604020202020204" pitchFamily="34" charset="0"/>
                <a:cs typeface="Arial" panose="020B0604020202020204" pitchFamily="34" charset="0"/>
              </a:rPr>
              <a:t>ChIP</a:t>
            </a:r>
            <a:r>
              <a:rPr lang="en-US" sz="2400" b="1" dirty="0" smtClean="0">
                <a:solidFill>
                  <a:srgbClr val="7030A0"/>
                </a:solidFill>
                <a:latin typeface="Arial" panose="020B0604020202020204" pitchFamily="34" charset="0"/>
                <a:cs typeface="Arial" panose="020B0604020202020204" pitchFamily="34" charset="0"/>
              </a:rPr>
              <a:t>-</a:t>
            </a:r>
            <a:r>
              <a:rPr lang="en-US" sz="2400" b="1" dirty="0" err="1" smtClean="0">
                <a:solidFill>
                  <a:srgbClr val="7030A0"/>
                </a:solidFill>
                <a:latin typeface="Arial" panose="020B0604020202020204" pitchFamily="34" charset="0"/>
                <a:cs typeface="Arial" panose="020B0604020202020204" pitchFamily="34" charset="0"/>
              </a:rPr>
              <a:t>Seq</a:t>
            </a:r>
            <a:endParaRPr lang="en-US" sz="24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4511" y="174105"/>
            <a:ext cx="9191747"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a:t>
            </a:r>
            <a:r>
              <a:rPr lang="en-US" sz="3200" b="1" dirty="0">
                <a:latin typeface="Arial" panose="020B0604020202020204" pitchFamily="34" charset="0"/>
                <a:cs typeface="Arial" panose="020B0604020202020204" pitchFamily="34" charset="0"/>
              </a:rPr>
              <a:t>to Multiple Sclerosis</a:t>
            </a:r>
          </a:p>
        </p:txBody>
      </p:sp>
      <p:grpSp>
        <p:nvGrpSpPr>
          <p:cNvPr id="11" name="Group 10"/>
          <p:cNvGrpSpPr/>
          <p:nvPr/>
        </p:nvGrpSpPr>
        <p:grpSpPr>
          <a:xfrm>
            <a:off x="0" y="1162050"/>
            <a:ext cx="12192000" cy="4506797"/>
            <a:chOff x="0" y="1323975"/>
            <a:chExt cx="12192000" cy="4506797"/>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13748"/>
            <a:stretch/>
          </p:blipFill>
          <p:spPr>
            <a:xfrm>
              <a:off x="0" y="1323975"/>
              <a:ext cx="12192000" cy="4506797"/>
            </a:xfrm>
            <a:prstGeom prst="rect">
              <a:avLst/>
            </a:prstGeom>
          </p:spPr>
        </p:pic>
        <p:sp>
          <p:nvSpPr>
            <p:cNvPr id="4" name="Rectangle 3"/>
            <p:cNvSpPr/>
            <p:nvPr/>
          </p:nvSpPr>
          <p:spPr>
            <a:xfrm>
              <a:off x="9401487" y="1586984"/>
              <a:ext cx="813043" cy="369332"/>
            </a:xfrm>
            <a:prstGeom prst="rect">
              <a:avLst/>
            </a:prstGeom>
          </p:spPr>
          <p:txBody>
            <a:bodyPr wrap="none">
              <a:spAutoFit/>
            </a:bodyPr>
            <a:lstStyle/>
            <a:p>
              <a:r>
                <a:rPr lang="en-US" b="1" dirty="0" smtClean="0">
                  <a:latin typeface="Arial" panose="020B0604020202020204" pitchFamily="34" charset="0"/>
                  <a:cs typeface="Arial" panose="020B0604020202020204" pitchFamily="34" charset="0"/>
                </a:rPr>
                <a:t>UBN1</a:t>
              </a:r>
              <a:endParaRPr lang="en-US" b="1" dirty="0">
                <a:latin typeface="Arial" panose="020B0604020202020204" pitchFamily="34" charset="0"/>
                <a:cs typeface="Arial" panose="020B0604020202020204" pitchFamily="34" charset="0"/>
              </a:endParaRPr>
            </a:p>
          </p:txBody>
        </p:sp>
        <p:sp>
          <p:nvSpPr>
            <p:cNvPr id="5" name="Rectangle 4"/>
            <p:cNvSpPr/>
            <p:nvPr/>
          </p:nvSpPr>
          <p:spPr>
            <a:xfrm>
              <a:off x="7998267" y="1806450"/>
              <a:ext cx="838691"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BRAP</a:t>
              </a:r>
            </a:p>
          </p:txBody>
        </p:sp>
        <p:sp>
          <p:nvSpPr>
            <p:cNvPr id="6" name="Rectangle 5"/>
            <p:cNvSpPr/>
            <p:nvPr/>
          </p:nvSpPr>
          <p:spPr>
            <a:xfrm>
              <a:off x="7044160" y="2131475"/>
              <a:ext cx="95410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HEBP1</a:t>
              </a:r>
            </a:p>
          </p:txBody>
        </p:sp>
        <p:sp>
          <p:nvSpPr>
            <p:cNvPr id="7" name="Rectangle 6"/>
            <p:cNvSpPr/>
            <p:nvPr/>
          </p:nvSpPr>
          <p:spPr>
            <a:xfrm>
              <a:off x="3430114" y="2028825"/>
              <a:ext cx="813043"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ADH6</a:t>
              </a:r>
            </a:p>
          </p:txBody>
        </p:sp>
        <p:sp>
          <p:nvSpPr>
            <p:cNvPr id="8" name="Rectangle 7"/>
            <p:cNvSpPr/>
            <p:nvPr/>
          </p:nvSpPr>
          <p:spPr>
            <a:xfrm>
              <a:off x="5161572" y="2152659"/>
              <a:ext cx="902811"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TBX20</a:t>
              </a:r>
            </a:p>
          </p:txBody>
        </p:sp>
        <p:sp>
          <p:nvSpPr>
            <p:cNvPr id="9" name="Rectangle 8"/>
            <p:cNvSpPr/>
            <p:nvPr/>
          </p:nvSpPr>
          <p:spPr>
            <a:xfrm>
              <a:off x="10886258" y="2213491"/>
              <a:ext cx="1125308"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RIPPLY3</a:t>
              </a:r>
            </a:p>
          </p:txBody>
        </p:sp>
      </p:grpSp>
      <p:sp>
        <p:nvSpPr>
          <p:cNvPr id="10" name="Rectangle 9"/>
          <p:cNvSpPr/>
          <p:nvPr/>
        </p:nvSpPr>
        <p:spPr>
          <a:xfrm>
            <a:off x="390526" y="5668847"/>
            <a:ext cx="12039600" cy="969496"/>
          </a:xfrm>
          <a:prstGeom prst="rect">
            <a:avLst/>
          </a:prstGeom>
        </p:spPr>
        <p:txBody>
          <a:bodyPr wrap="square">
            <a:spAutoFit/>
          </a:bodyPr>
          <a:lstStyle/>
          <a:p>
            <a:r>
              <a:rPr lang="en-US" sz="1900" b="1" dirty="0" smtClean="0">
                <a:latin typeface="Arial" panose="020B0604020202020204" pitchFamily="34" charset="0"/>
                <a:cs typeface="Arial" panose="020B0604020202020204" pitchFamily="34" charset="0"/>
              </a:rPr>
              <a:t>UBN1: acts </a:t>
            </a:r>
            <a:r>
              <a:rPr lang="en-US" sz="1900" b="1" dirty="0">
                <a:latin typeface="Arial" panose="020B0604020202020204" pitchFamily="34" charset="0"/>
                <a:cs typeface="Arial" panose="020B0604020202020204" pitchFamily="34" charset="0"/>
              </a:rPr>
              <a:t>as a novel regulator of senescence. Involved in the formation of </a:t>
            </a:r>
            <a:r>
              <a:rPr lang="en-US" sz="1900" b="1" dirty="0" smtClean="0">
                <a:latin typeface="Arial" panose="020B0604020202020204" pitchFamily="34" charset="0"/>
                <a:cs typeface="Arial" panose="020B0604020202020204" pitchFamily="34" charset="0"/>
              </a:rPr>
              <a:t>senescence-associated heterochromatin foci, </a:t>
            </a:r>
            <a:r>
              <a:rPr lang="en-US" sz="1900" b="1" dirty="0">
                <a:latin typeface="Arial" panose="020B0604020202020204" pitchFamily="34" charset="0"/>
                <a:cs typeface="Arial" panose="020B0604020202020204" pitchFamily="34" charset="0"/>
              </a:rPr>
              <a:t>which represses expression of proliferation-promoting genes. Binds </a:t>
            </a:r>
            <a:r>
              <a:rPr lang="en-US" sz="1900" b="1" dirty="0" smtClean="0">
                <a:latin typeface="Arial" panose="020B0604020202020204" pitchFamily="34" charset="0"/>
                <a:cs typeface="Arial" panose="020B0604020202020204" pitchFamily="34" charset="0"/>
              </a:rPr>
              <a:t>to proliferation-promoting </a:t>
            </a:r>
            <a:r>
              <a:rPr lang="en-US" sz="1900" b="1" dirty="0">
                <a:latin typeface="Arial" panose="020B0604020202020204" pitchFamily="34" charset="0"/>
                <a:cs typeface="Arial" panose="020B0604020202020204" pitchFamily="34" charset="0"/>
              </a:rPr>
              <a:t>genes. May be required for replication-independent chromatin assembly</a:t>
            </a:r>
          </a:p>
        </p:txBody>
      </p:sp>
      <p:sp>
        <p:nvSpPr>
          <p:cNvPr id="12" name="Rectangle 11"/>
          <p:cNvSpPr/>
          <p:nvPr/>
        </p:nvSpPr>
        <p:spPr>
          <a:xfrm>
            <a:off x="1086684" y="2175400"/>
            <a:ext cx="928459"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CYR61</a:t>
            </a:r>
          </a:p>
        </p:txBody>
      </p:sp>
    </p:spTree>
    <p:extLst>
      <p:ext uri="{BB962C8B-B14F-4D97-AF65-F5344CB8AC3E}">
        <p14:creationId xmlns:p14="http://schemas.microsoft.com/office/powerpoint/2010/main" val="312172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4545" y="233536"/>
            <a:ext cx="11740376" cy="6012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ea typeface="+mn-ea"/>
                <a:cs typeface="+mn-cs"/>
              </a:rPr>
              <a:t>Challenge: low data quality both in genotyping and phenotyping</a:t>
            </a:r>
            <a:endParaRPr lang="he-IL" altLang="en-US" sz="3200" b="1" dirty="0">
              <a:latin typeface="Times New Roman" panose="02020603050405020304" pitchFamily="18" charset="0"/>
              <a:ea typeface="+mn-ea"/>
              <a:cs typeface="+mn-cs"/>
            </a:endParaRPr>
          </a:p>
        </p:txBody>
      </p:sp>
      <p:pic>
        <p:nvPicPr>
          <p:cNvPr id="3" name="Picture 2"/>
          <p:cNvPicPr>
            <a:picLocks noChangeAspect="1"/>
          </p:cNvPicPr>
          <p:nvPr/>
        </p:nvPicPr>
        <p:blipFill>
          <a:blip r:embed="rId3"/>
          <a:stretch>
            <a:fillRect/>
          </a:stretch>
        </p:blipFill>
        <p:spPr>
          <a:xfrm>
            <a:off x="341977" y="1401026"/>
            <a:ext cx="5001233" cy="2573144"/>
          </a:xfrm>
          <a:prstGeom prst="rect">
            <a:avLst/>
          </a:prstGeom>
        </p:spPr>
      </p:pic>
      <p:sp>
        <p:nvSpPr>
          <p:cNvPr id="4" name="Rectangle 3"/>
          <p:cNvSpPr/>
          <p:nvPr/>
        </p:nvSpPr>
        <p:spPr>
          <a:xfrm>
            <a:off x="3221734" y="2881349"/>
            <a:ext cx="1768433" cy="276999"/>
          </a:xfrm>
          <a:prstGeom prst="rect">
            <a:avLst/>
          </a:prstGeom>
        </p:spPr>
        <p:txBody>
          <a:bodyPr wrap="none">
            <a:spAutoFit/>
          </a:bodyPr>
          <a:lstStyle/>
          <a:p>
            <a:r>
              <a:rPr lang="en-US" sz="1200" dirty="0" smtClean="0">
                <a:solidFill>
                  <a:srgbClr val="0070C0"/>
                </a:solidFill>
                <a:latin typeface="Arial" panose="020B0604020202020204" pitchFamily="34" charset="0"/>
                <a:cs typeface="Arial" panose="020B0604020202020204" pitchFamily="34" charset="0"/>
              </a:rPr>
              <a:t>Genotyping </a:t>
            </a:r>
            <a:r>
              <a:rPr lang="en-US" sz="1200" dirty="0">
                <a:solidFill>
                  <a:srgbClr val="0070C0"/>
                </a:solidFill>
                <a:latin typeface="Arial" panose="020B0604020202020204" pitchFamily="34" charset="0"/>
                <a:cs typeface="Arial" panose="020B0604020202020204" pitchFamily="34" charset="0"/>
              </a:rPr>
              <a:t>calling bias</a:t>
            </a:r>
          </a:p>
        </p:txBody>
      </p:sp>
      <p:sp>
        <p:nvSpPr>
          <p:cNvPr id="6" name="Rectangle 5"/>
          <p:cNvSpPr/>
          <p:nvPr/>
        </p:nvSpPr>
        <p:spPr>
          <a:xfrm>
            <a:off x="5940007" y="1401027"/>
            <a:ext cx="5772772" cy="257314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ounded Rectangle 6"/>
          <p:cNvSpPr/>
          <p:nvPr/>
        </p:nvSpPr>
        <p:spPr>
          <a:xfrm>
            <a:off x="6191118" y="1688170"/>
            <a:ext cx="2648209" cy="7582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Regeneron Seal Point Balinese (SPB)</a:t>
            </a:r>
            <a:endParaRPr lang="en-US" dirty="0">
              <a:latin typeface="Arial" panose="020B0604020202020204" pitchFamily="34" charset="0"/>
              <a:cs typeface="Arial" panose="020B0604020202020204" pitchFamily="34" charset="0"/>
            </a:endParaRPr>
          </a:p>
        </p:txBody>
      </p:sp>
      <p:sp>
        <p:nvSpPr>
          <p:cNvPr id="8" name="Rounded Rectangle 7"/>
          <p:cNvSpPr/>
          <p:nvPr/>
        </p:nvSpPr>
        <p:spPr>
          <a:xfrm>
            <a:off x="6191118" y="3019848"/>
            <a:ext cx="2648209" cy="7582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Functionally Equivalent pipeline (FE)</a:t>
            </a:r>
            <a:endParaRPr lang="en-US" dirty="0">
              <a:latin typeface="Arial" panose="020B0604020202020204" pitchFamily="34" charset="0"/>
              <a:cs typeface="Arial" panose="020B0604020202020204" pitchFamily="34" charset="0"/>
            </a:endParaRPr>
          </a:p>
        </p:txBody>
      </p:sp>
      <p:sp>
        <p:nvSpPr>
          <p:cNvPr id="9" name="Right Arrow 8"/>
          <p:cNvSpPr/>
          <p:nvPr/>
        </p:nvSpPr>
        <p:spPr>
          <a:xfrm>
            <a:off x="8996796" y="3044240"/>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TextBox 10"/>
          <p:cNvSpPr txBox="1"/>
          <p:nvPr/>
        </p:nvSpPr>
        <p:spPr>
          <a:xfrm>
            <a:off x="9330823" y="3384405"/>
            <a:ext cx="2287806"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or update </a:t>
            </a:r>
            <a:endParaRPr lang="en-US" dirty="0">
              <a:latin typeface="Arial" panose="020B0604020202020204" pitchFamily="34" charset="0"/>
              <a:cs typeface="Arial" panose="020B0604020202020204" pitchFamily="34" charset="0"/>
            </a:endParaRPr>
          </a:p>
        </p:txBody>
      </p:sp>
      <p:sp>
        <p:nvSpPr>
          <p:cNvPr id="12" name="TextBox 11"/>
          <p:cNvSpPr txBox="1"/>
          <p:nvPr/>
        </p:nvSpPr>
        <p:spPr>
          <a:xfrm>
            <a:off x="9296528" y="1882644"/>
            <a:ext cx="243528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 July 2019</a:t>
            </a:r>
            <a:endParaRPr lang="en-US" dirty="0">
              <a:latin typeface="Arial" panose="020B0604020202020204" pitchFamily="34" charset="0"/>
              <a:cs typeface="Arial" panose="020B0604020202020204" pitchFamily="34" charset="0"/>
            </a:endParaRPr>
          </a:p>
        </p:txBody>
      </p:sp>
      <p:sp>
        <p:nvSpPr>
          <p:cNvPr id="13" name="Right Arrow 12"/>
          <p:cNvSpPr/>
          <p:nvPr/>
        </p:nvSpPr>
        <p:spPr>
          <a:xfrm>
            <a:off x="8996796" y="1712561"/>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TextBox 20"/>
          <p:cNvSpPr txBox="1"/>
          <p:nvPr/>
        </p:nvSpPr>
        <p:spPr>
          <a:xfrm>
            <a:off x="9257992" y="2928407"/>
            <a:ext cx="232634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10</a:t>
            </a:r>
            <a:r>
              <a:rPr lang="en-US" baseline="30000" dirty="0"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December, 2019</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341977" y="4461667"/>
            <a:ext cx="5520951" cy="1985651"/>
          </a:xfrm>
          <a:prstGeom prst="rect">
            <a:avLst/>
          </a:prstGeom>
        </p:spPr>
      </p:pic>
      <p:sp>
        <p:nvSpPr>
          <p:cNvPr id="10" name="Rectangle 9"/>
          <p:cNvSpPr/>
          <p:nvPr/>
        </p:nvSpPr>
        <p:spPr>
          <a:xfrm>
            <a:off x="5862928" y="4761994"/>
            <a:ext cx="6251993" cy="1384995"/>
          </a:xfrm>
          <a:prstGeom prst="rect">
            <a:avLst/>
          </a:prstGeom>
        </p:spPr>
        <p:txBody>
          <a:bodyPr wrap="square">
            <a:spAutoFit/>
          </a:bodyPr>
          <a:lstStyle/>
          <a:p>
            <a:pPr algn="ctr"/>
            <a:r>
              <a:rPr lang="en-US" sz="2800" dirty="0">
                <a:latin typeface="Arial" panose="020B0604020202020204" pitchFamily="34" charset="0"/>
                <a:cs typeface="Arial" panose="020B0604020202020204" pitchFamily="34" charset="0"/>
              </a:rPr>
              <a:t>Technique quality control, negative and positive control </a:t>
            </a:r>
          </a:p>
          <a:p>
            <a:pPr algn="ctr"/>
            <a:r>
              <a:rPr lang="en-US" sz="2800" dirty="0">
                <a:latin typeface="Arial" panose="020B0604020202020204" pitchFamily="34" charset="0"/>
                <a:cs typeface="Arial" panose="020B0604020202020204" pitchFamily="34" charset="0"/>
              </a:rPr>
              <a:t>should be set as much as possible</a:t>
            </a:r>
          </a:p>
        </p:txBody>
      </p:sp>
      <p:sp>
        <p:nvSpPr>
          <p:cNvPr id="15" name="Rectangle 14"/>
          <p:cNvSpPr/>
          <p:nvPr/>
        </p:nvSpPr>
        <p:spPr>
          <a:xfrm>
            <a:off x="6089910" y="4301899"/>
            <a:ext cx="5813772" cy="307777"/>
          </a:xfrm>
          <a:prstGeom prst="rect">
            <a:avLst/>
          </a:prstGeom>
        </p:spPr>
        <p:txBody>
          <a:bodyPr wrap="square">
            <a:spAutoFit/>
          </a:bodyPr>
          <a:lstStyle/>
          <a:p>
            <a:r>
              <a:rPr lang="en-US" sz="1400" dirty="0">
                <a:hlinkClick r:id="rId5"/>
              </a:rPr>
              <a:t>https://www.biorxiv.org/content/biorxiv/early/2019/12/10/868570.full.pdf</a:t>
            </a:r>
            <a:endParaRPr lang="en-US" sz="1400" dirty="0"/>
          </a:p>
        </p:txBody>
      </p:sp>
    </p:spTree>
    <p:extLst>
      <p:ext uri="{BB962C8B-B14F-4D97-AF65-F5344CB8AC3E}">
        <p14:creationId xmlns:p14="http://schemas.microsoft.com/office/powerpoint/2010/main" val="286667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74" y="267226"/>
            <a:ext cx="12045950" cy="584775"/>
          </a:xfrm>
          <a:prstGeom prst="rect">
            <a:avLst/>
          </a:prstGeom>
        </p:spPr>
        <p:txBody>
          <a:bodyPr wrap="square">
            <a:spAutoFit/>
          </a:bodyPr>
          <a:lstStyle/>
          <a:p>
            <a:pPr algn="ctr"/>
            <a:r>
              <a:rPr lang="en-US" sz="3200" b="1" dirty="0" smtClean="0">
                <a:solidFill>
                  <a:srgbClr val="000000"/>
                </a:solidFill>
                <a:latin typeface="Arial" panose="020B0604020202020204" pitchFamily="34" charset="0"/>
              </a:rPr>
              <a:t>Summary and Discussion</a:t>
            </a:r>
            <a:endParaRPr lang="en-US" sz="3200" b="1" dirty="0">
              <a:solidFill>
                <a:srgbClr val="000000"/>
              </a:solidFill>
              <a:latin typeface="Arial" panose="020B0604020202020204" pitchFamily="34" charset="0"/>
            </a:endParaRPr>
          </a:p>
        </p:txBody>
      </p:sp>
      <p:sp>
        <p:nvSpPr>
          <p:cNvPr id="4" name="Content Placeholder 2"/>
          <p:cNvSpPr txBox="1">
            <a:spLocks/>
          </p:cNvSpPr>
          <p:nvPr/>
        </p:nvSpPr>
        <p:spPr>
          <a:xfrm>
            <a:off x="184150" y="1714779"/>
            <a:ext cx="12370356" cy="4943195"/>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b="1" dirty="0" smtClean="0">
                <a:solidFill>
                  <a:srgbClr val="FF0000"/>
                </a:solidFill>
                <a:latin typeface="Arial" panose="020B0604020202020204" pitchFamily="34" charset="0"/>
                <a:cs typeface="Arial" panose="020B0604020202020204" pitchFamily="34" charset="0"/>
              </a:rPr>
              <a:t>Advantage:</a:t>
            </a:r>
          </a:p>
          <a:p>
            <a:pPr>
              <a:defRPr/>
            </a:pPr>
            <a:r>
              <a:rPr lang="en-US" sz="2000" dirty="0" smtClean="0">
                <a:latin typeface="Arial" panose="020B0604020202020204" pitchFamily="34" charset="0"/>
                <a:cs typeface="Arial" panose="020B0604020202020204" pitchFamily="34" charset="0"/>
              </a:rPr>
              <a:t>Identify </a:t>
            </a:r>
            <a:r>
              <a:rPr lang="en-US" sz="2000" dirty="0">
                <a:latin typeface="Arial" panose="020B0604020202020204" pitchFamily="34" charset="0"/>
                <a:cs typeface="Arial" panose="020B0604020202020204" pitchFamily="34" charset="0"/>
              </a:rPr>
              <a:t>novel </a:t>
            </a:r>
            <a:r>
              <a:rPr lang="en-US" sz="2000" u="sng" dirty="0" smtClean="0">
                <a:latin typeface="Arial" panose="020B0604020202020204" pitchFamily="34" charset="0"/>
                <a:cs typeface="Arial" panose="020B0604020202020204" pitchFamily="34" charset="0"/>
              </a:rPr>
              <a:t>rare</a:t>
            </a:r>
            <a:r>
              <a:rPr lang="en-US" sz="2000" dirty="0" smtClean="0">
                <a:latin typeface="Arial" panose="020B0604020202020204" pitchFamily="34" charset="0"/>
                <a:cs typeface="Arial" panose="020B0604020202020204" pitchFamily="34" charset="0"/>
              </a:rPr>
              <a:t> disease </a:t>
            </a:r>
            <a:r>
              <a:rPr lang="en-US" sz="2000" dirty="0">
                <a:latin typeface="Arial" panose="020B0604020202020204" pitchFamily="34" charset="0"/>
                <a:cs typeface="Arial" panose="020B0604020202020204" pitchFamily="34" charset="0"/>
              </a:rPr>
              <a:t>associated </a:t>
            </a:r>
            <a:r>
              <a:rPr lang="en-US" sz="2000" dirty="0" smtClean="0">
                <a:latin typeface="Arial" panose="020B0604020202020204" pitchFamily="34" charset="0"/>
                <a:cs typeface="Arial" panose="020B0604020202020204" pitchFamily="34" charset="0"/>
              </a:rPr>
              <a:t>variants with imbalanced dataset</a:t>
            </a:r>
            <a:endParaRPr lang="en-US" sz="2000" dirty="0">
              <a:latin typeface="Arial" panose="020B0604020202020204" pitchFamily="34" charset="0"/>
              <a:cs typeface="Arial" panose="020B0604020202020204" pitchFamily="34" charset="0"/>
            </a:endParaRPr>
          </a:p>
          <a:p>
            <a:pPr>
              <a:defRPr/>
            </a:pPr>
            <a:r>
              <a:rPr lang="en-US" sz="2000" u="sng" dirty="0" smtClean="0">
                <a:latin typeface="Arial" panose="020B0604020202020204" pitchFamily="34" charset="0"/>
                <a:cs typeface="Arial" panose="020B0604020202020204" pitchFamily="34" charset="0"/>
              </a:rPr>
              <a:t>Computational time</a:t>
            </a:r>
            <a:r>
              <a:rPr lang="en-US" sz="2000" dirty="0" smtClean="0">
                <a:latin typeface="Arial" panose="020B0604020202020204" pitchFamily="34" charset="0"/>
                <a:cs typeface="Arial" panose="020B0604020202020204" pitchFamily="34" charset="0"/>
              </a:rPr>
              <a:t> is scalable for large biobank dataset ~ 500,000 samples</a:t>
            </a:r>
          </a:p>
          <a:p>
            <a:pPr marL="0" indent="0">
              <a:buNone/>
              <a:defRPr/>
            </a:pPr>
            <a:r>
              <a:rPr lang="en-US" sz="2000" b="1" dirty="0" smtClean="0">
                <a:solidFill>
                  <a:srgbClr val="FF0000"/>
                </a:solidFill>
                <a:latin typeface="Arial" panose="020B0604020202020204" pitchFamily="34" charset="0"/>
                <a:cs typeface="Arial" panose="020B0604020202020204" pitchFamily="34" charset="0"/>
              </a:rPr>
              <a:t>Limitation:</a:t>
            </a:r>
            <a:endParaRPr lang="en-US" sz="2000" b="1" dirty="0">
              <a:solidFill>
                <a:srgbClr val="FF0000"/>
              </a:solidFill>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Only works in unrelated individuals, 30% samples should be excluded</a:t>
            </a:r>
            <a:endParaRPr lang="en-US" sz="2000" dirty="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It will suffer inflated type I error if case: control ratio &gt; 1: 99 which is common in large biobank</a:t>
            </a:r>
          </a:p>
          <a:p>
            <a:pPr>
              <a:defRPr/>
            </a:pPr>
            <a:r>
              <a:rPr lang="en-US" sz="2000" dirty="0" smtClean="0">
                <a:latin typeface="Arial" panose="020B0604020202020204" pitchFamily="34" charset="0"/>
                <a:cs typeface="Arial" panose="020B0604020202020204" pitchFamily="34" charset="0"/>
              </a:rPr>
              <a:t>Phenotyping accuracy is one of the concerns: ICD10 =&gt; </a:t>
            </a:r>
            <a:r>
              <a:rPr lang="en-US" sz="2000" dirty="0" err="1" smtClean="0">
                <a:latin typeface="Arial" panose="020B0604020202020204" pitchFamily="34" charset="0"/>
                <a:cs typeface="Arial" panose="020B0604020202020204" pitchFamily="34" charset="0"/>
              </a:rPr>
              <a:t>PheCode</a:t>
            </a:r>
            <a:endParaRPr lang="en-US" sz="2000" b="1" dirty="0" smtClean="0">
              <a:solidFill>
                <a:srgbClr val="FF0000"/>
              </a:solidFill>
              <a:latin typeface="Arial" panose="020B0604020202020204" pitchFamily="34" charset="0"/>
              <a:cs typeface="Arial" panose="020B0604020202020204" pitchFamily="34" charset="0"/>
            </a:endParaRPr>
          </a:p>
          <a:p>
            <a:pPr marL="0" indent="0">
              <a:buNone/>
              <a:defRPr/>
            </a:pPr>
            <a:r>
              <a:rPr lang="en-US" sz="2000" b="1" dirty="0" smtClean="0">
                <a:solidFill>
                  <a:srgbClr val="FF0000"/>
                </a:solidFill>
                <a:latin typeface="Arial" panose="020B0604020202020204" pitchFamily="34" charset="0"/>
                <a:cs typeface="Arial" panose="020B0604020202020204" pitchFamily="34" charset="0"/>
              </a:rPr>
              <a:t>Opportunity</a:t>
            </a:r>
            <a:r>
              <a:rPr lang="en-US" sz="2000" b="1" dirty="0">
                <a:solidFill>
                  <a:srgbClr val="FF0000"/>
                </a:solidFill>
                <a:latin typeface="Arial" panose="020B0604020202020204" pitchFamily="34" charset="0"/>
                <a:cs typeface="Arial" panose="020B0604020202020204" pitchFamily="34" charset="0"/>
              </a:rPr>
              <a:t>: </a:t>
            </a:r>
          </a:p>
          <a:p>
            <a:pPr marL="0" indent="0">
              <a:buNone/>
              <a:defRPr/>
            </a:pPr>
            <a:endParaRPr lang="en-US" sz="2000" dirty="0" smtClean="0">
              <a:latin typeface="Arial" panose="020B0604020202020204" pitchFamily="34" charset="0"/>
              <a:cs typeface="Arial" panose="020B0604020202020204" pitchFamily="34" charset="0"/>
            </a:endParaRPr>
          </a:p>
        </p:txBody>
      </p:sp>
      <p:sp>
        <p:nvSpPr>
          <p:cNvPr id="15" name="Rectangle 14"/>
          <p:cNvSpPr/>
          <p:nvPr/>
        </p:nvSpPr>
        <p:spPr>
          <a:xfrm>
            <a:off x="184150" y="1132312"/>
            <a:ext cx="12045950"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D</a:t>
            </a:r>
            <a:r>
              <a:rPr lang="en-US" sz="2000" dirty="0" smtClean="0">
                <a:latin typeface="Arial" panose="020B0604020202020204" pitchFamily="34" charset="0"/>
                <a:cs typeface="Arial" panose="020B0604020202020204" pitchFamily="34" charset="0"/>
              </a:rPr>
              <a:t>eveloped </a:t>
            </a:r>
            <a:r>
              <a:rPr lang="en-US" sz="2000" dirty="0">
                <a:latin typeface="Arial" panose="020B0604020202020204" pitchFamily="34" charset="0"/>
                <a:cs typeface="Arial" panose="020B0604020202020204" pitchFamily="34" charset="0"/>
              </a:rPr>
              <a:t>a region based computational pipeline to </a:t>
            </a:r>
            <a:r>
              <a:rPr lang="en-US" sz="2000" dirty="0" smtClean="0">
                <a:latin typeface="Arial" panose="020B0604020202020204" pitchFamily="34" charset="0"/>
                <a:cs typeface="Arial" panose="020B0604020202020204" pitchFamily="34" charset="0"/>
              </a:rPr>
              <a:t>identify rare disease </a:t>
            </a:r>
            <a:r>
              <a:rPr lang="en-US" sz="2000" dirty="0">
                <a:latin typeface="Arial" panose="020B0604020202020204" pitchFamily="34" charset="0"/>
                <a:cs typeface="Arial" panose="020B0604020202020204" pitchFamily="34" charset="0"/>
              </a:rPr>
              <a:t>variants </a:t>
            </a:r>
            <a:r>
              <a:rPr lang="en-US" sz="2000" dirty="0" smtClean="0">
                <a:latin typeface="Arial" panose="020B0604020202020204" pitchFamily="34" charset="0"/>
                <a:cs typeface="Arial" panose="020B0604020202020204" pitchFamily="34" charset="0"/>
              </a:rPr>
              <a:t>in </a:t>
            </a:r>
            <a:r>
              <a:rPr lang="en-US" sz="2000" b="1" dirty="0" smtClean="0">
                <a:solidFill>
                  <a:srgbClr val="FF0000"/>
                </a:solidFill>
                <a:latin typeface="Arial" panose="020B0604020202020204" pitchFamily="34" charset="0"/>
                <a:cs typeface="Arial" panose="020B0604020202020204" pitchFamily="34" charset="0"/>
              </a:rPr>
              <a:t>imbalance</a:t>
            </a:r>
            <a:r>
              <a:rPr lang="en-US" sz="2000" dirty="0" smtClean="0">
                <a:latin typeface="Arial" panose="020B0604020202020204" pitchFamily="34" charset="0"/>
                <a:cs typeface="Arial" panose="020B0604020202020204" pitchFamily="34" charset="0"/>
              </a:rPr>
              <a:t> dataset</a:t>
            </a:r>
            <a:endParaRPr lang="en-US" sz="2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8486775" y="3189542"/>
            <a:ext cx="337107" cy="25393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90101" y="2834100"/>
            <a:ext cx="4366059" cy="646331"/>
          </a:xfrm>
          <a:prstGeom prst="rect">
            <a:avLst/>
          </a:prstGeom>
        </p:spPr>
        <p:txBody>
          <a:bodyPr wrap="square">
            <a:spAutoFit/>
          </a:bodyPr>
          <a:lstStyle/>
          <a:p>
            <a:pPr algn="r"/>
            <a:r>
              <a:rPr lang="en-US" b="1" dirty="0" smtClean="0">
                <a:solidFill>
                  <a:srgbClr val="7030A0"/>
                </a:solidFill>
                <a:latin typeface="Helvetica W01 Roman"/>
              </a:rPr>
              <a:t>Generalized linear mixed </a:t>
            </a:r>
          </a:p>
          <a:p>
            <a:pPr algn="r"/>
            <a:r>
              <a:rPr lang="en-US" b="1" dirty="0" smtClean="0">
                <a:solidFill>
                  <a:srgbClr val="7030A0"/>
                </a:solidFill>
                <a:latin typeface="Helvetica W01 Roman"/>
              </a:rPr>
              <a:t>model (GLMM)</a:t>
            </a:r>
            <a:endParaRPr lang="en-US" b="1" dirty="0">
              <a:solidFill>
                <a:srgbClr val="7030A0"/>
              </a:solidFill>
              <a:latin typeface="Helvetica W01 Roman"/>
            </a:endParaRPr>
          </a:p>
        </p:txBody>
      </p:sp>
      <p:pic>
        <p:nvPicPr>
          <p:cNvPr id="3" name="Picture 2"/>
          <p:cNvPicPr>
            <a:picLocks noChangeAspect="1"/>
          </p:cNvPicPr>
          <p:nvPr/>
        </p:nvPicPr>
        <p:blipFill>
          <a:blip r:embed="rId2"/>
          <a:stretch>
            <a:fillRect/>
          </a:stretch>
        </p:blipFill>
        <p:spPr>
          <a:xfrm>
            <a:off x="488950" y="5063727"/>
            <a:ext cx="5043866" cy="1594247"/>
          </a:xfrm>
          <a:prstGeom prst="rect">
            <a:avLst/>
          </a:prstGeom>
        </p:spPr>
      </p:pic>
      <p:pic>
        <p:nvPicPr>
          <p:cNvPr id="5" name="Picture 4"/>
          <p:cNvPicPr>
            <a:picLocks noChangeAspect="1"/>
          </p:cNvPicPr>
          <p:nvPr/>
        </p:nvPicPr>
        <p:blipFill>
          <a:blip r:embed="rId3"/>
          <a:stretch>
            <a:fillRect/>
          </a:stretch>
        </p:blipFill>
        <p:spPr>
          <a:xfrm>
            <a:off x="6010841" y="5063727"/>
            <a:ext cx="4951867" cy="1479928"/>
          </a:xfrm>
          <a:prstGeom prst="rect">
            <a:avLst/>
          </a:prstGeom>
        </p:spPr>
      </p:pic>
    </p:spTree>
    <p:extLst>
      <p:ext uri="{BB962C8B-B14F-4D97-AF65-F5344CB8AC3E}">
        <p14:creationId xmlns:p14="http://schemas.microsoft.com/office/powerpoint/2010/main" val="2576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85148"/>
            <a:ext cx="11372850" cy="1446550"/>
          </a:xfrm>
          <a:prstGeom prst="rect">
            <a:avLst/>
          </a:prstGeom>
        </p:spPr>
        <p:txBody>
          <a:bodyPr wrap="square">
            <a:spAutoFit/>
          </a:bodyPr>
          <a:lstStyle/>
          <a:p>
            <a:pPr algn="ctr"/>
            <a:r>
              <a:rPr lang="en-US" sz="8800" b="1" dirty="0">
                <a:solidFill>
                  <a:schemeClr val="tx2"/>
                </a:solidFill>
                <a:latin typeface="Arial" panose="020B0604020202020204" pitchFamily="34" charset="0"/>
                <a:ea typeface="Adobe Gothic Std B" panose="020B0800000000000000" pitchFamily="34" charset="-128"/>
                <a:cs typeface="Arial" panose="020B0604020202020204" pitchFamily="34" charset="0"/>
              </a:rPr>
              <a:t>Thanks</a:t>
            </a:r>
            <a:endParaRPr lang="en-US" sz="3200" b="1" dirty="0">
              <a:solidFill>
                <a:schemeClr val="tx2"/>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535970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4813" y="1667426"/>
            <a:ext cx="3738562" cy="3483817"/>
          </a:xfrm>
          <a:prstGeom prst="rect">
            <a:avLst/>
          </a:prstGeom>
        </p:spPr>
      </p:pic>
      <p:pic>
        <p:nvPicPr>
          <p:cNvPr id="4" name="Picture 3"/>
          <p:cNvPicPr>
            <a:picLocks noChangeAspect="1"/>
          </p:cNvPicPr>
          <p:nvPr/>
        </p:nvPicPr>
        <p:blipFill rotWithShape="1">
          <a:blip r:embed="rId3"/>
          <a:srcRect t="7703"/>
          <a:stretch/>
        </p:blipFill>
        <p:spPr>
          <a:xfrm>
            <a:off x="4681538" y="1931793"/>
            <a:ext cx="7138987" cy="3219449"/>
          </a:xfrm>
          <a:prstGeom prst="rect">
            <a:avLst/>
          </a:prstGeom>
        </p:spPr>
      </p:pic>
      <p:sp>
        <p:nvSpPr>
          <p:cNvPr id="5" name="Rectangle 4"/>
          <p:cNvSpPr/>
          <p:nvPr/>
        </p:nvSpPr>
        <p:spPr>
          <a:xfrm>
            <a:off x="485775" y="5151242"/>
            <a:ext cx="11772900" cy="461665"/>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The Distribution </a:t>
            </a:r>
            <a:r>
              <a:rPr lang="en-US" sz="2000" b="1" dirty="0">
                <a:latin typeface="Arial" panose="020B0604020202020204" pitchFamily="34" charset="0"/>
                <a:cs typeface="Arial" panose="020B0604020202020204" pitchFamily="34" charset="0"/>
              </a:rPr>
              <a:t>of the </a:t>
            </a:r>
            <a:r>
              <a:rPr lang="en-US" sz="2000" b="1" dirty="0" smtClean="0">
                <a:latin typeface="Arial" panose="020B0604020202020204" pitchFamily="34" charset="0"/>
                <a:cs typeface="Arial" panose="020B0604020202020204" pitchFamily="34" charset="0"/>
              </a:rPr>
              <a:t>Number </a:t>
            </a:r>
            <a:r>
              <a:rPr lang="en-US" sz="2000" b="1" dirty="0">
                <a:latin typeface="Arial" panose="020B0604020202020204" pitchFamily="34" charset="0"/>
                <a:cs typeface="Arial" panose="020B0604020202020204" pitchFamily="34" charset="0"/>
              </a:rPr>
              <a:t>of </a:t>
            </a:r>
            <a:r>
              <a:rPr lang="en-US" sz="2400" b="1" dirty="0" smtClean="0">
                <a:latin typeface="Arial" panose="020B0604020202020204" pitchFamily="34" charset="0"/>
                <a:cs typeface="Arial" panose="020B0604020202020204" pitchFamily="34" charset="0"/>
              </a:rPr>
              <a:t>Variants </a:t>
            </a:r>
            <a:r>
              <a:rPr lang="en-US" sz="2400" b="1" dirty="0">
                <a:latin typeface="Arial" panose="020B0604020202020204" pitchFamily="34" charset="0"/>
                <a:cs typeface="Arial" panose="020B0604020202020204" pitchFamily="34" charset="0"/>
              </a:rPr>
              <a:t>in </a:t>
            </a:r>
            <a:r>
              <a:rPr lang="en-US" sz="2400" b="1" dirty="0" smtClean="0">
                <a:latin typeface="Arial" panose="020B0604020202020204" pitchFamily="34" charset="0"/>
                <a:cs typeface="Arial" panose="020B0604020202020204" pitchFamily="34" charset="0"/>
              </a:rPr>
              <a:t>Genes </a:t>
            </a:r>
            <a:r>
              <a:rPr lang="en-US" sz="2400" b="1" dirty="0">
                <a:latin typeface="Arial" panose="020B0604020202020204" pitchFamily="34" charset="0"/>
                <a:cs typeface="Arial" panose="020B0604020202020204" pitchFamily="34" charset="0"/>
              </a:rPr>
              <a:t>in the UK-Biobank WES </a:t>
            </a:r>
            <a:r>
              <a:rPr lang="en-US" sz="2400" b="1" dirty="0" smtClean="0">
                <a:latin typeface="Arial" panose="020B0604020202020204" pitchFamily="34" charset="0"/>
                <a:cs typeface="Arial" panose="020B0604020202020204" pitchFamily="34" charset="0"/>
              </a:rPr>
              <a:t>data</a:t>
            </a:r>
            <a:endParaRPr lang="en-US" sz="2000" b="1" dirty="0">
              <a:latin typeface="Arial" panose="020B0604020202020204" pitchFamily="34" charset="0"/>
              <a:cs typeface="Arial" panose="020B0604020202020204" pitchFamily="34" charset="0"/>
            </a:endParaRPr>
          </a:p>
        </p:txBody>
      </p:sp>
      <p:sp>
        <p:nvSpPr>
          <p:cNvPr id="6" name="Rectangle 5"/>
          <p:cNvSpPr/>
          <p:nvPr/>
        </p:nvSpPr>
        <p:spPr>
          <a:xfrm>
            <a:off x="1266824" y="514289"/>
            <a:ext cx="10277476"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Real-Data Characteristics about Variants and Genes</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553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40369" y="297298"/>
            <a:ext cx="11272509" cy="553998"/>
          </a:xfrm>
          <a:prstGeom prst="rect">
            <a:avLst/>
          </a:prstGeom>
        </p:spPr>
        <p:txBody>
          <a:bodyPr wrap="none">
            <a:spAutoFit/>
          </a:bodyPr>
          <a:lstStyle/>
          <a:p>
            <a:r>
              <a:rPr lang="en-US" sz="3000" b="1" dirty="0" smtClean="0">
                <a:solidFill>
                  <a:srgbClr val="000000"/>
                </a:solidFill>
                <a:latin typeface="Arial" panose="020B0604020202020204" pitchFamily="34" charset="0"/>
              </a:rPr>
              <a:t>Methods: Apply GWAS to Identify Disease Associated Genes</a:t>
            </a:r>
            <a:endParaRPr lang="en-US" sz="3000" b="1" dirty="0">
              <a:solidFill>
                <a:srgbClr val="000000"/>
              </a:solidFill>
              <a:latin typeface="Arial" panose="020B0604020202020204" pitchFamily="34" charset="0"/>
            </a:endParaRPr>
          </a:p>
        </p:txBody>
      </p:sp>
      <p:grpSp>
        <p:nvGrpSpPr>
          <p:cNvPr id="24" name="Group 23"/>
          <p:cNvGrpSpPr/>
          <p:nvPr/>
        </p:nvGrpSpPr>
        <p:grpSpPr>
          <a:xfrm>
            <a:off x="6449274" y="1292661"/>
            <a:ext cx="2991835" cy="871683"/>
            <a:chOff x="6201326" y="1729435"/>
            <a:chExt cx="1710019" cy="512992"/>
          </a:xfrm>
        </p:grpSpPr>
        <p:cxnSp>
          <p:nvCxnSpPr>
            <p:cNvPr id="14" name="Straight Connector 13"/>
            <p:cNvCxnSpPr/>
            <p:nvPr/>
          </p:nvCxnSpPr>
          <p:spPr>
            <a:xfrm>
              <a:off x="6201326" y="1890964"/>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01326" y="2154561"/>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5-Point Star 15"/>
            <p:cNvSpPr/>
            <p:nvPr/>
          </p:nvSpPr>
          <p:spPr>
            <a:xfrm>
              <a:off x="6400828" y="1729435"/>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7" name="5-Point Star 16"/>
            <p:cNvSpPr/>
            <p:nvPr/>
          </p:nvSpPr>
          <p:spPr>
            <a:xfrm>
              <a:off x="7426840" y="1978830"/>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grpSp>
        <p:nvGrpSpPr>
          <p:cNvPr id="4" name="Group 3"/>
          <p:cNvGrpSpPr/>
          <p:nvPr/>
        </p:nvGrpSpPr>
        <p:grpSpPr>
          <a:xfrm>
            <a:off x="1552000" y="1253332"/>
            <a:ext cx="2645741" cy="907969"/>
            <a:chOff x="1600200" y="2362200"/>
            <a:chExt cx="3962400" cy="1066800"/>
          </a:xfrm>
        </p:grpSpPr>
        <p:cxnSp>
          <p:nvCxnSpPr>
            <p:cNvPr id="9" name="Straight Connector 8"/>
            <p:cNvCxnSpPr/>
            <p:nvPr/>
          </p:nvCxnSpPr>
          <p:spPr>
            <a:xfrm>
              <a:off x="1600200" y="27432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32004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5-Point Star 10"/>
            <p:cNvSpPr/>
            <p:nvPr/>
          </p:nvSpPr>
          <p:spPr>
            <a:xfrm>
              <a:off x="2133600" y="23622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 name="5-Point Star 11"/>
            <p:cNvSpPr/>
            <p:nvPr/>
          </p:nvSpPr>
          <p:spPr>
            <a:xfrm>
              <a:off x="2133600" y="29718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
        <p:nvSpPr>
          <p:cNvPr id="22" name="Content Placeholder 2"/>
          <p:cNvSpPr txBox="1">
            <a:spLocks/>
          </p:cNvSpPr>
          <p:nvPr/>
        </p:nvSpPr>
        <p:spPr>
          <a:xfrm>
            <a:off x="488838" y="2482320"/>
            <a:ext cx="5737890" cy="3595209"/>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Common variant model: </a:t>
            </a:r>
          </a:p>
          <a:p>
            <a:r>
              <a:rPr lang="en-US" sz="2000" dirty="0" smtClean="0">
                <a:latin typeface="Arial" panose="020B0604020202020204" pitchFamily="34" charset="0"/>
                <a:cs typeface="Arial" panose="020B0604020202020204" pitchFamily="34" charset="0"/>
              </a:rPr>
              <a:t>Additive</a:t>
            </a:r>
          </a:p>
          <a:p>
            <a:r>
              <a:rPr lang="en-US" sz="2000" dirty="0" smtClean="0">
                <a:latin typeface="Arial" panose="020B0604020202020204" pitchFamily="34" charset="0"/>
                <a:cs typeface="Arial" panose="020B0604020202020204" pitchFamily="34" charset="0"/>
              </a:rPr>
              <a:t>Multiplicative</a:t>
            </a:r>
          </a:p>
          <a:p>
            <a:pPr>
              <a:defRPr/>
            </a:pPr>
            <a:r>
              <a:rPr lang="en-US" sz="2000" dirty="0" smtClean="0">
                <a:latin typeface="Arial" panose="020B0604020202020204" pitchFamily="34" charset="0"/>
                <a:cs typeface="Arial" panose="020B0604020202020204" pitchFamily="34" charset="0"/>
              </a:rPr>
              <a:t>Dominant</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Recessive </a:t>
            </a:r>
          </a:p>
          <a:p>
            <a:r>
              <a:rPr lang="en-US" sz="2000" dirty="0" smtClean="0">
                <a:latin typeface="Arial" panose="020B0604020202020204" pitchFamily="34" charset="0"/>
                <a:cs typeface="Arial" panose="020B0604020202020204" pitchFamily="34" charset="0"/>
              </a:rPr>
              <a:t>Codominance</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Over-dominant</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altLang="en-US" sz="2000" dirty="0" smtClean="0">
                <a:latin typeface="Arial" panose="020B0604020202020204" pitchFamily="34" charset="0"/>
                <a:cs typeface="Arial" panose="020B0604020202020204" pitchFamily="34" charset="0"/>
              </a:rPr>
              <a:t>Multiple tests</a:t>
            </a:r>
          </a:p>
          <a:p>
            <a:r>
              <a:rPr lang="en-US" altLang="en-US" sz="2000" dirty="0" smtClean="0">
                <a:latin typeface="Arial" panose="020B0604020202020204" pitchFamily="34" charset="0"/>
                <a:cs typeface="Arial" panose="020B0604020202020204" pitchFamily="34" charset="0"/>
              </a:rPr>
              <a:t>Considerable </a:t>
            </a:r>
            <a:r>
              <a:rPr lang="en-US" altLang="en-US" sz="2000" dirty="0">
                <a:latin typeface="Arial" panose="020B0604020202020204" pitchFamily="34" charset="0"/>
                <a:cs typeface="Arial" panose="020B0604020202020204" pitchFamily="34" charset="0"/>
              </a:rPr>
              <a:t>heterogeneity among studies</a:t>
            </a:r>
          </a:p>
          <a:p>
            <a:endParaRPr lang="en-US" sz="2000" dirty="0">
              <a:latin typeface="Arial" panose="020B0604020202020204" pitchFamily="34" charset="0"/>
              <a:cs typeface="Arial" panose="020B0604020202020204" pitchFamily="34" charset="0"/>
            </a:endParaRPr>
          </a:p>
        </p:txBody>
      </p:sp>
      <p:sp>
        <p:nvSpPr>
          <p:cNvPr id="25" name="Content Placeholder 2"/>
          <p:cNvSpPr txBox="1">
            <a:spLocks/>
          </p:cNvSpPr>
          <p:nvPr/>
        </p:nvSpPr>
        <p:spPr>
          <a:xfrm>
            <a:off x="5403079" y="2438816"/>
            <a:ext cx="6518787" cy="3453371"/>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Rare variants model:</a:t>
            </a:r>
          </a:p>
          <a:p>
            <a:pPr marL="0" indent="0">
              <a:buFont typeface="Arial" panose="020B0604020202020204" pitchFamily="34" charset="0"/>
              <a:buNone/>
              <a:defRPr/>
            </a:pPr>
            <a:endParaRPr lang="en-US" sz="2000" dirty="0" smtClean="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 Group-based association study (rare variants)</a:t>
            </a:r>
          </a:p>
          <a:p>
            <a:pPr marL="0" indent="0">
              <a:buNone/>
            </a:pPr>
            <a:r>
              <a:rPr lang="en-US" sz="2000" dirty="0" smtClean="0">
                <a:latin typeface="Arial" panose="020B0604020202020204" pitchFamily="34" charset="0"/>
                <a:cs typeface="Arial" panose="020B0604020202020204" pitchFamily="34" charset="0"/>
              </a:rPr>
              <a:t>       1. Burden test (effect, weight)</a:t>
            </a:r>
          </a:p>
          <a:p>
            <a:pPr marL="0" indent="0">
              <a:buNone/>
            </a:pPr>
            <a:r>
              <a:rPr lang="en-US" sz="2000" dirty="0" smtClean="0">
                <a:latin typeface="Arial" panose="020B0604020202020204" pitchFamily="34" charset="0"/>
                <a:cs typeface="Arial" panose="020B0604020202020204" pitchFamily="34" charset="0"/>
              </a:rPr>
              <a:t>       2. Kernel-based variance-component test (SKAT)</a:t>
            </a:r>
          </a:p>
          <a:p>
            <a:pPr marL="0" indent="0">
              <a:buNone/>
            </a:pPr>
            <a:endParaRPr lang="en-US" sz="2000" dirty="0" smtClean="0">
              <a:latin typeface="Arial" panose="020B0604020202020204" pitchFamily="34" charset="0"/>
              <a:cs typeface="Arial" panose="020B0604020202020204" pitchFamily="34" charset="0"/>
            </a:endParaRPr>
          </a:p>
          <a:p>
            <a:r>
              <a:rPr lang="en-US" sz="2000" dirty="0" smtClean="0">
                <a:solidFill>
                  <a:srgbClr val="000000"/>
                </a:solidFill>
                <a:latin typeface="Arial" panose="020B0604020202020204" pitchFamily="34" charset="0"/>
              </a:rPr>
              <a:t>Compound heterozygosity study</a:t>
            </a:r>
          </a:p>
          <a:p>
            <a:pPr marL="0" indent="0">
              <a:buNone/>
            </a:pPr>
            <a:r>
              <a:rPr lang="en-US" sz="2000" dirty="0" smtClean="0">
                <a:solidFill>
                  <a:srgbClr val="000000"/>
                </a:solidFill>
                <a:latin typeface="Arial" panose="020B0604020202020204" pitchFamily="34" charset="0"/>
                <a:cs typeface="Arial" panose="020B0604020202020204" pitchFamily="34" charset="0"/>
              </a:rPr>
              <a:t>       1. Strong assumption</a:t>
            </a:r>
          </a:p>
          <a:p>
            <a:pPr marL="0" indent="0">
              <a:buNone/>
            </a:pPr>
            <a:r>
              <a:rPr lang="en-US" sz="2000" dirty="0" smtClean="0">
                <a:solidFill>
                  <a:srgbClr val="000000"/>
                </a:solidFill>
                <a:latin typeface="Arial" panose="020B0604020202020204" pitchFamily="34" charset="0"/>
                <a:cs typeface="Arial" panose="020B0604020202020204" pitchFamily="34" charset="0"/>
              </a:rPr>
              <a:t>       2. Functional variants</a:t>
            </a: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26" name="TextBox 25"/>
          <p:cNvSpPr txBox="1"/>
          <p:nvPr/>
        </p:nvSpPr>
        <p:spPr>
          <a:xfrm>
            <a:off x="540369" y="1565843"/>
            <a:ext cx="869149" cy="369332"/>
          </a:xfrm>
          <a:prstGeom prst="rect">
            <a:avLst/>
          </a:prstGeom>
          <a:noFill/>
        </p:spPr>
        <p:txBody>
          <a:bodyPr wrap="none" rtlCol="0">
            <a:spAutoFit/>
          </a:bodyPr>
          <a:lstStyle/>
          <a:p>
            <a:r>
              <a:rPr lang="en-US" dirty="0" smtClean="0"/>
              <a:t>Gene A</a:t>
            </a:r>
            <a:endParaRPr lang="en-US" dirty="0"/>
          </a:p>
        </p:txBody>
      </p:sp>
      <p:sp>
        <p:nvSpPr>
          <p:cNvPr id="27" name="TextBox 26"/>
          <p:cNvSpPr txBox="1"/>
          <p:nvPr/>
        </p:nvSpPr>
        <p:spPr>
          <a:xfrm>
            <a:off x="5307782" y="1580651"/>
            <a:ext cx="869149" cy="369332"/>
          </a:xfrm>
          <a:prstGeom prst="rect">
            <a:avLst/>
          </a:prstGeom>
          <a:noFill/>
        </p:spPr>
        <p:txBody>
          <a:bodyPr wrap="none" rtlCol="0">
            <a:spAutoFit/>
          </a:bodyPr>
          <a:lstStyle/>
          <a:p>
            <a:r>
              <a:rPr lang="en-US" dirty="0"/>
              <a:t>Gene A</a:t>
            </a:r>
          </a:p>
        </p:txBody>
      </p:sp>
      <p:sp>
        <p:nvSpPr>
          <p:cNvPr id="2" name="Rectangle 1"/>
          <p:cNvSpPr/>
          <p:nvPr/>
        </p:nvSpPr>
        <p:spPr>
          <a:xfrm>
            <a:off x="5458724" y="4779378"/>
            <a:ext cx="4255318" cy="1190625"/>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742355" y="3191859"/>
            <a:ext cx="5830519" cy="1163746"/>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767946" y="6102485"/>
            <a:ext cx="2464393"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Dr. Steven Schrodi</a:t>
            </a:r>
          </a:p>
        </p:txBody>
      </p:sp>
      <p:cxnSp>
        <p:nvCxnSpPr>
          <p:cNvPr id="6" name="Straight Arrow Connector 5"/>
          <p:cNvCxnSpPr/>
          <p:nvPr/>
        </p:nvCxnSpPr>
        <p:spPr>
          <a:xfrm flipH="1" flipV="1">
            <a:off x="9298234" y="5810300"/>
            <a:ext cx="285750" cy="30564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598133" y="4671852"/>
            <a:ext cx="263431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Dr. Scott J Hebbring</a:t>
            </a:r>
          </a:p>
        </p:txBody>
      </p:sp>
      <p:cxnSp>
        <p:nvCxnSpPr>
          <p:cNvPr id="28" name="Straight Arrow Connector 27"/>
          <p:cNvCxnSpPr/>
          <p:nvPr/>
        </p:nvCxnSpPr>
        <p:spPr>
          <a:xfrm flipV="1">
            <a:off x="10791831" y="4366510"/>
            <a:ext cx="222801" cy="35279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97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46" y="365869"/>
            <a:ext cx="12468225"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Robust Region-based </a:t>
            </a:r>
            <a:r>
              <a:rPr lang="en-US" sz="3200" b="1" dirty="0">
                <a:latin typeface="Arial" panose="020B0604020202020204" pitchFamily="34" charset="0"/>
                <a:cs typeface="Arial" panose="020B0604020202020204" pitchFamily="34" charset="0"/>
              </a:rPr>
              <a:t>Rare-Variant Tests for </a:t>
            </a:r>
            <a:r>
              <a:rPr lang="en-US" sz="3200" b="1" dirty="0" smtClean="0">
                <a:latin typeface="Arial" panose="020B0604020202020204" pitchFamily="34" charset="0"/>
                <a:cs typeface="Arial" panose="020B0604020202020204" pitchFamily="34" charset="0"/>
              </a:rPr>
              <a:t>Binary Traits</a:t>
            </a:r>
            <a:endParaRPr lang="en-US" sz="3200" b="1" dirty="0">
              <a:latin typeface="Arial" panose="020B0604020202020204" pitchFamily="34" charset="0"/>
              <a:cs typeface="Arial" panose="020B0604020202020204" pitchFamily="34" charset="0"/>
            </a:endParaRPr>
          </a:p>
        </p:txBody>
      </p:sp>
      <p:grpSp>
        <p:nvGrpSpPr>
          <p:cNvPr id="46" name="Group 45"/>
          <p:cNvGrpSpPr/>
          <p:nvPr/>
        </p:nvGrpSpPr>
        <p:grpSpPr>
          <a:xfrm>
            <a:off x="354177" y="1350031"/>
            <a:ext cx="11837823" cy="5407456"/>
            <a:chOff x="401636" y="1398885"/>
            <a:chExt cx="13034952" cy="5929174"/>
          </a:xfrm>
        </p:grpSpPr>
        <p:pic>
          <p:nvPicPr>
            <p:cNvPr id="11" name="Picture 10"/>
            <p:cNvPicPr>
              <a:picLocks noChangeAspect="1"/>
            </p:cNvPicPr>
            <p:nvPr/>
          </p:nvPicPr>
          <p:blipFill>
            <a:blip r:embed="rId3"/>
            <a:stretch>
              <a:fillRect/>
            </a:stretch>
          </p:blipFill>
          <p:spPr>
            <a:xfrm>
              <a:off x="401636" y="1398885"/>
              <a:ext cx="4924425" cy="847725"/>
            </a:xfrm>
            <a:prstGeom prst="rect">
              <a:avLst/>
            </a:prstGeom>
          </p:spPr>
        </p:pic>
        <p:grpSp>
          <p:nvGrpSpPr>
            <p:cNvPr id="14" name="Group 13"/>
            <p:cNvGrpSpPr/>
            <p:nvPr/>
          </p:nvGrpSpPr>
          <p:grpSpPr>
            <a:xfrm>
              <a:off x="725487" y="2996808"/>
              <a:ext cx="4468814" cy="695325"/>
              <a:chOff x="623886" y="2683747"/>
              <a:chExt cx="4702175" cy="782965"/>
            </a:xfrm>
          </p:grpSpPr>
          <p:pic>
            <p:nvPicPr>
              <p:cNvPr id="12" name="Picture 11"/>
              <p:cNvPicPr>
                <a:picLocks noChangeAspect="1"/>
              </p:cNvPicPr>
              <p:nvPr/>
            </p:nvPicPr>
            <p:blipFill>
              <a:blip r:embed="rId4"/>
              <a:stretch>
                <a:fillRect/>
              </a:stretch>
            </p:blipFill>
            <p:spPr>
              <a:xfrm>
                <a:off x="1695448" y="2686093"/>
                <a:ext cx="3630613" cy="780619"/>
              </a:xfrm>
              <a:prstGeom prst="rect">
                <a:avLst/>
              </a:prstGeom>
            </p:spPr>
          </p:pic>
          <p:pic>
            <p:nvPicPr>
              <p:cNvPr id="13" name="Picture 12"/>
              <p:cNvPicPr>
                <a:picLocks noChangeAspect="1"/>
              </p:cNvPicPr>
              <p:nvPr/>
            </p:nvPicPr>
            <p:blipFill>
              <a:blip r:embed="rId5"/>
              <a:stretch>
                <a:fillRect/>
              </a:stretch>
            </p:blipFill>
            <p:spPr>
              <a:xfrm>
                <a:off x="623886" y="2683747"/>
                <a:ext cx="1143775" cy="757565"/>
              </a:xfrm>
              <a:prstGeom prst="rect">
                <a:avLst/>
              </a:prstGeom>
            </p:spPr>
          </p:pic>
        </p:grpSp>
        <p:pic>
          <p:nvPicPr>
            <p:cNvPr id="15" name="Picture 14"/>
            <p:cNvPicPr>
              <a:picLocks noChangeAspect="1"/>
            </p:cNvPicPr>
            <p:nvPr/>
          </p:nvPicPr>
          <p:blipFill rotWithShape="1">
            <a:blip r:embed="rId6"/>
            <a:srcRect t="9327"/>
            <a:stretch/>
          </p:blipFill>
          <p:spPr>
            <a:xfrm>
              <a:off x="599883" y="4470193"/>
              <a:ext cx="6176964" cy="1538766"/>
            </a:xfrm>
            <a:prstGeom prst="rect">
              <a:avLst/>
            </a:prstGeom>
          </p:spPr>
        </p:pic>
        <p:pic>
          <p:nvPicPr>
            <p:cNvPr id="17" name="Picture 16"/>
            <p:cNvPicPr>
              <a:picLocks noChangeAspect="1"/>
            </p:cNvPicPr>
            <p:nvPr/>
          </p:nvPicPr>
          <p:blipFill>
            <a:blip r:embed="rId7"/>
            <a:stretch>
              <a:fillRect/>
            </a:stretch>
          </p:blipFill>
          <p:spPr>
            <a:xfrm>
              <a:off x="5170488" y="1449083"/>
              <a:ext cx="2777443" cy="697561"/>
            </a:xfrm>
            <a:prstGeom prst="rect">
              <a:avLst/>
            </a:prstGeom>
          </p:spPr>
        </p:pic>
        <p:sp>
          <p:nvSpPr>
            <p:cNvPr id="18" name="Rectangle 17"/>
            <p:cNvSpPr/>
            <p:nvPr/>
          </p:nvSpPr>
          <p:spPr>
            <a:xfrm>
              <a:off x="3380282" y="3808920"/>
              <a:ext cx="2800767" cy="461665"/>
            </a:xfrm>
            <a:prstGeom prst="rect">
              <a:avLst/>
            </a:prstGeom>
          </p:spPr>
          <p:txBody>
            <a:bodyPr wrap="none">
              <a:spAutoFit/>
            </a:bodyPr>
            <a:lstStyle/>
            <a:p>
              <a:r>
                <a:rPr lang="en-US" sz="2400" b="1" dirty="0" smtClean="0">
                  <a:solidFill>
                    <a:srgbClr val="7030A0"/>
                  </a:solidFill>
                  <a:latin typeface="AdvP9725"/>
                </a:rPr>
                <a:t>Binary Phenotype</a:t>
              </a:r>
              <a:endParaRPr lang="en-US" sz="2400" b="1" dirty="0">
                <a:solidFill>
                  <a:srgbClr val="7030A0"/>
                </a:solidFill>
              </a:endParaRPr>
            </a:p>
          </p:txBody>
        </p:sp>
        <p:cxnSp>
          <p:nvCxnSpPr>
            <p:cNvPr id="20" name="Straight Arrow Connector 19"/>
            <p:cNvCxnSpPr/>
            <p:nvPr/>
          </p:nvCxnSpPr>
          <p:spPr>
            <a:xfrm flipH="1" flipV="1">
              <a:off x="3947886" y="3594349"/>
              <a:ext cx="205355" cy="1846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675323" y="2230214"/>
              <a:ext cx="4580100" cy="461665"/>
            </a:xfrm>
            <a:prstGeom prst="rect">
              <a:avLst/>
            </a:prstGeom>
          </p:spPr>
          <p:txBody>
            <a:bodyPr wrap="none">
              <a:spAutoFit/>
            </a:bodyPr>
            <a:lstStyle/>
            <a:p>
              <a:r>
                <a:rPr lang="en-US" sz="2400" b="1" dirty="0" smtClean="0">
                  <a:solidFill>
                    <a:srgbClr val="7030A0"/>
                  </a:solidFill>
                  <a:latin typeface="AdvP9725"/>
                </a:rPr>
                <a:t>Estimated Disease Probability</a:t>
              </a:r>
              <a:endParaRPr lang="en-US" sz="2400" b="1" dirty="0">
                <a:solidFill>
                  <a:srgbClr val="7030A0"/>
                </a:solidFill>
              </a:endParaRPr>
            </a:p>
          </p:txBody>
        </p:sp>
        <p:cxnSp>
          <p:nvCxnSpPr>
            <p:cNvPr id="22" name="Straight Arrow Connector 21"/>
            <p:cNvCxnSpPr/>
            <p:nvPr/>
          </p:nvCxnSpPr>
          <p:spPr>
            <a:xfrm flipH="1">
              <a:off x="4780666" y="2854779"/>
              <a:ext cx="239485" cy="138803"/>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164818" y="6061175"/>
              <a:ext cx="2256322" cy="523220"/>
            </a:xfrm>
            <a:prstGeom prst="rect">
              <a:avLst/>
            </a:prstGeom>
          </p:spPr>
          <p:txBody>
            <a:bodyPr wrap="none">
              <a:spAutoFit/>
            </a:bodyPr>
            <a:lstStyle/>
            <a:p>
              <a:r>
                <a:rPr lang="en-US" sz="2800" b="1" dirty="0" smtClean="0">
                  <a:solidFill>
                    <a:srgbClr val="7030A0"/>
                  </a:solidFill>
                  <a:latin typeface="AdvP9725"/>
                </a:rPr>
                <a:t>Burden Test</a:t>
              </a:r>
              <a:endParaRPr lang="en-US" sz="2800" b="1" dirty="0">
                <a:solidFill>
                  <a:srgbClr val="7030A0"/>
                </a:solidFill>
              </a:endParaRPr>
            </a:p>
          </p:txBody>
        </p:sp>
        <p:cxnSp>
          <p:nvCxnSpPr>
            <p:cNvPr id="25" name="Straight Arrow Connector 24"/>
            <p:cNvCxnSpPr/>
            <p:nvPr/>
          </p:nvCxnSpPr>
          <p:spPr>
            <a:xfrm flipH="1" flipV="1">
              <a:off x="1681603" y="5745665"/>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789601" y="5929389"/>
              <a:ext cx="1949123" cy="523220"/>
            </a:xfrm>
            <a:prstGeom prst="rect">
              <a:avLst/>
            </a:prstGeom>
          </p:spPr>
          <p:txBody>
            <a:bodyPr wrap="none">
              <a:spAutoFit/>
            </a:bodyPr>
            <a:lstStyle/>
            <a:p>
              <a:r>
                <a:rPr lang="en-US" sz="2800" b="1" dirty="0" smtClean="0">
                  <a:solidFill>
                    <a:srgbClr val="7030A0"/>
                  </a:solidFill>
                  <a:latin typeface="AdvP9725"/>
                </a:rPr>
                <a:t>SKAT Test</a:t>
              </a:r>
              <a:endParaRPr lang="en-US" sz="2800" b="1" dirty="0">
                <a:solidFill>
                  <a:srgbClr val="7030A0"/>
                </a:solidFill>
              </a:endParaRPr>
            </a:p>
          </p:txBody>
        </p:sp>
        <p:cxnSp>
          <p:nvCxnSpPr>
            <p:cNvPr id="30" name="Straight Arrow Connector 29"/>
            <p:cNvCxnSpPr/>
            <p:nvPr/>
          </p:nvCxnSpPr>
          <p:spPr>
            <a:xfrm flipH="1" flipV="1">
              <a:off x="4631486" y="5608233"/>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8"/>
            <a:stretch>
              <a:fillRect/>
            </a:stretch>
          </p:blipFill>
          <p:spPr>
            <a:xfrm>
              <a:off x="5002580" y="6394609"/>
              <a:ext cx="5067300" cy="933450"/>
            </a:xfrm>
            <a:prstGeom prst="rect">
              <a:avLst/>
            </a:prstGeom>
          </p:spPr>
        </p:pic>
        <p:sp>
          <p:nvSpPr>
            <p:cNvPr id="33" name="Rectangle 32"/>
            <p:cNvSpPr/>
            <p:nvPr/>
          </p:nvSpPr>
          <p:spPr>
            <a:xfrm>
              <a:off x="6319715" y="5491618"/>
              <a:ext cx="2328458" cy="523220"/>
            </a:xfrm>
            <a:prstGeom prst="rect">
              <a:avLst/>
            </a:prstGeom>
          </p:spPr>
          <p:txBody>
            <a:bodyPr wrap="none">
              <a:spAutoFit/>
            </a:bodyPr>
            <a:lstStyle/>
            <a:p>
              <a:r>
                <a:rPr lang="en-US" sz="2800" b="1" dirty="0" smtClean="0">
                  <a:solidFill>
                    <a:srgbClr val="7030A0"/>
                  </a:solidFill>
                  <a:latin typeface="AdvP9725"/>
                </a:rPr>
                <a:t>SKAT-O Test</a:t>
              </a:r>
              <a:endParaRPr lang="en-US" sz="2800" b="1" dirty="0">
                <a:solidFill>
                  <a:srgbClr val="7030A0"/>
                </a:solidFill>
              </a:endParaRPr>
            </a:p>
          </p:txBody>
        </p:sp>
        <p:cxnSp>
          <p:nvCxnSpPr>
            <p:cNvPr id="34" name="Straight Arrow Connector 33"/>
            <p:cNvCxnSpPr>
              <a:stCxn id="33" idx="2"/>
            </p:cNvCxnSpPr>
            <p:nvPr/>
          </p:nvCxnSpPr>
          <p:spPr>
            <a:xfrm>
              <a:off x="7483945" y="6014838"/>
              <a:ext cx="194135" cy="3889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9"/>
            <a:stretch>
              <a:fillRect/>
            </a:stretch>
          </p:blipFill>
          <p:spPr>
            <a:xfrm>
              <a:off x="6972875" y="2839789"/>
              <a:ext cx="4031650" cy="852279"/>
            </a:xfrm>
            <a:prstGeom prst="rect">
              <a:avLst/>
            </a:prstGeom>
          </p:spPr>
        </p:pic>
        <p:sp>
          <p:nvSpPr>
            <p:cNvPr id="40" name="Right Arrow 39"/>
            <p:cNvSpPr/>
            <p:nvPr/>
          </p:nvSpPr>
          <p:spPr>
            <a:xfrm>
              <a:off x="5560919" y="2833285"/>
              <a:ext cx="290396" cy="783804"/>
            </a:xfrm>
            <a:prstGeom prst="rightArrow">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rotWithShape="1">
            <a:blip r:embed="rId5"/>
            <a:srcRect t="-1" r="49293" b="-9436"/>
            <a:stretch/>
          </p:blipFill>
          <p:spPr>
            <a:xfrm>
              <a:off x="5965373" y="2948820"/>
              <a:ext cx="551189" cy="736247"/>
            </a:xfrm>
            <a:prstGeom prst="rect">
              <a:avLst/>
            </a:prstGeom>
          </p:spPr>
        </p:pic>
        <p:sp>
          <p:nvSpPr>
            <p:cNvPr id="42" name="TextBox 41"/>
            <p:cNvSpPr txBox="1"/>
            <p:nvPr/>
          </p:nvSpPr>
          <p:spPr>
            <a:xfrm>
              <a:off x="6430322" y="2924180"/>
              <a:ext cx="490840" cy="830997"/>
            </a:xfrm>
            <a:prstGeom prst="rect">
              <a:avLst/>
            </a:prstGeom>
            <a:noFill/>
          </p:spPr>
          <p:txBody>
            <a:bodyPr wrap="none" rtlCol="0">
              <a:spAutoFit/>
            </a:bodyPr>
            <a:lstStyle/>
            <a:p>
              <a:r>
                <a:rPr lang="en-US" sz="4800" dirty="0" smtClean="0"/>
                <a:t>~</a:t>
              </a:r>
              <a:endParaRPr lang="en-US" sz="4800" dirty="0"/>
            </a:p>
          </p:txBody>
        </p:sp>
        <p:sp>
          <p:nvSpPr>
            <p:cNvPr id="43" name="Rectangle 42"/>
            <p:cNvSpPr/>
            <p:nvPr/>
          </p:nvSpPr>
          <p:spPr>
            <a:xfrm>
              <a:off x="6873728" y="3731047"/>
              <a:ext cx="4649030" cy="461665"/>
            </a:xfrm>
            <a:prstGeom prst="rect">
              <a:avLst/>
            </a:prstGeom>
          </p:spPr>
          <p:txBody>
            <a:bodyPr wrap="none">
              <a:spAutoFit/>
            </a:bodyPr>
            <a:lstStyle/>
            <a:p>
              <a:r>
                <a:rPr lang="en-US" sz="2400" b="1" dirty="0" smtClean="0">
                  <a:latin typeface="Arial" panose="020B0604020202020204" pitchFamily="34" charset="0"/>
                  <a:cs typeface="Arial" panose="020B0604020202020204" pitchFamily="34" charset="0"/>
                </a:rPr>
                <a:t>Imbalanced =&gt; Severe Skewed</a:t>
              </a:r>
              <a:endParaRPr lang="en-US" sz="2400" b="1" dirty="0">
                <a:latin typeface="Arial" panose="020B0604020202020204" pitchFamily="34" charset="0"/>
                <a:cs typeface="Arial" panose="020B0604020202020204" pitchFamily="34" charset="0"/>
              </a:endParaRPr>
            </a:p>
          </p:txBody>
        </p:sp>
        <p:sp>
          <p:nvSpPr>
            <p:cNvPr id="44" name="Rectangle 43"/>
            <p:cNvSpPr/>
            <p:nvPr/>
          </p:nvSpPr>
          <p:spPr>
            <a:xfrm>
              <a:off x="7432584" y="4218373"/>
              <a:ext cx="5695729" cy="911173"/>
            </a:xfrm>
            <a:prstGeom prst="rect">
              <a:avLst/>
            </a:prstGeom>
          </p:spPr>
          <p:txBody>
            <a:bodyPr wrap="none">
              <a:spAutoFit/>
            </a:bodyPr>
            <a:lstStyle/>
            <a:p>
              <a:r>
                <a:rPr lang="en-US" sz="2400" b="1" dirty="0" smtClean="0">
                  <a:solidFill>
                    <a:srgbClr val="FF0000"/>
                  </a:solidFill>
                  <a:latin typeface="Arial" panose="020B0604020202020204" pitchFamily="34" charset="0"/>
                  <a:cs typeface="Arial" panose="020B0604020202020204" pitchFamily="34" charset="0"/>
                </a:rPr>
                <a:t>SPA (saddle point approximation) </a:t>
              </a:r>
            </a:p>
            <a:p>
              <a:r>
                <a:rPr lang="en-US" sz="2400" b="1" dirty="0" smtClean="0">
                  <a:solidFill>
                    <a:srgbClr val="FF0000"/>
                  </a:solidFill>
                  <a:latin typeface="Arial" panose="020B0604020202020204" pitchFamily="34" charset="0"/>
                  <a:cs typeface="Arial" panose="020B0604020202020204" pitchFamily="34" charset="0"/>
                </a:rPr>
                <a:t>ER (efficient sampling)</a:t>
              </a:r>
              <a:endParaRPr lang="en-US" sz="2400" b="1" dirty="0">
                <a:solidFill>
                  <a:srgbClr val="FF0000"/>
                </a:solidFill>
                <a:latin typeface="Arial" panose="020B0604020202020204" pitchFamily="34" charset="0"/>
                <a:cs typeface="Arial" panose="020B0604020202020204" pitchFamily="34" charset="0"/>
              </a:endParaRPr>
            </a:p>
          </p:txBody>
        </p:sp>
        <p:pic>
          <p:nvPicPr>
            <p:cNvPr id="45" name="Picture 44"/>
            <p:cNvPicPr>
              <a:picLocks noChangeAspect="1"/>
            </p:cNvPicPr>
            <p:nvPr/>
          </p:nvPicPr>
          <p:blipFill rotWithShape="1">
            <a:blip r:embed="rId10"/>
            <a:srcRect l="33798" r="3450" b="2835"/>
            <a:stretch/>
          </p:blipFill>
          <p:spPr>
            <a:xfrm>
              <a:off x="9013601" y="5451227"/>
              <a:ext cx="4422987" cy="1074578"/>
            </a:xfrm>
            <a:prstGeom prst="rect">
              <a:avLst/>
            </a:prstGeom>
          </p:spPr>
        </p:pic>
      </p:grpSp>
      <p:cxnSp>
        <p:nvCxnSpPr>
          <p:cNvPr id="47" name="Straight Arrow Connector 46"/>
          <p:cNvCxnSpPr/>
          <p:nvPr/>
        </p:nvCxnSpPr>
        <p:spPr>
          <a:xfrm>
            <a:off x="9899905" y="4810478"/>
            <a:ext cx="222950" cy="28140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159760" y="5074826"/>
            <a:ext cx="4016780" cy="980024"/>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758279" y="6060915"/>
            <a:ext cx="4109950" cy="724516"/>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174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981" y="217855"/>
            <a:ext cx="7079182" cy="584775"/>
          </a:xfrm>
          <a:prstGeom prst="rect">
            <a:avLst/>
          </a:prstGeom>
        </p:spPr>
        <p:txBody>
          <a:bodyPr wrap="none">
            <a:spAutoFit/>
          </a:bodyPr>
          <a:lstStyle/>
          <a:p>
            <a:r>
              <a:rPr lang="en-US" sz="3200" b="1" dirty="0">
                <a:latin typeface="Arial" panose="020B0604020202020204" pitchFamily="34" charset="0"/>
                <a:cs typeface="Arial" panose="020B0604020202020204" pitchFamily="34" charset="0"/>
              </a:rPr>
              <a:t>Power and Type I Error Simulations</a:t>
            </a:r>
          </a:p>
        </p:txBody>
      </p:sp>
      <p:grpSp>
        <p:nvGrpSpPr>
          <p:cNvPr id="32" name="Group 31"/>
          <p:cNvGrpSpPr/>
          <p:nvPr/>
        </p:nvGrpSpPr>
        <p:grpSpPr>
          <a:xfrm>
            <a:off x="187981" y="1162778"/>
            <a:ext cx="11985817" cy="5183140"/>
            <a:chOff x="547687" y="1133546"/>
            <a:chExt cx="9609478" cy="3943279"/>
          </a:xfrm>
        </p:grpSpPr>
        <p:pic>
          <p:nvPicPr>
            <p:cNvPr id="5" name="Picture 4"/>
            <p:cNvPicPr>
              <a:picLocks noChangeAspect="1"/>
            </p:cNvPicPr>
            <p:nvPr/>
          </p:nvPicPr>
          <p:blipFill rotWithShape="1">
            <a:blip r:embed="rId2"/>
            <a:srcRect b="36041"/>
            <a:stretch/>
          </p:blipFill>
          <p:spPr>
            <a:xfrm>
              <a:off x="547687" y="1985962"/>
              <a:ext cx="9082088" cy="3090863"/>
            </a:xfrm>
            <a:prstGeom prst="rect">
              <a:avLst/>
            </a:prstGeom>
          </p:spPr>
        </p:pic>
        <p:cxnSp>
          <p:nvCxnSpPr>
            <p:cNvPr id="7" name="Straight Arrow Connector 6"/>
            <p:cNvCxnSpPr/>
            <p:nvPr/>
          </p:nvCxnSpPr>
          <p:spPr>
            <a:xfrm>
              <a:off x="2007394" y="3380732"/>
              <a:ext cx="44604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24891" y="3380732"/>
              <a:ext cx="373077" cy="25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60255" y="2072468"/>
              <a:ext cx="182846" cy="125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47924" y="1940719"/>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09925" y="1985962"/>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0354" y="1674407"/>
              <a:ext cx="1455243" cy="398060"/>
            </a:xfrm>
            <a:prstGeom prst="rect">
              <a:avLst/>
            </a:prstGeom>
            <a:noFill/>
          </p:spPr>
          <p:txBody>
            <a:bodyPr wrap="none" rtlCol="0">
              <a:spAutoFit/>
            </a:bodyPr>
            <a:lstStyle/>
            <a:p>
              <a:r>
                <a:rPr lang="en-US" sz="2800" b="1" dirty="0" smtClean="0">
                  <a:solidFill>
                    <a:srgbClr val="7030A0"/>
                  </a:solidFill>
                </a:rPr>
                <a:t>Prevalence</a:t>
              </a:r>
              <a:endParaRPr lang="en-US" sz="2800" b="1" dirty="0">
                <a:solidFill>
                  <a:srgbClr val="7030A0"/>
                </a:solidFill>
              </a:endParaRPr>
            </a:p>
          </p:txBody>
        </p:sp>
        <p:sp>
          <p:nvSpPr>
            <p:cNvPr id="21" name="TextBox 20"/>
            <p:cNvSpPr txBox="1"/>
            <p:nvPr/>
          </p:nvSpPr>
          <p:spPr>
            <a:xfrm>
              <a:off x="2067449" y="1133546"/>
              <a:ext cx="1018126" cy="725875"/>
            </a:xfrm>
            <a:prstGeom prst="rect">
              <a:avLst/>
            </a:prstGeom>
            <a:noFill/>
          </p:spPr>
          <p:txBody>
            <a:bodyPr wrap="none" rtlCol="0">
              <a:spAutoFit/>
            </a:bodyPr>
            <a:lstStyle/>
            <a:p>
              <a:pPr algn="ctr"/>
              <a:r>
                <a:rPr lang="en-US" sz="2800" b="1" dirty="0" smtClean="0">
                  <a:solidFill>
                    <a:srgbClr val="7030A0"/>
                  </a:solidFill>
                </a:rPr>
                <a:t>Age</a:t>
              </a:r>
            </a:p>
            <a:p>
              <a:pPr algn="ctr"/>
              <a:r>
                <a:rPr lang="en-US" sz="2800" b="1" dirty="0" smtClean="0">
                  <a:solidFill>
                    <a:srgbClr val="7030A0"/>
                  </a:solidFill>
                </a:rPr>
                <a:t>OR=1.2</a:t>
              </a:r>
              <a:endParaRPr lang="en-US" sz="2800" b="1" dirty="0">
                <a:solidFill>
                  <a:srgbClr val="7030A0"/>
                </a:solidFill>
              </a:endParaRPr>
            </a:p>
          </p:txBody>
        </p:sp>
        <p:sp>
          <p:nvSpPr>
            <p:cNvPr id="22" name="TextBox 21"/>
            <p:cNvSpPr txBox="1"/>
            <p:nvPr/>
          </p:nvSpPr>
          <p:spPr>
            <a:xfrm>
              <a:off x="3110575" y="1224600"/>
              <a:ext cx="1033548" cy="725875"/>
            </a:xfrm>
            <a:prstGeom prst="rect">
              <a:avLst/>
            </a:prstGeom>
            <a:noFill/>
          </p:spPr>
          <p:txBody>
            <a:bodyPr wrap="none" rtlCol="0">
              <a:spAutoFit/>
            </a:bodyPr>
            <a:lstStyle/>
            <a:p>
              <a:pPr algn="ctr"/>
              <a:r>
                <a:rPr lang="en-US" sz="2800" b="1" dirty="0" smtClean="0">
                  <a:solidFill>
                    <a:srgbClr val="7030A0"/>
                  </a:solidFill>
                </a:rPr>
                <a:t>Gender</a:t>
              </a:r>
            </a:p>
            <a:p>
              <a:pPr algn="ctr"/>
              <a:r>
                <a:rPr lang="en-US" sz="2800" b="1" dirty="0" smtClean="0">
                  <a:solidFill>
                    <a:srgbClr val="7030A0"/>
                  </a:solidFill>
                </a:rPr>
                <a:t>OR=1.5</a:t>
              </a:r>
              <a:endParaRPr lang="en-US" sz="2800" b="1" dirty="0">
                <a:solidFill>
                  <a:srgbClr val="7030A0"/>
                </a:solidFill>
              </a:endParaRPr>
            </a:p>
          </p:txBody>
        </p:sp>
        <p:sp>
          <p:nvSpPr>
            <p:cNvPr id="23" name="TextBox 22"/>
            <p:cNvSpPr txBox="1"/>
            <p:nvPr/>
          </p:nvSpPr>
          <p:spPr>
            <a:xfrm>
              <a:off x="4138733" y="1448723"/>
              <a:ext cx="1985152" cy="398060"/>
            </a:xfrm>
            <a:prstGeom prst="rect">
              <a:avLst/>
            </a:prstGeom>
            <a:noFill/>
          </p:spPr>
          <p:txBody>
            <a:bodyPr wrap="none" rtlCol="0">
              <a:spAutoFit/>
            </a:bodyPr>
            <a:lstStyle/>
            <a:p>
              <a:r>
                <a:rPr lang="en-US" sz="2800" b="1" dirty="0" smtClean="0">
                  <a:solidFill>
                    <a:srgbClr val="7030A0"/>
                  </a:solidFill>
                </a:rPr>
                <a:t>Genetic Factors</a:t>
              </a:r>
              <a:endParaRPr lang="en-US" sz="2800" b="1" dirty="0">
                <a:solidFill>
                  <a:srgbClr val="7030A0"/>
                </a:solidFill>
              </a:endParaRPr>
            </a:p>
          </p:txBody>
        </p:sp>
        <p:cxnSp>
          <p:nvCxnSpPr>
            <p:cNvPr id="24" name="Straight Arrow Connector 23"/>
            <p:cNvCxnSpPr/>
            <p:nvPr/>
          </p:nvCxnSpPr>
          <p:spPr>
            <a:xfrm flipH="1">
              <a:off x="4229465" y="1935956"/>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604804" y="1953764"/>
              <a:ext cx="87972" cy="216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123886" y="1224600"/>
              <a:ext cx="4033279" cy="1381504"/>
            </a:xfrm>
            <a:prstGeom prst="rect">
              <a:avLst/>
            </a:prstGeom>
          </p:spPr>
          <p:txBody>
            <a:bodyPr wrap="none">
              <a:spAutoFit/>
            </a:bodyPr>
            <a:lstStyle/>
            <a:p>
              <a:pPr marL="285750" indent="-285750">
                <a:buFont typeface="Wingdings" panose="05000000000000000000" pitchFamily="2" charset="2"/>
                <a:buChar char="Ø"/>
              </a:pPr>
              <a:r>
                <a:rPr lang="en-US" sz="2800" b="1" dirty="0" smtClean="0">
                  <a:solidFill>
                    <a:srgbClr val="7030A0"/>
                  </a:solidFill>
                </a:rPr>
                <a:t>Generalized </a:t>
              </a:r>
              <a:r>
                <a:rPr lang="en-US" sz="2800" b="1" dirty="0">
                  <a:solidFill>
                    <a:srgbClr val="7030A0"/>
                  </a:solidFill>
                </a:rPr>
                <a:t>linear </a:t>
              </a:r>
              <a:r>
                <a:rPr lang="en-US" sz="2800" b="1" dirty="0" smtClean="0">
                  <a:solidFill>
                    <a:srgbClr val="7030A0"/>
                  </a:solidFill>
                </a:rPr>
                <a:t>model</a:t>
              </a:r>
            </a:p>
            <a:p>
              <a:pPr marL="285750" indent="-285750">
                <a:buFont typeface="Wingdings" panose="05000000000000000000" pitchFamily="2" charset="2"/>
                <a:buChar char="Ø"/>
              </a:pPr>
              <a:r>
                <a:rPr lang="en-US" sz="2800" b="1" dirty="0" smtClean="0">
                  <a:solidFill>
                    <a:srgbClr val="7030A0"/>
                  </a:solidFill>
                </a:rPr>
                <a:t>10</a:t>
              </a:r>
              <a:r>
                <a:rPr lang="en-US" sz="2800" b="1" baseline="30000" dirty="0" smtClean="0">
                  <a:solidFill>
                    <a:srgbClr val="7030A0"/>
                  </a:solidFill>
                </a:rPr>
                <a:t>7 </a:t>
              </a:r>
              <a:r>
                <a:rPr lang="en-US" sz="2800" b="1" dirty="0" smtClean="0">
                  <a:solidFill>
                    <a:srgbClr val="7030A0"/>
                  </a:solidFill>
                </a:rPr>
                <a:t>phenotypes</a:t>
              </a:r>
            </a:p>
            <a:p>
              <a:pPr marL="285750" indent="-285750">
                <a:buFont typeface="Wingdings" panose="05000000000000000000" pitchFamily="2" charset="2"/>
                <a:buChar char="Ø"/>
              </a:pPr>
              <a:r>
                <a:rPr lang="en-US" sz="2800" b="1" dirty="0" smtClean="0">
                  <a:solidFill>
                    <a:srgbClr val="7030A0"/>
                  </a:solidFill>
                </a:rPr>
                <a:t>1K, 2K and 3K genomic </a:t>
              </a:r>
              <a:r>
                <a:rPr lang="en-US" sz="2800" b="1" dirty="0" smtClean="0">
                  <a:solidFill>
                    <a:srgbClr val="7030A0"/>
                  </a:solidFill>
                </a:rPr>
                <a:t>regions</a:t>
              </a:r>
            </a:p>
            <a:p>
              <a:pPr marL="285750" indent="-285750">
                <a:buFont typeface="Wingdings" panose="05000000000000000000" pitchFamily="2" charset="2"/>
                <a:buChar char="Ø"/>
              </a:pPr>
              <a:r>
                <a:rPr lang="en-US" sz="2800" b="1" dirty="0" smtClean="0">
                  <a:solidFill>
                    <a:srgbClr val="7030A0"/>
                  </a:solidFill>
                </a:rPr>
                <a:t>Alternative: 3-8-2 / 3-1-0 rule</a:t>
              </a:r>
              <a:endParaRPr lang="en-US" sz="2800" b="1" dirty="0" smtClean="0">
                <a:solidFill>
                  <a:srgbClr val="7030A0"/>
                </a:solidFill>
              </a:endParaRPr>
            </a:p>
          </p:txBody>
        </p:sp>
      </p:grpSp>
      <p:cxnSp>
        <p:nvCxnSpPr>
          <p:cNvPr id="34" name="Straight Arrow Connector 33"/>
          <p:cNvCxnSpPr/>
          <p:nvPr/>
        </p:nvCxnSpPr>
        <p:spPr>
          <a:xfrm flipV="1">
            <a:off x="2869397" y="5869050"/>
            <a:ext cx="5547052" cy="18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49459" y="2898767"/>
            <a:ext cx="2563266" cy="338554"/>
          </a:xfrm>
          <a:prstGeom prst="rect">
            <a:avLst/>
          </a:prstGeom>
          <a:noFill/>
        </p:spPr>
        <p:txBody>
          <a:bodyPr wrap="none" rtlCol="0">
            <a:spAutoFit/>
          </a:bodyPr>
          <a:lstStyle/>
          <a:p>
            <a:r>
              <a:rPr lang="en-US" sz="1600" b="1" dirty="0">
                <a:solidFill>
                  <a:schemeClr val="accent6">
                    <a:lumMod val="50000"/>
                  </a:schemeClr>
                </a:solidFill>
              </a:rPr>
              <a:t>c</a:t>
            </a:r>
            <a:r>
              <a:rPr lang="en-US" sz="1600" b="1" dirty="0" smtClean="0">
                <a:solidFill>
                  <a:schemeClr val="accent6">
                    <a:lumMod val="50000"/>
                  </a:schemeClr>
                </a:solidFill>
              </a:rPr>
              <a:t>alibrated coalescent model</a:t>
            </a:r>
            <a:endParaRPr lang="en-US" sz="1600" b="1" dirty="0">
              <a:solidFill>
                <a:schemeClr val="accent6">
                  <a:lumMod val="50000"/>
                </a:schemeClr>
              </a:solidFill>
            </a:endParaRPr>
          </a:p>
        </p:txBody>
      </p:sp>
      <p:sp>
        <p:nvSpPr>
          <p:cNvPr id="25" name="TextBox 24"/>
          <p:cNvSpPr txBox="1"/>
          <p:nvPr/>
        </p:nvSpPr>
        <p:spPr>
          <a:xfrm>
            <a:off x="1850710" y="2893023"/>
            <a:ext cx="821059" cy="338554"/>
          </a:xfrm>
          <a:prstGeom prst="rect">
            <a:avLst/>
          </a:prstGeom>
          <a:noFill/>
        </p:spPr>
        <p:txBody>
          <a:bodyPr wrap="none" rtlCol="0">
            <a:spAutoFit/>
          </a:bodyPr>
          <a:lstStyle/>
          <a:p>
            <a:r>
              <a:rPr lang="en-US" sz="1600" b="1" dirty="0" smtClean="0">
                <a:solidFill>
                  <a:schemeClr val="accent6">
                    <a:lumMod val="50000"/>
                  </a:schemeClr>
                </a:solidFill>
              </a:rPr>
              <a:t>Normal</a:t>
            </a:r>
            <a:endParaRPr lang="en-US" sz="1600" b="1" dirty="0">
              <a:solidFill>
                <a:schemeClr val="accent6">
                  <a:lumMod val="50000"/>
                </a:schemeClr>
              </a:solidFill>
            </a:endParaRPr>
          </a:p>
        </p:txBody>
      </p:sp>
      <p:sp>
        <p:nvSpPr>
          <p:cNvPr id="27" name="TextBox 26"/>
          <p:cNvSpPr txBox="1"/>
          <p:nvPr/>
        </p:nvSpPr>
        <p:spPr>
          <a:xfrm>
            <a:off x="3161746" y="2886307"/>
            <a:ext cx="957313" cy="338554"/>
          </a:xfrm>
          <a:prstGeom prst="rect">
            <a:avLst/>
          </a:prstGeom>
          <a:noFill/>
        </p:spPr>
        <p:txBody>
          <a:bodyPr wrap="none" rtlCol="0">
            <a:spAutoFit/>
          </a:bodyPr>
          <a:lstStyle/>
          <a:p>
            <a:r>
              <a:rPr lang="en-US" sz="1600" b="1" dirty="0" smtClean="0">
                <a:solidFill>
                  <a:schemeClr val="accent6">
                    <a:lumMod val="50000"/>
                  </a:schemeClr>
                </a:solidFill>
              </a:rPr>
              <a:t>Bernoulli</a:t>
            </a:r>
            <a:endParaRPr lang="en-US" sz="1600" b="1" dirty="0">
              <a:solidFill>
                <a:schemeClr val="accent6">
                  <a:lumMod val="50000"/>
                </a:schemeClr>
              </a:solidFill>
            </a:endParaRPr>
          </a:p>
        </p:txBody>
      </p:sp>
    </p:spTree>
    <p:extLst>
      <p:ext uri="{BB962C8B-B14F-4D97-AF65-F5344CB8AC3E}">
        <p14:creationId xmlns:p14="http://schemas.microsoft.com/office/powerpoint/2010/main" val="3570923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0023" y="901567"/>
            <a:ext cx="9635231" cy="5653278"/>
          </a:xfrm>
          <a:prstGeom prst="rect">
            <a:avLst/>
          </a:prstGeom>
        </p:spPr>
      </p:pic>
      <p:sp>
        <p:nvSpPr>
          <p:cNvPr id="3" name="Rectangle 2"/>
          <p:cNvSpPr/>
          <p:nvPr/>
        </p:nvSpPr>
        <p:spPr>
          <a:xfrm>
            <a:off x="223909" y="112565"/>
            <a:ext cx="11865556" cy="523220"/>
          </a:xfrm>
          <a:prstGeom prst="rect">
            <a:avLst/>
          </a:prstGeom>
        </p:spPr>
        <p:txBody>
          <a:bodyPr wrap="none">
            <a:spAutoFit/>
          </a:bodyPr>
          <a:lstStyle/>
          <a:p>
            <a:r>
              <a:rPr lang="en-US" sz="2800" b="1" dirty="0" smtClean="0">
                <a:latin typeface="Arial" panose="020B0604020202020204" pitchFamily="34" charset="0"/>
                <a:cs typeface="Arial" panose="020B0604020202020204" pitchFamily="34" charset="0"/>
              </a:rPr>
              <a:t>Inflated Type </a:t>
            </a:r>
            <a:r>
              <a:rPr lang="en-US" sz="2800" b="1" dirty="0">
                <a:latin typeface="Arial" panose="020B0604020202020204" pitchFamily="34" charset="0"/>
                <a:cs typeface="Arial" panose="020B0604020202020204" pitchFamily="34" charset="0"/>
              </a:rPr>
              <a:t>I Error Rates of Unadjusted </a:t>
            </a:r>
            <a:r>
              <a:rPr lang="en-US" sz="2800" b="1" dirty="0" smtClean="0">
                <a:latin typeface="Arial" panose="020B0604020202020204" pitchFamily="34" charset="0"/>
                <a:cs typeface="Arial" panose="020B0604020202020204" pitchFamily="34" charset="0"/>
              </a:rPr>
              <a:t>Burden</a:t>
            </a:r>
            <a:r>
              <a:rPr lang="en-US" sz="2800" b="1" dirty="0">
                <a:latin typeface="Arial" panose="020B0604020202020204" pitchFamily="34" charset="0"/>
                <a:cs typeface="Arial" panose="020B0604020202020204" pitchFamily="34" charset="0"/>
              </a:rPr>
              <a:t>, SKAT, and </a:t>
            </a:r>
            <a:r>
              <a:rPr lang="en-US" sz="2800" b="1" dirty="0" smtClean="0">
                <a:latin typeface="Arial" panose="020B0604020202020204" pitchFamily="34" charset="0"/>
                <a:cs typeface="Arial" panose="020B0604020202020204" pitchFamily="34" charset="0"/>
              </a:rPr>
              <a:t>SKAT-O</a:t>
            </a:r>
            <a:endParaRPr lang="en-US" sz="6600" b="1" dirty="0">
              <a:latin typeface="Arial" panose="020B0604020202020204" pitchFamily="34" charset="0"/>
              <a:cs typeface="Arial" panose="020B0604020202020204" pitchFamily="34" charset="0"/>
            </a:endParaRPr>
          </a:p>
        </p:txBody>
      </p:sp>
      <p:cxnSp>
        <p:nvCxnSpPr>
          <p:cNvPr id="5" name="Straight Arrow Connector 4"/>
          <p:cNvCxnSpPr/>
          <p:nvPr/>
        </p:nvCxnSpPr>
        <p:spPr>
          <a:xfrm>
            <a:off x="3181350" y="4886325"/>
            <a:ext cx="0" cy="1076325"/>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6" name="Straight Arrow Connector 5"/>
          <p:cNvCxnSpPr/>
          <p:nvPr/>
        </p:nvCxnSpPr>
        <p:spPr>
          <a:xfrm>
            <a:off x="3190875" y="3438523"/>
            <a:ext cx="0" cy="1076325"/>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p:cNvCxnSpPr/>
          <p:nvPr/>
        </p:nvCxnSpPr>
        <p:spPr>
          <a:xfrm>
            <a:off x="5486400" y="4886325"/>
            <a:ext cx="0" cy="1076325"/>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p:cNvCxnSpPr/>
          <p:nvPr/>
        </p:nvCxnSpPr>
        <p:spPr>
          <a:xfrm>
            <a:off x="5495925" y="3438523"/>
            <a:ext cx="0" cy="1076325"/>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p:cNvCxnSpPr/>
          <p:nvPr/>
        </p:nvCxnSpPr>
        <p:spPr>
          <a:xfrm>
            <a:off x="7610475" y="4886325"/>
            <a:ext cx="0" cy="1076325"/>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p:cNvCxnSpPr/>
          <p:nvPr/>
        </p:nvCxnSpPr>
        <p:spPr>
          <a:xfrm>
            <a:off x="7600950" y="3438523"/>
            <a:ext cx="0" cy="1076325"/>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8601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4300" y="1011676"/>
            <a:ext cx="6344866" cy="5846323"/>
            <a:chOff x="114300" y="352654"/>
            <a:chExt cx="7200900" cy="6505346"/>
          </a:xfrm>
        </p:grpSpPr>
        <p:pic>
          <p:nvPicPr>
            <p:cNvPr id="3" name="Picture 2"/>
            <p:cNvPicPr>
              <a:picLocks noChangeAspect="1"/>
            </p:cNvPicPr>
            <p:nvPr/>
          </p:nvPicPr>
          <p:blipFill rotWithShape="1">
            <a:blip r:embed="rId2"/>
            <a:srcRect r="51249" b="-2790"/>
            <a:stretch/>
          </p:blipFill>
          <p:spPr>
            <a:xfrm>
              <a:off x="114300" y="352654"/>
              <a:ext cx="6791325" cy="3423726"/>
            </a:xfrm>
            <a:prstGeom prst="rect">
              <a:avLst/>
            </a:prstGeom>
          </p:spPr>
        </p:pic>
        <p:pic>
          <p:nvPicPr>
            <p:cNvPr id="4" name="Picture 3"/>
            <p:cNvPicPr>
              <a:picLocks noChangeAspect="1"/>
            </p:cNvPicPr>
            <p:nvPr/>
          </p:nvPicPr>
          <p:blipFill rotWithShape="1">
            <a:blip r:embed="rId2"/>
            <a:srcRect l="49073" t="3033"/>
            <a:stretch/>
          </p:blipFill>
          <p:spPr>
            <a:xfrm>
              <a:off x="190500" y="3614454"/>
              <a:ext cx="7124700" cy="3243546"/>
            </a:xfrm>
            <a:prstGeom prst="rect">
              <a:avLst/>
            </a:prstGeom>
          </p:spPr>
        </p:pic>
      </p:grpSp>
      <p:sp>
        <p:nvSpPr>
          <p:cNvPr id="5" name="Rectangle 4"/>
          <p:cNvSpPr/>
          <p:nvPr/>
        </p:nvSpPr>
        <p:spPr>
          <a:xfrm>
            <a:off x="617131" y="227404"/>
            <a:ext cx="10823925"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 shows higher power to identify causal variants</a:t>
            </a:r>
            <a:endParaRPr lang="en-US" sz="3200" b="1" dirty="0"/>
          </a:p>
        </p:txBody>
      </p:sp>
      <p:sp>
        <p:nvSpPr>
          <p:cNvPr id="7" name="Rectangle 6"/>
          <p:cNvSpPr/>
          <p:nvPr/>
        </p:nvSpPr>
        <p:spPr>
          <a:xfrm>
            <a:off x="4327264" y="4487556"/>
            <a:ext cx="1612493" cy="369332"/>
          </a:xfrm>
          <a:prstGeom prst="rect">
            <a:avLst/>
          </a:prstGeom>
        </p:spPr>
        <p:txBody>
          <a:bodyPr wrap="none">
            <a:spAutoFit/>
          </a:bodyPr>
          <a:lstStyle/>
          <a:p>
            <a:r>
              <a:rPr lang="en-US" b="1" dirty="0">
                <a:solidFill>
                  <a:srgbClr val="FF0000"/>
                </a:solidFill>
                <a:latin typeface="Times New Roman" panose="02020603050405020304" pitchFamily="18" charset="0"/>
              </a:rPr>
              <a:t>Robust SKAT </a:t>
            </a:r>
            <a:endParaRPr lang="en-US" b="1" dirty="0">
              <a:solidFill>
                <a:srgbClr val="FF0000"/>
              </a:solidFill>
            </a:endParaRPr>
          </a:p>
        </p:txBody>
      </p:sp>
      <p:cxnSp>
        <p:nvCxnSpPr>
          <p:cNvPr id="9" name="Straight Arrow Connector 8"/>
          <p:cNvCxnSpPr/>
          <p:nvPr/>
        </p:nvCxnSpPr>
        <p:spPr>
          <a:xfrm>
            <a:off x="5165937" y="503892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37921" y="2240787"/>
            <a:ext cx="5876930" cy="2431435"/>
          </a:xfrm>
          <a:prstGeom prst="rect">
            <a:avLst/>
          </a:prstGeom>
        </p:spPr>
        <p:txBody>
          <a:bodyPr wrap="none">
            <a:spAutoFit/>
          </a:bodyPr>
          <a:lstStyle/>
          <a:p>
            <a:r>
              <a:rPr lang="en-US" sz="3600" dirty="0">
                <a:latin typeface="Times New Roman" panose="02020603050405020304" pitchFamily="18" charset="0"/>
              </a:rPr>
              <a:t>3-8-2 rule: </a:t>
            </a:r>
            <a:endParaRPr lang="en-US" sz="36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1606236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2348" y="1000125"/>
            <a:ext cx="6212648" cy="5572125"/>
            <a:chOff x="-107123" y="831317"/>
            <a:chExt cx="6667215" cy="5912383"/>
          </a:xfrm>
        </p:grpSpPr>
        <p:pic>
          <p:nvPicPr>
            <p:cNvPr id="3" name="Picture 2"/>
            <p:cNvPicPr>
              <a:picLocks noChangeAspect="1"/>
            </p:cNvPicPr>
            <p:nvPr/>
          </p:nvPicPr>
          <p:blipFill rotWithShape="1">
            <a:blip r:embed="rId2"/>
            <a:srcRect l="50844" b="10663"/>
            <a:stretch/>
          </p:blipFill>
          <p:spPr>
            <a:xfrm>
              <a:off x="51882" y="3790950"/>
              <a:ext cx="6508210" cy="2952750"/>
            </a:xfrm>
            <a:prstGeom prst="rect">
              <a:avLst/>
            </a:prstGeom>
          </p:spPr>
        </p:pic>
        <p:pic>
          <p:nvPicPr>
            <p:cNvPr id="4" name="Picture 3"/>
            <p:cNvPicPr>
              <a:picLocks noChangeAspect="1"/>
            </p:cNvPicPr>
            <p:nvPr/>
          </p:nvPicPr>
          <p:blipFill rotWithShape="1">
            <a:blip r:embed="rId2"/>
            <a:srcRect r="50317" b="10455"/>
            <a:stretch/>
          </p:blipFill>
          <p:spPr>
            <a:xfrm>
              <a:off x="-107123" y="831317"/>
              <a:ext cx="6577841" cy="2959633"/>
            </a:xfrm>
            <a:prstGeom prst="rect">
              <a:avLst/>
            </a:prstGeom>
          </p:spPr>
        </p:pic>
      </p:grpSp>
      <p:sp>
        <p:nvSpPr>
          <p:cNvPr id="5" name="Rectangle 4"/>
          <p:cNvSpPr/>
          <p:nvPr/>
        </p:nvSpPr>
        <p:spPr>
          <a:xfrm>
            <a:off x="650539" y="177196"/>
            <a:ext cx="11248913"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SKAT-O shows higher power to identify causal variants</a:t>
            </a:r>
            <a:endParaRPr lang="en-US" sz="3200" b="1" dirty="0"/>
          </a:p>
        </p:txBody>
      </p:sp>
      <p:sp>
        <p:nvSpPr>
          <p:cNvPr id="6" name="Rectangle 5"/>
          <p:cNvSpPr/>
          <p:nvPr/>
        </p:nvSpPr>
        <p:spPr>
          <a:xfrm>
            <a:off x="6274996" y="2311133"/>
            <a:ext cx="5876930" cy="2431435"/>
          </a:xfrm>
          <a:prstGeom prst="rect">
            <a:avLst/>
          </a:prstGeom>
        </p:spPr>
        <p:txBody>
          <a:bodyPr wrap="none">
            <a:spAutoFit/>
          </a:bodyPr>
          <a:lstStyle/>
          <a:p>
            <a:r>
              <a:rPr lang="en-US" sz="3800" dirty="0">
                <a:latin typeface="Times New Roman" panose="02020603050405020304" pitchFamily="18" charset="0"/>
              </a:rPr>
              <a:t>3-1-0 rule: </a:t>
            </a:r>
            <a:endParaRPr lang="en-US" sz="38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100%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0% causal variants are protective</a:t>
            </a:r>
          </a:p>
        </p:txBody>
      </p:sp>
      <p:sp>
        <p:nvSpPr>
          <p:cNvPr id="9" name="Rectangle 8"/>
          <p:cNvSpPr/>
          <p:nvPr/>
        </p:nvSpPr>
        <p:spPr>
          <a:xfrm>
            <a:off x="4236374" y="4514132"/>
            <a:ext cx="1794274" cy="369332"/>
          </a:xfrm>
          <a:prstGeom prst="rect">
            <a:avLst/>
          </a:prstGeom>
        </p:spPr>
        <p:txBody>
          <a:bodyPr wrap="none">
            <a:spAutoFit/>
          </a:bodyPr>
          <a:lstStyle/>
          <a:p>
            <a:r>
              <a:rPr lang="en-US" b="1" dirty="0" smtClean="0">
                <a:solidFill>
                  <a:srgbClr val="FF0000"/>
                </a:solidFill>
                <a:latin typeface="Times New Roman" panose="02020603050405020304" pitchFamily="18" charset="0"/>
              </a:rPr>
              <a:t>Robust SKAT-O</a:t>
            </a:r>
            <a:endParaRPr lang="en-US" b="1" dirty="0">
              <a:solidFill>
                <a:srgbClr val="FF0000"/>
              </a:solidFill>
            </a:endParaRPr>
          </a:p>
        </p:txBody>
      </p:sp>
      <p:cxnSp>
        <p:nvCxnSpPr>
          <p:cNvPr id="10" name="Straight Arrow Connector 9"/>
          <p:cNvCxnSpPr/>
          <p:nvPr/>
        </p:nvCxnSpPr>
        <p:spPr>
          <a:xfrm>
            <a:off x="4445183" y="1627390"/>
            <a:ext cx="203731" cy="282102"/>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23491" y="499340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715589" y="1994328"/>
            <a:ext cx="199311" cy="23815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39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74443"/>
          <a:stretch/>
        </p:blipFill>
        <p:spPr>
          <a:xfrm>
            <a:off x="100013" y="904875"/>
            <a:ext cx="3386138" cy="2971800"/>
          </a:xfrm>
          <a:prstGeom prst="rect">
            <a:avLst/>
          </a:prstGeom>
        </p:spPr>
      </p:pic>
      <p:pic>
        <p:nvPicPr>
          <p:cNvPr id="3" name="Picture 2"/>
          <p:cNvPicPr>
            <a:picLocks noChangeAspect="1"/>
          </p:cNvPicPr>
          <p:nvPr/>
        </p:nvPicPr>
        <p:blipFill rotWithShape="1">
          <a:blip r:embed="rId2"/>
          <a:srcRect l="76959"/>
          <a:stretch/>
        </p:blipFill>
        <p:spPr>
          <a:xfrm>
            <a:off x="3629025" y="904875"/>
            <a:ext cx="3052762" cy="2971800"/>
          </a:xfrm>
          <a:prstGeom prst="rect">
            <a:avLst/>
          </a:prstGeom>
        </p:spPr>
      </p:pic>
      <p:pic>
        <p:nvPicPr>
          <p:cNvPr id="4" name="Picture 3"/>
          <p:cNvPicPr>
            <a:picLocks noChangeAspect="1"/>
          </p:cNvPicPr>
          <p:nvPr/>
        </p:nvPicPr>
        <p:blipFill rotWithShape="1">
          <a:blip r:embed="rId3"/>
          <a:srcRect r="75452"/>
          <a:stretch/>
        </p:blipFill>
        <p:spPr>
          <a:xfrm>
            <a:off x="176213" y="3862387"/>
            <a:ext cx="3233738" cy="2895600"/>
          </a:xfrm>
          <a:prstGeom prst="rect">
            <a:avLst/>
          </a:prstGeom>
        </p:spPr>
      </p:pic>
      <p:pic>
        <p:nvPicPr>
          <p:cNvPr id="5" name="Picture 4"/>
          <p:cNvPicPr>
            <a:picLocks noChangeAspect="1"/>
          </p:cNvPicPr>
          <p:nvPr/>
        </p:nvPicPr>
        <p:blipFill rotWithShape="1">
          <a:blip r:embed="rId3"/>
          <a:srcRect l="76898" b="987"/>
          <a:stretch/>
        </p:blipFill>
        <p:spPr>
          <a:xfrm>
            <a:off x="3638550" y="3876675"/>
            <a:ext cx="3043237" cy="2867025"/>
          </a:xfrm>
          <a:prstGeom prst="rect">
            <a:avLst/>
          </a:prstGeom>
        </p:spPr>
      </p:pic>
      <p:sp>
        <p:nvSpPr>
          <p:cNvPr id="6" name="Rectangle 5"/>
          <p:cNvSpPr/>
          <p:nvPr/>
        </p:nvSpPr>
        <p:spPr>
          <a:xfrm>
            <a:off x="4127549" y="4426572"/>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7" name="Straight Arrow Connector 6"/>
          <p:cNvCxnSpPr/>
          <p:nvPr/>
        </p:nvCxnSpPr>
        <p:spPr>
          <a:xfrm>
            <a:off x="5053540" y="476720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18766" y="4232760"/>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44746" y="1493131"/>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10" name="Straight Arrow Connector 9"/>
          <p:cNvCxnSpPr/>
          <p:nvPr/>
        </p:nvCxnSpPr>
        <p:spPr>
          <a:xfrm>
            <a:off x="5584499" y="192887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78992" y="889127"/>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Region=2K</a:t>
            </a:r>
            <a:endParaRPr lang="en-US" b="1" dirty="0">
              <a:solidFill>
                <a:srgbClr val="7030A0"/>
              </a:solidFill>
            </a:endParaRPr>
          </a:p>
        </p:txBody>
      </p:sp>
      <p:sp>
        <p:nvSpPr>
          <p:cNvPr id="13" name="Rectangle 12"/>
          <p:cNvSpPr/>
          <p:nvPr/>
        </p:nvSpPr>
        <p:spPr>
          <a:xfrm>
            <a:off x="2980858" y="3782291"/>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Region=3K</a:t>
            </a:r>
            <a:endParaRPr lang="en-US" b="1" dirty="0">
              <a:solidFill>
                <a:srgbClr val="7030A0"/>
              </a:solidFill>
            </a:endParaRPr>
          </a:p>
        </p:txBody>
      </p:sp>
      <p:sp>
        <p:nvSpPr>
          <p:cNvPr id="14" name="Rectangle 13"/>
          <p:cNvSpPr/>
          <p:nvPr/>
        </p:nvSpPr>
        <p:spPr>
          <a:xfrm>
            <a:off x="503493" y="166877"/>
            <a:ext cx="11292194" cy="584775"/>
          </a:xfrm>
          <a:prstGeom prst="rect">
            <a:avLst/>
          </a:prstGeom>
        </p:spPr>
        <p:txBody>
          <a:bodyPr wrap="none">
            <a:spAutoFit/>
          </a:bodyPr>
          <a:lstStyle/>
          <a:p>
            <a:r>
              <a:rPr lang="en-US" sz="3200" b="1" dirty="0" smtClean="0">
                <a:latin typeface="Times New Roman" panose="02020603050405020304" pitchFamily="18" charset="0"/>
              </a:rPr>
              <a:t>Power evaluation: robust SKAT-O showed length independence</a:t>
            </a:r>
            <a:endParaRPr lang="en-US" sz="3200" b="1" dirty="0"/>
          </a:p>
        </p:txBody>
      </p:sp>
      <p:sp>
        <p:nvSpPr>
          <p:cNvPr id="15" name="Rectangle 14"/>
          <p:cNvSpPr/>
          <p:nvPr/>
        </p:nvSpPr>
        <p:spPr>
          <a:xfrm>
            <a:off x="6681787" y="2217033"/>
            <a:ext cx="5113900" cy="2062103"/>
          </a:xfrm>
          <a:prstGeom prst="rect">
            <a:avLst/>
          </a:prstGeom>
        </p:spPr>
        <p:txBody>
          <a:bodyPr wrap="none">
            <a:spAutoFit/>
          </a:bodyPr>
          <a:lstStyle/>
          <a:p>
            <a:r>
              <a:rPr lang="en-US" sz="3200" dirty="0">
                <a:latin typeface="Times New Roman" panose="02020603050405020304" pitchFamily="18" charset="0"/>
              </a:rPr>
              <a:t>3-8-2 rule: </a:t>
            </a:r>
            <a:endParaRPr lang="en-US" sz="3200" dirty="0"/>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4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4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418681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498" y="77453"/>
            <a:ext cx="10029605" cy="584775"/>
          </a:xfrm>
          <a:prstGeom prst="rect">
            <a:avLst/>
          </a:prstGeom>
        </p:spPr>
        <p:txBody>
          <a:bodyPr wrap="none">
            <a:spAutoFit/>
          </a:bodyPr>
          <a:lstStyle/>
          <a:p>
            <a:r>
              <a:rPr lang="en-US" sz="3200" b="1" dirty="0" smtClean="0">
                <a:latin typeface="Times New Roman" panose="02020603050405020304" pitchFamily="18" charset="0"/>
              </a:rPr>
              <a:t>Computational time: robust SKAT-O require 140x times</a:t>
            </a:r>
            <a:endParaRPr lang="en-US" sz="3200" b="1" dirty="0"/>
          </a:p>
        </p:txBody>
      </p:sp>
      <p:sp>
        <p:nvSpPr>
          <p:cNvPr id="3" name="Rectangle 2"/>
          <p:cNvSpPr/>
          <p:nvPr/>
        </p:nvSpPr>
        <p:spPr>
          <a:xfrm>
            <a:off x="636005" y="700328"/>
            <a:ext cx="10644188" cy="1569660"/>
          </a:xfrm>
          <a:prstGeom prst="rect">
            <a:avLst/>
          </a:prstGeom>
        </p:spPr>
        <p:txBody>
          <a:bodyPr wrap="square">
            <a:spAutoFit/>
          </a:bodyPr>
          <a:lstStyle/>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Computational times is almost similar between 5,000 and 100,000 samples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791 UK biobank phenotypes and 50,000 samples require 453 CPU days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1 phenotypes and </a:t>
            </a:r>
            <a:r>
              <a:rPr lang="en-US" sz="2400" dirty="0">
                <a:solidFill>
                  <a:srgbClr val="222222"/>
                </a:solidFill>
                <a:latin typeface="Arial" panose="020B0604020202020204" pitchFamily="34" charset="0"/>
                <a:cs typeface="Arial" panose="020B0604020202020204" pitchFamily="34" charset="0"/>
              </a:rPr>
              <a:t>50,000 samples require </a:t>
            </a:r>
            <a:r>
              <a:rPr lang="en-US" sz="2400" dirty="0" smtClean="0">
                <a:solidFill>
                  <a:srgbClr val="222222"/>
                </a:solidFill>
                <a:latin typeface="Arial" panose="020B0604020202020204" pitchFamily="34" charset="0"/>
                <a:cs typeface="Arial" panose="020B0604020202020204" pitchFamily="34" charset="0"/>
              </a:rPr>
              <a:t>13.7 CPU hours</a:t>
            </a:r>
          </a:p>
          <a:p>
            <a:endParaRPr lang="en-US" sz="2400" dirty="0" smtClean="0">
              <a:solidFill>
                <a:srgbClr val="222222"/>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135717" y="2269988"/>
            <a:ext cx="4282589" cy="2673862"/>
          </a:xfrm>
          <a:prstGeom prst="rect">
            <a:avLst/>
          </a:prstGeom>
        </p:spPr>
      </p:pic>
      <p:sp>
        <p:nvSpPr>
          <p:cNvPr id="6" name="Rectangle 5"/>
          <p:cNvSpPr/>
          <p:nvPr/>
        </p:nvSpPr>
        <p:spPr>
          <a:xfrm>
            <a:off x="6426654" y="5159293"/>
            <a:ext cx="5700713" cy="830997"/>
          </a:xfrm>
          <a:prstGeom prst="rect">
            <a:avLst/>
          </a:prstGeom>
        </p:spPr>
        <p:txBody>
          <a:bodyPr wrap="square">
            <a:spAutoFit/>
          </a:bodyPr>
          <a:lstStyle/>
          <a:p>
            <a:pPr algn="ctr"/>
            <a:r>
              <a:rPr lang="en-US" sz="2400" dirty="0" smtClean="0">
                <a:solidFill>
                  <a:srgbClr val="202020"/>
                </a:solidFill>
                <a:latin typeface="Open Sans"/>
              </a:rPr>
              <a:t>18 </a:t>
            </a:r>
            <a:r>
              <a:rPr lang="en-US" sz="2400" dirty="0">
                <a:solidFill>
                  <a:srgbClr val="202020"/>
                </a:solidFill>
                <a:latin typeface="Open Sans"/>
              </a:rPr>
              <a:t>server nodes with 160 cores of computer power</a:t>
            </a:r>
            <a:endParaRPr lang="en-US" sz="2400" dirty="0"/>
          </a:p>
        </p:txBody>
      </p:sp>
      <p:sp>
        <p:nvSpPr>
          <p:cNvPr id="7" name="Rectangle 6"/>
          <p:cNvSpPr/>
          <p:nvPr/>
        </p:nvSpPr>
        <p:spPr>
          <a:xfrm>
            <a:off x="7422008" y="6085540"/>
            <a:ext cx="3953326" cy="523220"/>
          </a:xfrm>
          <a:prstGeom prst="rect">
            <a:avLst/>
          </a:prstGeom>
        </p:spPr>
        <p:txBody>
          <a:bodyPr wrap="none">
            <a:spAutoFit/>
          </a:bodyPr>
          <a:lstStyle/>
          <a:p>
            <a:r>
              <a:rPr lang="en-US" sz="2800" dirty="0" smtClean="0">
                <a:solidFill>
                  <a:srgbClr val="222222"/>
                </a:solidFill>
                <a:latin typeface="Arial" panose="020B0604020202020204" pitchFamily="34" charset="0"/>
                <a:cs typeface="Arial" panose="020B0604020202020204" pitchFamily="34" charset="0"/>
              </a:rPr>
              <a:t>500K sample ~ 30 </a:t>
            </a:r>
            <a:r>
              <a:rPr lang="en-US" sz="2800" dirty="0">
                <a:solidFill>
                  <a:srgbClr val="222222"/>
                </a:solidFill>
                <a:latin typeface="Arial" panose="020B0604020202020204" pitchFamily="34" charset="0"/>
                <a:cs typeface="Arial" panose="020B0604020202020204" pitchFamily="34" charset="0"/>
              </a:rPr>
              <a:t>days</a:t>
            </a:r>
            <a:endParaRPr lang="en-US" sz="2800" dirty="0"/>
          </a:p>
        </p:txBody>
      </p:sp>
      <p:pic>
        <p:nvPicPr>
          <p:cNvPr id="8" name="Picture 7"/>
          <p:cNvPicPr>
            <a:picLocks noChangeAspect="1"/>
          </p:cNvPicPr>
          <p:nvPr/>
        </p:nvPicPr>
        <p:blipFill>
          <a:blip r:embed="rId3"/>
          <a:stretch>
            <a:fillRect/>
          </a:stretch>
        </p:blipFill>
        <p:spPr>
          <a:xfrm>
            <a:off x="1064729" y="1902492"/>
            <a:ext cx="4893370" cy="4955508"/>
          </a:xfrm>
          <a:prstGeom prst="rect">
            <a:avLst/>
          </a:prstGeom>
        </p:spPr>
      </p:pic>
      <p:sp>
        <p:nvSpPr>
          <p:cNvPr id="9" name="Rectangle 8"/>
          <p:cNvSpPr/>
          <p:nvPr/>
        </p:nvSpPr>
        <p:spPr>
          <a:xfrm>
            <a:off x="5888447" y="5836401"/>
            <a:ext cx="736099"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100K</a:t>
            </a:r>
            <a:endParaRPr lang="en-US" b="1" dirty="0">
              <a:solidFill>
                <a:schemeClr val="accent4">
                  <a:lumMod val="75000"/>
                </a:schemeClr>
              </a:solidFill>
            </a:endParaRPr>
          </a:p>
        </p:txBody>
      </p:sp>
      <p:cxnSp>
        <p:nvCxnSpPr>
          <p:cNvPr id="11" name="Straight Arrow Connector 10"/>
          <p:cNvCxnSpPr>
            <a:stCxn id="9" idx="2"/>
          </p:cNvCxnSpPr>
          <p:nvPr/>
        </p:nvCxnSpPr>
        <p:spPr>
          <a:xfrm flipH="1">
            <a:off x="5918149" y="6205733"/>
            <a:ext cx="338348" cy="200769"/>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42899" y="4615934"/>
            <a:ext cx="1210588"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2.7 hours</a:t>
            </a:r>
            <a:endParaRPr lang="en-US" b="1" dirty="0">
              <a:solidFill>
                <a:schemeClr val="accent4">
                  <a:lumMod val="75000"/>
                </a:schemeClr>
              </a:solidFill>
            </a:endParaRPr>
          </a:p>
        </p:txBody>
      </p:sp>
      <p:cxnSp>
        <p:nvCxnSpPr>
          <p:cNvPr id="17" name="Straight Arrow Connector 16"/>
          <p:cNvCxnSpPr/>
          <p:nvPr/>
        </p:nvCxnSpPr>
        <p:spPr>
          <a:xfrm>
            <a:off x="5486400" y="4800600"/>
            <a:ext cx="288858" cy="170454"/>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924050" y="4985266"/>
            <a:ext cx="439083" cy="311508"/>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342899" y="2667000"/>
            <a:ext cx="563424" cy="252662"/>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008489" y="2919661"/>
            <a:ext cx="584450" cy="213035"/>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474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789</Words>
  <Application>Microsoft Office PowerPoint</Application>
  <PresentationFormat>Widescreen</PresentationFormat>
  <Paragraphs>159</Paragraphs>
  <Slides>17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Adobe Gothic Std B</vt:lpstr>
      <vt:lpstr>AdvP9725</vt:lpstr>
      <vt:lpstr>Arial</vt:lpstr>
      <vt:lpstr>Calibri</vt:lpstr>
      <vt:lpstr>Calibri Light</vt:lpstr>
      <vt:lpstr>Helvetica W01 Roman</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32</cp:revision>
  <dcterms:created xsi:type="dcterms:W3CDTF">2020-01-20T01:46:29Z</dcterms:created>
  <dcterms:modified xsi:type="dcterms:W3CDTF">2020-01-20T19:20:51Z</dcterms:modified>
</cp:coreProperties>
</file>