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7" r:id="rId5"/>
    <p:sldId id="258" r:id="rId6"/>
    <p:sldId id="268" r:id="rId7"/>
    <p:sldId id="273" r:id="rId8"/>
    <p:sldId id="272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4" autoAdjust="0"/>
    <p:restoredTop sz="94660"/>
  </p:normalViewPr>
  <p:slideViewPr>
    <p:cSldViewPr>
      <p:cViewPr varScale="1">
        <p:scale>
          <a:sx n="109" d="100"/>
          <a:sy n="109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E38A-1A02-44CB-B465-569571468883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74B3-FC3C-4D04-B008-366BB822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ature.com/articles/tp2016120#ref65" TargetMode="External"/><Relationship Id="rId5" Type="http://schemas.openxmlformats.org/officeDocument/2006/relationships/hyperlink" Target="https://www.nature.com/articles/tp2016120#ref64" TargetMode="External"/><Relationship Id="rId4" Type="http://schemas.openxmlformats.org/officeDocument/2006/relationships/hyperlink" Target="https://www.nature.com/articles/tp2016120#ref6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Identify autism associated genetic variation with MRI and exon-sequencing data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8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8143875" cy="20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4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" y="685800"/>
            <a:ext cx="8991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Data Cleaning and pre-processing</a:t>
            </a:r>
          </a:p>
          <a:p>
            <a:endParaRPr lang="en-US" sz="1600" dirty="0" smtClean="0"/>
          </a:p>
          <a:p>
            <a:r>
              <a:rPr lang="en-US" sz="1600" dirty="0" smtClean="0"/>
              <a:t># 314 samples listed in quantitative </a:t>
            </a:r>
            <a:r>
              <a:rPr lang="en-US" sz="1600" dirty="0" err="1" smtClean="0"/>
              <a:t>iffusion</a:t>
            </a:r>
            <a:r>
              <a:rPr lang="en-US" sz="1600" dirty="0" smtClean="0"/>
              <a:t> tensor MRI data file</a:t>
            </a:r>
          </a:p>
          <a:p>
            <a:r>
              <a:rPr lang="en-US" sz="1600" dirty="0" smtClean="0"/>
              <a:t># 256 samples have whole-</a:t>
            </a:r>
            <a:r>
              <a:rPr lang="en-US" sz="1600" dirty="0" err="1" smtClean="0"/>
              <a:t>exom</a:t>
            </a:r>
            <a:r>
              <a:rPr lang="en-US" sz="1600" dirty="0" smtClean="0"/>
              <a:t> sequencing data</a:t>
            </a:r>
          </a:p>
          <a:p>
            <a:r>
              <a:rPr lang="en-US" sz="1600" dirty="0" smtClean="0"/>
              <a:t># 14 samples don't have MRI quantitative measurement </a:t>
            </a:r>
          </a:p>
          <a:p>
            <a:r>
              <a:rPr lang="en-US" sz="1600" dirty="0" smtClean="0"/>
              <a:t># 19 samples were removed since quality control</a:t>
            </a:r>
          </a:p>
          <a:p>
            <a:r>
              <a:rPr lang="en-US" sz="1600" dirty="0" smtClean="0"/>
              <a:t># 242 samples were included for the </a:t>
            </a:r>
            <a:r>
              <a:rPr lang="en-US" sz="1600" dirty="0" err="1" smtClean="0"/>
              <a:t>assciation</a:t>
            </a:r>
            <a:r>
              <a:rPr lang="en-US" sz="1600" dirty="0" smtClean="0"/>
              <a:t> study (MRI ~ Allele + age)</a:t>
            </a:r>
          </a:p>
          <a:p>
            <a:endParaRPr lang="en-US" sz="1600" dirty="0" smtClean="0"/>
          </a:p>
          <a:p>
            <a:r>
              <a:rPr lang="en-US" sz="1600" dirty="0" smtClean="0"/>
              <a:t># Outlier samples</a:t>
            </a:r>
          </a:p>
          <a:p>
            <a:r>
              <a:rPr lang="en-US" sz="1600" dirty="0" smtClean="0"/>
              <a:t>1, 2 low call rate ( u70704cl, u69388s)</a:t>
            </a:r>
          </a:p>
          <a:p>
            <a:r>
              <a:rPr lang="en-US" sz="1600" dirty="0" smtClean="0"/>
              <a:t>2, Gender discrepancy(u38386cl,u65210cl,317814-UW)</a:t>
            </a:r>
          </a:p>
          <a:p>
            <a:r>
              <a:rPr lang="en-US" sz="1600" dirty="0" smtClean="0"/>
              <a:t>3.1, Family(336051,395993 remove, keep 372278)</a:t>
            </a:r>
          </a:p>
          <a:p>
            <a:r>
              <a:rPr lang="en-US" sz="1600" dirty="0" smtClean="0"/>
              <a:t>3.2, Family(370121 remove, keep 386915)</a:t>
            </a:r>
          </a:p>
          <a:p>
            <a:r>
              <a:rPr lang="en-US" sz="1600" dirty="0" smtClean="0"/>
              <a:t>3.3  MZ twin(u28908s remove, keep u28906s-B-Redo)</a:t>
            </a:r>
          </a:p>
          <a:p>
            <a:r>
              <a:rPr lang="en-US" sz="1600" dirty="0" smtClean="0"/>
              <a:t>3.4  duplicated samples (Saliva vs cell line) (u68413d remove, keep u68413s)</a:t>
            </a:r>
          </a:p>
          <a:p>
            <a:r>
              <a:rPr lang="en-US" sz="1600" dirty="0" smtClean="0"/>
              <a:t>4.0  9 PCA outlier(u62997s,u1941001s,u90503s,u59502cl,u64061s,u65457s,u810031s,u810030s,u59504s)</a:t>
            </a:r>
          </a:p>
          <a:p>
            <a:r>
              <a:rPr lang="en-US" sz="1600" dirty="0" smtClean="0"/>
              <a:t>totally, these samples were removed (space </a:t>
            </a:r>
            <a:r>
              <a:rPr lang="en-US" sz="1600" dirty="0" err="1" smtClean="0"/>
              <a:t>sparate</a:t>
            </a:r>
            <a:r>
              <a:rPr lang="en-US" sz="1600" dirty="0" smtClean="0"/>
              <a:t>): u62997s,u1941001s,u90503s,u59502cl,u64061s,u65457s,u810031s,u810030s,u59504s,u28908s,u68413s,370121,336051,395993,u38386cl,u65210cl,317814-UW,u70704cl,u69388s</a:t>
            </a:r>
          </a:p>
          <a:p>
            <a:endParaRPr lang="en-US" sz="1600" dirty="0" smtClean="0"/>
          </a:p>
          <a:p>
            <a:r>
              <a:rPr lang="en-US" sz="1600" dirty="0" smtClean="0"/>
              <a:t>Actually, I found the data have already removed 4.0, 3.4, 3.3,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688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48267"/>
            <a:ext cx="6705600" cy="517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533400"/>
            <a:ext cx="3283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44 Phenotype correlation matrix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12256" y="6301264"/>
            <a:ext cx="1546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Average R=0.8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410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120" y="1663950"/>
            <a:ext cx="6725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Analysis </a:t>
            </a:r>
            <a:r>
              <a:rPr lang="en-US" sz="1600" b="1" dirty="0" smtClean="0"/>
              <a:t>2: </a:t>
            </a:r>
            <a:r>
              <a:rPr lang="en-US" sz="1600" b="1" dirty="0"/>
              <a:t>Linear </a:t>
            </a:r>
            <a:r>
              <a:rPr lang="en-US" sz="1600" b="1" dirty="0" smtClean="0"/>
              <a:t>regression with age as confounder and 50000 permutation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656" y="83820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 have 44 MRI measurements, however, we only </a:t>
            </a:r>
            <a:r>
              <a:rPr lang="en-US" sz="1400" dirty="0" smtClean="0"/>
              <a:t>identified </a:t>
            </a:r>
            <a:r>
              <a:rPr lang="en-US" sz="1400" b="1" dirty="0" smtClean="0"/>
              <a:t>79 </a:t>
            </a:r>
            <a:r>
              <a:rPr lang="en-US" sz="1400" b="1" dirty="0"/>
              <a:t>significant association </a:t>
            </a:r>
            <a:r>
              <a:rPr lang="en-US" sz="1400" dirty="0"/>
              <a:t>(P&lt;3.1×10</a:t>
            </a:r>
            <a:r>
              <a:rPr lang="en-US" sz="1400" baseline="30000" dirty="0"/>
              <a:t>-8</a:t>
            </a:r>
            <a:r>
              <a:rPr lang="en-US" sz="1400" dirty="0"/>
              <a:t>) between genotype variation with </a:t>
            </a:r>
            <a:r>
              <a:rPr lang="en-US" sz="1400" dirty="0">
                <a:solidFill>
                  <a:schemeClr val="accent2"/>
                </a:solidFill>
              </a:rPr>
              <a:t>BCC.MD.Z</a:t>
            </a:r>
            <a:r>
              <a:rPr lang="en-US" sz="1400" dirty="0"/>
              <a:t> (</a:t>
            </a:r>
            <a:r>
              <a:rPr lang="en-US" sz="1400" dirty="0" smtClean="0"/>
              <a:t>N=25</a:t>
            </a:r>
            <a:r>
              <a:rPr lang="en-US" sz="1400" dirty="0"/>
              <a:t>), </a:t>
            </a:r>
            <a:r>
              <a:rPr lang="en-US" sz="1400" dirty="0" err="1" smtClean="0"/>
              <a:t>lPLIC.FA</a:t>
            </a:r>
            <a:r>
              <a:rPr lang="en-US" sz="1400" dirty="0" smtClean="0"/>
              <a:t> (N=8), BCC.RD.Z(N=8), </a:t>
            </a:r>
            <a:r>
              <a:rPr lang="en-US" sz="1400" dirty="0" err="1"/>
              <a:t>rSLF.RD.Z</a:t>
            </a:r>
            <a:r>
              <a:rPr lang="en-US" sz="1400" dirty="0"/>
              <a:t>(N=1), </a:t>
            </a:r>
            <a:r>
              <a:rPr lang="en-US" sz="1400" dirty="0" err="1" smtClean="0"/>
              <a:t>lPLIC.RD</a:t>
            </a:r>
            <a:r>
              <a:rPr lang="en-US" sz="1400" dirty="0" smtClean="0"/>
              <a:t> (N= 6) </a:t>
            </a:r>
            <a:r>
              <a:rPr lang="en-US" sz="1400" dirty="0"/>
              <a:t>and  lALIC.MD </a:t>
            </a:r>
            <a:r>
              <a:rPr lang="en-US" sz="1400" dirty="0" smtClean="0"/>
              <a:t>(N= 5</a:t>
            </a:r>
            <a:r>
              <a:rPr lang="en-US" sz="1400" dirty="0"/>
              <a:t>) and </a:t>
            </a:r>
            <a:r>
              <a:rPr lang="en-US" sz="1400" dirty="0" err="1" smtClean="0"/>
              <a:t>rRLIC.MD.Z</a:t>
            </a:r>
            <a:r>
              <a:rPr lang="en-US" sz="1400" dirty="0" smtClean="0"/>
              <a:t> (N=4) in non-permutation analysis</a:t>
            </a:r>
            <a:r>
              <a:rPr lang="en-US" sz="1400" dirty="0"/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20" y="228600"/>
            <a:ext cx="4715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Analysis 1:  Linear regression with age as confounder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048" y="213100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Only 3 variants were identified in 3 phenotypes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83820"/>
              </p:ext>
            </p:extLst>
          </p:nvPr>
        </p:nvGraphicFramePr>
        <p:xfrm>
          <a:off x="221771" y="2535593"/>
          <a:ext cx="8762999" cy="104580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188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4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Phenotype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Nearby Gene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lALIC.FA.Z.assoc.linear.mperm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rs9786510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VCY/NLGN4Y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rALIC.FA.Z.assoc.linear.mperm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kgp180885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0.04898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BMP2/LINC01428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SCC.MD.Z.assoc.linear.mperm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exm184366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EHD3 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$$$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34390"/>
              </p:ext>
            </p:extLst>
          </p:nvPr>
        </p:nvGraphicFramePr>
        <p:xfrm>
          <a:off x="283819" y="4267200"/>
          <a:ext cx="8458200" cy="126364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30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2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796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Nearby 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lRLIC.FA.Z.assoc.linear.mperm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kgp4738539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0.00366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0.02148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19816939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miR-4757/TTC32/WDR35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rALIC.AD.Z.assoc.linear.mperm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kgp8664031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13269160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PHACTR1***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rRLIC.FA.Z.assoc.linear.mperm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kgp8664031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0.00684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13269160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PHACTR1***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SCC.RD.Z.assoc.linear.mperm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kgp8664031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0.03476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13269160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PHACTR1***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7349" y="3826877"/>
            <a:ext cx="10227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Analysis </a:t>
            </a:r>
            <a:r>
              <a:rPr lang="en-US" sz="1600" b="1" dirty="0" smtClean="0"/>
              <a:t>3: Linear </a:t>
            </a:r>
            <a:r>
              <a:rPr lang="en-US" sz="1600" b="1" dirty="0"/>
              <a:t>regression with age as confounder and 50000 </a:t>
            </a:r>
            <a:r>
              <a:rPr lang="en-US" sz="1600" b="1" dirty="0" smtClean="0"/>
              <a:t>permutation only in case samples 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91777" y="6131559"/>
            <a:ext cx="8686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$$$</a:t>
            </a:r>
            <a:r>
              <a:rPr lang="en-US" sz="1100" dirty="0" smtClean="0"/>
              <a:t> Prasad</a:t>
            </a:r>
            <a:r>
              <a:rPr lang="en-US" sz="1100" dirty="0"/>
              <a:t>, A., et al., </a:t>
            </a:r>
            <a:r>
              <a:rPr lang="en-US" sz="1100" i="1" dirty="0"/>
              <a:t>A discovery resource of rare copy number variations in individuals with autism spectrum disorder.</a:t>
            </a:r>
            <a:r>
              <a:rPr lang="en-US" sz="1100" dirty="0"/>
              <a:t> 2012. </a:t>
            </a:r>
            <a:r>
              <a:rPr lang="en-US" sz="1100" b="1" dirty="0"/>
              <a:t>2</a:t>
            </a:r>
            <a:r>
              <a:rPr lang="en-US" sz="1100" dirty="0"/>
              <a:t>(12): p. 1665-85</a:t>
            </a:r>
            <a:r>
              <a:rPr lang="en-US" sz="1100" dirty="0" smtClean="0"/>
              <a:t>.</a:t>
            </a:r>
          </a:p>
          <a:p>
            <a:r>
              <a:rPr lang="en-US" sz="1200" dirty="0"/>
              <a:t>***</a:t>
            </a:r>
            <a:r>
              <a:rPr lang="en-US" sz="1100" dirty="0"/>
              <a:t>Homs, A., et al., </a:t>
            </a:r>
            <a:r>
              <a:rPr lang="en-US" sz="1100" i="1" dirty="0"/>
              <a:t>Genetic and epigenetic methylation defects and implication of the ERMN gene in autism spectrum disorders.</a:t>
            </a:r>
            <a:r>
              <a:rPr lang="en-US" sz="1100" dirty="0"/>
              <a:t> </a:t>
            </a:r>
            <a:r>
              <a:rPr lang="en-US" sz="1100" dirty="0" err="1"/>
              <a:t>Transl</a:t>
            </a:r>
            <a:r>
              <a:rPr lang="en-US" sz="1100" dirty="0"/>
              <a:t> Psychiatry, 2016. </a:t>
            </a:r>
            <a:r>
              <a:rPr lang="en-US" sz="1100" b="1" dirty="0"/>
              <a:t>6</a:t>
            </a:r>
            <a:r>
              <a:rPr lang="en-US" sz="1100" dirty="0"/>
              <a:t>(7): p. e855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6961" y="5634335"/>
            <a:ext cx="4933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</a:rPr>
              <a:t>Kgp8664031 and </a:t>
            </a:r>
            <a:r>
              <a:rPr lang="en-US" sz="1200" dirty="0" smtClean="0"/>
              <a:t>kgp4738539 are</a:t>
            </a:r>
            <a:r>
              <a:rPr lang="en-US" sz="1200" dirty="0" smtClean="0">
                <a:solidFill>
                  <a:schemeClr val="dk1"/>
                </a:solidFill>
              </a:rPr>
              <a:t> significant only </a:t>
            </a:r>
            <a:r>
              <a:rPr lang="en-US" sz="1200" dirty="0">
                <a:solidFill>
                  <a:schemeClr val="dk1"/>
                </a:solidFill>
              </a:rPr>
              <a:t>in EMP1 of analysis </a:t>
            </a:r>
            <a:r>
              <a:rPr lang="en-US" sz="1200" dirty="0" smtClean="0">
                <a:solidFill>
                  <a:schemeClr val="dk1"/>
                </a:solidFill>
              </a:rPr>
              <a:t>2</a:t>
            </a:r>
          </a:p>
          <a:p>
            <a:r>
              <a:rPr lang="en-US" sz="1200" dirty="0" smtClean="0">
                <a:solidFill>
                  <a:schemeClr val="dk1"/>
                </a:solidFill>
              </a:rPr>
              <a:t>Rs9786510, kgp180885 and exm184366 lost polymorphism in  case samples</a:t>
            </a:r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8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57" y="228600"/>
            <a:ext cx="1847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99193" y="762000"/>
            <a:ext cx="4876800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57" y="265055"/>
            <a:ext cx="9252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QQ plot for Association between </a:t>
            </a:r>
            <a:r>
              <a:rPr lang="en-US" dirty="0" smtClean="0"/>
              <a:t>SCC.MD and </a:t>
            </a:r>
            <a:r>
              <a:rPr lang="en-US" dirty="0" smtClean="0">
                <a:solidFill>
                  <a:srgbClr val="FF0000"/>
                </a:solidFill>
              </a:rPr>
              <a:t>EHD3(</a:t>
            </a:r>
            <a:r>
              <a:rPr lang="en-US" dirty="0" smtClean="0"/>
              <a:t>exm184366) in </a:t>
            </a:r>
            <a:r>
              <a:rPr lang="en-US" dirty="0"/>
              <a:t>permutation test mode </a:t>
            </a:r>
          </a:p>
        </p:txBody>
      </p:sp>
      <p:pic>
        <p:nvPicPr>
          <p:cNvPr id="1026" name="Picture 2" descr="https://genome.ucsc.edu/trash/hgc/gtexGene_genome_418a_c006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" y="3654594"/>
            <a:ext cx="5230750" cy="293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4765" y="3285262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EHD3 is highly expressed in brain tissues.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0492" y="3945502"/>
            <a:ext cx="342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ATP- and membrane-binding protein that controls membrane reorganization/</a:t>
            </a:r>
            <a:r>
              <a:rPr lang="en-US" sz="1600" dirty="0" err="1"/>
              <a:t>tubulation</a:t>
            </a:r>
            <a:r>
              <a:rPr lang="en-US" sz="1600" dirty="0"/>
              <a:t> upon ATP </a:t>
            </a:r>
            <a:r>
              <a:rPr lang="en-US" sz="1600" dirty="0" smtClean="0"/>
              <a:t>hydrolysis. </a:t>
            </a:r>
            <a:r>
              <a:rPr lang="en-US" sz="1600" dirty="0"/>
              <a:t>A Discovery Resource of Rare Copy Number Variations in Individuals with Autism Spectrum </a:t>
            </a:r>
            <a:r>
              <a:rPr lang="en-US" sz="1600" dirty="0" smtClean="0"/>
              <a:t>Disorder found a CNV in EHD3 regions.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9742" y="6440269"/>
            <a:ext cx="9100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Prasad, A., et al., </a:t>
            </a:r>
            <a:r>
              <a:rPr lang="en-US" sz="1200" i="1" dirty="0"/>
              <a:t>A discovery resource of rare copy number variations in individuals with autism spectrum disorder.</a:t>
            </a:r>
            <a:r>
              <a:rPr lang="en-US" sz="1200" dirty="0"/>
              <a:t> </a:t>
            </a:r>
            <a:r>
              <a:rPr lang="en-US" sz="1200" dirty="0" smtClean="0"/>
              <a:t>2012</a:t>
            </a:r>
            <a:r>
              <a:rPr lang="en-US" sz="1200" dirty="0"/>
              <a:t>. </a:t>
            </a:r>
            <a:r>
              <a:rPr lang="en-US" sz="1200" b="1" dirty="0"/>
              <a:t>2</a:t>
            </a:r>
            <a:r>
              <a:rPr lang="en-US" sz="1200" dirty="0"/>
              <a:t>(12): p. 1665-85.</a:t>
            </a:r>
          </a:p>
          <a:p>
            <a:r>
              <a:rPr lang="en-US" sz="1200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1400" y="607253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(total samples)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1838512"/>
            <a:ext cx="205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Beta=-2.418</a:t>
            </a:r>
          </a:p>
          <a:p>
            <a:r>
              <a:rPr lang="en-US" dirty="0" smtClean="0"/>
              <a:t>95%CI= -2.38, -2.45</a:t>
            </a:r>
          </a:p>
          <a:p>
            <a:r>
              <a:rPr lang="en-US" dirty="0" smtClean="0"/>
              <a:t>P-value=4x10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1896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genome.ucsc.edu/trash/hgc/gtexGene_genome_5135_c0c8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3389214"/>
            <a:ext cx="57073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8600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QQ plot for Association between </a:t>
            </a:r>
            <a:r>
              <a:rPr lang="en-US" dirty="0" smtClean="0"/>
              <a:t>rALIC.AD and PHACTR1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/>
              <a:t>kgp8664031</a:t>
            </a:r>
            <a:r>
              <a:rPr lang="en-US" dirty="0" smtClean="0"/>
              <a:t>) </a:t>
            </a:r>
            <a:r>
              <a:rPr lang="en-US" dirty="0"/>
              <a:t>in permutation test mode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33400" y="838200"/>
            <a:ext cx="45720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92436" y="4404639"/>
            <a:ext cx="2946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925093" y="3650586"/>
            <a:ext cx="3175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Homs</a:t>
            </a:r>
            <a:r>
              <a:rPr lang="en-US" sz="1400" dirty="0"/>
              <a:t>, A., et al., </a:t>
            </a:r>
            <a:r>
              <a:rPr lang="en-US" sz="1400" i="1" dirty="0"/>
              <a:t>Genetic and epigenetic methylation defects and implication of the ERMN gene in autism spectrum disorders.</a:t>
            </a:r>
            <a:r>
              <a:rPr lang="en-US" sz="1400" dirty="0"/>
              <a:t> </a:t>
            </a:r>
            <a:r>
              <a:rPr lang="en-US" sz="1400" dirty="0" err="1"/>
              <a:t>Transl</a:t>
            </a:r>
            <a:r>
              <a:rPr lang="en-US" sz="1400" dirty="0"/>
              <a:t> Psychiatry, 2016. </a:t>
            </a:r>
            <a:r>
              <a:rPr lang="en-US" sz="1400" b="1" dirty="0"/>
              <a:t>6</a:t>
            </a:r>
            <a:r>
              <a:rPr lang="en-US" sz="1400" dirty="0"/>
              <a:t>(7): p. e855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Other DMRs in single-ASD patients affected the regulation of genes involved in the development and function of the nervous </a:t>
            </a:r>
            <a:r>
              <a:rPr lang="en-US" sz="1400" dirty="0" smtClean="0"/>
              <a:t>system (</a:t>
            </a:r>
            <a:r>
              <a:rPr lang="en-US" sz="1400" i="1" dirty="0" smtClean="0"/>
              <a:t>PHACTR1</a:t>
            </a:r>
            <a:r>
              <a:rPr lang="en-US" sz="1400" dirty="0" smtClean="0"/>
              <a:t>,</a:t>
            </a:r>
            <a:r>
              <a:rPr lang="en-US" sz="1400" baseline="30000" dirty="0" smtClean="0">
                <a:hlinkClick r:id="rId4" tooltip="Allen PB, Greenfield AT, Svenningsson P, Haspeslagh DC, Greengard P. Phactrs 1-4: A family of protein phosphatase 1 and actin regulatory proteins. Proc Natl Acad Sci USA 2004; 101: 7187–7192."/>
              </a:rPr>
              <a:t>63</a:t>
            </a:r>
            <a:r>
              <a:rPr lang="en-US" sz="1400" dirty="0"/>
              <a:t> </a:t>
            </a:r>
            <a:r>
              <a:rPr lang="en-US" sz="1400" i="1" dirty="0"/>
              <a:t>PIK3CD</a:t>
            </a:r>
            <a:r>
              <a:rPr lang="en-US" sz="1400" baseline="30000" dirty="0">
                <a:hlinkClick r:id="rId5" tooltip="Eickholt BJ, Ahmed AI, Davies M, Papakonstanti EA, Pearce W, Starkey ML et al. Control of axonal growth and regeneration of sensory neurons by the p110delta PI 3-kinase. PLoS ONE 2007; 2: e869."/>
              </a:rPr>
              <a:t>64</a:t>
            </a:r>
            <a:r>
              <a:rPr lang="en-US" sz="1400" dirty="0"/>
              <a:t> and </a:t>
            </a:r>
            <a:r>
              <a:rPr lang="en-US" sz="1400" i="1" dirty="0"/>
              <a:t>PKD1</a:t>
            </a:r>
            <a:r>
              <a:rPr lang="en-US" sz="1400" baseline="30000" dirty="0">
                <a:hlinkClick r:id="rId6" tooltip="Harris PC, Torres VE. Polycystic kidney disease. Annu Rev Med 2009; 60: 321–337."/>
              </a:rPr>
              <a:t>65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391400" y="607253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(Only in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9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534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Result</a:t>
            </a:r>
          </a:p>
          <a:p>
            <a:endParaRPr lang="en-US" sz="2800" dirty="0"/>
          </a:p>
          <a:p>
            <a:r>
              <a:rPr lang="en-US" sz="2800" dirty="0" smtClean="0"/>
              <a:t>1, We identify 79 significant MRI measurements associated genetic variants (include 55 unique SNPs) by traditional linear regression adjusted by average age. (P-value&lt;3.1x10</a:t>
            </a:r>
            <a:r>
              <a:rPr lang="en-US" sz="2800" baseline="30000" dirty="0" smtClean="0"/>
              <a:t>-8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2, Apply permutation analysis,   3 significant association and 4 </a:t>
            </a:r>
            <a:r>
              <a:rPr lang="en-US" sz="2800" dirty="0"/>
              <a:t>significant association </a:t>
            </a:r>
            <a:r>
              <a:rPr lang="en-US" sz="2800" dirty="0" smtClean="0"/>
              <a:t>were identified with total samples and case-only samples, respectively. </a:t>
            </a:r>
          </a:p>
          <a:p>
            <a:endParaRPr lang="en-US" sz="2800" dirty="0"/>
          </a:p>
          <a:p>
            <a:r>
              <a:rPr lang="en-US" sz="2800" dirty="0" smtClean="0"/>
              <a:t>3, EHD3 and PHACTR1 identified by permutation analysis supported by non-permutation analysis and also have partial support by previous research.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52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40" y="2971800"/>
            <a:ext cx="5660570" cy="355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142" y="184666"/>
            <a:ext cx="161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Supplementary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768" y="762000"/>
            <a:ext cx="7924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identify 79 significant MRI measurements associated genetic variants (include 55 unique SNPs) 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Kgp4782078 (IMMP2L ) </a:t>
            </a:r>
            <a:r>
              <a:rPr lang="en-US" sz="1600" dirty="0" smtClean="0"/>
              <a:t>come out in 4 different phenotypes and it was supported to be associated with autism with latest paper published in 2018</a:t>
            </a:r>
          </a:p>
          <a:p>
            <a:endParaRPr lang="en-US" sz="1600" dirty="0"/>
          </a:p>
          <a:p>
            <a:r>
              <a:rPr lang="en-US" sz="1600" dirty="0"/>
              <a:t>Zhang, Y., et al., </a:t>
            </a:r>
            <a:r>
              <a:rPr lang="en-US" sz="1600" i="1" dirty="0"/>
              <a:t>Association of IMMP2L deletions with autism spectrum disorder: A trio family study and meta-analysis.</a:t>
            </a:r>
            <a:r>
              <a:rPr lang="en-US" sz="1600" dirty="0"/>
              <a:t> Am J Med Genet B </a:t>
            </a:r>
            <a:r>
              <a:rPr lang="en-US" sz="1600" dirty="0" err="1"/>
              <a:t>Neuropsychiatr</a:t>
            </a:r>
            <a:r>
              <a:rPr lang="en-US" sz="1600" dirty="0"/>
              <a:t> Genet, 2018. </a:t>
            </a:r>
            <a:r>
              <a:rPr lang="en-US" sz="1600" b="1" dirty="0"/>
              <a:t>177</a:t>
            </a:r>
            <a:r>
              <a:rPr lang="en-US" sz="1600" dirty="0"/>
              <a:t>(1): p. 93-100.</a:t>
            </a:r>
          </a:p>
        </p:txBody>
      </p:sp>
      <p:sp>
        <p:nvSpPr>
          <p:cNvPr id="4" name="Oval 3"/>
          <p:cNvSpPr/>
          <p:nvPr/>
        </p:nvSpPr>
        <p:spPr>
          <a:xfrm>
            <a:off x="5551714" y="6095999"/>
            <a:ext cx="1046210" cy="42714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7989</TotalTime>
  <Words>741</Words>
  <Application>Microsoft Office PowerPoint</Application>
  <PresentationFormat>On-screen Show (4:3)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Identify autism associated genetic variation with MRI and exon-sequencing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85</cp:revision>
  <dcterms:created xsi:type="dcterms:W3CDTF">2018-04-20T14:18:29Z</dcterms:created>
  <dcterms:modified xsi:type="dcterms:W3CDTF">2019-06-13T18:22:01Z</dcterms:modified>
</cp:coreProperties>
</file>