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7" autoAdjust="0"/>
    <p:restoredTop sz="94660"/>
  </p:normalViewPr>
  <p:slideViewPr>
    <p:cSldViewPr snapToGrid="0">
      <p:cViewPr>
        <p:scale>
          <a:sx n="50" d="100"/>
          <a:sy n="50" d="100"/>
        </p:scale>
        <p:origin x="1518" y="-5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0090E6-A21E-4F00-8D00-67C76620DDDA}"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149898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090E6-A21E-4F00-8D00-67C76620DDDA}"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136068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090E6-A21E-4F00-8D00-67C76620DDDA}"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250887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090E6-A21E-4F00-8D00-67C76620DDDA}"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73204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0090E6-A21E-4F00-8D00-67C76620DDDA}"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3828517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0090E6-A21E-4F00-8D00-67C76620DDDA}"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67845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0090E6-A21E-4F00-8D00-67C76620DDDA}" type="datetimeFigureOut">
              <a:rPr lang="en-US" smtClean="0"/>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225977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0090E6-A21E-4F00-8D00-67C76620DDDA}" type="datetimeFigureOut">
              <a:rPr lang="en-US" smtClean="0"/>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34555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090E6-A21E-4F00-8D00-67C76620DDDA}" type="datetimeFigureOut">
              <a:rPr lang="en-US" smtClean="0"/>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131066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Edit Master text styles</a:t>
            </a:r>
          </a:p>
        </p:txBody>
      </p:sp>
      <p:sp>
        <p:nvSpPr>
          <p:cNvPr id="5" name="Date Placeholder 4"/>
          <p:cNvSpPr>
            <a:spLocks noGrp="1"/>
          </p:cNvSpPr>
          <p:nvPr>
            <p:ph type="dt" sz="half" idx="10"/>
          </p:nvPr>
        </p:nvSpPr>
        <p:spPr/>
        <p:txBody>
          <a:bodyPr/>
          <a:lstStyle/>
          <a:p>
            <a:fld id="{590090E6-A21E-4F00-8D00-67C76620DDDA}"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343022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Edit Master text styles</a:t>
            </a:r>
          </a:p>
        </p:txBody>
      </p:sp>
      <p:sp>
        <p:nvSpPr>
          <p:cNvPr id="5" name="Date Placeholder 4"/>
          <p:cNvSpPr>
            <a:spLocks noGrp="1"/>
          </p:cNvSpPr>
          <p:nvPr>
            <p:ph type="dt" sz="half" idx="10"/>
          </p:nvPr>
        </p:nvSpPr>
        <p:spPr/>
        <p:txBody>
          <a:bodyPr/>
          <a:lstStyle/>
          <a:p>
            <a:fld id="{590090E6-A21E-4F00-8D00-67C76620DDDA}"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109761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590090E6-A21E-4F00-8D00-67C76620DDDA}" type="datetimeFigureOut">
              <a:rPr lang="en-US" smtClean="0"/>
              <a:t>10/9/2019</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B665194B-F61D-40A8-8CDD-C447D3BDB338}" type="slidenum">
              <a:rPr lang="en-US" smtClean="0"/>
              <a:t>‹#›</a:t>
            </a:fld>
            <a:endParaRPr lang="en-US"/>
          </a:p>
        </p:txBody>
      </p:sp>
    </p:spTree>
    <p:extLst>
      <p:ext uri="{BB962C8B-B14F-4D97-AF65-F5344CB8AC3E}">
        <p14:creationId xmlns:p14="http://schemas.microsoft.com/office/powerpoint/2010/main" val="1117958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hyperlink" Target="https://www.pharmgkb.org/vips" TargetMode="Externa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t="5369"/>
          <a:stretch/>
        </p:blipFill>
        <p:spPr>
          <a:xfrm>
            <a:off x="14875275" y="19386357"/>
            <a:ext cx="7026275" cy="3301787"/>
          </a:xfrm>
          <a:prstGeom prst="rect">
            <a:avLst/>
          </a:prstGeom>
        </p:spPr>
      </p:pic>
      <p:pic>
        <p:nvPicPr>
          <p:cNvPr id="48" name="Picture 47"/>
          <p:cNvPicPr>
            <a:picLocks noChangeAspect="1"/>
          </p:cNvPicPr>
          <p:nvPr/>
        </p:nvPicPr>
        <p:blipFill rotWithShape="1">
          <a:blip r:embed="rId3"/>
          <a:srcRect t="15736" r="1264" b="17450"/>
          <a:stretch/>
        </p:blipFill>
        <p:spPr>
          <a:xfrm>
            <a:off x="17767060" y="289333"/>
            <a:ext cx="3856725" cy="1764157"/>
          </a:xfrm>
          <a:prstGeom prst="rect">
            <a:avLst/>
          </a:prstGeom>
          <a:noFill/>
        </p:spPr>
      </p:pic>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l="8500" r="6316" b="5640"/>
          <a:stretch/>
        </p:blipFill>
        <p:spPr>
          <a:xfrm>
            <a:off x="171854" y="936214"/>
            <a:ext cx="4189486" cy="2081448"/>
          </a:xfrm>
          <a:prstGeom prst="rect">
            <a:avLst/>
          </a:prstGeom>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26" name="Rectangle 25"/>
          <p:cNvSpPr/>
          <p:nvPr/>
        </p:nvSpPr>
        <p:spPr>
          <a:xfrm>
            <a:off x="3677192" y="679374"/>
            <a:ext cx="15521453" cy="1661993"/>
          </a:xfrm>
          <a:prstGeom prst="rect">
            <a:avLst/>
          </a:prstGeom>
        </p:spPr>
        <p:txBody>
          <a:bodyPr wrap="square">
            <a:spAutoFit/>
          </a:bodyPr>
          <a:lstStyle/>
          <a:p>
            <a:pPr algn="ctr">
              <a:spcBef>
                <a:spcPts val="1200"/>
              </a:spcBef>
            </a:pPr>
            <a:r>
              <a:rPr lang="en-US" sz="3200" b="1"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Deep </a:t>
            </a:r>
            <a:r>
              <a:rPr lang="en-US" sz="32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Learning Prediction of Chemotherapy Response using Multi-Omics Features</a:t>
            </a:r>
          </a:p>
          <a:p>
            <a:pPr algn="ctr">
              <a:spcBef>
                <a:spcPts val="1200"/>
              </a:spcBef>
            </a:pPr>
            <a:endParaRPr lang="en-US" sz="2800" kern="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8" name="Rectangle 27"/>
          <p:cNvSpPr/>
          <p:nvPr/>
        </p:nvSpPr>
        <p:spPr>
          <a:xfrm>
            <a:off x="4526140" y="1916586"/>
            <a:ext cx="13387840" cy="1061829"/>
          </a:xfrm>
          <a:prstGeom prst="rect">
            <a:avLst/>
          </a:prstGeom>
        </p:spPr>
        <p:txBody>
          <a:bodyPr wrap="square">
            <a:spAutoFit/>
          </a:bodyPr>
          <a:lstStyle/>
          <a:p>
            <a:pPr algn="ctr"/>
            <a:r>
              <a:rPr lang="en-US" sz="2100" kern="0" dirty="0">
                <a:latin typeface="Arial" panose="020B0604020202020204" pitchFamily="34" charset="0"/>
                <a:ea typeface="SimSun" panose="02010600030101010101" pitchFamily="2" charset="-122"/>
                <a:cs typeface="Times New Roman" panose="02020603050405020304" pitchFamily="18" charset="0"/>
              </a:rPr>
              <a:t>Shicheng </a:t>
            </a:r>
            <a:r>
              <a:rPr lang="en-US" sz="2100" kern="0" dirty="0">
                <a:latin typeface="Arial" panose="020B0604020202020204" pitchFamily="34" charset="0"/>
                <a:ea typeface="SimSun" panose="02010600030101010101" pitchFamily="2" charset="-122"/>
                <a:cs typeface="Times New Roman" panose="02020603050405020304" pitchFamily="18" charset="0"/>
              </a:rPr>
              <a:t>Guo</a:t>
            </a:r>
            <a:r>
              <a:rPr lang="en-US" sz="2100" b="1" kern="100" baseline="30000" dirty="0">
                <a:latin typeface="Arial" panose="020B0604020202020204" pitchFamily="34" charset="0"/>
                <a:ea typeface="SimSun" panose="02010600030101010101" pitchFamily="2" charset="-122"/>
                <a:cs typeface="Times New Roman" panose="02020603050405020304" pitchFamily="18" charset="0"/>
              </a:rPr>
              <a:t>1</a:t>
            </a:r>
            <a:r>
              <a:rPr lang="en-US" sz="2100" kern="10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100" kern="100" baseline="30000" dirty="0" smtClean="0">
                <a:latin typeface="Arial" panose="020B0604020202020204" pitchFamily="34" charset="0"/>
                <a:ea typeface="SimSun" panose="02010600030101010101" pitchFamily="2" charset="-122"/>
                <a:cs typeface="Times New Roman" panose="02020603050405020304" pitchFamily="18" charset="0"/>
              </a:rPr>
              <a:t>#</a:t>
            </a:r>
            <a:r>
              <a:rPr lang="en-US" sz="21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r>
              <a:rPr lang="en-US" sz="2100" kern="0" dirty="0" smtClean="0">
                <a:latin typeface="Arial" panose="020B0604020202020204" pitchFamily="34" charset="0"/>
                <a:ea typeface="SimSun" panose="02010600030101010101" pitchFamily="2" charset="-122"/>
                <a:cs typeface="Times New Roman" panose="02020603050405020304" pitchFamily="18" charset="0"/>
              </a:rPr>
              <a:t>Steven </a:t>
            </a:r>
            <a:r>
              <a:rPr lang="en-US" sz="2100" kern="0" dirty="0" smtClean="0">
                <a:latin typeface="Arial" panose="020B0604020202020204" pitchFamily="34" charset="0"/>
                <a:ea typeface="SimSun" panose="02010600030101010101" pitchFamily="2" charset="-122"/>
                <a:cs typeface="Times New Roman" panose="02020603050405020304" pitchFamily="18" charset="0"/>
              </a:rPr>
              <a:t>J. </a:t>
            </a:r>
            <a:r>
              <a:rPr lang="en-US" sz="2100" kern="0" dirty="0" smtClean="0">
                <a:latin typeface="Arial" panose="020B0604020202020204" pitchFamily="34" charset="0"/>
                <a:ea typeface="SimSun" panose="02010600030101010101" pitchFamily="2" charset="-122"/>
                <a:cs typeface="Times New Roman" panose="02020603050405020304" pitchFamily="18" charset="0"/>
              </a:rPr>
              <a:t>Schrodi</a:t>
            </a:r>
            <a:r>
              <a:rPr lang="en-US" sz="2100" kern="0" baseline="30000" dirty="0" smtClean="0">
                <a:latin typeface="Arial" panose="020B0604020202020204" pitchFamily="34" charset="0"/>
                <a:ea typeface="SimSun" panose="02010600030101010101" pitchFamily="2" charset="-122"/>
                <a:cs typeface="Times New Roman" panose="02020603050405020304" pitchFamily="18" charset="0"/>
              </a:rPr>
              <a:t>1,2</a:t>
            </a:r>
            <a:endParaRPr lang="en-US" sz="2100" kern="100" dirty="0">
              <a:latin typeface="Calibri" panose="020F0502020204030204" pitchFamily="34" charset="0"/>
              <a:ea typeface="SimSun" panose="02010600030101010101" pitchFamily="2" charset="-122"/>
              <a:cs typeface="Times New Roman" panose="02020603050405020304" pitchFamily="18" charset="0"/>
            </a:endParaRPr>
          </a:p>
          <a:p>
            <a:pPr algn="ct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kern="100" baseline="30000" dirty="0">
                <a:latin typeface="Arial" panose="020B0604020202020204" pitchFamily="34" charset="0"/>
                <a:ea typeface="SimSun" panose="02010600030101010101" pitchFamily="2" charset="-122"/>
                <a:cs typeface="Times New Roman" panose="02020603050405020304" pitchFamily="18" charset="0"/>
              </a:rPr>
              <a:t>1</a:t>
            </a:r>
            <a:r>
              <a:rPr lang="en-US" sz="2100" kern="100" dirty="0">
                <a:latin typeface="Arial" panose="020B0604020202020204" pitchFamily="34" charset="0"/>
                <a:ea typeface="SimSun" panose="02010600030101010101" pitchFamily="2" charset="-122"/>
                <a:cs typeface="Times New Roman" panose="02020603050405020304" pitchFamily="18" charset="0"/>
              </a:rPr>
              <a:t>Center for Precision Medicine Research, Marshfield Clinic Research Institute, Marshfield, WI, USA</a:t>
            </a:r>
            <a:endParaRPr lang="en-US" sz="2100" kern="100" dirty="0">
              <a:latin typeface="Calibri" panose="020F0502020204030204" pitchFamily="34" charset="0"/>
              <a:ea typeface="SimSun" panose="02010600030101010101" pitchFamily="2" charset="-122"/>
              <a:cs typeface="Times New Roman" panose="02020603050405020304" pitchFamily="18" charset="0"/>
            </a:endParaRPr>
          </a:p>
          <a:p>
            <a:pPr algn="ctr"/>
            <a:r>
              <a:rPr lang="en-US" sz="2100" kern="100" baseline="30000" dirty="0">
                <a:latin typeface="Arial" panose="020B0604020202020204" pitchFamily="34" charset="0"/>
                <a:ea typeface="SimSun" panose="02010600030101010101" pitchFamily="2" charset="-122"/>
                <a:cs typeface="Times New Roman" panose="02020603050405020304" pitchFamily="18" charset="0"/>
              </a:rPr>
              <a:t>2</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Computation </a:t>
            </a:r>
            <a:r>
              <a:rPr lang="en-US" sz="2100" kern="100" dirty="0">
                <a:latin typeface="Arial" panose="020B0604020202020204" pitchFamily="34" charset="0"/>
                <a:ea typeface="SimSun" panose="02010600030101010101" pitchFamily="2" charset="-122"/>
                <a:cs typeface="Times New Roman" panose="02020603050405020304" pitchFamily="18" charset="0"/>
              </a:rPr>
              <a:t>and Informatics in Biology and Medicine, University of Wisconsin-Madison, Madison, WI, </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USA</a:t>
            </a:r>
          </a:p>
        </p:txBody>
      </p:sp>
      <p:sp>
        <p:nvSpPr>
          <p:cNvPr id="29" name="Text Box 5"/>
          <p:cNvSpPr txBox="1">
            <a:spLocks noChangeArrowheads="1"/>
          </p:cNvSpPr>
          <p:nvPr/>
        </p:nvSpPr>
        <p:spPr bwMode="auto">
          <a:xfrm>
            <a:off x="478731" y="3365084"/>
            <a:ext cx="6982986" cy="13588335"/>
          </a:xfrm>
          <a:prstGeom prst="rect">
            <a:avLst/>
          </a:prstGeom>
          <a:noFill/>
          <a:ln w="9525">
            <a:noFill/>
            <a:miter lim="800000"/>
            <a:headEnd/>
            <a:tailEnd/>
          </a:ln>
          <a:effectLst/>
        </p:spPr>
        <p:txBody>
          <a:bodyPr wrap="square" lIns="0" tIns="0" rIns="0" bIns="0">
            <a:spAutoFit/>
          </a:bodyPr>
          <a:lstStyle/>
          <a:p>
            <a:pPr algn="just" defTabSz="4075521"/>
            <a:r>
              <a:rPr lang="en-US" altLang="zh-CN" sz="3600" b="1" dirty="0"/>
              <a:t>Abstract</a:t>
            </a:r>
          </a:p>
          <a:p>
            <a:pPr algn="just" defTabSz="4075521"/>
            <a:endParaRPr lang="en-US" altLang="zh-CN" sz="900" dirty="0">
              <a:latin typeface="Arial" panose="020B0604020202020204" pitchFamily="34" charset="0"/>
              <a:ea typeface="宋体" pitchFamily="2" charset="-122"/>
              <a:cs typeface="Arial" panose="020B0604020202020204" pitchFamily="34" charset="0"/>
            </a:endParaRPr>
          </a:p>
          <a:p>
            <a:pPr algn="just"/>
            <a:r>
              <a:rPr lang="en-US" sz="2000" dirty="0">
                <a:latin typeface="Arial" panose="020B0604020202020204" pitchFamily="34" charset="0"/>
                <a:cs typeface="Arial" panose="020B0604020202020204" pitchFamily="34" charset="0"/>
              </a:rPr>
              <a:t>Combining deep learning algorithms with multi-omics data provide an opportunity to improve precision medicine, especially for personalized therapy treatment. In this study, we investigated the performance of deep-learning algorithms applied to multi-omics genomic data from the Cancer Genome Atlas (TCGA) project. </a:t>
            </a:r>
            <a:r>
              <a:rPr lang="en-US" sz="2000" dirty="0">
                <a:latin typeface="Arial" panose="020B0604020202020204" pitchFamily="34" charset="0"/>
                <a:cs typeface="Arial" panose="020B0604020202020204" pitchFamily="34" charset="0"/>
              </a:rPr>
              <a:t>Drug response status including complete response (n=815), partial response (n=102), stable disease (n=182) and clinical progressive (</a:t>
            </a:r>
            <a:r>
              <a:rPr lang="en-US" sz="2000" dirty="0" smtClean="0">
                <a:latin typeface="Arial" panose="020B0604020202020204" pitchFamily="34" charset="0"/>
                <a:cs typeface="Arial" panose="020B0604020202020204" pitchFamily="34" charset="0"/>
              </a:rPr>
              <a:t>n=327) </a:t>
            </a:r>
            <a:r>
              <a:rPr lang="en-US" sz="2000" dirty="0">
                <a:latin typeface="Arial" panose="020B0604020202020204" pitchFamily="34" charset="0"/>
                <a:cs typeface="Arial" panose="020B0604020202020204" pitchFamily="34" charset="0"/>
              </a:rPr>
              <a:t>across 32 cancers were evaluated. </a:t>
            </a:r>
            <a:r>
              <a:rPr lang="en-US" sz="2000" dirty="0">
                <a:latin typeface="Arial" panose="020B0604020202020204" pitchFamily="34" charset="0"/>
                <a:cs typeface="Arial" panose="020B0604020202020204" pitchFamily="34" charset="0"/>
              </a:rPr>
              <a:t>For computational efficiency and classifier performance, we proposed an approach using Sure Independence Screening (SIS) and Gini impurity index (SII) for feature selection from ultrahigh dimensional genomic feature set followed by conditional generative adversarial networks (CGAN) to produce predictive models for chemotherapy response, internally validated by 10-fold cross-validation. mRNA, miRNA, and methylation datasets were used both independently and jointly.  For the miRNA-based prediction, we identified 23 highly informative features, including miR-141, miR-200c, miR-205, miR-9 and miRR-338, which, in combination, produced an AUC=0.64 for discriminating complete and partial response from stable disease and clinical progressive endpoints. Using mRNA-</a:t>
            </a:r>
            <a:r>
              <a:rPr lang="en-US" sz="2000" dirty="0" err="1">
                <a:latin typeface="Arial" panose="020B0604020202020204" pitchFamily="34" charset="0"/>
                <a:cs typeface="Arial" panose="020B0604020202020204" pitchFamily="34" charset="0"/>
              </a:rPr>
              <a:t>seq</a:t>
            </a:r>
            <a:r>
              <a:rPr lang="en-US" sz="2000" dirty="0">
                <a:latin typeface="Arial" panose="020B0604020202020204" pitchFamily="34" charset="0"/>
                <a:cs typeface="Arial" panose="020B0604020202020204" pitchFamily="34" charset="0"/>
              </a:rPr>
              <a:t> data, we identified 264 highly informative features including </a:t>
            </a:r>
            <a:r>
              <a:rPr lang="en-US" sz="2000" i="1" dirty="0">
                <a:latin typeface="Arial" panose="020B0604020202020204" pitchFamily="34" charset="0"/>
                <a:cs typeface="Arial" panose="020B0604020202020204" pitchFamily="34" charset="0"/>
              </a:rPr>
              <a:t>MYCBP</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KLF15</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IGIP</a:t>
            </a:r>
            <a:r>
              <a:rPr lang="en-US" sz="2000" dirty="0">
                <a:latin typeface="Arial" panose="020B0604020202020204" pitchFamily="34" charset="0"/>
                <a:cs typeface="Arial" panose="020B0604020202020204" pitchFamily="34" charset="0"/>
              </a:rPr>
              <a:t>, and </a:t>
            </a:r>
            <a:r>
              <a:rPr lang="en-US" sz="2000" i="1" dirty="0">
                <a:latin typeface="Arial" panose="020B0604020202020204" pitchFamily="34" charset="0"/>
                <a:cs typeface="Arial" panose="020B0604020202020204" pitchFamily="34" charset="0"/>
              </a:rPr>
              <a:t>GRIA3</a:t>
            </a:r>
            <a:r>
              <a:rPr lang="en-US" sz="2000" dirty="0">
                <a:latin typeface="Arial" panose="020B0604020202020204" pitchFamily="34" charset="0"/>
                <a:cs typeface="Arial" panose="020B0604020202020204" pitchFamily="34" charset="0"/>
              </a:rPr>
              <a:t>. The mRNA-based predictive model yielded an average AUC=0.71. The DNA methylation model attained a higher level of performance with AUC=0.81 (95% CI: 0.78-0.84). Combining mRNA-</a:t>
            </a:r>
            <a:r>
              <a:rPr lang="en-US" sz="2000" dirty="0" err="1">
                <a:latin typeface="Arial" panose="020B0604020202020204" pitchFamily="34" charset="0"/>
                <a:cs typeface="Arial" panose="020B0604020202020204" pitchFamily="34" charset="0"/>
              </a:rPr>
              <a:t>seq</a:t>
            </a:r>
            <a:r>
              <a:rPr lang="en-US" sz="2000" dirty="0">
                <a:latin typeface="Arial" panose="020B0604020202020204" pitchFamily="34" charset="0"/>
                <a:cs typeface="Arial" panose="020B0604020202020204" pitchFamily="34" charset="0"/>
              </a:rPr>
              <a:t>, miRNA, and methylation data improved the predictive performance with accuracy of 84.2% and an AUC=0.86 (95% CI: 0.82-0.90). Functional enrichment analysis for mRNA and DNA methylation selected features showed enrichment for the antioxidant response pathway and basal transcription factors associated with the platinum drug resistance (PDR) pathway. Importantly, our chemotherapy response classifier substantially outperforms a predictive model focused on mRNA and methylation features within PDR pathway (hsa01524 in KEGG) AUC=0.62, demonstrating that taking a broad approach using genome-wide multi-omics data dramatically improves discrimination. In summary, this work demonstrates that applying deep-learning algorithms to multi-omics data can generate informative predictive models for chemotherapy response across numerous cancers.     </a:t>
            </a:r>
          </a:p>
        </p:txBody>
      </p:sp>
      <p:sp>
        <p:nvSpPr>
          <p:cNvPr id="31" name="Rectangle 30"/>
          <p:cNvSpPr/>
          <p:nvPr/>
        </p:nvSpPr>
        <p:spPr>
          <a:xfrm>
            <a:off x="7766532" y="30495174"/>
            <a:ext cx="6869649" cy="2246769"/>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Fig. </a:t>
            </a:r>
            <a:r>
              <a:rPr lang="en-US" sz="2000" b="1" dirty="0" smtClean="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Chemotherapy response prediction based on </a:t>
            </a:r>
            <a:r>
              <a:rPr lang="en-US" sz="2000" b="1" dirty="0" smtClean="0">
                <a:latin typeface="Arial" panose="020B0604020202020204" pitchFamily="34" charset="0"/>
                <a:cs typeface="Arial" panose="020B0604020202020204" pitchFamily="34" charset="0"/>
              </a:rPr>
              <a:t>mRNA-</a:t>
            </a:r>
            <a:r>
              <a:rPr lang="en-US" sz="2000" b="1" dirty="0" err="1" smtClean="0">
                <a:latin typeface="Arial" panose="020B0604020202020204" pitchFamily="34" charset="0"/>
                <a:cs typeface="Arial" panose="020B0604020202020204" pitchFamily="34" charset="0"/>
              </a:rPr>
              <a:t>seq</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and important features selected by multiple </a:t>
            </a:r>
            <a:r>
              <a:rPr lang="en-US" sz="2000" b="1" dirty="0" smtClean="0">
                <a:latin typeface="Arial" panose="020B0604020202020204" pitchFamily="34" charset="0"/>
                <a:cs typeface="Arial" panose="020B0604020202020204" pitchFamily="34" charset="0"/>
              </a:rPr>
              <a:t>models. </a:t>
            </a:r>
            <a:r>
              <a:rPr lang="en-US" sz="2000" dirty="0" smtClean="0">
                <a:latin typeface="Arial" panose="020B0604020202020204" pitchFamily="34" charset="0"/>
                <a:cs typeface="Arial" panose="020B0604020202020204" pitchFamily="34" charset="0"/>
              </a:rPr>
              <a:t>Supervised </a:t>
            </a:r>
            <a:r>
              <a:rPr lang="en-US" sz="2000" dirty="0" err="1">
                <a:latin typeface="Arial" panose="020B0604020202020204" pitchFamily="34" charset="0"/>
                <a:cs typeface="Arial" panose="020B0604020202020204" pitchFamily="34" charset="0"/>
              </a:rPr>
              <a:t>heatmap</a:t>
            </a:r>
            <a:r>
              <a:rPr lang="en-US" sz="2000" dirty="0">
                <a:latin typeface="Arial" panose="020B0604020202020204" pitchFamily="34" charset="0"/>
                <a:cs typeface="Arial" panose="020B0604020202020204" pitchFamily="34" charset="0"/>
              </a:rPr>
              <a:t> analysis to show the distinguish performance based on differential expressed </a:t>
            </a:r>
            <a:r>
              <a:rPr lang="en-US" sz="2000" dirty="0" smtClean="0">
                <a:latin typeface="Arial" panose="020B0604020202020204" pitchFamily="34" charset="0"/>
                <a:cs typeface="Arial" panose="020B0604020202020204" pitchFamily="34" charset="0"/>
              </a:rPr>
              <a:t>miRNA (Y=4, A and Y=2, B). (C) ROC curve to show prediction performance in training and test dataset with neural networks,  AUC=0.73 and AUC=0.71 respectively.</a:t>
            </a:r>
            <a:endParaRPr lang="en-US" sz="2000" dirty="0">
              <a:latin typeface="Arial" panose="020B0604020202020204" pitchFamily="34" charset="0"/>
              <a:cs typeface="Arial" panose="020B0604020202020204" pitchFamily="34" charset="0"/>
            </a:endParaRPr>
          </a:p>
        </p:txBody>
      </p:sp>
      <p:sp>
        <p:nvSpPr>
          <p:cNvPr id="33" name="Rectangle 32"/>
          <p:cNvSpPr/>
          <p:nvPr/>
        </p:nvSpPr>
        <p:spPr>
          <a:xfrm>
            <a:off x="7774127" y="13398469"/>
            <a:ext cx="6790078" cy="2246769"/>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Fig. 1. Chemotherapy response prediction based on </a:t>
            </a:r>
            <a:r>
              <a:rPr lang="en-US" sz="2000" b="1" dirty="0" smtClean="0">
                <a:latin typeface="Arial" panose="020B0604020202020204" pitchFamily="34" charset="0"/>
                <a:cs typeface="Arial" panose="020B0604020202020204" pitchFamily="34" charset="0"/>
              </a:rPr>
              <a:t>miRNA-</a:t>
            </a:r>
            <a:r>
              <a:rPr lang="en-US" sz="2000" b="1" dirty="0" err="1" smtClean="0">
                <a:latin typeface="Arial" panose="020B0604020202020204" pitchFamily="34" charset="0"/>
                <a:cs typeface="Arial" panose="020B0604020202020204" pitchFamily="34" charset="0"/>
              </a:rPr>
              <a:t>seq</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and important features selected by multiple models. </a:t>
            </a:r>
            <a:r>
              <a:rPr lang="en-US" sz="2000" dirty="0">
                <a:latin typeface="Arial" panose="020B0604020202020204" pitchFamily="34" charset="0"/>
                <a:cs typeface="Arial" panose="020B0604020202020204" pitchFamily="34" charset="0"/>
              </a:rPr>
              <a:t>(A) Supervised </a:t>
            </a:r>
            <a:r>
              <a:rPr lang="en-US" sz="2000" dirty="0" err="1">
                <a:latin typeface="Arial" panose="020B0604020202020204" pitchFamily="34" charset="0"/>
                <a:cs typeface="Arial" panose="020B0604020202020204" pitchFamily="34" charset="0"/>
              </a:rPr>
              <a:t>heatmap</a:t>
            </a:r>
            <a:r>
              <a:rPr lang="en-US" sz="2000" dirty="0">
                <a:latin typeface="Arial" panose="020B0604020202020204" pitchFamily="34" charset="0"/>
                <a:cs typeface="Arial" panose="020B0604020202020204" pitchFamily="34" charset="0"/>
              </a:rPr>
              <a:t> analysis to show the distinguish performance based on differential expressed </a:t>
            </a:r>
            <a:r>
              <a:rPr lang="en-US" sz="2000" dirty="0" smtClean="0">
                <a:latin typeface="Arial" panose="020B0604020202020204" pitchFamily="34" charset="0"/>
                <a:cs typeface="Arial" panose="020B0604020202020204" pitchFamily="34" charset="0"/>
              </a:rPr>
              <a:t>miRNA. </a:t>
            </a:r>
            <a:r>
              <a:rPr lang="en-US" sz="2000" dirty="0">
                <a:latin typeface="Arial" panose="020B0604020202020204" pitchFamily="34" charset="0"/>
                <a:cs typeface="Arial" panose="020B0604020202020204" pitchFamily="34" charset="0"/>
              </a:rPr>
              <a:t>(B</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ROC curve to show </a:t>
            </a:r>
            <a:r>
              <a:rPr lang="en-US" sz="2000" dirty="0" smtClean="0">
                <a:latin typeface="Arial" panose="020B0604020202020204" pitchFamily="34" charset="0"/>
                <a:cs typeface="Arial" panose="020B0604020202020204" pitchFamily="34" charset="0"/>
              </a:rPr>
              <a:t>prediction performance in training and test dataset with neural networks,  AUC=0.67 and AUC=0.64 respectively.</a:t>
            </a:r>
            <a:endParaRPr lang="en-US" sz="2000" dirty="0">
              <a:latin typeface="Arial" panose="020B0604020202020204" pitchFamily="34" charset="0"/>
              <a:cs typeface="Arial" panose="020B0604020202020204" pitchFamily="34" charset="0"/>
            </a:endParaRPr>
          </a:p>
        </p:txBody>
      </p:sp>
      <p:sp>
        <p:nvSpPr>
          <p:cNvPr id="35" name="Rectangle 34"/>
          <p:cNvSpPr/>
          <p:nvPr/>
        </p:nvSpPr>
        <p:spPr>
          <a:xfrm>
            <a:off x="14872376" y="11601130"/>
            <a:ext cx="7016059" cy="2246769"/>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Fig. </a:t>
            </a:r>
            <a:r>
              <a:rPr lang="en-US" sz="2000" b="1" dirty="0" smtClean="0">
                <a:latin typeface="Arial" panose="020B0604020202020204" pitchFamily="34" charset="0"/>
                <a:cs typeface="Arial" panose="020B0604020202020204" pitchFamily="34" charset="0"/>
              </a:rPr>
              <a:t>3. </a:t>
            </a:r>
            <a:r>
              <a:rPr lang="en-US" sz="2000" b="1" dirty="0">
                <a:latin typeface="Arial" panose="020B0604020202020204" pitchFamily="34" charset="0"/>
                <a:cs typeface="Arial" panose="020B0604020202020204" pitchFamily="34" charset="0"/>
              </a:rPr>
              <a:t>Chemotherapy response prediction based on </a:t>
            </a:r>
            <a:r>
              <a:rPr lang="en-US" sz="2000" b="1" dirty="0" smtClean="0">
                <a:latin typeface="Arial" panose="020B0604020202020204" pitchFamily="34" charset="0"/>
                <a:cs typeface="Arial" panose="020B0604020202020204" pitchFamily="34" charset="0"/>
              </a:rPr>
              <a:t>DNA methylation </a:t>
            </a:r>
            <a:r>
              <a:rPr lang="en-US" sz="2000" b="1" dirty="0">
                <a:latin typeface="Arial" panose="020B0604020202020204" pitchFamily="34" charset="0"/>
                <a:cs typeface="Arial" panose="020B0604020202020204" pitchFamily="34" charset="0"/>
              </a:rPr>
              <a:t>and important features selected by multiple models.</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Supervised </a:t>
            </a:r>
            <a:r>
              <a:rPr lang="en-US" sz="2000" dirty="0" err="1">
                <a:latin typeface="Arial" panose="020B0604020202020204" pitchFamily="34" charset="0"/>
                <a:cs typeface="Arial" panose="020B0604020202020204" pitchFamily="34" charset="0"/>
              </a:rPr>
              <a:t>heatmap</a:t>
            </a:r>
            <a:r>
              <a:rPr lang="en-US" sz="2000" dirty="0">
                <a:latin typeface="Arial" panose="020B0604020202020204" pitchFamily="34" charset="0"/>
                <a:cs typeface="Arial" panose="020B0604020202020204" pitchFamily="34" charset="0"/>
              </a:rPr>
              <a:t> analysis to show the distinguish performance based on differential expressed </a:t>
            </a:r>
            <a:r>
              <a:rPr lang="en-US" sz="2000" dirty="0" smtClean="0">
                <a:latin typeface="Arial" panose="020B0604020202020204" pitchFamily="34" charset="0"/>
                <a:cs typeface="Arial" panose="020B0604020202020204" pitchFamily="34" charset="0"/>
              </a:rPr>
              <a:t>methylation loci. </a:t>
            </a:r>
            <a:r>
              <a:rPr lang="en-US" sz="2000" dirty="0">
                <a:latin typeface="Arial" panose="020B0604020202020204" pitchFamily="34" charset="0"/>
                <a:cs typeface="Arial" panose="020B0604020202020204" pitchFamily="34" charset="0"/>
              </a:rPr>
              <a:t>(B) ROC curve to show prediction performance in training and test dataset with neural networks,  </a:t>
            </a:r>
            <a:r>
              <a:rPr lang="en-US" sz="2000" dirty="0" smtClean="0">
                <a:latin typeface="Arial" panose="020B0604020202020204" pitchFamily="34" charset="0"/>
                <a:cs typeface="Arial" panose="020B0604020202020204" pitchFamily="34" charset="0"/>
              </a:rPr>
              <a:t>AUC=0.88 </a:t>
            </a:r>
            <a:r>
              <a:rPr lang="en-US" sz="2000" dirty="0">
                <a:latin typeface="Arial" panose="020B0604020202020204" pitchFamily="34" charset="0"/>
                <a:cs typeface="Arial" panose="020B0604020202020204" pitchFamily="34" charset="0"/>
              </a:rPr>
              <a:t>and </a:t>
            </a:r>
            <a:r>
              <a:rPr lang="en-US" sz="2000" dirty="0" smtClean="0">
                <a:latin typeface="Arial" panose="020B0604020202020204" pitchFamily="34" charset="0"/>
                <a:cs typeface="Arial" panose="020B0604020202020204" pitchFamily="34" charset="0"/>
              </a:rPr>
              <a:t>AUC=0.81 </a:t>
            </a:r>
            <a:r>
              <a:rPr lang="en-US" sz="2000" dirty="0">
                <a:latin typeface="Arial" panose="020B0604020202020204" pitchFamily="34" charset="0"/>
                <a:cs typeface="Arial" panose="020B0604020202020204" pitchFamily="34" charset="0"/>
              </a:rPr>
              <a:t>respectively</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37" name="Rectangle 36"/>
          <p:cNvSpPr/>
          <p:nvPr/>
        </p:nvSpPr>
        <p:spPr>
          <a:xfrm>
            <a:off x="14872376" y="22561775"/>
            <a:ext cx="6909137" cy="5940088"/>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Fig. 3. Chemotherapy response prediction based on DNA </a:t>
            </a:r>
            <a:r>
              <a:rPr lang="en-US" sz="2000" b="1" dirty="0" smtClean="0">
                <a:latin typeface="Arial" panose="020B0604020202020204" pitchFamily="34" charset="0"/>
                <a:cs typeface="Arial" panose="020B0604020202020204" pitchFamily="34" charset="0"/>
              </a:rPr>
              <a:t>methylation, miRNA and mRNA.</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Supervised </a:t>
            </a:r>
            <a:r>
              <a:rPr lang="en-US" sz="2000" dirty="0" err="1">
                <a:latin typeface="Arial" panose="020B0604020202020204" pitchFamily="34" charset="0"/>
                <a:cs typeface="Arial" panose="020B0604020202020204" pitchFamily="34" charset="0"/>
              </a:rPr>
              <a:t>heatmap</a:t>
            </a:r>
            <a:r>
              <a:rPr lang="en-US" sz="2000" dirty="0">
                <a:latin typeface="Arial" panose="020B0604020202020204" pitchFamily="34" charset="0"/>
                <a:cs typeface="Arial" panose="020B0604020202020204" pitchFamily="34" charset="0"/>
              </a:rPr>
              <a:t> analysis to show the distinguish performance based on differential expressed methylation </a:t>
            </a:r>
            <a:r>
              <a:rPr lang="en-US" sz="2000" dirty="0" smtClean="0">
                <a:latin typeface="Arial" panose="020B0604020202020204" pitchFamily="34" charset="0"/>
                <a:cs typeface="Arial" panose="020B0604020202020204" pitchFamily="34" charset="0"/>
              </a:rPr>
              <a:t>loci (Z-score transform). </a:t>
            </a:r>
            <a:r>
              <a:rPr lang="en-US" sz="2000" dirty="0">
                <a:latin typeface="Arial" panose="020B0604020202020204" pitchFamily="34" charset="0"/>
                <a:cs typeface="Arial" panose="020B0604020202020204" pitchFamily="34" charset="0"/>
              </a:rPr>
              <a:t>(B) ROC curve to show prediction performance in training and test dataset with neural networks,  AUC=0.90 and </a:t>
            </a:r>
            <a:r>
              <a:rPr lang="en-US" sz="2000" dirty="0" smtClean="0">
                <a:latin typeface="Arial" panose="020B0604020202020204" pitchFamily="34" charset="0"/>
                <a:cs typeface="Arial" panose="020B0604020202020204" pitchFamily="34" charset="0"/>
              </a:rPr>
              <a:t>AUC=0.86 </a:t>
            </a:r>
            <a:r>
              <a:rPr lang="en-US" sz="2000" dirty="0">
                <a:latin typeface="Arial" panose="020B0604020202020204" pitchFamily="34" charset="0"/>
                <a:cs typeface="Arial" panose="020B0604020202020204" pitchFamily="34" charset="0"/>
              </a:rPr>
              <a:t>respectively</a:t>
            </a:r>
            <a:r>
              <a:rPr lang="en-US" sz="2000" dirty="0" smtClean="0">
                <a:latin typeface="Arial" panose="020B0604020202020204" pitchFamily="34" charset="0"/>
                <a:cs typeface="Arial" panose="020B0604020202020204" pitchFamily="34" charset="0"/>
              </a:rPr>
              <a:t>. Meanwhile</a:t>
            </a:r>
            <a:r>
              <a:rPr lang="en-US" sz="2000" dirty="0">
                <a:latin typeface="Arial" panose="020B0604020202020204" pitchFamily="34" charset="0"/>
                <a:cs typeface="Arial" panose="020B0604020202020204" pitchFamily="34" charset="0"/>
              </a:rPr>
              <a:t>, we also tried prediction model by </a:t>
            </a:r>
            <a:r>
              <a:rPr lang="en-US" sz="2000" dirty="0" smtClean="0">
                <a:latin typeface="Arial" panose="020B0604020202020204" pitchFamily="34" charset="0"/>
                <a:cs typeface="Arial" panose="020B0604020202020204" pitchFamily="34" charset="0"/>
              </a:rPr>
              <a:t>genes in </a:t>
            </a:r>
            <a:r>
              <a:rPr lang="en-US" sz="2000" dirty="0">
                <a:latin typeface="Arial" panose="020B0604020202020204" pitchFamily="34" charset="0"/>
                <a:cs typeface="Arial" panose="020B0604020202020204" pitchFamily="34" charset="0"/>
              </a:rPr>
              <a:t>platinum drug </a:t>
            </a:r>
            <a:r>
              <a:rPr lang="en-US" sz="2000" dirty="0" smtClean="0">
                <a:latin typeface="Arial" panose="020B0604020202020204" pitchFamily="34" charset="0"/>
                <a:cs typeface="Arial" panose="020B0604020202020204" pitchFamily="34" charset="0"/>
              </a:rPr>
              <a:t>resistance pathway(rhsa01524 </a:t>
            </a:r>
            <a:r>
              <a:rPr lang="en-US" sz="2000" dirty="0">
                <a:latin typeface="Arial" panose="020B0604020202020204" pitchFamily="34" charset="0"/>
                <a:cs typeface="Arial" panose="020B0604020202020204" pitchFamily="34" charset="0"/>
              </a:rPr>
              <a:t>in </a:t>
            </a:r>
            <a:r>
              <a:rPr lang="en-US" sz="2000" dirty="0" smtClean="0">
                <a:latin typeface="Arial" panose="020B0604020202020204" pitchFamily="34" charset="0"/>
                <a:cs typeface="Arial" panose="020B0604020202020204" pitchFamily="34" charset="0"/>
              </a:rPr>
              <a:t>KEGG). We </a:t>
            </a:r>
            <a:r>
              <a:rPr lang="en-US" sz="2000" dirty="0">
                <a:latin typeface="Arial" panose="020B0604020202020204" pitchFamily="34" charset="0"/>
                <a:cs typeface="Arial" panose="020B0604020202020204" pitchFamily="34" charset="0"/>
              </a:rPr>
              <a:t>found the prediction performance based on VIPs is limited with AUC=0.71 and AUC=0.62 in training and test datasets, </a:t>
            </a:r>
            <a:r>
              <a:rPr lang="en-US" sz="2000" dirty="0" smtClean="0">
                <a:latin typeface="Arial" panose="020B0604020202020204" pitchFamily="34" charset="0"/>
                <a:cs typeface="Arial" panose="020B0604020202020204" pitchFamily="34" charset="0"/>
              </a:rPr>
              <a:t>respectively. Finally, Meanwhile, we also tried prediction model by 96 very important </a:t>
            </a:r>
            <a:r>
              <a:rPr lang="en-US" sz="2000" dirty="0" err="1" smtClean="0">
                <a:latin typeface="Arial" panose="020B0604020202020204" pitchFamily="34" charset="0"/>
                <a:cs typeface="Arial" panose="020B0604020202020204" pitchFamily="34" charset="0"/>
              </a:rPr>
              <a:t>pharmacogenes</a:t>
            </a:r>
            <a:r>
              <a:rPr lang="en-US" sz="2000" dirty="0" smtClean="0">
                <a:latin typeface="Arial" panose="020B0604020202020204" pitchFamily="34" charset="0"/>
                <a:cs typeface="Arial" panose="020B0604020202020204" pitchFamily="34" charset="0"/>
              </a:rPr>
              <a:t> (VIPs). (C) We found the prediction performance based on VIPs is limited with AUC=0.66 and AUC=0.65 in training and test datasets, respectively. </a:t>
            </a:r>
            <a:r>
              <a:rPr lang="en-US" sz="2000" dirty="0" err="1" smtClean="0">
                <a:latin typeface="Arial" panose="020B0604020202020204" pitchFamily="34" charset="0"/>
                <a:cs typeface="Arial" panose="020B0604020202020204" pitchFamily="34" charset="0"/>
              </a:rPr>
              <a:t>Heatmap</a:t>
            </a:r>
            <a:r>
              <a:rPr lang="en-US" sz="2000" dirty="0" smtClean="0">
                <a:latin typeface="Arial" panose="020B0604020202020204" pitchFamily="34" charset="0"/>
                <a:cs typeface="Arial" panose="020B0604020202020204" pitchFamily="34" charset="0"/>
              </a:rPr>
              <a:t> based on 99 VIPs to show the molecular profiles between responders and non-responders is as the following.</a:t>
            </a:r>
            <a:endParaRPr lang="en-US" u="sng" dirty="0">
              <a:hlinkClick r:id="rId5"/>
            </a:endParaRPr>
          </a:p>
          <a:p>
            <a:pPr algn="just"/>
            <a:endParaRPr lang="en-US" sz="2000" dirty="0">
              <a:latin typeface="Arial" panose="020B0604020202020204" pitchFamily="34" charset="0"/>
              <a:cs typeface="Arial" panose="020B0604020202020204" pitchFamily="34" charset="0"/>
            </a:endParaRPr>
          </a:p>
        </p:txBody>
      </p:sp>
      <p:sp>
        <p:nvSpPr>
          <p:cNvPr id="39" name="TextBox 38"/>
          <p:cNvSpPr txBox="1"/>
          <p:nvPr/>
        </p:nvSpPr>
        <p:spPr bwMode="auto">
          <a:xfrm>
            <a:off x="505883" y="16953419"/>
            <a:ext cx="7066386" cy="830997"/>
          </a:xfrm>
          <a:prstGeom prst="rect">
            <a:avLst/>
          </a:prstGeom>
          <a:noFill/>
          <a:ln w="9525">
            <a:noFill/>
            <a:miter lim="800000"/>
            <a:headEnd/>
            <a:tailEnd/>
          </a:ln>
          <a:effectLst/>
        </p:spPr>
        <p:txBody>
          <a:bodyPr wrap="square" lIns="0" tIns="0" rIns="0" bIns="0" rtlCol="0">
            <a:spAutoFit/>
          </a:bodyPr>
          <a:lstStyle/>
          <a:p>
            <a:pPr algn="just"/>
            <a:r>
              <a:rPr lang="en-US" altLang="zh-CN" sz="3600" b="1" dirty="0" smtClean="0"/>
              <a:t>Introduction</a:t>
            </a:r>
          </a:p>
          <a:p>
            <a:pPr algn="just"/>
            <a:endParaRPr lang="en-US" altLang="zh-CN" dirty="0" smtClean="0"/>
          </a:p>
        </p:txBody>
      </p:sp>
      <p:sp>
        <p:nvSpPr>
          <p:cNvPr id="40" name="TextBox 39"/>
          <p:cNvSpPr txBox="1"/>
          <p:nvPr/>
        </p:nvSpPr>
        <p:spPr bwMode="auto">
          <a:xfrm>
            <a:off x="521571" y="22954648"/>
            <a:ext cx="7066386" cy="9787295"/>
          </a:xfrm>
          <a:prstGeom prst="rect">
            <a:avLst/>
          </a:prstGeom>
          <a:noFill/>
          <a:ln w="9525">
            <a:noFill/>
            <a:miter lim="800000"/>
            <a:headEnd/>
            <a:tailEnd/>
          </a:ln>
          <a:effectLst/>
        </p:spPr>
        <p:txBody>
          <a:bodyPr wrap="square" lIns="0" tIns="0" rIns="0" bIns="0" rtlCol="0">
            <a:spAutoFit/>
          </a:bodyPr>
          <a:lstStyle/>
          <a:p>
            <a:pPr algn="just"/>
            <a:r>
              <a:rPr lang="en-US" altLang="zh-CN" sz="3600" b="1" dirty="0"/>
              <a:t>Data and Method</a:t>
            </a:r>
            <a:endParaRPr lang="en-US" sz="3600" b="1" dirty="0"/>
          </a:p>
          <a:p>
            <a:pPr algn="just"/>
            <a:r>
              <a:rPr lang="en-US" sz="2000" b="1" dirty="0" smtClean="0">
                <a:latin typeface="Arial" panose="020B0604020202020204" pitchFamily="34" charset="0"/>
                <a:cs typeface="Arial" panose="020B0604020202020204" pitchFamily="34" charset="0"/>
              </a:rPr>
              <a:t>Sample</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Drug response status including complete response (n=815), partial response (n=102), stable disease (n=182) and clinical progressive (</a:t>
            </a:r>
            <a:r>
              <a:rPr lang="en-US" sz="2000" dirty="0" smtClean="0">
                <a:latin typeface="Arial" panose="020B0604020202020204" pitchFamily="34" charset="0"/>
                <a:cs typeface="Arial" panose="020B0604020202020204" pitchFamily="34" charset="0"/>
              </a:rPr>
              <a:t>n=327) </a:t>
            </a:r>
            <a:r>
              <a:rPr lang="en-US" sz="2000" dirty="0">
                <a:latin typeface="Arial" panose="020B0604020202020204" pitchFamily="34" charset="0"/>
                <a:cs typeface="Arial" panose="020B0604020202020204" pitchFamily="34" charset="0"/>
              </a:rPr>
              <a:t>across 32 cancers were </a:t>
            </a:r>
            <a:r>
              <a:rPr lang="en-US" sz="2000" dirty="0">
                <a:latin typeface="Arial" panose="020B0604020202020204" pitchFamily="34" charset="0"/>
                <a:cs typeface="Arial" panose="020B0604020202020204" pitchFamily="34" charset="0"/>
              </a:rPr>
              <a:t>collected. </a:t>
            </a:r>
            <a:r>
              <a:rPr lang="en-US" sz="2000" dirty="0">
                <a:latin typeface="Arial" panose="020B0604020202020204" pitchFamily="34" charset="0"/>
                <a:cs typeface="Arial" panose="020B0604020202020204" pitchFamily="34" charset="0"/>
              </a:rPr>
              <a:t>Drug response status were recorded as the first chemotherapy response status if multiple records occurred.  </a:t>
            </a:r>
            <a:endParaRPr lang="en-US" sz="2000" dirty="0">
              <a:latin typeface="Arial" panose="020B0604020202020204" pitchFamily="34" charset="0"/>
              <a:cs typeface="Arial" panose="020B0604020202020204" pitchFamily="34" charset="0"/>
            </a:endParaRPr>
          </a:p>
          <a:p>
            <a:pPr algn="just"/>
            <a:endParaRPr lang="en-US" altLang="zh-CN" sz="2000" dirty="0" smtClean="0">
              <a:latin typeface="Arial" panose="020B0604020202020204" pitchFamily="34" charset="0"/>
              <a:cs typeface="Arial" panose="020B0604020202020204" pitchFamily="34" charset="0"/>
            </a:endParaRPr>
          </a:p>
          <a:p>
            <a:pPr algn="just"/>
            <a:r>
              <a:rPr lang="en-US" altLang="zh-CN" sz="2000" b="1" dirty="0" smtClean="0">
                <a:latin typeface="Arial" panose="020B0604020202020204" pitchFamily="34" charset="0"/>
                <a:cs typeface="Arial" panose="020B0604020202020204" pitchFamily="34" charset="0"/>
              </a:rPr>
              <a:t>Molecular Profiles</a:t>
            </a:r>
            <a:r>
              <a:rPr lang="en-US" altLang="zh-CN" sz="2000" dirty="0" smtClean="0">
                <a:latin typeface="Arial" panose="020B0604020202020204" pitchFamily="34" charset="0"/>
                <a:cs typeface="Arial" panose="020B0604020202020204" pitchFamily="34" charset="0"/>
              </a:rPr>
              <a:t>: DNA methylation microarray (D</a:t>
            </a:r>
            <a:r>
              <a:rPr lang="en-US" altLang="zh-CN" sz="2000" baseline="-25000" dirty="0"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=450K) and RNA-</a:t>
            </a:r>
            <a:r>
              <a:rPr lang="en-US" altLang="zh-CN" sz="2000" dirty="0" err="1" smtClean="0">
                <a:latin typeface="Arial" panose="020B0604020202020204" pitchFamily="34" charset="0"/>
                <a:cs typeface="Arial" panose="020B0604020202020204" pitchFamily="34" charset="0"/>
              </a:rPr>
              <a:t>seq</a:t>
            </a:r>
            <a:r>
              <a:rPr lang="en-US" altLang="zh-CN" sz="2000" dirty="0" smtClean="0">
                <a:latin typeface="Arial" panose="020B0604020202020204" pitchFamily="34" charset="0"/>
                <a:cs typeface="Arial" panose="020B0604020202020204" pitchFamily="34" charset="0"/>
              </a:rPr>
              <a:t> data (</a:t>
            </a:r>
            <a:r>
              <a:rPr lang="en-US" altLang="zh-CN" sz="2000" dirty="0">
                <a:latin typeface="Arial" panose="020B0604020202020204" pitchFamily="34" charset="0"/>
                <a:cs typeface="Arial" panose="020B0604020202020204" pitchFamily="34" charset="0"/>
              </a:rPr>
              <a:t>D</a:t>
            </a:r>
            <a:r>
              <a:rPr lang="en-US" altLang="zh-CN" sz="2000" baseline="-25000" dirty="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miRNA-</a:t>
            </a:r>
            <a:r>
              <a:rPr lang="en-US" altLang="zh-CN" sz="2000" dirty="0" err="1" smtClean="0">
                <a:latin typeface="Arial" panose="020B0604020202020204" pitchFamily="34" charset="0"/>
                <a:cs typeface="Arial" panose="020B0604020202020204" pitchFamily="34" charset="0"/>
              </a:rPr>
              <a:t>seq</a:t>
            </a:r>
            <a:r>
              <a:rPr lang="en-US" altLang="zh-CN" sz="2000" dirty="0" smtClean="0">
                <a:latin typeface="Arial" panose="020B0604020202020204" pitchFamily="34" charset="0"/>
                <a:cs typeface="Arial" panose="020B0604020202020204" pitchFamily="34" charset="0"/>
              </a:rPr>
              <a:t> (D</a:t>
            </a:r>
            <a:r>
              <a:rPr lang="en-US" altLang="zh-CN" sz="2000" baseline="-25000" dirty="0"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=1,881) were collected to above mentioned samples. </a:t>
            </a:r>
            <a:r>
              <a:rPr lang="en-US" altLang="en-US" sz="2000" dirty="0">
                <a:latin typeface="Arial" panose="020B0604020202020204" pitchFamily="34" charset="0"/>
                <a:cs typeface="Arial" panose="020B0604020202020204" pitchFamily="34" charset="0"/>
              </a:rPr>
              <a:t>Gene expression levels will be quantified as </a:t>
            </a:r>
            <a:r>
              <a:rPr lang="en-US" altLang="en-US" sz="2000" i="1" dirty="0" err="1" smtClean="0">
                <a:latin typeface="Arial" panose="020B0604020202020204" pitchFamily="34" charset="0"/>
                <a:cs typeface="Arial" panose="020B0604020202020204" pitchFamily="34" charset="0"/>
              </a:rPr>
              <a:t>E</a:t>
            </a:r>
            <a:r>
              <a:rPr lang="en-US" altLang="en-US" sz="2000" i="1" baseline="-30000" dirty="0" err="1" smtClean="0">
                <a:latin typeface="Arial" panose="020B0604020202020204" pitchFamily="34" charset="0"/>
                <a:cs typeface="Arial" panose="020B0604020202020204" pitchFamily="34" charset="0"/>
              </a:rPr>
              <a:t>i,j</a:t>
            </a:r>
            <a:r>
              <a:rPr lang="en-US" altLang="en-US" sz="2000" i="1" dirty="0" smtClean="0">
                <a:latin typeface="Arial" panose="020B0604020202020204" pitchFamily="34" charset="0"/>
                <a:cs typeface="Arial" panose="020B0604020202020204" pitchFamily="34" charset="0"/>
              </a:rPr>
              <a:t>=log</a:t>
            </a:r>
            <a:r>
              <a:rPr lang="en-US" altLang="en-US" sz="2000" i="1" baseline="-30000" dirty="0" smtClean="0">
                <a:latin typeface="Arial" panose="020B0604020202020204" pitchFamily="34" charset="0"/>
                <a:cs typeface="Arial" panose="020B0604020202020204" pitchFamily="34" charset="0"/>
              </a:rPr>
              <a:t>2</a:t>
            </a:r>
            <a:r>
              <a:rPr lang="en-US" altLang="en-US" sz="2000" i="1" dirty="0" smtClean="0">
                <a:latin typeface="Arial" panose="020B0604020202020204" pitchFamily="34" charset="0"/>
                <a:cs typeface="Arial" panose="020B0604020202020204" pitchFamily="34" charset="0"/>
              </a:rPr>
              <a:t>(TPM</a:t>
            </a:r>
            <a:r>
              <a:rPr lang="en-US" altLang="en-US" sz="2000" i="1" baseline="-30000" dirty="0" smtClean="0">
                <a:latin typeface="Arial" panose="020B0604020202020204" pitchFamily="34" charset="0"/>
                <a:cs typeface="Arial" panose="020B0604020202020204" pitchFamily="34" charset="0"/>
              </a:rPr>
              <a:t>i,j</a:t>
            </a:r>
            <a:r>
              <a:rPr lang="en-US" altLang="en-US" sz="2000" i="1" dirty="0" smtClean="0">
                <a:latin typeface="Arial" panose="020B0604020202020204" pitchFamily="34" charset="0"/>
                <a:cs typeface="Arial" panose="020B0604020202020204" pitchFamily="34" charset="0"/>
              </a:rPr>
              <a:t>+1</a:t>
            </a:r>
            <a:r>
              <a:rPr lang="en-US" altLang="en-US" sz="2000" i="1" dirty="0">
                <a:latin typeface="Arial" panose="020B0604020202020204" pitchFamily="34" charset="0"/>
                <a:cs typeface="Arial" panose="020B0604020202020204" pitchFamily="34" charset="0"/>
              </a:rPr>
              <a:t>)</a:t>
            </a:r>
            <a:r>
              <a:rPr lang="en-US" altLang="en-US" sz="2000" dirty="0">
                <a:latin typeface="Arial" panose="020B0604020202020204" pitchFamily="34" charset="0"/>
                <a:cs typeface="Arial" panose="020B0604020202020204" pitchFamily="34" charset="0"/>
              </a:rPr>
              <a:t>, where </a:t>
            </a:r>
            <a:r>
              <a:rPr lang="en-US" altLang="en-US" sz="2000" i="1" dirty="0" err="1">
                <a:latin typeface="Arial" panose="020B0604020202020204" pitchFamily="34" charset="0"/>
                <a:cs typeface="Arial" panose="020B0604020202020204" pitchFamily="34" charset="0"/>
              </a:rPr>
              <a:t>TPM</a:t>
            </a:r>
            <a:r>
              <a:rPr lang="en-US" altLang="en-US" sz="2000" i="1" baseline="-30000" dirty="0" err="1">
                <a:latin typeface="Arial" panose="020B0604020202020204" pitchFamily="34" charset="0"/>
                <a:cs typeface="Arial" panose="020B0604020202020204" pitchFamily="34" charset="0"/>
              </a:rPr>
              <a:t>i,j</a:t>
            </a:r>
            <a:r>
              <a:rPr lang="en-US" altLang="en-US" sz="2000" dirty="0">
                <a:latin typeface="Arial" panose="020B0604020202020204" pitchFamily="34" charset="0"/>
                <a:cs typeface="Arial" panose="020B0604020202020204" pitchFamily="34" charset="0"/>
              </a:rPr>
              <a:t> refers to the TPM for gene </a:t>
            </a:r>
            <a:r>
              <a:rPr lang="en-US" altLang="en-US" sz="2000" i="1" dirty="0" err="1">
                <a:latin typeface="Arial" panose="020B0604020202020204" pitchFamily="34" charset="0"/>
                <a:cs typeface="Arial" panose="020B0604020202020204" pitchFamily="34" charset="0"/>
              </a:rPr>
              <a:t>i</a:t>
            </a:r>
            <a:r>
              <a:rPr lang="en-US" altLang="en-US" sz="2000" dirty="0">
                <a:latin typeface="Arial" panose="020B0604020202020204" pitchFamily="34" charset="0"/>
                <a:cs typeface="Arial" panose="020B0604020202020204" pitchFamily="34" charset="0"/>
              </a:rPr>
              <a:t> in sample </a:t>
            </a:r>
            <a:r>
              <a:rPr lang="en-US" altLang="en-US" sz="2000" i="1" dirty="0">
                <a:latin typeface="Arial" panose="020B0604020202020204" pitchFamily="34" charset="0"/>
                <a:cs typeface="Arial" panose="020B0604020202020204" pitchFamily="34" charset="0"/>
              </a:rPr>
              <a:t>j</a:t>
            </a:r>
            <a:r>
              <a:rPr lang="en-US" altLang="en-US" sz="2000" dirty="0">
                <a:latin typeface="Arial" panose="020B0604020202020204" pitchFamily="34" charset="0"/>
                <a:cs typeface="Arial" panose="020B0604020202020204" pitchFamily="34" charset="0"/>
              </a:rPr>
              <a:t>, as calculated by RSEM in paired-end mode</a:t>
            </a:r>
            <a:endParaRPr lang="en-US" altLang="en-US" sz="2000" dirty="0">
              <a:latin typeface="Arial" panose="020B0604020202020204" pitchFamily="34" charset="0"/>
            </a:endParaRPr>
          </a:p>
          <a:p>
            <a:pPr algn="just"/>
            <a:endParaRPr lang="en-US" altLang="zh-CN" sz="2000" dirty="0">
              <a:latin typeface="Arial" panose="020B0604020202020204" pitchFamily="34" charset="0"/>
              <a:cs typeface="Arial" panose="020B0604020202020204" pitchFamily="34" charset="0"/>
            </a:endParaRPr>
          </a:p>
          <a:p>
            <a:pPr algn="just"/>
            <a:r>
              <a:rPr lang="en-US" altLang="zh-CN" sz="2000" b="1" dirty="0">
                <a:latin typeface="Arial" panose="020B0604020202020204" pitchFamily="34" charset="0"/>
                <a:cs typeface="Arial" panose="020B0604020202020204" pitchFamily="34" charset="0"/>
              </a:rPr>
              <a:t>Pathway analysis: </a:t>
            </a:r>
            <a:r>
              <a:rPr lang="en-US" altLang="zh-CN" sz="2000" dirty="0">
                <a:latin typeface="Arial" panose="020B0604020202020204" pitchFamily="34" charset="0"/>
                <a:cs typeface="Arial" panose="020B0604020202020204" pitchFamily="34" charset="0"/>
              </a:rPr>
              <a:t>KEGG </a:t>
            </a:r>
            <a:r>
              <a:rPr lang="en-US" altLang="zh-CN" sz="2000" dirty="0">
                <a:latin typeface="Arial" panose="020B0604020202020204" pitchFamily="34" charset="0"/>
                <a:cs typeface="Arial" panose="020B0604020202020204" pitchFamily="34" charset="0"/>
              </a:rPr>
              <a:t>pathway and </a:t>
            </a:r>
            <a:r>
              <a:rPr lang="en-US" sz="2000" dirty="0" err="1">
                <a:latin typeface="Arial" panose="020B0604020202020204" pitchFamily="34" charset="0"/>
                <a:cs typeface="Arial" panose="020B0604020202020204" pitchFamily="34" charset="0"/>
              </a:rPr>
              <a:t>Reactome</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pathway were applied to infer the molecular functions for differential expressed genes, differential methylation and differential miRNAs as well as the interaction network. </a:t>
            </a:r>
            <a:endParaRPr lang="en-US" altLang="zh-CN" sz="2000" dirty="0">
              <a:latin typeface="Arial" panose="020B0604020202020204" pitchFamily="34" charset="0"/>
              <a:cs typeface="Arial" panose="020B0604020202020204" pitchFamily="34" charset="0"/>
            </a:endParaRPr>
          </a:p>
          <a:p>
            <a:pPr algn="just"/>
            <a:endParaRPr lang="en-US" sz="2000" b="1" dirty="0" smtClean="0">
              <a:latin typeface="Arial" panose="020B0604020202020204" pitchFamily="34" charset="0"/>
              <a:cs typeface="Arial" panose="020B0604020202020204" pitchFamily="34" charset="0"/>
            </a:endParaRPr>
          </a:p>
          <a:p>
            <a:pPr algn="just"/>
            <a:r>
              <a:rPr lang="en-US" sz="2000" b="1" dirty="0" smtClean="0">
                <a:latin typeface="Arial" panose="020B0604020202020204" pitchFamily="34" charset="0"/>
                <a:cs typeface="Arial" panose="020B0604020202020204" pitchFamily="34" charset="0"/>
              </a:rPr>
              <a:t>Prediction and machine learning</a:t>
            </a:r>
            <a:r>
              <a:rPr lang="en-US" sz="2000" dirty="0" smtClean="0">
                <a:latin typeface="Arial" panose="020B0604020202020204" pitchFamily="34" charset="0"/>
                <a:cs typeface="Arial" panose="020B0604020202020204" pitchFamily="34" charset="0"/>
              </a:rPr>
              <a:t> Features including </a:t>
            </a:r>
            <a:r>
              <a:rPr lang="en-US" sz="2000" dirty="0" smtClean="0">
                <a:latin typeface="Arial" panose="020B0604020202020204" pitchFamily="34" charset="0"/>
                <a:cs typeface="Arial" panose="020B0604020202020204" pitchFamily="34" charset="0"/>
              </a:rPr>
              <a:t>mRNA, DNA methylation, microRNA</a:t>
            </a:r>
            <a:r>
              <a:rPr lang="en-US" sz="2000" dirty="0" smtClean="0"/>
              <a:t> </a:t>
            </a:r>
            <a:r>
              <a:rPr lang="en-US" sz="2000" dirty="0">
                <a:latin typeface="Arial" panose="020B0604020202020204" pitchFamily="34" charset="0"/>
                <a:cs typeface="Arial" panose="020B0604020202020204" pitchFamily="34" charset="0"/>
              </a:rPr>
              <a:t>were </a:t>
            </a:r>
            <a:r>
              <a:rPr lang="en-US" sz="2000" dirty="0" smtClean="0">
                <a:latin typeface="Arial" panose="020B0604020202020204" pitchFamily="34" charset="0"/>
                <a:cs typeface="Arial" panose="020B0604020202020204" pitchFamily="34" charset="0"/>
              </a:rPr>
              <a:t>used in multiple machine learning </a:t>
            </a:r>
            <a:r>
              <a:rPr lang="en-US" sz="2000" dirty="0">
                <a:latin typeface="Arial" panose="020B0604020202020204" pitchFamily="34" charset="0"/>
                <a:cs typeface="Arial" panose="020B0604020202020204" pitchFamily="34" charset="0"/>
              </a:rPr>
              <a:t>algorithms. For computational efficiency and classifier performance, we proposed an approach using Sure Independence Screening (</a:t>
            </a:r>
            <a:r>
              <a:rPr lang="en-US" sz="2000" b="1" dirty="0">
                <a:latin typeface="Arial" panose="020B0604020202020204" pitchFamily="34" charset="0"/>
                <a:cs typeface="Arial" panose="020B0604020202020204" pitchFamily="34" charset="0"/>
              </a:rPr>
              <a:t>SIS</a:t>
            </a:r>
            <a:r>
              <a:rPr lang="en-US" sz="2000" dirty="0">
                <a:latin typeface="Arial" panose="020B0604020202020204" pitchFamily="34" charset="0"/>
                <a:cs typeface="Arial" panose="020B0604020202020204" pitchFamily="34" charset="0"/>
              </a:rPr>
              <a:t>) and Gini impurity index (</a:t>
            </a:r>
            <a:r>
              <a:rPr lang="en-US" sz="2000" b="1" dirty="0">
                <a:latin typeface="Arial" panose="020B0604020202020204" pitchFamily="34" charset="0"/>
                <a:cs typeface="Arial" panose="020B0604020202020204" pitchFamily="34" charset="0"/>
              </a:rPr>
              <a:t>SII</a:t>
            </a:r>
            <a:r>
              <a:rPr lang="en-US" sz="2000" dirty="0">
                <a:latin typeface="Arial" panose="020B0604020202020204" pitchFamily="34" charset="0"/>
                <a:cs typeface="Arial" panose="020B0604020202020204" pitchFamily="34" charset="0"/>
              </a:rPr>
              <a:t>) for feature selection from ultrahigh dimensional genomic feature set followed by conditional generative adversarial networks (</a:t>
            </a:r>
            <a:r>
              <a:rPr lang="en-US" sz="2000" b="1" dirty="0">
                <a:latin typeface="Arial" panose="020B0604020202020204" pitchFamily="34" charset="0"/>
                <a:cs typeface="Arial" panose="020B0604020202020204" pitchFamily="34" charset="0"/>
              </a:rPr>
              <a:t>CGAN</a:t>
            </a:r>
            <a:r>
              <a:rPr lang="en-US" sz="2000" dirty="0">
                <a:latin typeface="Arial" panose="020B0604020202020204" pitchFamily="34" charset="0"/>
                <a:cs typeface="Arial" panose="020B0604020202020204" pitchFamily="34" charset="0"/>
              </a:rPr>
              <a:t>) to produce predictive models for chemotherapy response, internally validated by 10-fold cross-validation. mRNA, miRNA, and methylation datasets were used both independently and jointly. </a:t>
            </a:r>
            <a:endParaRPr lang="en-US" altLang="zh-CN" sz="2000" dirty="0">
              <a:latin typeface="Arial" panose="020B0604020202020204" pitchFamily="34" charset="0"/>
              <a:cs typeface="Arial" panose="020B0604020202020204" pitchFamily="34" charset="0"/>
            </a:endParaRPr>
          </a:p>
        </p:txBody>
      </p:sp>
      <p:sp>
        <p:nvSpPr>
          <p:cNvPr id="41" name="Rectangle 40"/>
          <p:cNvSpPr/>
          <p:nvPr/>
        </p:nvSpPr>
        <p:spPr>
          <a:xfrm>
            <a:off x="7956435" y="3368456"/>
            <a:ext cx="1078971" cy="579801"/>
          </a:xfrm>
          <a:prstGeom prst="rect">
            <a:avLst/>
          </a:prstGeom>
        </p:spPr>
        <p:txBody>
          <a:bodyPr wrap="none">
            <a:spAutoFit/>
          </a:bodyPr>
          <a:lstStyle/>
          <a:p>
            <a:pPr algn="just"/>
            <a:r>
              <a:rPr lang="en-US" altLang="zh-CN" sz="3200" b="1" dirty="0"/>
              <a:t>Result</a:t>
            </a:r>
            <a:endParaRPr lang="en-US" sz="3200" b="1" dirty="0"/>
          </a:p>
        </p:txBody>
      </p:sp>
      <p:pic>
        <p:nvPicPr>
          <p:cNvPr id="1026" name="Picture 2" descr="https://www.ashg.org/2019meeting/images/no-photography-ima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571" y="986970"/>
            <a:ext cx="806526" cy="806526"/>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5"/>
          <p:cNvSpPr txBox="1">
            <a:spLocks noChangeArrowheads="1"/>
          </p:cNvSpPr>
          <p:nvPr/>
        </p:nvSpPr>
        <p:spPr bwMode="auto">
          <a:xfrm>
            <a:off x="497781" y="17591612"/>
            <a:ext cx="6982986" cy="5062924"/>
          </a:xfrm>
          <a:prstGeom prst="rect">
            <a:avLst/>
          </a:prstGeom>
          <a:noFill/>
          <a:ln w="9525">
            <a:noFill/>
            <a:miter lim="800000"/>
            <a:headEnd/>
            <a:tailEnd/>
          </a:ln>
          <a:effectLst/>
        </p:spPr>
        <p:txBody>
          <a:bodyPr wrap="square" lIns="0" tIns="0" rIns="0" bIns="0">
            <a:spAutoFit/>
          </a:bodyPr>
          <a:lstStyle/>
          <a:p>
            <a:pPr algn="just" defTabSz="4075521"/>
            <a:endParaRPr lang="en-US" altLang="zh-CN" sz="900" dirty="0">
              <a:latin typeface="Arial" panose="020B0604020202020204" pitchFamily="34" charset="0"/>
              <a:ea typeface="宋体" pitchFamily="2" charset="-122"/>
              <a:cs typeface="Arial" panose="020B0604020202020204" pitchFamily="34" charset="0"/>
            </a:endParaRPr>
          </a:p>
          <a:p>
            <a:pPr algn="just"/>
            <a:r>
              <a:rPr lang="en-US" sz="2000" dirty="0">
                <a:latin typeface="Arial" panose="020B0604020202020204" pitchFamily="34" charset="0"/>
                <a:cs typeface="Arial" panose="020B0604020202020204" pitchFamily="34" charset="0"/>
              </a:rPr>
              <a:t>Cancer is the second leading cause of death globally, and is </a:t>
            </a:r>
            <a:r>
              <a:rPr lang="en-US" sz="2000" dirty="0">
                <a:latin typeface="Arial" panose="020B0604020202020204" pitchFamily="34" charset="0"/>
                <a:cs typeface="Arial" panose="020B0604020202020204" pitchFamily="34" charset="0"/>
              </a:rPr>
              <a:t>responsible for an estimated 9.6 million deaths in </a:t>
            </a:r>
            <a:r>
              <a:rPr lang="en-US" sz="2000" dirty="0">
                <a:latin typeface="Arial" panose="020B0604020202020204" pitchFamily="34" charset="0"/>
                <a:cs typeface="Arial" panose="020B0604020202020204" pitchFamily="34" charset="0"/>
              </a:rPr>
              <a:t>2018. </a:t>
            </a:r>
            <a:r>
              <a:rPr lang="en-US" sz="2000" dirty="0">
                <a:latin typeface="Arial" panose="020B0604020202020204" pitchFamily="34" charset="0"/>
                <a:cs typeface="Arial" panose="020B0604020202020204" pitchFamily="34" charset="0"/>
              </a:rPr>
              <a:t>Although </a:t>
            </a:r>
            <a:r>
              <a:rPr lang="en-US" sz="2000" dirty="0" smtClean="0">
                <a:latin typeface="Arial" panose="020B0604020202020204" pitchFamily="34" charset="0"/>
                <a:cs typeface="Arial" panose="020B0604020202020204" pitchFamily="34" charset="0"/>
              </a:rPr>
              <a:t>Immunotherapy received significant progression in cancer therapy, chemotherapy treatment is still the first line choice for the treatment to cancer patients. Chemotherapy </a:t>
            </a:r>
            <a:r>
              <a:rPr lang="en-US" sz="2000" dirty="0">
                <a:latin typeface="Arial" panose="020B0604020202020204" pitchFamily="34" charset="0"/>
                <a:cs typeface="Arial" panose="020B0604020202020204" pitchFamily="34" charset="0"/>
              </a:rPr>
              <a:t>response </a:t>
            </a:r>
            <a:r>
              <a:rPr lang="en-US" sz="2000" dirty="0" smtClean="0">
                <a:latin typeface="Arial" panose="020B0604020202020204" pitchFamily="34" charset="0"/>
                <a:cs typeface="Arial" panose="020B0604020202020204" pitchFamily="34" charset="0"/>
              </a:rPr>
              <a:t>prediction, therefore, is </a:t>
            </a:r>
            <a:r>
              <a:rPr lang="en-US" sz="2000" dirty="0">
                <a:latin typeface="Arial" panose="020B0604020202020204" pitchFamily="34" charset="0"/>
                <a:cs typeface="Arial" panose="020B0604020202020204" pitchFamily="34" charset="0"/>
              </a:rPr>
              <a:t>one of most important task for precision medicine for cancer therapy</a:t>
            </a:r>
            <a:r>
              <a:rPr lang="en-US" sz="2000" dirty="0" smtClean="0">
                <a:latin typeface="Arial" panose="020B0604020202020204" pitchFamily="34" charset="0"/>
                <a:cs typeface="Arial" panose="020B0604020202020204" pitchFamily="34" charset="0"/>
              </a:rPr>
              <a:t>. In the precious research, chemotherapy response prediction were mainly completed by single molecule features such as mutation, DNA methylation, miRNA and mRNA. We observed the prediction performance is very limited just based on single molecules. In this study, We applied multi-omics genomic data which included miRNA-</a:t>
            </a:r>
            <a:r>
              <a:rPr lang="en-US" sz="2000" dirty="0" err="1" smtClean="0">
                <a:latin typeface="Arial" panose="020B0604020202020204" pitchFamily="34" charset="0"/>
                <a:cs typeface="Arial" panose="020B0604020202020204" pitchFamily="34" charset="0"/>
              </a:rPr>
              <a:t>seq</a:t>
            </a:r>
            <a:r>
              <a:rPr lang="en-US" sz="2000" dirty="0" smtClean="0">
                <a:latin typeface="Arial" panose="020B0604020202020204" pitchFamily="34" charset="0"/>
                <a:cs typeface="Arial" panose="020B0604020202020204" pitchFamily="34" charset="0"/>
              </a:rPr>
              <a:t>, mRNA-</a:t>
            </a:r>
            <a:r>
              <a:rPr lang="en-US" sz="2000" dirty="0" err="1" smtClean="0">
                <a:latin typeface="Arial" panose="020B0604020202020204" pitchFamily="34" charset="0"/>
                <a:cs typeface="Arial" panose="020B0604020202020204" pitchFamily="34" charset="0"/>
              </a:rPr>
              <a:t>seq</a:t>
            </a:r>
            <a:r>
              <a:rPr lang="en-US" sz="2000" dirty="0" smtClean="0">
                <a:latin typeface="Arial" panose="020B0604020202020204" pitchFamily="34" charset="0"/>
                <a:cs typeface="Arial" panose="020B0604020202020204" pitchFamily="34" charset="0"/>
              </a:rPr>
              <a:t> and DNA methylation data to predict chemotherapy treatment responses. We combined all the chemotherapy drugs and expected to build a uniform prediction model to general chemotherapy response.  </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7"/>
          <a:srcRect r="835"/>
          <a:stretch/>
        </p:blipFill>
        <p:spPr>
          <a:xfrm>
            <a:off x="7633297" y="15645238"/>
            <a:ext cx="6782440" cy="5588531"/>
          </a:xfrm>
          <a:prstGeom prst="rect">
            <a:avLst/>
          </a:prstGeom>
        </p:spPr>
      </p:pic>
      <p:pic>
        <p:nvPicPr>
          <p:cNvPr id="5" name="Picture 4"/>
          <p:cNvPicPr>
            <a:picLocks noChangeAspect="1"/>
          </p:cNvPicPr>
          <p:nvPr/>
        </p:nvPicPr>
        <p:blipFill>
          <a:blip r:embed="rId8"/>
          <a:stretch>
            <a:fillRect/>
          </a:stretch>
        </p:blipFill>
        <p:spPr>
          <a:xfrm>
            <a:off x="7633297" y="4021893"/>
            <a:ext cx="7002884" cy="6068680"/>
          </a:xfrm>
          <a:prstGeom prst="rect">
            <a:avLst/>
          </a:prstGeom>
        </p:spPr>
      </p:pic>
      <p:pic>
        <p:nvPicPr>
          <p:cNvPr id="6" name="Picture 5"/>
          <p:cNvPicPr>
            <a:picLocks noChangeAspect="1"/>
          </p:cNvPicPr>
          <p:nvPr/>
        </p:nvPicPr>
        <p:blipFill>
          <a:blip r:embed="rId9"/>
          <a:stretch>
            <a:fillRect/>
          </a:stretch>
        </p:blipFill>
        <p:spPr>
          <a:xfrm>
            <a:off x="7719057" y="10156376"/>
            <a:ext cx="6696680" cy="3272414"/>
          </a:xfrm>
          <a:prstGeom prst="rect">
            <a:avLst/>
          </a:prstGeom>
        </p:spPr>
      </p:pic>
      <p:pic>
        <p:nvPicPr>
          <p:cNvPr id="7" name="Picture 6"/>
          <p:cNvPicPr>
            <a:picLocks noChangeAspect="1"/>
          </p:cNvPicPr>
          <p:nvPr/>
        </p:nvPicPr>
        <p:blipFill>
          <a:blip r:embed="rId10"/>
          <a:stretch>
            <a:fillRect/>
          </a:stretch>
        </p:blipFill>
        <p:spPr>
          <a:xfrm>
            <a:off x="7774128" y="27273269"/>
            <a:ext cx="6790078" cy="3309455"/>
          </a:xfrm>
          <a:prstGeom prst="rect">
            <a:avLst/>
          </a:prstGeom>
        </p:spPr>
      </p:pic>
      <p:pic>
        <p:nvPicPr>
          <p:cNvPr id="8" name="Picture 7"/>
          <p:cNvPicPr>
            <a:picLocks noChangeAspect="1"/>
          </p:cNvPicPr>
          <p:nvPr/>
        </p:nvPicPr>
        <p:blipFill>
          <a:blip r:embed="rId11"/>
          <a:stretch>
            <a:fillRect/>
          </a:stretch>
        </p:blipFill>
        <p:spPr>
          <a:xfrm>
            <a:off x="7605803" y="21319657"/>
            <a:ext cx="6809934" cy="5781837"/>
          </a:xfrm>
          <a:prstGeom prst="rect">
            <a:avLst/>
          </a:prstGeom>
        </p:spPr>
      </p:pic>
      <p:pic>
        <p:nvPicPr>
          <p:cNvPr id="10" name="Picture 9"/>
          <p:cNvPicPr>
            <a:picLocks noChangeAspect="1"/>
          </p:cNvPicPr>
          <p:nvPr/>
        </p:nvPicPr>
        <p:blipFill rotWithShape="1">
          <a:blip r:embed="rId12"/>
          <a:srcRect l="-1" r="18456" b="-1828"/>
          <a:stretch/>
        </p:blipFill>
        <p:spPr>
          <a:xfrm>
            <a:off x="171854" y="65563"/>
            <a:ext cx="4124375" cy="921407"/>
          </a:xfrm>
          <a:prstGeom prst="rect">
            <a:avLst/>
          </a:prstGeom>
        </p:spPr>
      </p:pic>
      <p:pic>
        <p:nvPicPr>
          <p:cNvPr id="11" name="Picture 10"/>
          <p:cNvPicPr>
            <a:picLocks noChangeAspect="1"/>
          </p:cNvPicPr>
          <p:nvPr/>
        </p:nvPicPr>
        <p:blipFill>
          <a:blip r:embed="rId13"/>
          <a:stretch>
            <a:fillRect/>
          </a:stretch>
        </p:blipFill>
        <p:spPr>
          <a:xfrm>
            <a:off x="17767060" y="1976938"/>
            <a:ext cx="4014453" cy="1024616"/>
          </a:xfrm>
          <a:prstGeom prst="rect">
            <a:avLst/>
          </a:prstGeom>
        </p:spPr>
      </p:pic>
      <p:pic>
        <p:nvPicPr>
          <p:cNvPr id="12" name="Picture 11"/>
          <p:cNvPicPr>
            <a:picLocks noChangeAspect="1"/>
          </p:cNvPicPr>
          <p:nvPr/>
        </p:nvPicPr>
        <p:blipFill>
          <a:blip r:embed="rId14"/>
          <a:stretch>
            <a:fillRect/>
          </a:stretch>
        </p:blipFill>
        <p:spPr>
          <a:xfrm>
            <a:off x="14636181" y="3039655"/>
            <a:ext cx="7145332" cy="5787354"/>
          </a:xfrm>
          <a:prstGeom prst="rect">
            <a:avLst/>
          </a:prstGeom>
        </p:spPr>
      </p:pic>
      <p:pic>
        <p:nvPicPr>
          <p:cNvPr id="13" name="Picture 12"/>
          <p:cNvPicPr>
            <a:picLocks noChangeAspect="1"/>
          </p:cNvPicPr>
          <p:nvPr/>
        </p:nvPicPr>
        <p:blipFill>
          <a:blip r:embed="rId15"/>
          <a:stretch>
            <a:fillRect/>
          </a:stretch>
        </p:blipFill>
        <p:spPr>
          <a:xfrm>
            <a:off x="15196741" y="8600519"/>
            <a:ext cx="6483259" cy="3055245"/>
          </a:xfrm>
          <a:prstGeom prst="rect">
            <a:avLst/>
          </a:prstGeom>
        </p:spPr>
      </p:pic>
      <p:pic>
        <p:nvPicPr>
          <p:cNvPr id="14" name="Picture 13"/>
          <p:cNvPicPr>
            <a:picLocks noChangeAspect="1"/>
          </p:cNvPicPr>
          <p:nvPr/>
        </p:nvPicPr>
        <p:blipFill>
          <a:blip r:embed="rId16"/>
          <a:stretch>
            <a:fillRect/>
          </a:stretch>
        </p:blipFill>
        <p:spPr>
          <a:xfrm>
            <a:off x="14643777" y="27848295"/>
            <a:ext cx="6878498" cy="4989705"/>
          </a:xfrm>
          <a:prstGeom prst="rect">
            <a:avLst/>
          </a:prstGeom>
        </p:spPr>
      </p:pic>
      <p:pic>
        <p:nvPicPr>
          <p:cNvPr id="16" name="Picture 15"/>
          <p:cNvPicPr>
            <a:picLocks noChangeAspect="1"/>
          </p:cNvPicPr>
          <p:nvPr/>
        </p:nvPicPr>
        <p:blipFill>
          <a:blip r:embed="rId17"/>
          <a:stretch>
            <a:fillRect/>
          </a:stretch>
        </p:blipFill>
        <p:spPr>
          <a:xfrm>
            <a:off x="14441767" y="13841925"/>
            <a:ext cx="7365776" cy="5550165"/>
          </a:xfrm>
          <a:prstGeom prst="rect">
            <a:avLst/>
          </a:prstGeom>
        </p:spPr>
      </p:pic>
    </p:spTree>
    <p:extLst>
      <p:ext uri="{BB962C8B-B14F-4D97-AF65-F5344CB8AC3E}">
        <p14:creationId xmlns:p14="http://schemas.microsoft.com/office/powerpoint/2010/main" val="15603940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6133</TotalTime>
  <Words>516</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SimSun</vt:lpstr>
      <vt:lpstr>SimSun</vt:lpstr>
      <vt:lpstr>Arial</vt:lpstr>
      <vt:lpstr>Calibri</vt:lpstr>
      <vt:lpstr>Calibri Light</vt:lpstr>
      <vt:lpstr>等线</vt:lpstr>
      <vt:lpstr>Times New Roman</vt:lpstr>
      <vt:lpstr>Office Theme</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85</cp:revision>
  <cp:lastPrinted>2019-09-30T22:25:52Z</cp:lastPrinted>
  <dcterms:created xsi:type="dcterms:W3CDTF">2019-09-30T20:50:46Z</dcterms:created>
  <dcterms:modified xsi:type="dcterms:W3CDTF">2019-10-14T03:32:04Z</dcterms:modified>
</cp:coreProperties>
</file>