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5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1DBE-737B-4E02-8557-4086C7EC77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1F85-6379-4088-8185-F888BCAB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323" y="685800"/>
            <a:ext cx="8445069" cy="612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sz="1400" dirty="0"/>
          </a:p>
          <a:p>
            <a:pPr fontAlgn="base"/>
            <a:r>
              <a:rPr lang="en-US" sz="1400" dirty="0" smtClean="0"/>
              <a:t>Background: </a:t>
            </a:r>
            <a:r>
              <a:rPr lang="en-US" sz="1400" b="1" dirty="0" smtClean="0"/>
              <a:t>Amish peo</a:t>
            </a:r>
            <a:r>
              <a:rPr lang="en-US" sz="1400" b="1" dirty="0" smtClean="0"/>
              <a:t>ple have significant low risk for </a:t>
            </a:r>
            <a:r>
              <a:rPr lang="en-US" sz="1400" dirty="0" smtClean="0"/>
              <a:t>asthma which is related to specific farming environment. </a:t>
            </a:r>
            <a:endParaRPr lang="en-US" sz="1400" dirty="0" smtClean="0"/>
          </a:p>
          <a:p>
            <a:pPr fontAlgn="base"/>
            <a:endParaRPr lang="en-US" sz="1400" dirty="0" smtClean="0"/>
          </a:p>
          <a:p>
            <a:pPr fontAlgn="base"/>
            <a:r>
              <a:rPr lang="en-US" sz="1400" dirty="0" smtClean="0"/>
              <a:t>Hypothesis:  Farming environment bring specific </a:t>
            </a:r>
            <a:r>
              <a:rPr lang="en-US" sz="1400" dirty="0" err="1" smtClean="0"/>
              <a:t>epigenomic</a:t>
            </a:r>
            <a:r>
              <a:rPr lang="en-US" sz="1400" dirty="0" smtClean="0"/>
              <a:t> change (DNA methylation) to </a:t>
            </a:r>
          </a:p>
          <a:p>
            <a:pPr fontAlgn="base"/>
            <a:r>
              <a:rPr lang="en-US" sz="1400" dirty="0" smtClean="0"/>
              <a:t>Amish people’s human immune system and bring the low asthma risk/susceptibility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1400" dirty="0" smtClean="0"/>
              <a:t>Aim 1.  build the genome-wide DNA </a:t>
            </a:r>
            <a:r>
              <a:rPr lang="en-US" sz="1400" dirty="0" err="1" smtClean="0"/>
              <a:t>methylaiton</a:t>
            </a:r>
            <a:r>
              <a:rPr lang="en-US" sz="1400" dirty="0" smtClean="0"/>
              <a:t> profile for Amish and control individuals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1400" dirty="0"/>
              <a:t>Amish: </a:t>
            </a:r>
            <a:r>
              <a:rPr lang="en-US" sz="1400" dirty="0" smtClean="0"/>
              <a:t>Specific child population </a:t>
            </a:r>
            <a:r>
              <a:rPr lang="en-US" sz="1400" dirty="0"/>
              <a:t>with exposure to farm animals and farming </a:t>
            </a:r>
            <a:r>
              <a:rPr lang="en-US" sz="1400" dirty="0" smtClean="0"/>
              <a:t>environment</a:t>
            </a:r>
          </a:p>
          <a:p>
            <a:pPr fontAlgn="base"/>
            <a:r>
              <a:rPr lang="en-US" sz="1400" dirty="0" smtClean="0"/>
              <a:t>Control: child living in Marshfield with same origin-of-ancestry 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dirty="0" smtClean="0"/>
              <a:t>Aim 2.  Deconvolution of the Differential Methylation Regions (DMR) to </a:t>
            </a:r>
            <a:r>
              <a:rPr lang="en-US" sz="1400" dirty="0" smtClean="0"/>
              <a:t>Human Immunity cells</a:t>
            </a:r>
          </a:p>
          <a:p>
            <a:pPr fontAlgn="base"/>
            <a:r>
              <a:rPr lang="en-US" sz="1400" dirty="0"/>
              <a:t> </a:t>
            </a:r>
            <a:r>
              <a:rPr lang="en-US" sz="1400" dirty="0" smtClean="0"/>
              <a:t>   1, Identify the DMR between Asthma and control, as well as Amish and control</a:t>
            </a:r>
          </a:p>
          <a:p>
            <a:r>
              <a:rPr lang="en-US" sz="1400" dirty="0" smtClean="0"/>
              <a:t>    2, Project the DMRs into </a:t>
            </a:r>
            <a:r>
              <a:rPr lang="en-US" sz="1400" dirty="0"/>
              <a:t>Innate immune cells </a:t>
            </a:r>
            <a:r>
              <a:rPr lang="en-US" sz="1400" dirty="0" smtClean="0"/>
              <a:t>and adaptive immune cells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3, impute the contribution for different cells: </a:t>
            </a:r>
            <a:r>
              <a:rPr lang="en-US" sz="1400" dirty="0"/>
              <a:t> </a:t>
            </a:r>
            <a:r>
              <a:rPr lang="en-US" sz="1400" dirty="0" smtClean="0">
                <a:solidFill>
                  <a:srgbClr val="FF0000"/>
                </a:solidFill>
              </a:rPr>
              <a:t>monocytes </a:t>
            </a:r>
            <a:r>
              <a:rPr lang="en-US" sz="1400" dirty="0">
                <a:solidFill>
                  <a:srgbClr val="FF0000"/>
                </a:solidFill>
              </a:rPr>
              <a:t>and macrophages, </a:t>
            </a:r>
            <a:r>
              <a:rPr lang="en-US" sz="1400" dirty="0" smtClean="0">
                <a:solidFill>
                  <a:srgbClr val="FF0000"/>
                </a:solidFill>
              </a:rPr>
              <a:t>neutrophils,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  NK cells</a:t>
            </a:r>
            <a:r>
              <a:rPr lang="en-US" sz="1400" dirty="0" smtClean="0"/>
              <a:t> as well as </a:t>
            </a:r>
            <a:r>
              <a:rPr lang="en-US" sz="1400" dirty="0" smtClean="0">
                <a:solidFill>
                  <a:srgbClr val="0070C0"/>
                </a:solidFill>
              </a:rPr>
              <a:t>CD4+ T-cell, </a:t>
            </a:r>
            <a:r>
              <a:rPr lang="en-US" sz="1400" dirty="0" smtClean="0">
                <a:solidFill>
                  <a:srgbClr val="0070C0"/>
                </a:solidFill>
              </a:rPr>
              <a:t>CD8+ T-cell, B-cells and T-</a:t>
            </a:r>
            <a:r>
              <a:rPr lang="en-US" sz="1400" dirty="0" err="1" smtClean="0">
                <a:solidFill>
                  <a:srgbClr val="0070C0"/>
                </a:solidFill>
              </a:rPr>
              <a:t>reg</a:t>
            </a:r>
            <a:r>
              <a:rPr lang="en-US" sz="1400" dirty="0" smtClean="0">
                <a:solidFill>
                  <a:srgbClr val="0070C0"/>
                </a:solidFill>
              </a:rPr>
              <a:t> cells. 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endParaRPr lang="en-US" sz="1400" dirty="0" smtClean="0">
              <a:solidFill>
                <a:srgbClr val="0070C0"/>
              </a:solidFill>
            </a:endParaRPr>
          </a:p>
          <a:p>
            <a:endParaRPr lang="en-US" sz="1400" dirty="0" smtClean="0"/>
          </a:p>
          <a:p>
            <a:r>
              <a:rPr lang="en-US" sz="1400" dirty="0" smtClean="0"/>
              <a:t>Aim  3. Identify the specific DMR biomarkers for self-antigens </a:t>
            </a:r>
            <a:r>
              <a:rPr lang="en-US" sz="1400" dirty="0"/>
              <a:t>in asthma patients</a:t>
            </a:r>
          </a:p>
          <a:p>
            <a:r>
              <a:rPr lang="en-US" sz="1400" dirty="0" smtClean="0"/>
              <a:t>     1, Figure out the interface between DNA methylation and self-antigens</a:t>
            </a:r>
          </a:p>
          <a:p>
            <a:r>
              <a:rPr lang="en-US" sz="1400" dirty="0" smtClean="0"/>
              <a:t>     2, biomarker for subtype of Asthma </a:t>
            </a:r>
            <a:r>
              <a:rPr lang="en-US" sz="1400" dirty="0" smtClean="0"/>
              <a:t>patients. </a:t>
            </a:r>
          </a:p>
          <a:p>
            <a:endParaRPr lang="en-US" sz="1400" dirty="0"/>
          </a:p>
          <a:p>
            <a:r>
              <a:rPr lang="en-US" sz="1400" dirty="0" smtClean="0"/>
              <a:t>Sample Size:</a:t>
            </a:r>
          </a:p>
          <a:p>
            <a:endParaRPr lang="en-US" sz="1400" dirty="0"/>
          </a:p>
          <a:p>
            <a:r>
              <a:rPr lang="en-US" sz="1400" dirty="0" smtClean="0"/>
              <a:t>Phase I:  30 Amish child (6-15) and 30 </a:t>
            </a:r>
            <a:r>
              <a:rPr lang="en-US" sz="1400" dirty="0" err="1" smtClean="0"/>
              <a:t>Marshfiled</a:t>
            </a:r>
            <a:r>
              <a:rPr lang="en-US" sz="1400" dirty="0" smtClean="0"/>
              <a:t> Control</a:t>
            </a:r>
          </a:p>
          <a:p>
            <a:r>
              <a:rPr lang="en-US" sz="1400" dirty="0" smtClean="0"/>
              <a:t>Phase II: 100  Amish child (6-15) and 100 </a:t>
            </a:r>
            <a:r>
              <a:rPr lang="en-US" sz="1400" dirty="0" err="1" smtClean="0"/>
              <a:t>Marshfiled</a:t>
            </a:r>
            <a:r>
              <a:rPr lang="en-US" sz="1400" dirty="0" smtClean="0"/>
              <a:t> Control</a:t>
            </a:r>
          </a:p>
          <a:p>
            <a:endParaRPr lang="en-US" sz="1400" dirty="0" smtClean="0"/>
          </a:p>
          <a:p>
            <a:r>
              <a:rPr lang="en-US" sz="1400" dirty="0" smtClean="0"/>
              <a:t>Dataset:  DNA methylation  450K Genome-wide Array.  &gt; 45000 </a:t>
            </a:r>
            <a:r>
              <a:rPr lang="en-US" sz="1400" dirty="0" err="1" smtClean="0"/>
              <a:t>CpGs</a:t>
            </a:r>
            <a:r>
              <a:rPr lang="en-US" sz="1400" dirty="0" smtClean="0"/>
              <a:t> in human genome covering 20K genes. 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38385" y="2102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The role of DNA methylation in Human Immunity and Asthma Risk in Amish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4807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0" y="685800"/>
            <a:ext cx="8089414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54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76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3</cp:revision>
  <dcterms:created xsi:type="dcterms:W3CDTF">2018-06-19T19:33:37Z</dcterms:created>
  <dcterms:modified xsi:type="dcterms:W3CDTF">2018-06-19T19:55:55Z</dcterms:modified>
</cp:coreProperties>
</file>