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64" r:id="rId7"/>
    <p:sldId id="265" r:id="rId8"/>
    <p:sldId id="263" r:id="rId9"/>
    <p:sldId id="261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E38A-1A02-44CB-B465-56957146888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Identify autism associated genetic variation with MRI and exon-sequencing data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8763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May contribute to the correct positioning of tight junctions during the establishment of polarity in epithelial cells.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109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FAM193B</a:t>
            </a:r>
            <a:endParaRPr lang="en-US" b="1" dirty="0"/>
          </a:p>
        </p:txBody>
      </p:sp>
      <p:pic>
        <p:nvPicPr>
          <p:cNvPr id="3074" name="Picture 2" descr="https://genome.ucsc.edu/trash/hgc/gtexGene_genome_2c85_a028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05045" cy="42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1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73252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Conclusion: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With permutation based linear regression to 44 MRI phenotype in our . We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0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9" y="914400"/>
            <a:ext cx="8991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Cleaning and pre-processing</a:t>
            </a:r>
          </a:p>
          <a:p>
            <a:endParaRPr lang="en-US" sz="1200" dirty="0" smtClean="0"/>
          </a:p>
          <a:p>
            <a:r>
              <a:rPr lang="en-US" sz="1200" dirty="0" smtClean="0"/>
              <a:t># 314 samples listed in quantitative </a:t>
            </a:r>
            <a:r>
              <a:rPr lang="en-US" sz="1200" dirty="0" err="1" smtClean="0"/>
              <a:t>iffusion</a:t>
            </a:r>
            <a:r>
              <a:rPr lang="en-US" sz="1200" dirty="0" smtClean="0"/>
              <a:t> tensor MRI data file</a:t>
            </a:r>
          </a:p>
          <a:p>
            <a:r>
              <a:rPr lang="en-US" sz="1200" dirty="0" smtClean="0"/>
              <a:t># 256 samples have whole-</a:t>
            </a:r>
            <a:r>
              <a:rPr lang="en-US" sz="1200" dirty="0" err="1" smtClean="0"/>
              <a:t>exom</a:t>
            </a:r>
            <a:r>
              <a:rPr lang="en-US" sz="1200" dirty="0" smtClean="0"/>
              <a:t> sequencing data</a:t>
            </a:r>
          </a:p>
          <a:p>
            <a:r>
              <a:rPr lang="en-US" sz="1200" dirty="0" smtClean="0"/>
              <a:t># 14 samples don't have MRI quantitative measurement </a:t>
            </a:r>
          </a:p>
          <a:p>
            <a:r>
              <a:rPr lang="en-US" sz="1200" dirty="0" smtClean="0"/>
              <a:t># 19 samples were removed since quality control</a:t>
            </a:r>
          </a:p>
          <a:p>
            <a:r>
              <a:rPr lang="en-US" sz="1200" dirty="0" smtClean="0"/>
              <a:t># 242 samples were included for the </a:t>
            </a:r>
            <a:r>
              <a:rPr lang="en-US" sz="1200" dirty="0" err="1" smtClean="0"/>
              <a:t>assciation</a:t>
            </a:r>
            <a:r>
              <a:rPr lang="en-US" sz="1200" dirty="0" smtClean="0"/>
              <a:t> study (MRI ~ Allele + age)</a:t>
            </a:r>
          </a:p>
          <a:p>
            <a:endParaRPr lang="en-US" sz="1200" dirty="0" smtClean="0"/>
          </a:p>
          <a:p>
            <a:r>
              <a:rPr lang="en-US" sz="1200" dirty="0" smtClean="0"/>
              <a:t># Outlier samples</a:t>
            </a:r>
          </a:p>
          <a:p>
            <a:r>
              <a:rPr lang="en-US" sz="1200" dirty="0" smtClean="0"/>
              <a:t>1, 2 low call rate ( u70704cl, u69388s)</a:t>
            </a:r>
          </a:p>
          <a:p>
            <a:r>
              <a:rPr lang="en-US" sz="1200" dirty="0" smtClean="0"/>
              <a:t>2, Gender discrepancy(u38386cl,u65210cl,317814-UW)</a:t>
            </a:r>
          </a:p>
          <a:p>
            <a:r>
              <a:rPr lang="en-US" sz="1200" dirty="0" smtClean="0"/>
              <a:t>3.1, Family(336051,395993 remove, keep 372278)</a:t>
            </a:r>
          </a:p>
          <a:p>
            <a:r>
              <a:rPr lang="en-US" sz="1200" dirty="0" smtClean="0"/>
              <a:t>3.2, Family(370121 remove, keep 386915)</a:t>
            </a:r>
          </a:p>
          <a:p>
            <a:r>
              <a:rPr lang="en-US" sz="1200" dirty="0" smtClean="0"/>
              <a:t>3.3  MZ twin(u28908s remove, keep u28906s-B-Redo)</a:t>
            </a:r>
          </a:p>
          <a:p>
            <a:r>
              <a:rPr lang="en-US" sz="1200" dirty="0" smtClean="0"/>
              <a:t>3.4  duplicated samples (Saliva vs cell line) (u68413d remove, keep u68413s)</a:t>
            </a:r>
          </a:p>
          <a:p>
            <a:r>
              <a:rPr lang="en-US" sz="1200" dirty="0" smtClean="0"/>
              <a:t>4.0  9 PCA outlier(u62997s,u1941001s,u90503s,u59502cl,u64061s,u65457s,u810031s,u810030s,u59504s)</a:t>
            </a:r>
          </a:p>
          <a:p>
            <a:r>
              <a:rPr lang="en-US" sz="1200" dirty="0" smtClean="0"/>
              <a:t>totally, these samples were removed (space </a:t>
            </a:r>
            <a:r>
              <a:rPr lang="en-US" sz="1200" dirty="0" err="1" smtClean="0"/>
              <a:t>sparate</a:t>
            </a:r>
            <a:r>
              <a:rPr lang="en-US" sz="1200" dirty="0" smtClean="0"/>
              <a:t>): u62997s,u1941001s,u90503s,u59502cl,u64061s,u65457s,u810031s,u810030s,u59504s,u28908s,u68413s,370121,336051,395993,u38386cl,u65210cl,317814-UW,u70704cl,u69388s</a:t>
            </a:r>
          </a:p>
          <a:p>
            <a:endParaRPr lang="en-US" sz="1200" dirty="0" smtClean="0"/>
          </a:p>
          <a:p>
            <a:r>
              <a:rPr lang="en-US" sz="1200" dirty="0" smtClean="0"/>
              <a:t>Actually, I found the data have already removed 4.0, 3.4, 3.3,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68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2539"/>
            <a:ext cx="5902909" cy="455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533400"/>
            <a:ext cx="2996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Phenotype correlation matrix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2256" y="5943600"/>
            <a:ext cx="154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Average R=0.8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41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20" y="2438400"/>
            <a:ext cx="645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inear regression with age as confounder and 50000 permutation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3686"/>
              </p:ext>
            </p:extLst>
          </p:nvPr>
        </p:nvGraphicFramePr>
        <p:xfrm>
          <a:off x="548366" y="3200400"/>
          <a:ext cx="6108700" cy="1409700"/>
        </p:xfrm>
        <a:graphic>
          <a:graphicData uri="http://schemas.openxmlformats.org/drawingml/2006/table">
            <a:tbl>
              <a:tblPr/>
              <a:tblGrid>
                <a:gridCol w="1917700"/>
                <a:gridCol w="609600"/>
                <a:gridCol w="812800"/>
                <a:gridCol w="609600"/>
                <a:gridCol w="607334"/>
                <a:gridCol w="1551666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Nearby Gene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Calibri"/>
                        </a:rPr>
                        <a:t>BCC.MD.Z.assoc.linear.mperm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kgp334896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FAM193B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lALIC.AD.Z.assoc.linear.mperm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kgp12379442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ZNF431/ZNF714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lRLIC.AD.Z.assoc.linear.mperm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rs11161438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SSX2IP/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LPAR3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/LINC01555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lSLF.AD.Z.assoc.linear.mperm</a:t>
                      </a:r>
                      <a:r>
                        <a:rPr lang="en-US" sz="1050" b="0" i="0" u="none" strike="noStrike" baseline="30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100" b="0" i="0" u="none" strike="noStrike" baseline="3000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kgp8810402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0.01324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AKAP6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%%</a:t>
                      </a:r>
                      <a:endParaRPr lang="en-US" sz="1100" b="0" i="0" u="none" strike="noStrike" baseline="3000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lSLF.MD.Z.assoc.linear.mperm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kgp5133951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0.04488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EPB41L5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rALIC.FA.Z.assoc.linear.mperm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100" b="0" i="0" u="none" strike="noStrike" baseline="3000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rs3018274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0.02312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DOK6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$$</a:t>
                      </a:r>
                      <a:endParaRPr lang="en-US" sz="1100" b="0" i="0" u="none" strike="noStrike" baseline="3000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1524" y="4800600"/>
            <a:ext cx="75437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%% </a:t>
            </a:r>
            <a:r>
              <a:rPr lang="en-US" sz="1100" dirty="0" err="1" smtClean="0"/>
              <a:t>Gozes</a:t>
            </a:r>
            <a:r>
              <a:rPr lang="en-US" sz="1100" dirty="0" smtClean="0"/>
              <a:t>, I., A. Van </a:t>
            </a:r>
            <a:r>
              <a:rPr lang="en-US" sz="1100" dirty="0" err="1" smtClean="0"/>
              <a:t>Dijck</a:t>
            </a:r>
            <a:r>
              <a:rPr lang="en-US" sz="1100" dirty="0" smtClean="0"/>
              <a:t>, G. </a:t>
            </a:r>
            <a:r>
              <a:rPr lang="en-US" sz="1100" dirty="0" err="1" smtClean="0"/>
              <a:t>Hacohen-Kleiman</a:t>
            </a:r>
            <a:r>
              <a:rPr lang="en-US" sz="1100" dirty="0" smtClean="0"/>
              <a:t>, I. </a:t>
            </a:r>
            <a:r>
              <a:rPr lang="en-US" sz="1100" dirty="0" err="1" smtClean="0"/>
              <a:t>Grigg</a:t>
            </a:r>
            <a:r>
              <a:rPr lang="en-US" sz="1100" dirty="0" smtClean="0"/>
              <a:t>, G. </a:t>
            </a:r>
            <a:r>
              <a:rPr lang="en-US" sz="1100" dirty="0" err="1" smtClean="0"/>
              <a:t>Karmon</a:t>
            </a:r>
            <a:r>
              <a:rPr lang="en-US" sz="1100" dirty="0" smtClean="0"/>
              <a:t>, E. </a:t>
            </a:r>
            <a:r>
              <a:rPr lang="en-US" sz="1100" dirty="0" err="1" smtClean="0"/>
              <a:t>Giladi</a:t>
            </a:r>
            <a:r>
              <a:rPr lang="en-US" sz="1100" dirty="0" smtClean="0"/>
              <a:t>, M. Eger, Y. </a:t>
            </a:r>
            <a:r>
              <a:rPr lang="en-US" sz="1100" dirty="0" err="1" smtClean="0"/>
              <a:t>Gabet</a:t>
            </a:r>
            <a:r>
              <a:rPr lang="en-US" sz="1100" dirty="0" smtClean="0"/>
              <a:t>, M. </a:t>
            </a:r>
            <a:r>
              <a:rPr lang="en-US" sz="1100" dirty="0" err="1" smtClean="0"/>
              <a:t>Pasmanik-Chor</a:t>
            </a:r>
            <a:r>
              <a:rPr lang="en-US" sz="1100" dirty="0" smtClean="0"/>
              <a:t>, E. </a:t>
            </a:r>
            <a:r>
              <a:rPr lang="en-US" sz="1100" dirty="0" err="1" smtClean="0"/>
              <a:t>Cappuyns</a:t>
            </a:r>
            <a:r>
              <a:rPr lang="en-US" sz="1100" dirty="0" smtClean="0"/>
              <a:t>, O. </a:t>
            </a:r>
            <a:r>
              <a:rPr lang="en-US" sz="1100" dirty="0" err="1" smtClean="0"/>
              <a:t>Elpeleg</a:t>
            </a:r>
            <a:r>
              <a:rPr lang="en-US" sz="1100" dirty="0" smtClean="0"/>
              <a:t>, R.F. </a:t>
            </a:r>
            <a:r>
              <a:rPr lang="en-US" sz="1100" dirty="0" err="1" smtClean="0"/>
              <a:t>Kooy</a:t>
            </a:r>
            <a:r>
              <a:rPr lang="en-US" sz="1100" dirty="0" smtClean="0"/>
              <a:t>, and S. </a:t>
            </a:r>
            <a:r>
              <a:rPr lang="en-US" sz="1100" dirty="0" err="1" smtClean="0"/>
              <a:t>Bedrosian-Sermone</a:t>
            </a:r>
            <a:r>
              <a:rPr lang="en-US" sz="1100" dirty="0" smtClean="0"/>
              <a:t>, Premature primary tooth eruption in cognitive/motor-delayed ADNP-mutated children. </a:t>
            </a:r>
            <a:r>
              <a:rPr lang="en-US" sz="1100" dirty="0" err="1" smtClean="0"/>
              <a:t>Transl</a:t>
            </a:r>
            <a:r>
              <a:rPr lang="en-US" sz="1100" dirty="0" smtClean="0"/>
              <a:t> Psychiatry, 2017. 7(2): p. e1043.</a:t>
            </a:r>
          </a:p>
          <a:p>
            <a:r>
              <a:rPr lang="en-US" sz="1100" dirty="0" smtClean="0"/>
              <a:t>$$ Ben-David</a:t>
            </a:r>
            <a:r>
              <a:rPr lang="en-US" sz="1100" dirty="0"/>
              <a:t>, E., E. </a:t>
            </a:r>
            <a:r>
              <a:rPr lang="en-US" sz="1100" dirty="0" err="1"/>
              <a:t>Granot</a:t>
            </a:r>
            <a:r>
              <a:rPr lang="en-US" sz="1100" dirty="0"/>
              <a:t>-Hershkovitz, G. </a:t>
            </a:r>
            <a:r>
              <a:rPr lang="en-US" sz="1100" dirty="0" err="1"/>
              <a:t>Monderer-Rothkoff</a:t>
            </a:r>
            <a:r>
              <a:rPr lang="en-US" sz="1100" dirty="0"/>
              <a:t>, E. </a:t>
            </a:r>
            <a:r>
              <a:rPr lang="en-US" sz="1100" dirty="0" err="1"/>
              <a:t>Lerer</a:t>
            </a:r>
            <a:r>
              <a:rPr lang="en-US" sz="1100" dirty="0"/>
              <a:t>, S. Levi, M. </a:t>
            </a:r>
            <a:r>
              <a:rPr lang="en-US" sz="1100" dirty="0" err="1"/>
              <a:t>Yaari</a:t>
            </a:r>
            <a:r>
              <a:rPr lang="en-US" sz="1100" dirty="0"/>
              <a:t>, R.P. </a:t>
            </a:r>
            <a:r>
              <a:rPr lang="en-US" sz="1100" dirty="0" err="1"/>
              <a:t>Ebstein</a:t>
            </a:r>
            <a:r>
              <a:rPr lang="en-US" sz="1100" dirty="0"/>
              <a:t>, N. </a:t>
            </a:r>
            <a:r>
              <a:rPr lang="en-US" sz="1100" dirty="0" err="1"/>
              <a:t>Yirmiya</a:t>
            </a:r>
            <a:r>
              <a:rPr lang="en-US" sz="1100" dirty="0"/>
              <a:t>, and S. </a:t>
            </a:r>
            <a:r>
              <a:rPr lang="en-US" sz="1100" dirty="0" err="1"/>
              <a:t>Shifman</a:t>
            </a:r>
            <a:r>
              <a:rPr lang="en-US" sz="1100" dirty="0"/>
              <a:t>, </a:t>
            </a:r>
            <a:r>
              <a:rPr lang="en-US" sz="1100" i="1" dirty="0"/>
              <a:t>Identification of a functional rare variant in autism using genome-wide screen for </a:t>
            </a:r>
            <a:r>
              <a:rPr lang="en-US" sz="1100" i="1" dirty="0" err="1"/>
              <a:t>monoallelic</a:t>
            </a:r>
            <a:r>
              <a:rPr lang="en-US" sz="1100" i="1" dirty="0"/>
              <a:t> expression.</a:t>
            </a:r>
            <a:r>
              <a:rPr lang="en-US" sz="1100" dirty="0"/>
              <a:t> Hum </a:t>
            </a:r>
            <a:r>
              <a:rPr lang="en-US" sz="1100" dirty="0" err="1"/>
              <a:t>Mol</a:t>
            </a:r>
            <a:r>
              <a:rPr lang="en-US" sz="1100" dirty="0"/>
              <a:t> Genet, 2011. </a:t>
            </a:r>
            <a:r>
              <a:rPr lang="en-US" sz="1100" b="1" dirty="0"/>
              <a:t>20</a:t>
            </a:r>
            <a:r>
              <a:rPr lang="en-US" sz="1100" dirty="0"/>
              <a:t>(18): p. 3632-41.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542" y="121920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 have 44 MRI measurements, however, we only identified significant association (P&lt;3.1×10</a:t>
            </a:r>
            <a:r>
              <a:rPr lang="en-US" sz="1400" baseline="30000" dirty="0"/>
              <a:t>-8</a:t>
            </a:r>
            <a:r>
              <a:rPr lang="en-US" sz="1400" dirty="0"/>
              <a:t>) between genotype variation with </a:t>
            </a:r>
            <a:r>
              <a:rPr lang="en-US" sz="1400" dirty="0">
                <a:solidFill>
                  <a:schemeClr val="accent2"/>
                </a:solidFill>
              </a:rPr>
              <a:t>BCC.MD.Z</a:t>
            </a:r>
            <a:r>
              <a:rPr lang="en-US" sz="1400" dirty="0"/>
              <a:t> (N=2038), GCC.RD.Z(N=1), </a:t>
            </a:r>
            <a:r>
              <a:rPr lang="en-US" sz="1400" dirty="0" err="1"/>
              <a:t>lPLIC.MD.Z</a:t>
            </a:r>
            <a:r>
              <a:rPr lang="en-US" sz="1400" dirty="0"/>
              <a:t>(N=1), </a:t>
            </a:r>
            <a:r>
              <a:rPr lang="en-US" sz="1400" dirty="0" err="1"/>
              <a:t>rSLF.RD.Z</a:t>
            </a:r>
            <a:r>
              <a:rPr lang="en-US" sz="1400" dirty="0"/>
              <a:t>(N=1), GCC.MD.Z(N=30) and  BCC.RD.Z(N=789) in non-permutation analysis.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9120" y="533400"/>
            <a:ext cx="416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inear regression with age as confounder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162" y="29673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Only 6 variants were identified in 5 phenotypes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00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00199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have 44 MRI measurements, however, we only identified significant association (P&lt;3.1×10</a:t>
            </a:r>
            <a:r>
              <a:rPr lang="en-US" sz="1600" baseline="30000" dirty="0"/>
              <a:t>-8</a:t>
            </a:r>
            <a:r>
              <a:rPr lang="en-US" sz="1600" dirty="0"/>
              <a:t>) between genotype variation with BCC.MD.Z (N=2038), GCC.RD.Z(N=1), </a:t>
            </a:r>
            <a:r>
              <a:rPr lang="en-US" sz="1600" dirty="0" err="1"/>
              <a:t>lPLIC.MD.Z</a:t>
            </a:r>
            <a:r>
              <a:rPr lang="en-US" sz="1600" dirty="0"/>
              <a:t>(N=1), </a:t>
            </a:r>
            <a:r>
              <a:rPr lang="en-US" sz="1600" dirty="0" err="1"/>
              <a:t>rSLF.RD.Z</a:t>
            </a:r>
            <a:r>
              <a:rPr lang="en-US" sz="1600" dirty="0"/>
              <a:t>(N=1), GCC.MD.Z(N=30) and  BCC.RD.Z(N=789) in non-permutation analysis.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rs8011867 was significantly identified in 4 different MRI measurements (BCC.MD, BCC.RD, GCC.MD and GCC.RD).  </a:t>
            </a:r>
            <a:r>
              <a:rPr lang="en-US" sz="1600" dirty="0">
                <a:solidFill>
                  <a:schemeClr val="accent2"/>
                </a:solidFill>
              </a:rPr>
              <a:t>rs35802157</a:t>
            </a:r>
            <a:r>
              <a:rPr lang="en-US" sz="1600" dirty="0"/>
              <a:t> was significantly identified in lPLIC.MD measurement. </a:t>
            </a:r>
            <a:r>
              <a:rPr lang="en-US" sz="1600" dirty="0">
                <a:solidFill>
                  <a:schemeClr val="accent2"/>
                </a:solidFill>
              </a:rPr>
              <a:t>rs6500552</a:t>
            </a:r>
            <a:r>
              <a:rPr lang="en-US" sz="1600" dirty="0"/>
              <a:t> was significantly identified in 2 different MRI measurements (BCC.MD.Z and </a:t>
            </a:r>
            <a:r>
              <a:rPr lang="en-US" sz="1600" dirty="0" err="1"/>
              <a:t>rSLF.RD.Z</a:t>
            </a:r>
            <a:r>
              <a:rPr lang="en-US" sz="1600" dirty="0"/>
              <a:t>)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rs8011867</a:t>
            </a:r>
            <a:r>
              <a:rPr lang="en-US" sz="1600" dirty="0"/>
              <a:t> might associated with RNA gene RP11-168L7.1 or TCONS_00022880 and the functions for this SNPs have never been touched before since the difficulty of the function validation for noncoding-RNA.  </a:t>
            </a:r>
            <a:r>
              <a:rPr lang="en-US" sz="1600" dirty="0">
                <a:solidFill>
                  <a:schemeClr val="accent2"/>
                </a:solidFill>
              </a:rPr>
              <a:t>rs35802157</a:t>
            </a:r>
            <a:r>
              <a:rPr lang="en-US" sz="1600" dirty="0"/>
              <a:t> located in intron regions of FOXN3 which significantly differential expression in different brain region (high in cerebellar hemisphere and cerebellum and quite low in other brain regions). </a:t>
            </a:r>
            <a:r>
              <a:rPr lang="en-US" sz="1600" dirty="0">
                <a:solidFill>
                  <a:schemeClr val="accent2"/>
                </a:solidFill>
              </a:rPr>
              <a:t>rs6500552</a:t>
            </a:r>
            <a:r>
              <a:rPr lang="en-US" sz="1600" dirty="0"/>
              <a:t> located in </a:t>
            </a:r>
            <a:r>
              <a:rPr lang="en-US" sz="1600" dirty="0">
                <a:solidFill>
                  <a:schemeClr val="accent2"/>
                </a:solidFill>
              </a:rPr>
              <a:t>TRAP1</a:t>
            </a:r>
            <a:r>
              <a:rPr lang="en-US" sz="1600" dirty="0"/>
              <a:t> exon regions and the previous research found Autism is significantly present in many of the boys with TRAP1-related disease (R.G. Boles et al. / Mitochondrion 23 (2015) 64–70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r>
              <a:rPr lang="en-US" sz="1600" dirty="0" smtClean="0"/>
              <a:t>BTW: 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Rs8011867</a:t>
            </a:r>
            <a:r>
              <a:rPr lang="en-US" sz="1600" dirty="0">
                <a:solidFill>
                  <a:schemeClr val="accent2"/>
                </a:solidFill>
              </a:rPr>
              <a:t>/ rs6500552 </a:t>
            </a:r>
            <a:r>
              <a:rPr lang="en-US" sz="1600" dirty="0" smtClean="0">
                <a:solidFill>
                  <a:schemeClr val="accent2"/>
                </a:solidFill>
              </a:rPr>
              <a:t>is significant in EMP1, not EMP2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0" y="533400"/>
            <a:ext cx="44190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Phenotype: </a:t>
            </a:r>
            <a:r>
              <a:rPr lang="en-US" sz="1400" dirty="0" smtClean="0"/>
              <a:t> 44 MRI</a:t>
            </a:r>
            <a:endParaRPr lang="en-US" sz="1400" dirty="0" smtClean="0"/>
          </a:p>
          <a:p>
            <a:r>
              <a:rPr lang="en-US" sz="1400" dirty="0" smtClean="0"/>
              <a:t>Genotype: 1,618,874</a:t>
            </a:r>
          </a:p>
          <a:p>
            <a:r>
              <a:rPr lang="en-US" sz="1400" dirty="0" smtClean="0"/>
              <a:t>Multiple test correction P-value: 0.05/1618874=3.1x10^-8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6718" y="76200"/>
            <a:ext cx="416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inear regression with age as confounder </a:t>
            </a:r>
          </a:p>
        </p:txBody>
      </p:sp>
    </p:spTree>
    <p:extLst>
      <p:ext uri="{BB962C8B-B14F-4D97-AF65-F5344CB8AC3E}">
        <p14:creationId xmlns:p14="http://schemas.microsoft.com/office/powerpoint/2010/main" val="246100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9"/>
          <a:stretch/>
        </p:blipFill>
        <p:spPr>
          <a:xfrm>
            <a:off x="2663478" y="1219200"/>
            <a:ext cx="4572000" cy="2206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51527"/>
          <a:stretch/>
        </p:blipFill>
        <p:spPr>
          <a:xfrm>
            <a:off x="2663478" y="3429000"/>
            <a:ext cx="4572000" cy="2204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478126"/>
            <a:ext cx="803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QQ plot for Association between </a:t>
            </a:r>
            <a:r>
              <a:rPr lang="en-US" dirty="0" err="1" smtClean="0"/>
              <a:t>rALIC.FA</a:t>
            </a:r>
            <a:r>
              <a:rPr lang="en-US" dirty="0" smtClean="0"/>
              <a:t> and </a:t>
            </a:r>
            <a:r>
              <a:rPr lang="en-US" dirty="0"/>
              <a:t>rs3018274 </a:t>
            </a:r>
            <a:r>
              <a:rPr lang="en-US" dirty="0" smtClean="0"/>
              <a:t>in permutation test mode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5781" y="4523546"/>
            <a:ext cx="1497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with </a:t>
            </a:r>
            <a:r>
              <a:rPr lang="en-US" sz="1200" dirty="0"/>
              <a:t>Age Adjustment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74446" y="2322674"/>
            <a:ext cx="171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without Age Adjustment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852789" y="6172200"/>
            <a:ext cx="6878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Normality of the phenotype is not so good and caused the ‘compressed’ or blow the null hypothesis region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25878" y="2599673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rs3018274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22544" y="4795426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rs3018274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1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28316" y="1295400"/>
            <a:ext cx="4572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6"/>
          <a:stretch/>
        </p:blipFill>
        <p:spPr>
          <a:xfrm>
            <a:off x="2209800" y="3657600"/>
            <a:ext cx="4572000" cy="2185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478126"/>
            <a:ext cx="799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QQ plot for Association between </a:t>
            </a:r>
            <a:r>
              <a:rPr lang="en-US" dirty="0" smtClean="0">
                <a:solidFill>
                  <a:srgbClr val="FF0000"/>
                </a:solidFill>
              </a:rPr>
              <a:t>lSLF.AD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kgp8810402</a:t>
            </a:r>
            <a:r>
              <a:rPr lang="en-US" dirty="0" smtClean="0"/>
              <a:t>in permutation test mode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026" y="4523546"/>
            <a:ext cx="1497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with </a:t>
            </a:r>
            <a:r>
              <a:rPr lang="en-US" sz="1200" dirty="0"/>
              <a:t>Age Adjustment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98691" y="2322674"/>
            <a:ext cx="1711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without Age Adjustment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29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8673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Lysophosphatidic acid (LPA) signaling. </a:t>
            </a:r>
            <a:r>
              <a:rPr lang="en-US" sz="1400" dirty="0"/>
              <a:t>a member of the G protein-coupled receptor family, as well as the EDG family of proteins. This protein functions as a cellular receptor for lysophosphatidic acid and mediates lysophosphatidic acid-evoked calcium mobilization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028" y="295268"/>
            <a:ext cx="75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LPAR3</a:t>
            </a:r>
            <a:endParaRPr lang="en-US" dirty="0"/>
          </a:p>
        </p:txBody>
      </p:sp>
      <p:pic>
        <p:nvPicPr>
          <p:cNvPr id="5122" name="Picture 2" descr="https://genome.ucsc.edu/trash/hgc/gtexGene_genome_183_a0a9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" y="1763994"/>
            <a:ext cx="4455343" cy="24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63" y="1981200"/>
            <a:ext cx="5969237" cy="376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2129" y="58674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Yung, Y.C., N.C. Stoddard, H. </a:t>
            </a:r>
            <a:r>
              <a:rPr lang="en-US" sz="1400" dirty="0" err="1"/>
              <a:t>Mirendil</a:t>
            </a:r>
            <a:r>
              <a:rPr lang="en-US" sz="1400" dirty="0"/>
              <a:t>, and J. Chun, </a:t>
            </a:r>
            <a:r>
              <a:rPr lang="en-US" sz="1400" i="1" dirty="0"/>
              <a:t>Lysophosphatidic Acid signaling in the nervous system.</a:t>
            </a:r>
            <a:r>
              <a:rPr lang="en-US" sz="1400" dirty="0"/>
              <a:t> Neuron, 2015. </a:t>
            </a:r>
            <a:r>
              <a:rPr lang="en-US" sz="1400" b="1" dirty="0"/>
              <a:t>85</a:t>
            </a:r>
            <a:r>
              <a:rPr lang="en-US" sz="1400" dirty="0"/>
              <a:t>(4): p. 669-82</a:t>
            </a:r>
          </a:p>
        </p:txBody>
      </p:sp>
      <p:sp>
        <p:nvSpPr>
          <p:cNvPr id="5" name="Oval 4"/>
          <p:cNvSpPr/>
          <p:nvPr/>
        </p:nvSpPr>
        <p:spPr>
          <a:xfrm>
            <a:off x="4764129" y="5334000"/>
            <a:ext cx="798471" cy="41671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enome.ucsc.edu/trash/hgc/gtexGene_genome_4591_a04c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14528"/>
            <a:ext cx="85610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1524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DOK6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4387" y="609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DOK proteins are enzymatically inert adaptor or scaffolding proteins. They provide a docking platform for the assembly of </a:t>
            </a:r>
            <a:r>
              <a:rPr lang="en-US" dirty="0" err="1"/>
              <a:t>multimolecular</a:t>
            </a:r>
            <a:r>
              <a:rPr lang="en-US" dirty="0"/>
              <a:t> signaling complexes. DOK6 promotes Ret-mediated </a:t>
            </a:r>
            <a:r>
              <a:rPr lang="en-US" b="1" dirty="0"/>
              <a:t>neurite</a:t>
            </a:r>
            <a:r>
              <a:rPr lang="en-US" dirty="0"/>
              <a:t> growth. May have a role in brain development and/or maintenance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672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Identify autism associated genetic variation with MRI and exon-sequencing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46</cp:revision>
  <dcterms:created xsi:type="dcterms:W3CDTF">2018-04-20T14:18:29Z</dcterms:created>
  <dcterms:modified xsi:type="dcterms:W3CDTF">2018-04-20T17:57:15Z</dcterms:modified>
</cp:coreProperties>
</file>