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89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F41CB8-0B65-4239-82DF-3E3AEE75306A}" type="datetimeFigureOut">
              <a:rPr lang="en-US" smtClean="0"/>
              <a:t>1/31/2019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DD65C-5D53-4BD3-A1FF-14AE06BD1025}" type="slidenum">
              <a:rPr lang="en-US" smtClean="0"/>
              <a:t>‹#›</a:t>
            </a:fld>
            <a:endParaRPr lang="en-US"/>
          </a:p>
        </p:txBody>
      </p:sp>
    </p:spTree>
    <p:extLst>
      <p:ext uri="{BB962C8B-B14F-4D97-AF65-F5344CB8AC3E}">
        <p14:creationId xmlns:p14="http://schemas.microsoft.com/office/powerpoint/2010/main" val="361911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f3-mjhid-1-1-e2009006: </a:t>
            </a:r>
            <a:r>
              <a:rPr lang="en-US" sz="1200" b="0" i="0" kern="1200" dirty="0" smtClean="0">
                <a:solidFill>
                  <a:schemeClr val="tx1"/>
                </a:solidFill>
                <a:effectLst/>
                <a:latin typeface="+mn-lt"/>
                <a:ea typeface="+mn-ea"/>
                <a:cs typeface="+mn-cs"/>
              </a:rPr>
              <a:t>Signal pathways in systemic regulation of </a:t>
            </a:r>
            <a:r>
              <a:rPr lang="en-US" sz="1200" b="0" i="0" kern="1200" dirty="0" err="1" smtClean="0">
                <a:solidFill>
                  <a:schemeClr val="tx1"/>
                </a:solidFill>
                <a:effectLst/>
                <a:latin typeface="+mn-lt"/>
                <a:ea typeface="+mn-ea"/>
                <a:cs typeface="+mn-cs"/>
              </a:rPr>
              <a:t>hepcidin</a:t>
            </a:r>
            <a:r>
              <a:rPr lang="en-US" sz="1200" b="0" i="0" kern="1200" dirty="0" smtClean="0">
                <a:solidFill>
                  <a:schemeClr val="tx1"/>
                </a:solidFill>
                <a:effectLst/>
                <a:latin typeface="+mn-lt"/>
                <a:ea typeface="+mn-ea"/>
                <a:cs typeface="+mn-cs"/>
              </a:rPr>
              <a:t>. Many stimuli regulate expression of </a:t>
            </a:r>
            <a:r>
              <a:rPr lang="en-US" sz="1200" b="0" i="0" kern="1200" dirty="0" err="1" smtClean="0">
                <a:solidFill>
                  <a:schemeClr val="tx1"/>
                </a:solidFill>
                <a:effectLst/>
                <a:latin typeface="+mn-lt"/>
                <a:ea typeface="+mn-ea"/>
                <a:cs typeface="+mn-cs"/>
              </a:rPr>
              <a:t>Hepcidin</a:t>
            </a:r>
            <a:r>
              <a:rPr lang="en-US" sz="1200" b="0" i="0" kern="1200" dirty="0" smtClean="0">
                <a:solidFill>
                  <a:schemeClr val="tx1"/>
                </a:solidFill>
                <a:effectLst/>
                <a:latin typeface="+mn-lt"/>
                <a:ea typeface="+mn-ea"/>
                <a:cs typeface="+mn-cs"/>
              </a:rPr>
              <a:t> gene (HAMP) in the liver. One of the best known positive modulator is represented by Bone Morphogenetic Proteins (BMPs) that bind BMP-Receptor (BMP-R) on the surface of the hepatocyte resulting in SMAD-mediated induction of HAMP transcription. </a:t>
            </a:r>
            <a:r>
              <a:rPr lang="en-US" sz="1200" b="0" i="0" kern="1200" dirty="0" err="1" smtClean="0">
                <a:solidFill>
                  <a:schemeClr val="tx1"/>
                </a:solidFill>
                <a:effectLst/>
                <a:latin typeface="+mn-lt"/>
                <a:ea typeface="+mn-ea"/>
                <a:cs typeface="+mn-cs"/>
              </a:rPr>
              <a:t>Hemojuvelin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mHJV</a:t>
            </a:r>
            <a:r>
              <a:rPr lang="en-US" sz="1200" b="0" i="0" kern="1200" dirty="0" smtClean="0">
                <a:solidFill>
                  <a:schemeClr val="tx1"/>
                </a:solidFill>
                <a:effectLst/>
                <a:latin typeface="+mn-lt"/>
                <a:ea typeface="+mn-ea"/>
                <a:cs typeface="+mn-cs"/>
              </a:rPr>
              <a:t>) increases this signal acting as BMP co-receptor on the cell surface. In contrast, the soluble forms of HJV (</a:t>
            </a:r>
            <a:r>
              <a:rPr lang="en-US" sz="1200" b="0" i="0" kern="1200" dirty="0" err="1" smtClean="0">
                <a:solidFill>
                  <a:schemeClr val="tx1"/>
                </a:solidFill>
                <a:effectLst/>
                <a:latin typeface="+mn-lt"/>
                <a:ea typeface="+mn-ea"/>
                <a:cs typeface="+mn-cs"/>
              </a:rPr>
              <a:t>sHJV</a:t>
            </a:r>
            <a:r>
              <a:rPr lang="en-US" sz="1200" b="0" i="0" kern="1200" dirty="0" smtClean="0">
                <a:solidFill>
                  <a:schemeClr val="tx1"/>
                </a:solidFill>
                <a:effectLst/>
                <a:latin typeface="+mn-lt"/>
                <a:ea typeface="+mn-ea"/>
                <a:cs typeface="+mn-cs"/>
              </a:rPr>
              <a:t>), produced by HJV cleavage by </a:t>
            </a:r>
            <a:r>
              <a:rPr lang="en-US" sz="1200" b="0" i="0" kern="1200" dirty="0" err="1" smtClean="0">
                <a:solidFill>
                  <a:schemeClr val="tx1"/>
                </a:solidFill>
                <a:effectLst/>
                <a:latin typeface="+mn-lt"/>
                <a:ea typeface="+mn-ea"/>
                <a:cs typeface="+mn-cs"/>
              </a:rPr>
              <a:t>furin</a:t>
            </a:r>
            <a:r>
              <a:rPr lang="en-US" sz="1200" b="0" i="0" kern="1200" dirty="0" smtClean="0">
                <a:solidFill>
                  <a:schemeClr val="tx1"/>
                </a:solidFill>
                <a:effectLst/>
                <a:latin typeface="+mn-lt"/>
                <a:ea typeface="+mn-ea"/>
                <a:cs typeface="+mn-cs"/>
              </a:rPr>
              <a:t> at position 335, act as “decoy-receptor” competing with </a:t>
            </a:r>
            <a:r>
              <a:rPr lang="en-US" sz="1200" b="0" i="0" kern="1200" dirty="0" err="1" smtClean="0">
                <a:solidFill>
                  <a:schemeClr val="tx1"/>
                </a:solidFill>
                <a:effectLst/>
                <a:latin typeface="+mn-lt"/>
                <a:ea typeface="+mn-ea"/>
                <a:cs typeface="+mn-cs"/>
              </a:rPr>
              <a:t>mHJV</a:t>
            </a:r>
            <a:r>
              <a:rPr lang="en-US" sz="1200" b="0" i="0" kern="1200" dirty="0" smtClean="0">
                <a:solidFill>
                  <a:schemeClr val="tx1"/>
                </a:solidFill>
                <a:effectLst/>
                <a:latin typeface="+mn-lt"/>
                <a:ea typeface="+mn-ea"/>
                <a:cs typeface="+mn-cs"/>
              </a:rPr>
              <a:t> for the BMP ligand. Matriptase-2 (Mt2), which is activated by iron deficiency and by hypoxia, is the most potent inhibitor of </a:t>
            </a:r>
            <a:r>
              <a:rPr lang="en-US" sz="1200" b="0" i="0" kern="1200" dirty="0" err="1" smtClean="0">
                <a:solidFill>
                  <a:schemeClr val="tx1"/>
                </a:solidFill>
                <a:effectLst/>
                <a:latin typeface="+mn-lt"/>
                <a:ea typeface="+mn-ea"/>
                <a:cs typeface="+mn-cs"/>
              </a:rPr>
              <a:t>hepcidin</a:t>
            </a:r>
            <a:r>
              <a:rPr lang="en-US" sz="1200" b="0" i="0" kern="1200" dirty="0" smtClean="0">
                <a:solidFill>
                  <a:schemeClr val="tx1"/>
                </a:solidFill>
                <a:effectLst/>
                <a:latin typeface="+mn-lt"/>
                <a:ea typeface="+mn-ea"/>
                <a:cs typeface="+mn-cs"/>
              </a:rPr>
              <a:t> production by cleaving </a:t>
            </a:r>
            <a:r>
              <a:rPr lang="en-US" sz="1200" b="0" i="0" kern="1200" dirty="0" err="1" smtClean="0">
                <a:solidFill>
                  <a:schemeClr val="tx1"/>
                </a:solidFill>
                <a:effectLst/>
                <a:latin typeface="+mn-lt"/>
                <a:ea typeface="+mn-ea"/>
                <a:cs typeface="+mn-cs"/>
              </a:rPr>
              <a:t>mHJV</a:t>
            </a:r>
            <a:r>
              <a:rPr lang="en-US" sz="1200" b="0" i="0" kern="1200" dirty="0" smtClean="0">
                <a:solidFill>
                  <a:schemeClr val="tx1"/>
                </a:solidFill>
                <a:effectLst/>
                <a:latin typeface="+mn-lt"/>
                <a:ea typeface="+mn-ea"/>
                <a:cs typeface="+mn-cs"/>
              </a:rPr>
              <a:t> on hepatocyte surface and so preventing BMP-mediated </a:t>
            </a:r>
            <a:r>
              <a:rPr lang="en-US" sz="1200" b="0" i="0" kern="1200" dirty="0" err="1" smtClean="0">
                <a:solidFill>
                  <a:schemeClr val="tx1"/>
                </a:solidFill>
                <a:effectLst/>
                <a:latin typeface="+mn-lt"/>
                <a:ea typeface="+mn-ea"/>
                <a:cs typeface="+mn-cs"/>
              </a:rPr>
              <a:t>hepcidin</a:t>
            </a:r>
            <a:r>
              <a:rPr lang="en-US" sz="1200" b="0" i="0" kern="1200" dirty="0" smtClean="0">
                <a:solidFill>
                  <a:schemeClr val="tx1"/>
                </a:solidFill>
                <a:effectLst/>
                <a:latin typeface="+mn-lt"/>
                <a:ea typeface="+mn-ea"/>
                <a:cs typeface="+mn-cs"/>
              </a:rPr>
              <a:t> production. HAMP expression is also stimulated by inflammation, via the soluble mediator Interleukin-6 (IL6) and its specific membrane receptor (IL6-R) activating a STAT3-dependent signal pathway promoting HAMP transcription. HFE, TfR2 and TfR1 positively influence HAMP transcription in a ERK1/2 mediated way acting as a functional molecular complex on the cell surface playing a primary role in the hepatocyte sensing of circulating iron levels. Erythropoiesis, via the soluble mediator Growth Differentiation Factor 15 (GDF15) and Twisted Gastrulation (TWSG) 1, and hypoxia, via Hypoxia Inducible Factor (HIF), decrease HAMP expression (see text for further explanation).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914E99A-3148-4A5F-AFF8-CE3C35604BE7}" type="slidenum">
              <a:rPr lang="en-US" smtClean="0"/>
              <a:t>4</a:t>
            </a:fld>
            <a:endParaRPr lang="en-US"/>
          </a:p>
        </p:txBody>
      </p:sp>
    </p:spTree>
    <p:extLst>
      <p:ext uri="{BB962C8B-B14F-4D97-AF65-F5344CB8AC3E}">
        <p14:creationId xmlns:p14="http://schemas.microsoft.com/office/powerpoint/2010/main" val="127793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0E4194-16AD-4AED-853A-4B226C3CB8D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359895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E4194-16AD-4AED-853A-4B226C3CB8D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96428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E4194-16AD-4AED-853A-4B226C3CB8D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196002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E4194-16AD-4AED-853A-4B226C3CB8D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339230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0E4194-16AD-4AED-853A-4B226C3CB8D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192583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0E4194-16AD-4AED-853A-4B226C3CB8DA}"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399090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0E4194-16AD-4AED-853A-4B226C3CB8DA}" type="datetimeFigureOut">
              <a:rPr lang="en-US" smtClean="0"/>
              <a:t>1/31/2019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90433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0E4194-16AD-4AED-853A-4B226C3CB8DA}" type="datetimeFigureOut">
              <a:rPr lang="en-US" smtClean="0"/>
              <a:t>1/31/2019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152899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E4194-16AD-4AED-853A-4B226C3CB8DA}" type="datetimeFigureOut">
              <a:rPr lang="en-US" smtClean="0"/>
              <a:t>1/31/2019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57382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0E4194-16AD-4AED-853A-4B226C3CB8DA}"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293031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0E4194-16AD-4AED-853A-4B226C3CB8DA}"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313737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E4194-16AD-4AED-853A-4B226C3CB8DA}" type="datetimeFigureOut">
              <a:rPr lang="en-US" smtClean="0"/>
              <a:t>1/31/2019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429BE-78DC-441D-91AA-981E90423E27}" type="slidenum">
              <a:rPr lang="en-US" smtClean="0"/>
              <a:t>‹#›</a:t>
            </a:fld>
            <a:endParaRPr lang="en-US"/>
          </a:p>
        </p:txBody>
      </p:sp>
    </p:spTree>
    <p:extLst>
      <p:ext uri="{BB962C8B-B14F-4D97-AF65-F5344CB8AC3E}">
        <p14:creationId xmlns:p14="http://schemas.microsoft.com/office/powerpoint/2010/main" val="343555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298" y="624840"/>
            <a:ext cx="7848600" cy="4243667"/>
          </a:xfrm>
          <a:prstGeom prst="rect">
            <a:avLst/>
          </a:prstGeom>
        </p:spPr>
      </p:pic>
    </p:spTree>
    <p:extLst>
      <p:ext uri="{BB962C8B-B14F-4D97-AF65-F5344CB8AC3E}">
        <p14:creationId xmlns:p14="http://schemas.microsoft.com/office/powerpoint/2010/main" val="70029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 external file that holds a picture, illustration, etc.&#10;Object name is wdev0004-0215-f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534" y="490452"/>
            <a:ext cx="4343400" cy="58779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external file that holds a picture, illustration, etc.&#10;Object name is wdev0004-0215-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679" y="242375"/>
            <a:ext cx="4153819" cy="3409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585679" y="4114801"/>
            <a:ext cx="1752600" cy="2585323"/>
          </a:xfrm>
          <a:prstGeom prst="rect">
            <a:avLst/>
          </a:prstGeom>
        </p:spPr>
        <p:txBody>
          <a:bodyPr wrap="square">
            <a:spAutoFit/>
          </a:bodyPr>
          <a:lstStyle/>
          <a:p>
            <a:pPr algn="just"/>
            <a:r>
              <a:rPr lang="en-US" dirty="0">
                <a:latin typeface="Arial" panose="020B0604020202020204" pitchFamily="34" charset="0"/>
                <a:ea typeface="DengXian"/>
              </a:rPr>
              <a:t>STAT1</a:t>
            </a:r>
            <a:endParaRPr lang="en-US" sz="2000" dirty="0">
              <a:latin typeface="Times New Roman" panose="02020603050405020304" pitchFamily="18" charset="0"/>
              <a:ea typeface="DengXian"/>
            </a:endParaRPr>
          </a:p>
          <a:p>
            <a:pPr algn="just"/>
            <a:r>
              <a:rPr lang="en-US" dirty="0">
                <a:highlight>
                  <a:srgbClr val="FFFF00"/>
                </a:highlight>
                <a:latin typeface="Arial" panose="020B0604020202020204" pitchFamily="34" charset="0"/>
                <a:ea typeface="DengXian"/>
              </a:rPr>
              <a:t>STAT3</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STAT5</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FOXO1</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ETV4</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ETV5</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DUSP6</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SPRY</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SEF</a:t>
            </a:r>
            <a:endParaRPr lang="en-US" sz="2000" dirty="0">
              <a:latin typeface="Times New Roman" panose="02020603050405020304" pitchFamily="18" charset="0"/>
              <a:ea typeface="DengXian"/>
            </a:endParaRPr>
          </a:p>
        </p:txBody>
      </p:sp>
      <p:sp>
        <p:nvSpPr>
          <p:cNvPr id="3" name="Rectangle 2"/>
          <p:cNvSpPr/>
          <p:nvPr/>
        </p:nvSpPr>
        <p:spPr>
          <a:xfrm>
            <a:off x="7880462" y="5039750"/>
            <a:ext cx="915635" cy="369332"/>
          </a:xfrm>
          <a:prstGeom prst="rect">
            <a:avLst/>
          </a:prstGeom>
        </p:spPr>
        <p:txBody>
          <a:bodyPr wrap="none">
            <a:spAutoFit/>
          </a:bodyPr>
          <a:lstStyle/>
          <a:p>
            <a:r>
              <a:rPr lang="en-US" i="1" dirty="0">
                <a:solidFill>
                  <a:srgbClr val="202020"/>
                </a:solidFill>
                <a:latin typeface="Roboto"/>
              </a:rPr>
              <a:t>HAMP</a:t>
            </a:r>
            <a:r>
              <a:rPr lang="en-US" dirty="0">
                <a:solidFill>
                  <a:srgbClr val="202020"/>
                </a:solidFill>
                <a:latin typeface="Roboto"/>
              </a:rPr>
              <a:t> </a:t>
            </a:r>
            <a:endParaRPr lang="en-US" dirty="0"/>
          </a:p>
        </p:txBody>
      </p:sp>
      <p:cxnSp>
        <p:nvCxnSpPr>
          <p:cNvPr id="5" name="Straight Arrow Connector 4"/>
          <p:cNvCxnSpPr/>
          <p:nvPr/>
        </p:nvCxnSpPr>
        <p:spPr>
          <a:xfrm>
            <a:off x="8153400" y="44958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796096" y="4343400"/>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458200" y="3886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0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gnal pathways in systemic regulation of hepcidin. Many stimuli regulate expression of Hepcidin gene (HAMP) in the liver. One of the best known positive modulator is represented by Bone Morphogenetic Proteins (BMPs) that bind BMP-Receptor (BMP-R) on the surface of the hepatocyte resulting in SMAD-mediated induction of HAMP transcription. Hemojuvelin (mHJV) increases this signal acting as BMP co-receptor on the cell surface. In contrast, the soluble forms of HJV (sHJV), produced by HJV cleavage by furin at position 335, act as âdecoy-receptorâ competing with mHJV for the BMP ligand. Matriptase-2 (Mt2), which is activated by iron deficiency and by hypoxia, is the most potent inhibitor of hepcidin production by cleaving mHJV on hepatocyte surface and so preventing BMP-mediated hepcidin production. HAMP expression is also stimulated by inflammation, via the soluble mediator Interleukin-6 (IL6) and its specific membrane receptor (IL6-R) activating a STAT3-dependent signal pathway promoting HAMP transcription. HFE, TfR2 and TfR1 positively influence HAMP transcription in a ERK1/2 mediated way acting as a functional molecular complex on the cell surface playing a primary role in the hepatocyte sensing of circulating iron levels. Erythropoiesis, via the soluble mediator Growth Differentiation Factor 15 (GDF15) and Twisted Gastrulation (TWSG) 1, and hypoxia, via Hypoxia Inducible Factor (HIF), decrease HAMP expression (see text for further expla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96" y="128747"/>
            <a:ext cx="5279304" cy="39285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795" y="4187210"/>
            <a:ext cx="8534400" cy="2492990"/>
          </a:xfrm>
          <a:prstGeom prst="rect">
            <a:avLst/>
          </a:prstGeom>
        </p:spPr>
        <p:txBody>
          <a:bodyPr wrap="square">
            <a:spAutoFit/>
          </a:bodyPr>
          <a:lstStyle/>
          <a:p>
            <a:pPr algn="just"/>
            <a:r>
              <a:rPr lang="en-US" sz="1600" dirty="0">
                <a:latin typeface="Arial" panose="020B0604020202020204" pitchFamily="34" charset="0"/>
                <a:ea typeface="DengXian"/>
              </a:rPr>
              <a:t>Paracrine FGF6 interacts with FGFR with Heparin or </a:t>
            </a:r>
            <a:r>
              <a:rPr lang="en-US" sz="1600" dirty="0" err="1">
                <a:latin typeface="Arial" panose="020B0604020202020204" pitchFamily="34" charset="0"/>
                <a:ea typeface="DengXian"/>
              </a:rPr>
              <a:t>heparan</a:t>
            </a:r>
            <a:r>
              <a:rPr lang="en-US" sz="1600" dirty="0">
                <a:latin typeface="Arial" panose="020B0604020202020204" pitchFamily="34" charset="0"/>
                <a:ea typeface="DengXian"/>
              </a:rPr>
              <a:t> </a:t>
            </a:r>
            <a:r>
              <a:rPr lang="en-US" sz="1600" dirty="0" err="1">
                <a:latin typeface="Arial" panose="020B0604020202020204" pitchFamily="34" charset="0"/>
                <a:ea typeface="DengXian"/>
              </a:rPr>
              <a:t>sulphate</a:t>
            </a:r>
            <a:r>
              <a:rPr lang="en-US" sz="1600" dirty="0">
                <a:latin typeface="Arial" panose="020B0604020202020204" pitchFamily="34" charset="0"/>
                <a:ea typeface="DengXian"/>
              </a:rPr>
              <a:t> proteoglycan (HPSG) as the cofactor to initial FGF pathway (Nobuyuki </a:t>
            </a:r>
            <a:r>
              <a:rPr lang="en-US" sz="1600" dirty="0" err="1">
                <a:latin typeface="Arial" panose="020B0604020202020204" pitchFamily="34" charset="0"/>
                <a:ea typeface="DengXian"/>
              </a:rPr>
              <a:t>itoh</a:t>
            </a:r>
            <a:r>
              <a:rPr lang="en-US" sz="1600" dirty="0">
                <a:latin typeface="Arial" panose="020B0604020202020204" pitchFamily="34" charset="0"/>
                <a:ea typeface="DengXian"/>
              </a:rPr>
              <a:t>, JBC, 2011). Activated FGFRs have the ability to phosphorylate specific tyrosine residues and activate RAS-MAPK pathway, PI3K-AKT pathway, </a:t>
            </a:r>
            <a:r>
              <a:rPr lang="en-US" sz="1600" dirty="0" err="1">
                <a:latin typeface="Arial" panose="020B0604020202020204" pitchFamily="34" charset="0"/>
                <a:ea typeface="DengXian"/>
              </a:rPr>
              <a:t>PLCγ</a:t>
            </a:r>
            <a:r>
              <a:rPr lang="en-US" sz="1600" dirty="0">
                <a:latin typeface="Arial" panose="020B0604020202020204" pitchFamily="34" charset="0"/>
                <a:ea typeface="DengXian"/>
              </a:rPr>
              <a:t> pathway</a:t>
            </a:r>
            <a:r>
              <a:rPr lang="en-US" dirty="0">
                <a:latin typeface="Times New Roman" panose="02020603050405020304" pitchFamily="18" charset="0"/>
                <a:ea typeface="DengXian"/>
              </a:rPr>
              <a:t> and STAT pathway (Turner, Nature Review Cancer 2010). Iron overload, and inflammation could positively regulate </a:t>
            </a:r>
            <a:r>
              <a:rPr lang="en-US" dirty="0" err="1">
                <a:latin typeface="Times New Roman" panose="02020603050405020304" pitchFamily="18" charset="0"/>
                <a:ea typeface="DengXian"/>
              </a:rPr>
              <a:t>hepcidin</a:t>
            </a:r>
            <a:r>
              <a:rPr lang="en-US" dirty="0">
                <a:latin typeface="Times New Roman" panose="02020603050405020304" pitchFamily="18" charset="0"/>
                <a:ea typeface="DengXian"/>
              </a:rPr>
              <a:t> by BMP/</a:t>
            </a:r>
            <a:r>
              <a:rPr lang="en-US" dirty="0" err="1">
                <a:latin typeface="Times New Roman" panose="02020603050405020304" pitchFamily="18" charset="0"/>
                <a:ea typeface="DengXian"/>
              </a:rPr>
              <a:t>Smad</a:t>
            </a:r>
            <a:r>
              <a:rPr lang="en-US" dirty="0">
                <a:latin typeface="Times New Roman" panose="02020603050405020304" pitchFamily="18" charset="0"/>
                <a:ea typeface="DengXian"/>
              </a:rPr>
              <a:t> pathway (Ivana, JCI, 2007) and inflammatory IL-6/STAT3 pathways (Thomas, JCI, 2010 and </a:t>
            </a:r>
            <a:r>
              <a:rPr lang="en-US" dirty="0" err="1">
                <a:latin typeface="Times New Roman" panose="02020603050405020304" pitchFamily="18" charset="0"/>
                <a:ea typeface="DengXian"/>
              </a:rPr>
              <a:t>Diedra</a:t>
            </a:r>
            <a:r>
              <a:rPr lang="en-US" dirty="0">
                <a:latin typeface="Times New Roman" panose="02020603050405020304" pitchFamily="18" charset="0"/>
                <a:ea typeface="DengXian"/>
              </a:rPr>
              <a:t>, blood, 2006). However, loss-of-function mutation of FGF6 will silence FGF6-FGFR pathway and cause low expression of </a:t>
            </a:r>
            <a:r>
              <a:rPr lang="en-US" dirty="0" err="1">
                <a:latin typeface="Times New Roman" panose="02020603050405020304" pitchFamily="18" charset="0"/>
                <a:ea typeface="DengXian"/>
              </a:rPr>
              <a:t>hapcidin</a:t>
            </a:r>
            <a:r>
              <a:rPr lang="en-US" dirty="0">
                <a:latin typeface="Times New Roman" panose="02020603050405020304" pitchFamily="18" charset="0"/>
                <a:ea typeface="DengXian"/>
              </a:rPr>
              <a:t> which will decrease the inhibition of irons transfer from intestinal cell to blood. </a:t>
            </a:r>
          </a:p>
        </p:txBody>
      </p:sp>
    </p:spTree>
    <p:extLst>
      <p:ext uri="{BB962C8B-B14F-4D97-AF65-F5344CB8AC3E}">
        <p14:creationId xmlns:p14="http://schemas.microsoft.com/office/powerpoint/2010/main" val="240140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369220" y="332156"/>
            <a:ext cx="8911429" cy="5996336"/>
            <a:chOff x="53037" y="340468"/>
            <a:chExt cx="8911429" cy="5996336"/>
          </a:xfrm>
        </p:grpSpPr>
        <p:pic>
          <p:nvPicPr>
            <p:cNvPr id="2" name="Picture 1"/>
            <p:cNvPicPr>
              <a:picLocks noChangeAspect="1"/>
            </p:cNvPicPr>
            <p:nvPr/>
          </p:nvPicPr>
          <p:blipFill>
            <a:blip r:embed="rId3"/>
            <a:stretch>
              <a:fillRect/>
            </a:stretch>
          </p:blipFill>
          <p:spPr>
            <a:xfrm>
              <a:off x="228600" y="340468"/>
              <a:ext cx="4068474" cy="2503065"/>
            </a:xfrm>
            <a:prstGeom prst="rect">
              <a:avLst/>
            </a:prstGeom>
          </p:spPr>
        </p:pic>
        <p:pic>
          <p:nvPicPr>
            <p:cNvPr id="3" name="Picture 2"/>
            <p:cNvPicPr>
              <a:picLocks noChangeAspect="1"/>
            </p:cNvPicPr>
            <p:nvPr/>
          </p:nvPicPr>
          <p:blipFill>
            <a:blip r:embed="rId4"/>
            <a:stretch>
              <a:fillRect/>
            </a:stretch>
          </p:blipFill>
          <p:spPr>
            <a:xfrm>
              <a:off x="4419600" y="340468"/>
              <a:ext cx="4544866" cy="2538733"/>
            </a:xfrm>
            <a:prstGeom prst="rect">
              <a:avLst/>
            </a:prstGeom>
          </p:spPr>
        </p:pic>
        <p:pic>
          <p:nvPicPr>
            <p:cNvPr id="4" name="Picture 3"/>
            <p:cNvPicPr>
              <a:picLocks noChangeAspect="1"/>
            </p:cNvPicPr>
            <p:nvPr/>
          </p:nvPicPr>
          <p:blipFill>
            <a:blip r:embed="rId5"/>
            <a:stretch>
              <a:fillRect/>
            </a:stretch>
          </p:blipFill>
          <p:spPr>
            <a:xfrm>
              <a:off x="4542085" y="3276600"/>
              <a:ext cx="4299896" cy="2368302"/>
            </a:xfrm>
            <a:prstGeom prst="rect">
              <a:avLst/>
            </a:prstGeom>
          </p:spPr>
        </p:pic>
        <p:pic>
          <p:nvPicPr>
            <p:cNvPr id="5" name="Picture 4"/>
            <p:cNvPicPr>
              <a:picLocks noChangeAspect="1"/>
            </p:cNvPicPr>
            <p:nvPr/>
          </p:nvPicPr>
          <p:blipFill>
            <a:blip r:embed="rId6"/>
            <a:stretch>
              <a:fillRect/>
            </a:stretch>
          </p:blipFill>
          <p:spPr>
            <a:xfrm>
              <a:off x="53037" y="3048000"/>
              <a:ext cx="4419600" cy="3288804"/>
            </a:xfrm>
            <a:prstGeom prst="rect">
              <a:avLst/>
            </a:prstGeom>
          </p:spPr>
        </p:pic>
      </p:grpSp>
    </p:spTree>
    <p:extLst>
      <p:ext uri="{BB962C8B-B14F-4D97-AF65-F5344CB8AC3E}">
        <p14:creationId xmlns:p14="http://schemas.microsoft.com/office/powerpoint/2010/main" val="2059269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95</Words>
  <Application>Microsoft Office PowerPoint</Application>
  <PresentationFormat>Widescreen</PresentationFormat>
  <Paragraphs>14</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DengXian</vt:lpstr>
      <vt:lpstr>Roboto</vt:lpstr>
      <vt:lpstr>Times New Roman</vt:lpstr>
      <vt:lpstr>Office Theme</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6</cp:revision>
  <dcterms:created xsi:type="dcterms:W3CDTF">2019-01-31T07:00:34Z</dcterms:created>
  <dcterms:modified xsi:type="dcterms:W3CDTF">2019-01-31T08:01:31Z</dcterms:modified>
</cp:coreProperties>
</file>