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062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rodi, Steven J PHD" initials="SSJP" lastIdx="4" clrIdx="0">
    <p:extLst>
      <p:ext uri="{19B8F6BF-5375-455C-9EA6-DF929625EA0E}">
        <p15:presenceInfo xmlns:p15="http://schemas.microsoft.com/office/powerpoint/2012/main" userId="S-1-5-21-2000478354-1637723038-1606980848-1014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1" autoAdjust="0"/>
    <p:restoredTop sz="94660"/>
  </p:normalViewPr>
  <p:slideViewPr>
    <p:cSldViewPr snapToGrid="0">
      <p:cViewPr>
        <p:scale>
          <a:sx n="25" d="100"/>
          <a:sy n="25" d="100"/>
        </p:scale>
        <p:origin x="182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6883826"/>
            <a:ext cx="35753040" cy="14643947"/>
          </a:xfrm>
        </p:spPr>
        <p:txBody>
          <a:bodyPr anchor="b"/>
          <a:lstStyle>
            <a:lvl1pPr algn="ctr">
              <a:defRPr sz="27600"/>
            </a:lvl1pPr>
          </a:lstStyle>
          <a:p>
            <a:r>
              <a:rPr lang="en-US" smtClean="0"/>
              <a:t>Click to edit Master title style</a:t>
            </a:r>
            <a:endParaRPr lang="en-US" dirty="0"/>
          </a:p>
        </p:txBody>
      </p:sp>
      <p:sp>
        <p:nvSpPr>
          <p:cNvPr id="3" name="Subtitle 2"/>
          <p:cNvSpPr>
            <a:spLocks noGrp="1"/>
          </p:cNvSpPr>
          <p:nvPr>
            <p:ph type="subTitle" idx="1"/>
          </p:nvPr>
        </p:nvSpPr>
        <p:spPr>
          <a:xfrm>
            <a:off x="5257800" y="22092500"/>
            <a:ext cx="31546800" cy="10155340"/>
          </a:xfrm>
        </p:spPr>
        <p:txBody>
          <a:bodyPr/>
          <a:lstStyle>
            <a:lvl1pPr marL="0" indent="0" algn="ctr">
              <a:buNone/>
              <a:defRPr sz="11040"/>
            </a:lvl1pPr>
            <a:lvl2pPr marL="2103120" indent="0" algn="ctr">
              <a:buNone/>
              <a:defRPr sz="9200"/>
            </a:lvl2pPr>
            <a:lvl3pPr marL="4206240" indent="0" algn="ctr">
              <a:buNone/>
              <a:defRPr sz="8280"/>
            </a:lvl3pPr>
            <a:lvl4pPr marL="6309360" indent="0" algn="ctr">
              <a:buNone/>
              <a:defRPr sz="7360"/>
            </a:lvl4pPr>
            <a:lvl5pPr marL="8412480" indent="0" algn="ctr">
              <a:buNone/>
              <a:defRPr sz="7360"/>
            </a:lvl5pPr>
            <a:lvl6pPr marL="10515600" indent="0" algn="ctr">
              <a:buNone/>
              <a:defRPr sz="7360"/>
            </a:lvl6pPr>
            <a:lvl7pPr marL="12618720" indent="0" algn="ctr">
              <a:buNone/>
              <a:defRPr sz="7360"/>
            </a:lvl7pPr>
            <a:lvl8pPr marL="14721840" indent="0" algn="ctr">
              <a:buNone/>
              <a:defRPr sz="7360"/>
            </a:lvl8pPr>
            <a:lvl9pPr marL="16824960" indent="0" algn="ctr">
              <a:buNone/>
              <a:defRPr sz="7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BA87F5-82C5-47B1-ACD6-6450CD50197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167543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BA87F5-82C5-47B1-ACD6-6450CD50197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245585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00907" y="2239433"/>
            <a:ext cx="9069705" cy="3564594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1792" y="2239433"/>
            <a:ext cx="26683335" cy="3564594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BA87F5-82C5-47B1-ACD6-6450CD50197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244784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BA87F5-82C5-47B1-ACD6-6450CD50197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327534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69885" y="10486402"/>
            <a:ext cx="36278820" cy="17496787"/>
          </a:xfrm>
        </p:spPr>
        <p:txBody>
          <a:bodyPr anchor="b"/>
          <a:lstStyle>
            <a:lvl1pPr>
              <a:defRPr sz="27600"/>
            </a:lvl1pPr>
          </a:lstStyle>
          <a:p>
            <a:r>
              <a:rPr lang="en-US" smtClean="0"/>
              <a:t>Click to edit Master title style</a:t>
            </a:r>
            <a:endParaRPr lang="en-US" dirty="0"/>
          </a:p>
        </p:txBody>
      </p:sp>
      <p:sp>
        <p:nvSpPr>
          <p:cNvPr id="3" name="Text Placeholder 2"/>
          <p:cNvSpPr>
            <a:spLocks noGrp="1"/>
          </p:cNvSpPr>
          <p:nvPr>
            <p:ph type="body" idx="1"/>
          </p:nvPr>
        </p:nvSpPr>
        <p:spPr>
          <a:xfrm>
            <a:off x="2869885" y="28148716"/>
            <a:ext cx="36278820" cy="9201147"/>
          </a:xfrm>
        </p:spPr>
        <p:txBody>
          <a:bodyPr/>
          <a:lstStyle>
            <a:lvl1pPr marL="0" indent="0">
              <a:buNone/>
              <a:defRPr sz="11040">
                <a:solidFill>
                  <a:schemeClr val="tx1"/>
                </a:solidFill>
              </a:defRPr>
            </a:lvl1pPr>
            <a:lvl2pPr marL="2103120" indent="0">
              <a:buNone/>
              <a:defRPr sz="9200">
                <a:solidFill>
                  <a:schemeClr val="tx1">
                    <a:tint val="75000"/>
                  </a:schemeClr>
                </a:solidFill>
              </a:defRPr>
            </a:lvl2pPr>
            <a:lvl3pPr marL="4206240" indent="0">
              <a:buNone/>
              <a:defRPr sz="8280">
                <a:solidFill>
                  <a:schemeClr val="tx1">
                    <a:tint val="75000"/>
                  </a:schemeClr>
                </a:solidFill>
              </a:defRPr>
            </a:lvl3pPr>
            <a:lvl4pPr marL="6309360" indent="0">
              <a:buNone/>
              <a:defRPr sz="7360">
                <a:solidFill>
                  <a:schemeClr val="tx1">
                    <a:tint val="75000"/>
                  </a:schemeClr>
                </a:solidFill>
              </a:defRPr>
            </a:lvl4pPr>
            <a:lvl5pPr marL="8412480" indent="0">
              <a:buNone/>
              <a:defRPr sz="7360">
                <a:solidFill>
                  <a:schemeClr val="tx1">
                    <a:tint val="75000"/>
                  </a:schemeClr>
                </a:solidFill>
              </a:defRPr>
            </a:lvl5pPr>
            <a:lvl6pPr marL="10515600" indent="0">
              <a:buNone/>
              <a:defRPr sz="7360">
                <a:solidFill>
                  <a:schemeClr val="tx1">
                    <a:tint val="75000"/>
                  </a:schemeClr>
                </a:solidFill>
              </a:defRPr>
            </a:lvl6pPr>
            <a:lvl7pPr marL="12618720" indent="0">
              <a:buNone/>
              <a:defRPr sz="7360">
                <a:solidFill>
                  <a:schemeClr val="tx1">
                    <a:tint val="75000"/>
                  </a:schemeClr>
                </a:solidFill>
              </a:defRPr>
            </a:lvl7pPr>
            <a:lvl8pPr marL="14721840" indent="0">
              <a:buNone/>
              <a:defRPr sz="7360">
                <a:solidFill>
                  <a:schemeClr val="tx1">
                    <a:tint val="75000"/>
                  </a:schemeClr>
                </a:solidFill>
              </a:defRPr>
            </a:lvl8pPr>
            <a:lvl9pPr marL="16824960" indent="0">
              <a:buNone/>
              <a:defRPr sz="73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BA87F5-82C5-47B1-ACD6-6450CD50197F}"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242053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891790" y="11197167"/>
            <a:ext cx="17876520" cy="266882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294090" y="11197167"/>
            <a:ext cx="17876520" cy="266882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BA87F5-82C5-47B1-ACD6-6450CD50197F}"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95783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239442"/>
            <a:ext cx="36278820" cy="81301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897273" y="10311133"/>
            <a:ext cx="17794364" cy="5053327"/>
          </a:xfrm>
        </p:spPr>
        <p:txBody>
          <a:bodyPr anchor="b"/>
          <a:lstStyle>
            <a:lvl1pPr marL="0" indent="0">
              <a:buNone/>
              <a:defRPr sz="11040" b="1"/>
            </a:lvl1pPr>
            <a:lvl2pPr marL="2103120" indent="0">
              <a:buNone/>
              <a:defRPr sz="9200" b="1"/>
            </a:lvl2pPr>
            <a:lvl3pPr marL="4206240" indent="0">
              <a:buNone/>
              <a:defRPr sz="8280" b="1"/>
            </a:lvl3pPr>
            <a:lvl4pPr marL="6309360" indent="0">
              <a:buNone/>
              <a:defRPr sz="7360" b="1"/>
            </a:lvl4pPr>
            <a:lvl5pPr marL="8412480" indent="0">
              <a:buNone/>
              <a:defRPr sz="7360" b="1"/>
            </a:lvl5pPr>
            <a:lvl6pPr marL="10515600" indent="0">
              <a:buNone/>
              <a:defRPr sz="7360" b="1"/>
            </a:lvl6pPr>
            <a:lvl7pPr marL="12618720" indent="0">
              <a:buNone/>
              <a:defRPr sz="7360" b="1"/>
            </a:lvl7pPr>
            <a:lvl8pPr marL="14721840" indent="0">
              <a:buNone/>
              <a:defRPr sz="7360" b="1"/>
            </a:lvl8pPr>
            <a:lvl9pPr marL="16824960" indent="0">
              <a:buNone/>
              <a:defRPr sz="7360" b="1"/>
            </a:lvl9pPr>
          </a:lstStyle>
          <a:p>
            <a:pPr lvl="0"/>
            <a:r>
              <a:rPr lang="en-US" smtClean="0"/>
              <a:t>Edit Master text styles</a:t>
            </a:r>
          </a:p>
        </p:txBody>
      </p:sp>
      <p:sp>
        <p:nvSpPr>
          <p:cNvPr id="4" name="Content Placeholder 3"/>
          <p:cNvSpPr>
            <a:spLocks noGrp="1"/>
          </p:cNvSpPr>
          <p:nvPr>
            <p:ph sz="half" idx="2"/>
          </p:nvPr>
        </p:nvSpPr>
        <p:spPr>
          <a:xfrm>
            <a:off x="2897273" y="15364460"/>
            <a:ext cx="17794364" cy="225988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294092" y="10311133"/>
            <a:ext cx="17881999" cy="5053327"/>
          </a:xfrm>
        </p:spPr>
        <p:txBody>
          <a:bodyPr anchor="b"/>
          <a:lstStyle>
            <a:lvl1pPr marL="0" indent="0">
              <a:buNone/>
              <a:defRPr sz="11040" b="1"/>
            </a:lvl1pPr>
            <a:lvl2pPr marL="2103120" indent="0">
              <a:buNone/>
              <a:defRPr sz="9200" b="1"/>
            </a:lvl2pPr>
            <a:lvl3pPr marL="4206240" indent="0">
              <a:buNone/>
              <a:defRPr sz="8280" b="1"/>
            </a:lvl3pPr>
            <a:lvl4pPr marL="6309360" indent="0">
              <a:buNone/>
              <a:defRPr sz="7360" b="1"/>
            </a:lvl4pPr>
            <a:lvl5pPr marL="8412480" indent="0">
              <a:buNone/>
              <a:defRPr sz="7360" b="1"/>
            </a:lvl5pPr>
            <a:lvl6pPr marL="10515600" indent="0">
              <a:buNone/>
              <a:defRPr sz="7360" b="1"/>
            </a:lvl6pPr>
            <a:lvl7pPr marL="12618720" indent="0">
              <a:buNone/>
              <a:defRPr sz="7360" b="1"/>
            </a:lvl7pPr>
            <a:lvl8pPr marL="14721840" indent="0">
              <a:buNone/>
              <a:defRPr sz="7360" b="1"/>
            </a:lvl8pPr>
            <a:lvl9pPr marL="16824960" indent="0">
              <a:buNone/>
              <a:defRPr sz="7360" b="1"/>
            </a:lvl9pPr>
          </a:lstStyle>
          <a:p>
            <a:pPr lvl="0"/>
            <a:r>
              <a:rPr lang="en-US" smtClean="0"/>
              <a:t>Edit Master text styles</a:t>
            </a:r>
          </a:p>
        </p:txBody>
      </p:sp>
      <p:sp>
        <p:nvSpPr>
          <p:cNvPr id="6" name="Content Placeholder 5"/>
          <p:cNvSpPr>
            <a:spLocks noGrp="1"/>
          </p:cNvSpPr>
          <p:nvPr>
            <p:ph sz="quarter" idx="4"/>
          </p:nvPr>
        </p:nvSpPr>
        <p:spPr>
          <a:xfrm>
            <a:off x="21294092" y="15364460"/>
            <a:ext cx="17881999" cy="2259880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BA87F5-82C5-47B1-ACD6-6450CD50197F}"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36549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BA87F5-82C5-47B1-ACD6-6450CD50197F}"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230730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A87F5-82C5-47B1-ACD6-6450CD50197F}"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12734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804160"/>
            <a:ext cx="13566219" cy="9814560"/>
          </a:xfrm>
        </p:spPr>
        <p:txBody>
          <a:bodyPr anchor="b"/>
          <a:lstStyle>
            <a:lvl1pPr>
              <a:defRPr sz="14720"/>
            </a:lvl1pPr>
          </a:lstStyle>
          <a:p>
            <a:r>
              <a:rPr lang="en-US" smtClean="0"/>
              <a:t>Click to edit Master title style</a:t>
            </a:r>
            <a:endParaRPr lang="en-US" dirty="0"/>
          </a:p>
        </p:txBody>
      </p:sp>
      <p:sp>
        <p:nvSpPr>
          <p:cNvPr id="3" name="Content Placeholder 2"/>
          <p:cNvSpPr>
            <a:spLocks noGrp="1"/>
          </p:cNvSpPr>
          <p:nvPr>
            <p:ph idx="1"/>
          </p:nvPr>
        </p:nvSpPr>
        <p:spPr>
          <a:xfrm>
            <a:off x="17881999" y="6056216"/>
            <a:ext cx="21294090" cy="29891567"/>
          </a:xfrm>
        </p:spPr>
        <p:txBody>
          <a:bodyPr/>
          <a:lstStyle>
            <a:lvl1pPr>
              <a:defRPr sz="14720"/>
            </a:lvl1pPr>
            <a:lvl2pPr>
              <a:defRPr sz="12880"/>
            </a:lvl2pPr>
            <a:lvl3pPr>
              <a:defRPr sz="11040"/>
            </a:lvl3pPr>
            <a:lvl4pPr>
              <a:defRPr sz="9200"/>
            </a:lvl4pPr>
            <a:lvl5pPr>
              <a:defRPr sz="9200"/>
            </a:lvl5pPr>
            <a:lvl6pPr>
              <a:defRPr sz="9200"/>
            </a:lvl6pPr>
            <a:lvl7pPr>
              <a:defRPr sz="9200"/>
            </a:lvl7pPr>
            <a:lvl8pPr>
              <a:defRPr sz="9200"/>
            </a:lvl8pPr>
            <a:lvl9pPr>
              <a:defRPr sz="9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897269" y="12618720"/>
            <a:ext cx="13566219" cy="23377740"/>
          </a:xfrm>
        </p:spPr>
        <p:txBody>
          <a:bodyPr/>
          <a:lstStyle>
            <a:lvl1pPr marL="0" indent="0">
              <a:buNone/>
              <a:defRPr sz="7360"/>
            </a:lvl1pPr>
            <a:lvl2pPr marL="2103120" indent="0">
              <a:buNone/>
              <a:defRPr sz="6440"/>
            </a:lvl2pPr>
            <a:lvl3pPr marL="4206240" indent="0">
              <a:buNone/>
              <a:defRPr sz="5520"/>
            </a:lvl3pPr>
            <a:lvl4pPr marL="6309360" indent="0">
              <a:buNone/>
              <a:defRPr sz="4600"/>
            </a:lvl4pPr>
            <a:lvl5pPr marL="8412480" indent="0">
              <a:buNone/>
              <a:defRPr sz="4600"/>
            </a:lvl5pPr>
            <a:lvl6pPr marL="10515600" indent="0">
              <a:buNone/>
              <a:defRPr sz="4600"/>
            </a:lvl6pPr>
            <a:lvl7pPr marL="12618720" indent="0">
              <a:buNone/>
              <a:defRPr sz="4600"/>
            </a:lvl7pPr>
            <a:lvl8pPr marL="14721840" indent="0">
              <a:buNone/>
              <a:defRPr sz="4600"/>
            </a:lvl8pPr>
            <a:lvl9pPr marL="16824960" indent="0">
              <a:buNone/>
              <a:defRPr sz="4600"/>
            </a:lvl9pPr>
          </a:lstStyle>
          <a:p>
            <a:pPr lvl="0"/>
            <a:r>
              <a:rPr lang="en-US" smtClean="0"/>
              <a:t>Edit Master text styles</a:t>
            </a:r>
          </a:p>
        </p:txBody>
      </p:sp>
      <p:sp>
        <p:nvSpPr>
          <p:cNvPr id="5" name="Date Placeholder 4"/>
          <p:cNvSpPr>
            <a:spLocks noGrp="1"/>
          </p:cNvSpPr>
          <p:nvPr>
            <p:ph type="dt" sz="half" idx="10"/>
          </p:nvPr>
        </p:nvSpPr>
        <p:spPr/>
        <p:txBody>
          <a:bodyPr/>
          <a:lstStyle/>
          <a:p>
            <a:fld id="{30BA87F5-82C5-47B1-ACD6-6450CD50197F}"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426427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804160"/>
            <a:ext cx="13566219" cy="9814560"/>
          </a:xfrm>
        </p:spPr>
        <p:txBody>
          <a:bodyPr anchor="b"/>
          <a:lstStyle>
            <a:lvl1pPr>
              <a:defRPr sz="14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81999" y="6056216"/>
            <a:ext cx="21294090" cy="29891567"/>
          </a:xfrm>
        </p:spPr>
        <p:txBody>
          <a:bodyPr anchor="t"/>
          <a:lstStyle>
            <a:lvl1pPr marL="0" indent="0">
              <a:buNone/>
              <a:defRPr sz="14720"/>
            </a:lvl1pPr>
            <a:lvl2pPr marL="2103120" indent="0">
              <a:buNone/>
              <a:defRPr sz="12880"/>
            </a:lvl2pPr>
            <a:lvl3pPr marL="4206240" indent="0">
              <a:buNone/>
              <a:defRPr sz="11040"/>
            </a:lvl3pPr>
            <a:lvl4pPr marL="6309360" indent="0">
              <a:buNone/>
              <a:defRPr sz="9200"/>
            </a:lvl4pPr>
            <a:lvl5pPr marL="8412480" indent="0">
              <a:buNone/>
              <a:defRPr sz="9200"/>
            </a:lvl5pPr>
            <a:lvl6pPr marL="10515600" indent="0">
              <a:buNone/>
              <a:defRPr sz="9200"/>
            </a:lvl6pPr>
            <a:lvl7pPr marL="12618720" indent="0">
              <a:buNone/>
              <a:defRPr sz="9200"/>
            </a:lvl7pPr>
            <a:lvl8pPr marL="14721840" indent="0">
              <a:buNone/>
              <a:defRPr sz="9200"/>
            </a:lvl8pPr>
            <a:lvl9pPr marL="16824960" indent="0">
              <a:buNone/>
              <a:defRPr sz="9200"/>
            </a:lvl9pPr>
          </a:lstStyle>
          <a:p>
            <a:r>
              <a:rPr lang="en-US" smtClean="0"/>
              <a:t>Click icon to add picture</a:t>
            </a:r>
            <a:endParaRPr lang="en-US" dirty="0"/>
          </a:p>
        </p:txBody>
      </p:sp>
      <p:sp>
        <p:nvSpPr>
          <p:cNvPr id="4" name="Text Placeholder 3"/>
          <p:cNvSpPr>
            <a:spLocks noGrp="1"/>
          </p:cNvSpPr>
          <p:nvPr>
            <p:ph type="body" sz="half" idx="2"/>
          </p:nvPr>
        </p:nvSpPr>
        <p:spPr>
          <a:xfrm>
            <a:off x="2897269" y="12618720"/>
            <a:ext cx="13566219" cy="23377740"/>
          </a:xfrm>
        </p:spPr>
        <p:txBody>
          <a:bodyPr/>
          <a:lstStyle>
            <a:lvl1pPr marL="0" indent="0">
              <a:buNone/>
              <a:defRPr sz="7360"/>
            </a:lvl1pPr>
            <a:lvl2pPr marL="2103120" indent="0">
              <a:buNone/>
              <a:defRPr sz="6440"/>
            </a:lvl2pPr>
            <a:lvl3pPr marL="4206240" indent="0">
              <a:buNone/>
              <a:defRPr sz="5520"/>
            </a:lvl3pPr>
            <a:lvl4pPr marL="6309360" indent="0">
              <a:buNone/>
              <a:defRPr sz="4600"/>
            </a:lvl4pPr>
            <a:lvl5pPr marL="8412480" indent="0">
              <a:buNone/>
              <a:defRPr sz="4600"/>
            </a:lvl5pPr>
            <a:lvl6pPr marL="10515600" indent="0">
              <a:buNone/>
              <a:defRPr sz="4600"/>
            </a:lvl6pPr>
            <a:lvl7pPr marL="12618720" indent="0">
              <a:buNone/>
              <a:defRPr sz="4600"/>
            </a:lvl7pPr>
            <a:lvl8pPr marL="14721840" indent="0">
              <a:buNone/>
              <a:defRPr sz="4600"/>
            </a:lvl8pPr>
            <a:lvl9pPr marL="16824960" indent="0">
              <a:buNone/>
              <a:defRPr sz="4600"/>
            </a:lvl9pPr>
          </a:lstStyle>
          <a:p>
            <a:pPr lvl="0"/>
            <a:r>
              <a:rPr lang="en-US" smtClean="0"/>
              <a:t>Edit Master text styles</a:t>
            </a:r>
          </a:p>
        </p:txBody>
      </p:sp>
      <p:sp>
        <p:nvSpPr>
          <p:cNvPr id="5" name="Date Placeholder 4"/>
          <p:cNvSpPr>
            <a:spLocks noGrp="1"/>
          </p:cNvSpPr>
          <p:nvPr>
            <p:ph type="dt" sz="half" idx="10"/>
          </p:nvPr>
        </p:nvSpPr>
        <p:spPr/>
        <p:txBody>
          <a:bodyPr/>
          <a:lstStyle/>
          <a:p>
            <a:fld id="{30BA87F5-82C5-47B1-ACD6-6450CD50197F}"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1B793-B6F8-4C88-8D71-F3634F028E1F}" type="slidenum">
              <a:rPr lang="en-US" smtClean="0"/>
              <a:t>‹#›</a:t>
            </a:fld>
            <a:endParaRPr lang="en-US"/>
          </a:p>
        </p:txBody>
      </p:sp>
    </p:spTree>
    <p:extLst>
      <p:ext uri="{BB962C8B-B14F-4D97-AF65-F5344CB8AC3E}">
        <p14:creationId xmlns:p14="http://schemas.microsoft.com/office/powerpoint/2010/main" val="348427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1790" y="2239442"/>
            <a:ext cx="36278820" cy="81301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891790" y="11197167"/>
            <a:ext cx="36278820" cy="2668820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891790" y="38985623"/>
            <a:ext cx="9464040" cy="2239433"/>
          </a:xfrm>
          <a:prstGeom prst="rect">
            <a:avLst/>
          </a:prstGeom>
        </p:spPr>
        <p:txBody>
          <a:bodyPr vert="horz" lIns="91440" tIns="45720" rIns="91440" bIns="45720" rtlCol="0" anchor="ctr"/>
          <a:lstStyle>
            <a:lvl1pPr algn="l">
              <a:defRPr sz="5520">
                <a:solidFill>
                  <a:schemeClr val="tx1">
                    <a:tint val="75000"/>
                  </a:schemeClr>
                </a:solidFill>
              </a:defRPr>
            </a:lvl1pPr>
          </a:lstStyle>
          <a:p>
            <a:fld id="{30BA87F5-82C5-47B1-ACD6-6450CD50197F}" type="datetimeFigureOut">
              <a:rPr lang="en-US" smtClean="0"/>
              <a:t>9/30/2019</a:t>
            </a:fld>
            <a:endParaRPr lang="en-US"/>
          </a:p>
        </p:txBody>
      </p:sp>
      <p:sp>
        <p:nvSpPr>
          <p:cNvPr id="5" name="Footer Placeholder 4"/>
          <p:cNvSpPr>
            <a:spLocks noGrp="1"/>
          </p:cNvSpPr>
          <p:nvPr>
            <p:ph type="ftr" sz="quarter" idx="3"/>
          </p:nvPr>
        </p:nvSpPr>
        <p:spPr>
          <a:xfrm>
            <a:off x="13933170" y="38985623"/>
            <a:ext cx="14196060" cy="2239433"/>
          </a:xfrm>
          <a:prstGeom prst="rect">
            <a:avLst/>
          </a:prstGeom>
        </p:spPr>
        <p:txBody>
          <a:bodyPr vert="horz" lIns="91440" tIns="45720" rIns="91440" bIns="45720" rtlCol="0" anchor="ctr"/>
          <a:lstStyle>
            <a:lvl1pPr algn="ctr">
              <a:defRPr sz="5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706570" y="38985623"/>
            <a:ext cx="9464040" cy="2239433"/>
          </a:xfrm>
          <a:prstGeom prst="rect">
            <a:avLst/>
          </a:prstGeom>
        </p:spPr>
        <p:txBody>
          <a:bodyPr vert="horz" lIns="91440" tIns="45720" rIns="91440" bIns="45720" rtlCol="0" anchor="ctr"/>
          <a:lstStyle>
            <a:lvl1pPr algn="r">
              <a:defRPr sz="5520">
                <a:solidFill>
                  <a:schemeClr val="tx1">
                    <a:tint val="75000"/>
                  </a:schemeClr>
                </a:solidFill>
              </a:defRPr>
            </a:lvl1pPr>
          </a:lstStyle>
          <a:p>
            <a:fld id="{0721B793-B6F8-4C88-8D71-F3634F028E1F}" type="slidenum">
              <a:rPr lang="en-US" smtClean="0"/>
              <a:t>‹#›</a:t>
            </a:fld>
            <a:endParaRPr lang="en-US"/>
          </a:p>
        </p:txBody>
      </p:sp>
    </p:spTree>
    <p:extLst>
      <p:ext uri="{BB962C8B-B14F-4D97-AF65-F5344CB8AC3E}">
        <p14:creationId xmlns:p14="http://schemas.microsoft.com/office/powerpoint/2010/main" val="43585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206240" rtl="0" eaLnBrk="1" latinLnBrk="0" hangingPunct="1">
        <a:lnSpc>
          <a:spcPct val="90000"/>
        </a:lnSpc>
        <a:spcBef>
          <a:spcPct val="0"/>
        </a:spcBef>
        <a:buNone/>
        <a:defRPr sz="20240" kern="1200">
          <a:solidFill>
            <a:schemeClr val="tx1"/>
          </a:solidFill>
          <a:latin typeface="+mj-lt"/>
          <a:ea typeface="+mj-ea"/>
          <a:cs typeface="+mj-cs"/>
        </a:defRPr>
      </a:lvl1pPr>
    </p:titleStyle>
    <p:bodyStyle>
      <a:lvl1pPr marL="1051560" indent="-1051560" algn="l" defTabSz="4206240" rtl="0" eaLnBrk="1" latinLnBrk="0" hangingPunct="1">
        <a:lnSpc>
          <a:spcPct val="90000"/>
        </a:lnSpc>
        <a:spcBef>
          <a:spcPts val="4600"/>
        </a:spcBef>
        <a:buFont typeface="Arial" panose="020B0604020202020204" pitchFamily="34" charset="0"/>
        <a:buChar char="•"/>
        <a:defRPr sz="12880" kern="1200">
          <a:solidFill>
            <a:schemeClr val="tx1"/>
          </a:solidFill>
          <a:latin typeface="+mn-lt"/>
          <a:ea typeface="+mn-ea"/>
          <a:cs typeface="+mn-cs"/>
        </a:defRPr>
      </a:lvl1pPr>
      <a:lvl2pPr marL="3154680" indent="-1051560" algn="l" defTabSz="4206240" rtl="0" eaLnBrk="1" latinLnBrk="0" hangingPunct="1">
        <a:lnSpc>
          <a:spcPct val="90000"/>
        </a:lnSpc>
        <a:spcBef>
          <a:spcPts val="2300"/>
        </a:spcBef>
        <a:buFont typeface="Arial" panose="020B0604020202020204" pitchFamily="34" charset="0"/>
        <a:buChar char="•"/>
        <a:defRPr sz="11040" kern="1200">
          <a:solidFill>
            <a:schemeClr val="tx1"/>
          </a:solidFill>
          <a:latin typeface="+mn-lt"/>
          <a:ea typeface="+mn-ea"/>
          <a:cs typeface="+mn-cs"/>
        </a:defRPr>
      </a:lvl2pPr>
      <a:lvl3pPr marL="5257800" indent="-1051560" algn="l" defTabSz="4206240" rtl="0" eaLnBrk="1" latinLnBrk="0" hangingPunct="1">
        <a:lnSpc>
          <a:spcPct val="90000"/>
        </a:lnSpc>
        <a:spcBef>
          <a:spcPts val="2300"/>
        </a:spcBef>
        <a:buFont typeface="Arial" panose="020B0604020202020204" pitchFamily="34" charset="0"/>
        <a:buChar char="•"/>
        <a:defRPr sz="9200" kern="1200">
          <a:solidFill>
            <a:schemeClr val="tx1"/>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4pPr>
      <a:lvl5pPr marL="946404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p:bodyStyle>
    <p:otherStyle>
      <a:defPPr>
        <a:defRPr lang="en-US"/>
      </a:defPPr>
      <a:lvl1pPr marL="0" algn="l" defTabSz="4206240" rtl="0" eaLnBrk="1" latinLnBrk="0" hangingPunct="1">
        <a:defRPr sz="8280" kern="1200">
          <a:solidFill>
            <a:schemeClr val="tx1"/>
          </a:solidFill>
          <a:latin typeface="+mn-lt"/>
          <a:ea typeface="+mn-ea"/>
          <a:cs typeface="+mn-cs"/>
        </a:defRPr>
      </a:lvl1pPr>
      <a:lvl2pPr marL="2103120" algn="l" defTabSz="4206240" rtl="0" eaLnBrk="1" latinLnBrk="0" hangingPunct="1">
        <a:defRPr sz="8280" kern="1200">
          <a:solidFill>
            <a:schemeClr val="tx1"/>
          </a:solidFill>
          <a:latin typeface="+mn-lt"/>
          <a:ea typeface="+mn-ea"/>
          <a:cs typeface="+mn-cs"/>
        </a:defRPr>
      </a:lvl2pPr>
      <a:lvl3pPr marL="4206240" algn="l" defTabSz="4206240" rtl="0" eaLnBrk="1" latinLnBrk="0" hangingPunct="1">
        <a:defRPr sz="8280" kern="1200">
          <a:solidFill>
            <a:schemeClr val="tx1"/>
          </a:solidFill>
          <a:latin typeface="+mn-lt"/>
          <a:ea typeface="+mn-ea"/>
          <a:cs typeface="+mn-cs"/>
        </a:defRPr>
      </a:lvl3pPr>
      <a:lvl4pPr marL="6309360" algn="l" defTabSz="4206240" rtl="0" eaLnBrk="1" latinLnBrk="0" hangingPunct="1">
        <a:defRPr sz="8280" kern="1200">
          <a:solidFill>
            <a:schemeClr val="tx1"/>
          </a:solidFill>
          <a:latin typeface="+mn-lt"/>
          <a:ea typeface="+mn-ea"/>
          <a:cs typeface="+mn-cs"/>
        </a:defRPr>
      </a:lvl4pPr>
      <a:lvl5pPr marL="8412480" algn="l" defTabSz="4206240" rtl="0" eaLnBrk="1" latinLnBrk="0" hangingPunct="1">
        <a:defRPr sz="8280" kern="1200">
          <a:solidFill>
            <a:schemeClr val="tx1"/>
          </a:solidFill>
          <a:latin typeface="+mn-lt"/>
          <a:ea typeface="+mn-ea"/>
          <a:cs typeface="+mn-cs"/>
        </a:defRPr>
      </a:lvl5pPr>
      <a:lvl6pPr marL="10515600" algn="l" defTabSz="4206240" rtl="0" eaLnBrk="1" latinLnBrk="0" hangingPunct="1">
        <a:defRPr sz="8280" kern="1200">
          <a:solidFill>
            <a:schemeClr val="tx1"/>
          </a:solidFill>
          <a:latin typeface="+mn-lt"/>
          <a:ea typeface="+mn-ea"/>
          <a:cs typeface="+mn-cs"/>
        </a:defRPr>
      </a:lvl6pPr>
      <a:lvl7pPr marL="12618720" algn="l" defTabSz="4206240" rtl="0" eaLnBrk="1" latinLnBrk="0" hangingPunct="1">
        <a:defRPr sz="8280" kern="1200">
          <a:solidFill>
            <a:schemeClr val="tx1"/>
          </a:solidFill>
          <a:latin typeface="+mn-lt"/>
          <a:ea typeface="+mn-ea"/>
          <a:cs typeface="+mn-cs"/>
        </a:defRPr>
      </a:lvl7pPr>
      <a:lvl8pPr marL="14721840" algn="l" defTabSz="4206240" rtl="0" eaLnBrk="1" latinLnBrk="0" hangingPunct="1">
        <a:defRPr sz="8280" kern="1200">
          <a:solidFill>
            <a:schemeClr val="tx1"/>
          </a:solidFill>
          <a:latin typeface="+mn-lt"/>
          <a:ea typeface="+mn-ea"/>
          <a:cs typeface="+mn-cs"/>
        </a:defRPr>
      </a:lvl8pPr>
      <a:lvl9pPr marL="16824960" algn="l" defTabSz="4206240" rtl="0" eaLnBrk="1" latinLnBrk="0" hangingPunct="1">
        <a:defRPr sz="8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8500" r="6316" b="5640"/>
          <a:stretch/>
        </p:blipFill>
        <p:spPr>
          <a:xfrm>
            <a:off x="704351" y="1748615"/>
            <a:ext cx="7824461" cy="3537886"/>
          </a:xfrm>
          <a:prstGeom prst="rect">
            <a:avLst/>
          </a:prstGeom>
        </p:spPr>
      </p:pic>
      <p:sp>
        <p:nvSpPr>
          <p:cNvPr id="4" name="Rectangle 3"/>
          <p:cNvSpPr/>
          <p:nvPr/>
        </p:nvSpPr>
        <p:spPr>
          <a:xfrm>
            <a:off x="6762969" y="778290"/>
            <a:ext cx="30160013" cy="1754326"/>
          </a:xfrm>
          <a:prstGeom prst="rect">
            <a:avLst/>
          </a:prstGeom>
        </p:spPr>
        <p:txBody>
          <a:bodyPr wrap="square">
            <a:spAutoFit/>
          </a:bodyPr>
          <a:lstStyle/>
          <a:p>
            <a:pPr algn="ctr">
              <a:spcBef>
                <a:spcPts val="1200"/>
              </a:spcBef>
            </a:pPr>
            <a:r>
              <a:rPr lang="en-US" sz="54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Circulating cell-free DNA based low-pass genome-wide bisulfite sequencing aids non-invasive surveillance to hepatocellular carcinoma</a:t>
            </a:r>
            <a:endParaRPr lang="en-US" sz="48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2825302" y="2049321"/>
            <a:ext cx="8585260" cy="2936474"/>
          </a:xfrm>
          <a:prstGeom prst="rect">
            <a:avLst/>
          </a:prstGeom>
        </p:spPr>
      </p:pic>
      <p:sp>
        <p:nvSpPr>
          <p:cNvPr id="8" name="Rectangle 7"/>
          <p:cNvSpPr/>
          <p:nvPr/>
        </p:nvSpPr>
        <p:spPr>
          <a:xfrm>
            <a:off x="8923207" y="2653486"/>
            <a:ext cx="23507700" cy="2831544"/>
          </a:xfrm>
          <a:prstGeom prst="rect">
            <a:avLst/>
          </a:prstGeom>
        </p:spPr>
        <p:txBody>
          <a:bodyPr wrap="square">
            <a:spAutoFit/>
          </a:bodyPr>
          <a:lstStyle/>
          <a:p>
            <a:pPr algn="just"/>
            <a:r>
              <a:rPr lang="en-US" sz="2400" b="1" kern="100" dirty="0">
                <a:latin typeface="Arial" panose="020B0604020202020204" pitchFamily="34" charset="0"/>
                <a:ea typeface="SimSun" panose="02010600030101010101" pitchFamily="2" charset="-122"/>
                <a:cs typeface="Times New Roman" panose="02020603050405020304" pitchFamily="18" charset="0"/>
              </a:rPr>
              <a:t>Shicheng </a:t>
            </a:r>
            <a:r>
              <a:rPr lang="en-US" sz="2400" b="1" kern="100" dirty="0" smtClean="0">
                <a:latin typeface="Arial" panose="020B0604020202020204" pitchFamily="34" charset="0"/>
                <a:ea typeface="SimSun" panose="02010600030101010101" pitchFamily="2" charset="-122"/>
                <a:cs typeface="Times New Roman" panose="02020603050405020304" pitchFamily="18" charset="0"/>
              </a:rPr>
              <a:t>Guo</a:t>
            </a:r>
            <a:r>
              <a:rPr lang="en-US" sz="2400" b="1"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4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Haikun</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Zhang</a:t>
            </a:r>
            <a:r>
              <a:rPr lang="en-US" sz="24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400" kern="100" baseline="30000" dirty="0" smtClean="0">
                <a:latin typeface="Arial" panose="020B0604020202020204" pitchFamily="34" charset="0"/>
                <a:ea typeface="SimSun" panose="02010600030101010101" pitchFamily="2" charset="-122"/>
                <a:cs typeface="Times New Roman" panose="02020603050405020304" pitchFamily="18" charset="0"/>
              </a:rPr>
              <a:t>#</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Peiling</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Dong</a:t>
            </a:r>
            <a:r>
              <a:rPr lang="en-US" sz="2400" kern="10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2, </a:t>
            </a:r>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Jiakang</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Wang</a:t>
            </a:r>
            <a:r>
              <a:rPr lang="en-US" sz="24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3</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Ramsey Cheung</a:t>
            </a:r>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4</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Augusto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Villanueva</a:t>
            </a:r>
            <a:r>
              <a:rPr lang="en-US" sz="2400" kern="10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5</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2400" kern="0" dirty="0" smtClean="0">
                <a:latin typeface="Arial" panose="020B0604020202020204" pitchFamily="34" charset="0"/>
                <a:ea typeface="SimSun" panose="02010600030101010101" pitchFamily="2" charset="-122"/>
                <a:cs typeface="Times New Roman" panose="02020603050405020304" pitchFamily="18" charset="0"/>
              </a:rPr>
              <a:t>Steven J. Schrodi</a:t>
            </a:r>
            <a:r>
              <a:rPr lang="en-US" sz="2400" kern="0" baseline="30000" dirty="0" smtClean="0">
                <a:latin typeface="Arial" panose="020B0604020202020204" pitchFamily="34" charset="0"/>
                <a:ea typeface="SimSun" panose="02010600030101010101" pitchFamily="2" charset="-122"/>
                <a:cs typeface="Times New Roman" panose="02020603050405020304" pitchFamily="18" charset="0"/>
              </a:rPr>
              <a:t>1,6,</a:t>
            </a:r>
            <a:r>
              <a:rPr lang="en-US" sz="2400" kern="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400" kern="0" dirty="0" smtClean="0">
                <a:latin typeface="Arial" panose="020B0604020202020204" pitchFamily="34" charset="0"/>
                <a:ea typeface="SimSun" panose="02010600030101010101" pitchFamily="2" charset="-122"/>
                <a:cs typeface="Times New Roman" panose="02020603050405020304" pitchFamily="18" charset="0"/>
              </a:rPr>
              <a:t>, Dake </a:t>
            </a:r>
            <a:r>
              <a:rPr lang="en-US" sz="2400" kern="0" dirty="0" smtClean="0">
                <a:latin typeface="Arial" panose="020B0604020202020204" pitchFamily="34" charset="0"/>
                <a:ea typeface="SimSun" panose="02010600030101010101" pitchFamily="2" charset="-122"/>
                <a:cs typeface="Times New Roman" panose="02020603050405020304" pitchFamily="18" charset="0"/>
              </a:rPr>
              <a:t>Zhang</a:t>
            </a:r>
            <a:r>
              <a:rPr lang="en-US" sz="2400" kern="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400" kern="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400" kern="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400" kern="0" dirty="0" smtClean="0">
                <a:latin typeface="Arial" panose="020B0604020202020204" pitchFamily="34" charset="0"/>
                <a:ea typeface="SimSun" panose="02010600030101010101" pitchFamily="2" charset="-122"/>
                <a:cs typeface="Times New Roman" panose="02020603050405020304" pitchFamily="18" charset="0"/>
              </a:rPr>
              <a:t>, </a:t>
            </a:r>
            <a:r>
              <a:rPr lang="en-US" sz="2400" kern="0" dirty="0" err="1">
                <a:latin typeface="Arial" panose="020B0604020202020204" pitchFamily="34" charset="0"/>
                <a:ea typeface="SimSun" panose="02010600030101010101" pitchFamily="2" charset="-122"/>
                <a:cs typeface="Times New Roman" panose="02020603050405020304" pitchFamily="18" charset="0"/>
              </a:rPr>
              <a:t>Changqing</a:t>
            </a:r>
            <a:r>
              <a:rPr lang="en-US" sz="2400" kern="0" dirty="0">
                <a:latin typeface="Arial" panose="020B0604020202020204" pitchFamily="34" charset="0"/>
                <a:ea typeface="SimSun" panose="02010600030101010101" pitchFamily="2" charset="-122"/>
                <a:cs typeface="Times New Roman" panose="02020603050405020304" pitchFamily="18" charset="0"/>
              </a:rPr>
              <a:t> </a:t>
            </a:r>
            <a:r>
              <a:rPr lang="en-US" sz="2400" kern="0" dirty="0" smtClean="0">
                <a:latin typeface="Arial" panose="020B0604020202020204" pitchFamily="34" charset="0"/>
                <a:ea typeface="SimSun" panose="02010600030101010101" pitchFamily="2" charset="-122"/>
                <a:cs typeface="Times New Roman" panose="02020603050405020304" pitchFamily="18" charset="0"/>
              </a:rPr>
              <a:t>Zeng</a:t>
            </a:r>
            <a:r>
              <a:rPr lang="en-US" sz="2400" kern="0" baseline="30000" dirty="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400" kern="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r>
              <a:rPr lang="en-US" sz="2400" kern="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a:t>
            </a:r>
            <a:endParaRPr lang="en-US" sz="2000" kern="100" dirty="0">
              <a:latin typeface="Calibri" panose="020F0502020204030204" pitchFamily="34" charset="0"/>
              <a:ea typeface="SimSun" panose="02010600030101010101" pitchFamily="2" charset="-122"/>
              <a:cs typeface="Times New Roman" panose="02020603050405020304" pitchFamily="18" charset="0"/>
            </a:endParaRPr>
          </a:p>
          <a:p>
            <a:pPr algn="just">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1</a:t>
            </a:r>
            <a:r>
              <a:rPr lang="en-US" sz="2400" kern="100" dirty="0">
                <a:latin typeface="Arial" panose="020B0604020202020204" pitchFamily="34" charset="0"/>
                <a:ea typeface="SimSun" panose="02010600030101010101" pitchFamily="2" charset="-122"/>
                <a:cs typeface="Times New Roman" panose="02020603050405020304" pitchFamily="18" charset="0"/>
              </a:rPr>
              <a:t>Center for Precision Medicine Research, Marshfield Clinic Research Institute, Marshfield, WI, USA</a:t>
            </a:r>
            <a:endParaRPr lang="en-US" sz="2000" kern="100" dirty="0">
              <a:latin typeface="Calibri" panose="020F0502020204030204" pitchFamily="34" charset="0"/>
              <a:ea typeface="SimSun" panose="02010600030101010101" pitchFamily="2" charset="-122"/>
              <a:cs typeface="Times New Roman" panose="02020603050405020304" pitchFamily="18" charset="0"/>
            </a:endParaRPr>
          </a:p>
          <a:p>
            <a:pPr algn="just">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100" baseline="300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2</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Key </a:t>
            </a:r>
            <a:r>
              <a:rPr lang="en-US" sz="2400" kern="100" dirty="0">
                <a:latin typeface="Arial" panose="020B0604020202020204" pitchFamily="34" charset="0"/>
                <a:ea typeface="SimSun" panose="02010600030101010101" pitchFamily="2" charset="-122"/>
                <a:cs typeface="Times New Roman" panose="02020603050405020304" pitchFamily="18" charset="0"/>
              </a:rPr>
              <a:t>Laboratory of Genomic and Precision Medicine, Beijing Institute of Genomics, Chinese Academy of Sciences, Beijing, 100101, </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China</a:t>
            </a:r>
          </a:p>
          <a:p>
            <a:pPr algn="just"/>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3</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Biology </a:t>
            </a:r>
            <a:r>
              <a:rPr lang="en-US" sz="2400" kern="100" dirty="0">
                <a:latin typeface="Arial" panose="020B0604020202020204" pitchFamily="34" charset="0"/>
                <a:ea typeface="SimSun" panose="02010600030101010101" pitchFamily="2" charset="-122"/>
                <a:cs typeface="Times New Roman" panose="02020603050405020304" pitchFamily="18" charset="0"/>
              </a:rPr>
              <a:t>Department, </a:t>
            </a:r>
            <a:r>
              <a:rPr lang="en-US" sz="2400" kern="100" dirty="0" err="1">
                <a:latin typeface="Arial" panose="020B0604020202020204" pitchFamily="34" charset="0"/>
                <a:ea typeface="SimSun" panose="02010600030101010101" pitchFamily="2" charset="-122"/>
                <a:cs typeface="Times New Roman" panose="02020603050405020304" pitchFamily="18" charset="0"/>
              </a:rPr>
              <a:t>Stonybrook</a:t>
            </a:r>
            <a:r>
              <a:rPr lang="en-US" sz="2400" kern="100" dirty="0">
                <a:latin typeface="Arial" panose="020B0604020202020204" pitchFamily="34" charset="0"/>
                <a:ea typeface="SimSun" panose="02010600030101010101" pitchFamily="2" charset="-122"/>
                <a:cs typeface="Times New Roman" panose="02020603050405020304" pitchFamily="18" charset="0"/>
              </a:rPr>
              <a:t> University, </a:t>
            </a:r>
            <a:r>
              <a:rPr lang="en-US" sz="2400" kern="100" dirty="0" err="1">
                <a:latin typeface="Arial" panose="020B0604020202020204" pitchFamily="34" charset="0"/>
                <a:ea typeface="SimSun" panose="02010600030101010101" pitchFamily="2" charset="-122"/>
                <a:cs typeface="Times New Roman" panose="02020603050405020304" pitchFamily="18" charset="0"/>
              </a:rPr>
              <a:t>Stonybrook</a:t>
            </a:r>
            <a:r>
              <a:rPr lang="en-US" sz="2400" kern="100" dirty="0">
                <a:latin typeface="Arial" panose="020B0604020202020204" pitchFamily="34" charset="0"/>
                <a:ea typeface="SimSun" panose="02010600030101010101" pitchFamily="2" charset="-122"/>
                <a:cs typeface="Times New Roman" panose="02020603050405020304" pitchFamily="18" charset="0"/>
              </a:rPr>
              <a:t>, NY, </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USA, </a:t>
            </a:r>
          </a:p>
          <a:p>
            <a:pPr algn="just"/>
            <a:r>
              <a:rPr lang="en-US" sz="2400" kern="100" baseline="30000" dirty="0" smtClean="0">
                <a:latin typeface="Arial" panose="020B0604020202020204" pitchFamily="34" charset="0"/>
                <a:ea typeface="SimSun" panose="02010600030101010101" pitchFamily="2" charset="-122"/>
                <a:cs typeface="Times New Roman" panose="02020603050405020304" pitchFamily="18" charset="0"/>
              </a:rPr>
              <a:t>4</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Department </a:t>
            </a:r>
            <a:r>
              <a:rPr lang="en-US" sz="2400" kern="100" dirty="0">
                <a:latin typeface="Arial" panose="020B0604020202020204" pitchFamily="34" charset="0"/>
                <a:ea typeface="SimSun" panose="02010600030101010101" pitchFamily="2" charset="-122"/>
                <a:cs typeface="Times New Roman" panose="02020603050405020304" pitchFamily="18" charset="0"/>
              </a:rPr>
              <a:t>of Gastroenterology and </a:t>
            </a:r>
            <a:r>
              <a:rPr lang="en-US" sz="2400" kern="100" dirty="0" err="1">
                <a:latin typeface="Arial" panose="020B0604020202020204" pitchFamily="34" charset="0"/>
                <a:ea typeface="SimSun" panose="02010600030101010101" pitchFamily="2" charset="-122"/>
                <a:cs typeface="Times New Roman" panose="02020603050405020304" pitchFamily="18" charset="0"/>
              </a:rPr>
              <a:t>Hepatology</a:t>
            </a:r>
            <a:r>
              <a:rPr lang="en-US" sz="2400" kern="100" dirty="0">
                <a:latin typeface="Arial" panose="020B0604020202020204" pitchFamily="34" charset="0"/>
                <a:ea typeface="SimSun" panose="02010600030101010101" pitchFamily="2" charset="-122"/>
                <a:cs typeface="Times New Roman" panose="02020603050405020304" pitchFamily="18" charset="0"/>
              </a:rPr>
              <a:t>, VA Palo Alto Health Care System and Stanford University, Palo Alto, CA, USA</a:t>
            </a:r>
            <a:endParaRPr lang="en-US" sz="2000" kern="100" dirty="0">
              <a:latin typeface="Calibri" panose="020F0502020204030204" pitchFamily="34" charset="0"/>
              <a:ea typeface="SimSun" panose="02010600030101010101" pitchFamily="2" charset="-122"/>
              <a:cs typeface="Times New Roman" panose="02020603050405020304" pitchFamily="18" charset="0"/>
            </a:endParaRPr>
          </a:p>
          <a:p>
            <a:pPr algn="just"/>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5</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Liver </a:t>
            </a:r>
            <a:r>
              <a:rPr lang="en-US" sz="2400" kern="100" dirty="0">
                <a:latin typeface="Arial" panose="020B0604020202020204" pitchFamily="34" charset="0"/>
                <a:ea typeface="SimSun" panose="02010600030101010101" pitchFamily="2" charset="-122"/>
                <a:cs typeface="Times New Roman" panose="02020603050405020304" pitchFamily="18" charset="0"/>
              </a:rPr>
              <a:t>Cancer Research Program, Division of Liver Diseases, </a:t>
            </a:r>
            <a:r>
              <a:rPr lang="en-US" sz="2400" kern="100" dirty="0" err="1">
                <a:latin typeface="Arial" panose="020B0604020202020204" pitchFamily="34" charset="0"/>
                <a:ea typeface="SimSun" panose="02010600030101010101" pitchFamily="2" charset="-122"/>
                <a:cs typeface="Times New Roman" panose="02020603050405020304" pitchFamily="18" charset="0"/>
              </a:rPr>
              <a:t>Tisch</a:t>
            </a:r>
            <a:r>
              <a:rPr lang="en-US" sz="2400" kern="100" dirty="0">
                <a:latin typeface="Arial" panose="020B0604020202020204" pitchFamily="34" charset="0"/>
                <a:ea typeface="SimSun" panose="02010600030101010101" pitchFamily="2" charset="-122"/>
                <a:cs typeface="Times New Roman" panose="02020603050405020304" pitchFamily="18" charset="0"/>
              </a:rPr>
              <a:t> Cancer Institute, Department of Medicine, Icahn School of Medicine at Mount Sinai, New York, NY, USA</a:t>
            </a:r>
            <a:endParaRPr lang="en-US" sz="2000" kern="100" dirty="0">
              <a:latin typeface="Calibri" panose="020F0502020204030204" pitchFamily="34" charset="0"/>
              <a:ea typeface="SimSun" panose="02010600030101010101" pitchFamily="2" charset="-122"/>
              <a:cs typeface="Times New Roman" panose="02020603050405020304" pitchFamily="18" charset="0"/>
            </a:endParaRPr>
          </a:p>
          <a:p>
            <a:pPr algn="just"/>
            <a:r>
              <a:rPr lang="en-US" sz="2400" kern="100" baseline="30000" dirty="0">
                <a:latin typeface="Arial" panose="020B0604020202020204" pitchFamily="34" charset="0"/>
                <a:ea typeface="SimSun" panose="02010600030101010101" pitchFamily="2" charset="-122"/>
                <a:cs typeface="Times New Roman" panose="02020603050405020304" pitchFamily="18" charset="0"/>
              </a:rPr>
              <a:t>6</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Computation </a:t>
            </a:r>
            <a:r>
              <a:rPr lang="en-US" sz="2400" kern="100" dirty="0">
                <a:latin typeface="Arial" panose="020B0604020202020204" pitchFamily="34" charset="0"/>
                <a:ea typeface="SimSun" panose="02010600030101010101" pitchFamily="2" charset="-122"/>
                <a:cs typeface="Times New Roman" panose="02020603050405020304" pitchFamily="18" charset="0"/>
              </a:rPr>
              <a:t>and Informatics in Biology and Medicine, University of Wisconsin-Madison, Madison, WI, </a:t>
            </a:r>
            <a:r>
              <a:rPr lang="en-US" sz="2400" kern="100" dirty="0" smtClean="0">
                <a:latin typeface="Arial" panose="020B0604020202020204" pitchFamily="34" charset="0"/>
                <a:ea typeface="SimSun" panose="02010600030101010101" pitchFamily="2" charset="-122"/>
                <a:cs typeface="Times New Roman" panose="02020603050405020304" pitchFamily="18" charset="0"/>
              </a:rPr>
              <a:t>USA</a:t>
            </a:r>
            <a:endParaRPr lang="en-US" sz="2400" kern="100" dirty="0" smtClean="0">
              <a:latin typeface="Arial" panose="020B0604020202020204" pitchFamily="34" charset="0"/>
              <a:ea typeface="SimSun" panose="02010600030101010101" pitchFamily="2" charset="-122"/>
              <a:cs typeface="Times New Roman" panose="02020603050405020304" pitchFamily="18" charset="0"/>
            </a:endParaRPr>
          </a:p>
        </p:txBody>
      </p:sp>
      <p:sp>
        <p:nvSpPr>
          <p:cNvPr id="9" name="Text Box 5"/>
          <p:cNvSpPr txBox="1">
            <a:spLocks noChangeArrowheads="1"/>
          </p:cNvSpPr>
          <p:nvPr/>
        </p:nvSpPr>
        <p:spPr bwMode="auto">
          <a:xfrm>
            <a:off x="903796" y="5944918"/>
            <a:ext cx="13322284" cy="10264348"/>
          </a:xfrm>
          <a:prstGeom prst="rect">
            <a:avLst/>
          </a:prstGeom>
          <a:noFill/>
          <a:ln w="9525">
            <a:noFill/>
            <a:miter lim="800000"/>
            <a:headEnd/>
            <a:tailEnd/>
          </a:ln>
          <a:effectLst/>
        </p:spPr>
        <p:txBody>
          <a:bodyPr wrap="square" lIns="0" tIns="0" rIns="0" bIns="0">
            <a:spAutoFit/>
          </a:bodyPr>
          <a:lstStyle/>
          <a:p>
            <a:pPr algn="just" defTabSz="4075521"/>
            <a:r>
              <a:rPr lang="en-US" altLang="zh-CN" sz="4800" b="1" dirty="0"/>
              <a:t>Abstract</a:t>
            </a:r>
          </a:p>
          <a:p>
            <a:pPr algn="just" defTabSz="4075521"/>
            <a:endParaRPr lang="en-US" altLang="zh-CN" sz="1100" dirty="0">
              <a:latin typeface="Arial" panose="020B0604020202020204" pitchFamily="34" charset="0"/>
              <a:ea typeface="宋体" pitchFamily="2" charset="-122"/>
              <a:cs typeface="Arial" panose="020B0604020202020204" pitchFamily="34" charset="0"/>
            </a:endParaRPr>
          </a:p>
          <a:p>
            <a:pPr algn="just"/>
            <a:r>
              <a:rPr lang="en-US" sz="3200" dirty="0">
                <a:latin typeface="Arial" panose="020B0604020202020204" pitchFamily="34" charset="0"/>
                <a:cs typeface="Arial" panose="020B0604020202020204" pitchFamily="34" charset="0"/>
              </a:rPr>
              <a:t>Circulating cell-free DNA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methylation has been demonstrated to be a promising approach for non-invasive cancer diagnosis. However, the low-level of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and high cost of whole genome bisulfite sequencing (WGBS) significantly hinders the clinical implementation of a methylation-based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early detection biomarker. Here we proposed a novel method in which we utilized long-region methylation (</a:t>
            </a:r>
            <a:r>
              <a:rPr lang="en-US" sz="3200" dirty="0" err="1">
                <a:latin typeface="Arial" panose="020B0604020202020204" pitchFamily="34" charset="0"/>
                <a:cs typeface="Arial" panose="020B0604020202020204" pitchFamily="34" charset="0"/>
              </a:rPr>
              <a:t>Methyl</a:t>
            </a:r>
            <a:r>
              <a:rPr lang="en-US" sz="3200" baseline="-25000" dirty="0" err="1">
                <a:latin typeface="Arial" panose="020B0604020202020204" pitchFamily="34" charset="0"/>
                <a:cs typeface="Arial" panose="020B0604020202020204" pitchFamily="34" charset="0"/>
              </a:rPr>
              <a:t>LRM</a:t>
            </a:r>
            <a:r>
              <a:rPr lang="en-US" sz="3200" dirty="0">
                <a:latin typeface="Arial" panose="020B0604020202020204" pitchFamily="34" charset="0"/>
                <a:cs typeface="Arial" panose="020B0604020202020204" pitchFamily="34" charset="0"/>
              </a:rPr>
              <a:t>) in low-pass WGBS data (~5 million reads) generated from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to detect methylation changes. We applied the method to investigate dynamic methylation changes in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from blood samples of patients with hepatitis, cirrhosis, early and advanced hepatocellular carcinoma (HCC). We found a significant enrichment of differential methylation loci in intergenic and repeat regions, especially in HBV integration sites. Moreover, methylation profiles nearby HBV integration sites (</a:t>
            </a:r>
            <a:r>
              <a:rPr lang="en-US" sz="3200" dirty="0" err="1">
                <a:latin typeface="Arial" panose="020B0604020202020204" pitchFamily="34" charset="0"/>
                <a:cs typeface="Arial" panose="020B0604020202020204" pitchFamily="34" charset="0"/>
              </a:rPr>
              <a:t>Methy</a:t>
            </a:r>
            <a:r>
              <a:rPr lang="en-US" sz="3200" baseline="-25000" dirty="0" err="1">
                <a:latin typeface="Arial" panose="020B0604020202020204" pitchFamily="34" charset="0"/>
                <a:cs typeface="Arial" panose="020B0604020202020204" pitchFamily="34" charset="0"/>
              </a:rPr>
              <a:t>HBV</a:t>
            </a:r>
            <a:r>
              <a:rPr lang="en-US" sz="3200" dirty="0">
                <a:latin typeface="Arial" panose="020B0604020202020204" pitchFamily="34" charset="0"/>
                <a:cs typeface="Arial" panose="020B0604020202020204" pitchFamily="34" charset="0"/>
              </a:rPr>
              <a:t>) were found to enhance the prediction performance. Multiple machine </a:t>
            </a:r>
            <a:r>
              <a:rPr lang="en-US" sz="3200" dirty="0" smtClean="0">
                <a:latin typeface="Arial" panose="020B0604020202020204" pitchFamily="34" charset="0"/>
                <a:cs typeface="Arial" panose="020B0604020202020204" pitchFamily="34" charset="0"/>
              </a:rPr>
              <a:t>learning </a:t>
            </a:r>
            <a:r>
              <a:rPr lang="en-US" sz="3200" dirty="0">
                <a:latin typeface="Arial" panose="020B0604020202020204" pitchFamily="34" charset="0"/>
                <a:cs typeface="Arial" panose="020B0604020202020204" pitchFamily="34" charset="0"/>
              </a:rPr>
              <a:t>models based on </a:t>
            </a:r>
            <a:r>
              <a:rPr lang="en-US" sz="3200" dirty="0" err="1">
                <a:latin typeface="Arial" panose="020B0604020202020204" pitchFamily="34" charset="0"/>
                <a:cs typeface="Arial" panose="020B0604020202020204" pitchFamily="34" charset="0"/>
              </a:rPr>
              <a:t>Methyl</a:t>
            </a:r>
            <a:r>
              <a:rPr lang="en-US" sz="3200" baseline="-25000" dirty="0" err="1">
                <a:latin typeface="Arial" panose="020B0604020202020204" pitchFamily="34" charset="0"/>
                <a:cs typeface="Arial" panose="020B0604020202020204" pitchFamily="34" charset="0"/>
              </a:rPr>
              <a:t>LRM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Methy</a:t>
            </a:r>
            <a:r>
              <a:rPr lang="en-US" sz="3200" baseline="-25000" dirty="0" err="1">
                <a:latin typeface="Arial" panose="020B0604020202020204" pitchFamily="34" charset="0"/>
                <a:cs typeface="Arial" panose="020B0604020202020204" pitchFamily="34" charset="0"/>
              </a:rPr>
              <a:t>HBV</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fragment size (</a:t>
            </a:r>
            <a:r>
              <a:rPr lang="en-US" sz="3200" dirty="0" err="1">
                <a:latin typeface="Arial" panose="020B0604020202020204" pitchFamily="34" charset="0"/>
                <a:cs typeface="Arial" panose="020B0604020202020204" pitchFamily="34" charset="0"/>
              </a:rPr>
              <a:t>cfDNA</a:t>
            </a:r>
            <a:r>
              <a:rPr lang="en-US" sz="3200" baseline="-25000" dirty="0" err="1">
                <a:latin typeface="Arial" panose="020B0604020202020204" pitchFamily="34" charset="0"/>
                <a:cs typeface="Arial" panose="020B0604020202020204" pitchFamily="34" charset="0"/>
              </a:rPr>
              <a:t>size</a:t>
            </a:r>
            <a:r>
              <a:rPr lang="en-US" sz="3200" dirty="0">
                <a:latin typeface="Arial" panose="020B0604020202020204" pitchFamily="34" charset="0"/>
                <a:cs typeface="Arial" panose="020B0604020202020204" pitchFamily="34" charset="0"/>
              </a:rPr>
              <a:t>) with five-fold cross-validation demonstrated low-pass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methylation data provided powerful discriminating ability. The results demonstrate that low-pass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WGBS could be used as a low-cost </a:t>
            </a:r>
            <a:r>
              <a:rPr lang="en-US" sz="3200" dirty="0" smtClean="0">
                <a:latin typeface="Arial" panose="020B0604020202020204" pitchFamily="34" charset="0"/>
                <a:cs typeface="Arial" panose="020B0604020202020204" pitchFamily="34" charset="0"/>
              </a:rPr>
              <a:t>approach </a:t>
            </a:r>
            <a:r>
              <a:rPr lang="en-US" sz="3200" dirty="0">
                <a:latin typeface="Arial" panose="020B0604020202020204" pitchFamily="34" charset="0"/>
                <a:cs typeface="Arial" panose="020B0604020202020204" pitchFamily="34" charset="0"/>
              </a:rPr>
              <a:t>for early HCC detection in the context of surveillance programs.</a:t>
            </a:r>
          </a:p>
        </p:txBody>
      </p:sp>
      <p:pic>
        <p:nvPicPr>
          <p:cNvPr id="10" name="图片 3"/>
          <p:cNvPicPr/>
          <p:nvPr/>
        </p:nvPicPr>
        <p:blipFill>
          <a:blip r:embed="rId4"/>
          <a:stretch>
            <a:fillRect/>
          </a:stretch>
        </p:blipFill>
        <p:spPr>
          <a:xfrm>
            <a:off x="15008624" y="6785892"/>
            <a:ext cx="12027055" cy="11872159"/>
          </a:xfrm>
          <a:prstGeom prst="rect">
            <a:avLst/>
          </a:prstGeom>
        </p:spPr>
      </p:pic>
      <p:sp>
        <p:nvSpPr>
          <p:cNvPr id="11" name="Rectangle 10"/>
          <p:cNvSpPr/>
          <p:nvPr/>
        </p:nvSpPr>
        <p:spPr>
          <a:xfrm>
            <a:off x="15249467" y="18949215"/>
            <a:ext cx="11770750" cy="2677656"/>
          </a:xfrm>
          <a:prstGeom prst="rect">
            <a:avLst/>
          </a:prstGeom>
        </p:spPr>
        <p:txBody>
          <a:bodyPr wrap="square">
            <a:spAutoFit/>
          </a:bodyPr>
          <a:lstStyle/>
          <a:p>
            <a:pPr algn="just"/>
            <a:r>
              <a:rPr lang="en-US" sz="28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1. The efficiency of </a:t>
            </a:r>
            <a:r>
              <a:rPr lang="en-US" sz="2800" b="1"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resampling </a:t>
            </a:r>
            <a:r>
              <a:rPr lang="en-US" sz="28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sequencing reads for low pass WGBS. </a:t>
            </a:r>
            <a:r>
              <a:rPr lang="en-US" sz="28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Left of the figure showed the correlation coefficient between re-sampling low pass WGBS and total sequencing </a:t>
            </a:r>
            <a:r>
              <a:rPr lang="en-US" sz="28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reads </a:t>
            </a:r>
            <a:r>
              <a:rPr lang="en-US" sz="28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100 times from 1M to 10M. Right </a:t>
            </a:r>
            <a:r>
              <a:rPr lang="en-US" sz="28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panels of </a:t>
            </a:r>
            <a:r>
              <a:rPr lang="en-US" sz="28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the figure </a:t>
            </a:r>
            <a:r>
              <a:rPr lang="en-US" sz="28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show </a:t>
            </a:r>
            <a:r>
              <a:rPr lang="en-US" sz="28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the coefficient of variation (CV) for 100 correlation </a:t>
            </a:r>
            <a:r>
              <a:rPr lang="en-US" sz="28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coefficients </a:t>
            </a:r>
            <a:r>
              <a:rPr lang="en-US" sz="28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between </a:t>
            </a:r>
            <a:r>
              <a:rPr lang="en-US" sz="28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resampling </a:t>
            </a:r>
            <a:r>
              <a:rPr lang="en-US" sz="28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low pass WGBS and total sequencing reads from 1M to 10M.</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2" name="图片 6"/>
          <p:cNvPicPr/>
          <p:nvPr/>
        </p:nvPicPr>
        <p:blipFill>
          <a:blip r:embed="rId5"/>
          <a:stretch>
            <a:fillRect/>
          </a:stretch>
        </p:blipFill>
        <p:spPr>
          <a:xfrm>
            <a:off x="15008624" y="22019917"/>
            <a:ext cx="12494650" cy="10936516"/>
          </a:xfrm>
          <a:prstGeom prst="rect">
            <a:avLst/>
          </a:prstGeom>
        </p:spPr>
      </p:pic>
      <p:sp>
        <p:nvSpPr>
          <p:cNvPr id="13" name="Rectangle 12"/>
          <p:cNvSpPr/>
          <p:nvPr/>
        </p:nvSpPr>
        <p:spPr>
          <a:xfrm>
            <a:off x="15249466" y="33192426"/>
            <a:ext cx="12657685" cy="4154984"/>
          </a:xfrm>
          <a:prstGeom prst="rect">
            <a:avLst/>
          </a:prstGeom>
        </p:spPr>
        <p:txBody>
          <a:bodyPr wrap="square">
            <a:spAutoFit/>
          </a:bodyPr>
          <a:lstStyle/>
          <a:p>
            <a:pPr algn="just"/>
            <a:r>
              <a:rPr lang="en-US" sz="24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2. Percentage of long range methylation (LRM) showing hyper- or hypo-methylation in all the individuals.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(A) The percentage of hyper-methylated long range regions (2-Mb) in hepatitis, cirrhosis and HCC patients. (B) The percentage of hypo-methylated long range regions in hepatitis, cirrhosis and HCC patients. (C) Receiver operating characteristics (ROC) curve based on five-fold cross-validation for HCC patient detection by different indicators in discriminating HCC from individuals without HCC.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Here, we applied five-fold cross-validation based logistic regression to compare the performance of different models with feature combination. We found </a:t>
            </a:r>
            <a:r>
              <a:rPr lang="en-US" sz="24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Methyl</a:t>
            </a:r>
            <a:r>
              <a:rPr lang="en-US" sz="2400" kern="100" baseline="-250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HBV</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and </a:t>
            </a:r>
            <a:r>
              <a:rPr lang="en-US" sz="24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cfDNAsize</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based prediction model have best performance with AUC=0.94, 95%CI: 0.92-0.96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D) The distribution of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fragment size in healthy, hepatitis, cirrhosis, early stage HCC advanced HCC and HCC after surgery</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We demonstrate HCC showed short </a:t>
            </a:r>
            <a:r>
              <a:rPr lang="en-US" sz="24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median size. </a:t>
            </a:r>
            <a:endParaRPr lang="en-US" sz="20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4" name="图片 4"/>
          <p:cNvPicPr/>
          <p:nvPr/>
        </p:nvPicPr>
        <p:blipFill>
          <a:blip r:embed="rId6"/>
          <a:stretch>
            <a:fillRect/>
          </a:stretch>
        </p:blipFill>
        <p:spPr>
          <a:xfrm>
            <a:off x="27907151" y="5361670"/>
            <a:ext cx="12810129" cy="15013977"/>
          </a:xfrm>
          <a:prstGeom prst="rect">
            <a:avLst/>
          </a:prstGeom>
        </p:spPr>
      </p:pic>
      <p:sp>
        <p:nvSpPr>
          <p:cNvPr id="15" name="Rectangle 14"/>
          <p:cNvSpPr/>
          <p:nvPr/>
        </p:nvSpPr>
        <p:spPr>
          <a:xfrm>
            <a:off x="28327150" y="20576572"/>
            <a:ext cx="12390130" cy="3416320"/>
          </a:xfrm>
          <a:prstGeom prst="rect">
            <a:avLst/>
          </a:prstGeom>
        </p:spPr>
        <p:txBody>
          <a:bodyPr wrap="square">
            <a:spAutoFit/>
          </a:bodyPr>
          <a:lstStyle/>
          <a:p>
            <a:pPr algn="just"/>
            <a:r>
              <a:rPr lang="en-US" sz="24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3. Differentially methylated </a:t>
            </a:r>
            <a:r>
              <a:rPr lang="en-US" sz="2400" b="1"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4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(DMCs) identified by low-pass cell-free WGBS.</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 Left V</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enn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diagram showing the overlap of DMCs generated by 1 hypo-methylated chronic hepatitis patients, 2 hypo-methylated cirrhosis patient, 1 hypo-methylated early stage HCC patients and 5 advanced HCC patients compared to healthy individuals. Genes represent the genes annotated with DMCs in each comparison. (B) Boxplot displays the methylation level of 7 DMCs of SENP5 in all the individuals. (D) The locus of 7 DMCs and 3 reported HBV integration sites in intron 2 of SENP5. The black dots represent the HBV integration sites and the orange vertical lines represent the 7 DMCs. The black bar labels represent the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repeat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marker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locus in </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this region.</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6" name="图片 7"/>
          <p:cNvPicPr/>
          <p:nvPr/>
        </p:nvPicPr>
        <p:blipFill rotWithShape="1">
          <a:blip r:embed="rId7"/>
          <a:srcRect l="37990" t="4362" r="759" b="12981"/>
          <a:stretch/>
        </p:blipFill>
        <p:spPr>
          <a:xfrm>
            <a:off x="28351651" y="24193817"/>
            <a:ext cx="12453449" cy="11465036"/>
          </a:xfrm>
          <a:prstGeom prst="rect">
            <a:avLst/>
          </a:prstGeom>
        </p:spPr>
      </p:pic>
      <p:sp>
        <p:nvSpPr>
          <p:cNvPr id="17" name="Rectangle 16"/>
          <p:cNvSpPr/>
          <p:nvPr/>
        </p:nvSpPr>
        <p:spPr>
          <a:xfrm>
            <a:off x="29002873" y="35550516"/>
            <a:ext cx="11802227" cy="1938992"/>
          </a:xfrm>
          <a:prstGeom prst="rect">
            <a:avLst/>
          </a:prstGeom>
        </p:spPr>
        <p:txBody>
          <a:bodyPr wrap="square">
            <a:spAutoFit/>
          </a:bodyPr>
          <a:lstStyle/>
          <a:p>
            <a:pPr algn="just"/>
            <a:r>
              <a:rPr lang="en-US" sz="24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Fig. 4. Overrepresentation of DMCs and </a:t>
            </a:r>
            <a:r>
              <a:rPr lang="en-US" sz="2400" b="1"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400" b="1"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surrounding HBV integration sites. </a:t>
            </a:r>
            <a:r>
              <a:rPr lang="en-US" sz="24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((C</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The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heatmap</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displays the methylation level of the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located within 100bp of the HBV integration sites in all the samples. (D) The average methylation level of all the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CpGs</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located within 100 </a:t>
            </a:r>
            <a:r>
              <a:rPr lang="en-US" sz="24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bp</a:t>
            </a:r>
            <a:r>
              <a:rPr lang="en-US" sz="24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of the HBV integration sites in all the samples. The black dot represents for AFP level for the corresponding individual.</a:t>
            </a:r>
            <a:endParaRPr lang="en-US" sz="20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8" name="Rectangle 17"/>
          <p:cNvSpPr/>
          <p:nvPr/>
        </p:nvSpPr>
        <p:spPr>
          <a:xfrm>
            <a:off x="15249466" y="37826447"/>
            <a:ext cx="26000134" cy="3170099"/>
          </a:xfrm>
          <a:prstGeom prst="rect">
            <a:avLst/>
          </a:prstGeom>
          <a:solidFill>
            <a:schemeClr val="accent4">
              <a:lumMod val="60000"/>
              <a:lumOff val="40000"/>
            </a:schemeClr>
          </a:solidFill>
          <a:ln w="38100">
            <a:solidFill>
              <a:schemeClr val="tx1"/>
            </a:solidFill>
          </a:ln>
        </p:spPr>
        <p:txBody>
          <a:bodyPr wrap="square">
            <a:spAutoFit/>
          </a:bodyPr>
          <a:lstStyle/>
          <a:p>
            <a:pPr indent="279400" algn="just">
              <a:spcBef>
                <a:spcPts val="1200"/>
              </a:spcBef>
            </a:pP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In summary, we demonstrate that </a:t>
            </a:r>
            <a:r>
              <a:rPr lang="en-US" sz="4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Methyl</a:t>
            </a:r>
            <a:r>
              <a:rPr lang="en-US" sz="4000" kern="100" baseline="-250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LRM</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4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Methyl</a:t>
            </a:r>
            <a:r>
              <a:rPr lang="en-US" sz="4000" kern="100" baseline="-250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HBV</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and </a:t>
            </a:r>
            <a:r>
              <a:rPr lang="en-US" sz="4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4000" kern="100" baseline="-250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size</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could serve as </a:t>
            </a:r>
            <a:r>
              <a:rPr lang="en-US" sz="4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effective features in predictive models to detect HCC. </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We also demonstrated LRM reflects genome-wide demethylation changes from non-</a:t>
            </a:r>
            <a:r>
              <a:rPr lang="en-US" sz="4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tumoral</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tissues to HCC and could be used as a low-cost approach detect minimal </a:t>
            </a:r>
            <a:r>
              <a:rPr lang="en-US" sz="4000" kern="100" dirty="0" err="1" smtClean="0">
                <a:solidFill>
                  <a:srgbClr val="000000"/>
                </a:solidFill>
                <a:latin typeface="Arial" panose="020B0604020202020204" pitchFamily="34" charset="0"/>
                <a:ea typeface="SimSun" panose="02010600030101010101" pitchFamily="2" charset="-122"/>
                <a:cs typeface="Times New Roman" panose="02020603050405020304" pitchFamily="18" charset="0"/>
              </a:rPr>
              <a:t>tumoral</a:t>
            </a:r>
            <a:r>
              <a:rPr lang="en-US" sz="4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residual disease after surgical resection. </a:t>
            </a:r>
            <a:r>
              <a:rPr lang="en-US" sz="4000" kern="100" dirty="0" smtClean="0">
                <a:solidFill>
                  <a:srgbClr val="000000"/>
                </a:solidFill>
                <a:latin typeface="Arial" panose="020B0604020202020204" pitchFamily="34" charset="0"/>
                <a:ea typeface="SimSun" panose="02010600030101010101" pitchFamily="2" charset="-122"/>
                <a:cs typeface="Times New Roman" panose="02020603050405020304" pitchFamily="18" charset="0"/>
              </a:rPr>
              <a:t>Our </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study provided a novel low-cost HCC cancer diagnosis strategy in which HBV integration, DNA methylation and </a:t>
            </a:r>
            <a:r>
              <a:rPr lang="en-US" sz="4000" kern="100" dirty="0" err="1">
                <a:solidFill>
                  <a:srgbClr val="000000"/>
                </a:solidFill>
                <a:latin typeface="Arial" panose="020B0604020202020204" pitchFamily="34" charset="0"/>
                <a:ea typeface="SimSun" panose="02010600030101010101" pitchFamily="2" charset="-122"/>
                <a:cs typeface="Times New Roman" panose="02020603050405020304" pitchFamily="18" charset="0"/>
              </a:rPr>
              <a:t>cfDNA</a:t>
            </a:r>
            <a:r>
              <a:rPr lang="en-US" sz="4000" kern="100" dirty="0">
                <a:solidFill>
                  <a:srgbClr val="000000"/>
                </a:solidFill>
                <a:latin typeface="Arial" panose="020B0604020202020204" pitchFamily="34" charset="0"/>
                <a:ea typeface="SimSun" panose="02010600030101010101" pitchFamily="2" charset="-122"/>
                <a:cs typeface="Times New Roman" panose="02020603050405020304" pitchFamily="18" charset="0"/>
              </a:rPr>
              <a:t> fragment size were employed.</a:t>
            </a:r>
            <a:endParaRPr lang="en-US" sz="36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9" name="TextBox 18"/>
          <p:cNvSpPr txBox="1"/>
          <p:nvPr/>
        </p:nvSpPr>
        <p:spPr bwMode="auto">
          <a:xfrm>
            <a:off x="903796" y="16370522"/>
            <a:ext cx="13481397" cy="14527054"/>
          </a:xfrm>
          <a:prstGeom prst="rect">
            <a:avLst/>
          </a:prstGeom>
          <a:noFill/>
          <a:ln w="9525">
            <a:noFill/>
            <a:miter lim="800000"/>
            <a:headEnd/>
            <a:tailEnd/>
          </a:ln>
          <a:effectLst/>
        </p:spPr>
        <p:txBody>
          <a:bodyPr wrap="square" lIns="0" tIns="0" rIns="0" bIns="0" rtlCol="0">
            <a:spAutoFit/>
          </a:bodyPr>
          <a:lstStyle/>
          <a:p>
            <a:pPr algn="just"/>
            <a:r>
              <a:rPr lang="en-US" altLang="zh-CN" sz="4800" b="1" dirty="0" smtClean="0"/>
              <a:t>Introduction</a:t>
            </a:r>
          </a:p>
          <a:p>
            <a:pPr algn="just"/>
            <a:r>
              <a:rPr lang="en-US" sz="3200" dirty="0" smtClean="0">
                <a:latin typeface="Arial" panose="020B0604020202020204" pitchFamily="34" charset="0"/>
                <a:cs typeface="Arial" panose="020B0604020202020204" pitchFamily="34" charset="0"/>
              </a:rPr>
              <a:t>Circulating </a:t>
            </a:r>
            <a:r>
              <a:rPr lang="en-US" sz="3200" dirty="0">
                <a:latin typeface="Arial" panose="020B0604020202020204" pitchFamily="34" charset="0"/>
                <a:cs typeface="Arial" panose="020B0604020202020204" pitchFamily="34" charset="0"/>
              </a:rPr>
              <a:t>cell-free DNA has been </a:t>
            </a:r>
            <a:r>
              <a:rPr lang="en-US" sz="3200" dirty="0" smtClean="0">
                <a:latin typeface="Arial" panose="020B0604020202020204" pitchFamily="34" charset="0"/>
                <a:cs typeface="Arial" panose="020B0604020202020204" pitchFamily="34" charset="0"/>
              </a:rPr>
              <a:t>a useful technique for non-invasive </a:t>
            </a:r>
            <a:r>
              <a:rPr lang="en-US" sz="3200" dirty="0">
                <a:latin typeface="Arial" panose="020B0604020202020204" pitchFamily="34" charset="0"/>
                <a:cs typeface="Arial" panose="020B0604020202020204" pitchFamily="34" charset="0"/>
              </a:rPr>
              <a:t>cancer diagnosis. DNA methylation in circulating cell-free DNA has exhibited particularly promising signals for cancer diagnosis and tissue-of-origin mapping. It is now well-recognized that genome-wide DNA hypo-methylation is a hallmark feature of the human cancer genome and therefore may be usefully applied to cell-free DNA-based cancer diagnosis. However, the amount of circulating cell-free DNA is typically too limited for interrogation with conventional high-depth/coverage genome-wide bisulfite sequencing (WGBS). In this original manuscript, we have proposed a novel strategy to apply low-pass WGBS to monitor DNA methylation levels in cell-free DNA fragments. We have developed a new measurement approach for long-region hypo-methylation which shows utility as a biomarker for cancer surveillance in liver diseases ranging from hepatitis, cirrhosis, early </a:t>
            </a:r>
            <a:r>
              <a:rPr lang="en-US" sz="3200" dirty="0" smtClean="0">
                <a:latin typeface="Arial" panose="020B0604020202020204" pitchFamily="34" charset="0"/>
                <a:cs typeface="Arial" panose="020B0604020202020204" pitchFamily="34" charset="0"/>
              </a:rPr>
              <a:t>stage HCC </a:t>
            </a:r>
            <a:r>
              <a:rPr lang="en-US" sz="3200" dirty="0">
                <a:latin typeface="Arial" panose="020B0604020202020204" pitchFamily="34" charset="0"/>
                <a:cs typeface="Arial" panose="020B0604020202020204" pitchFamily="34" charset="0"/>
              </a:rPr>
              <a:t>and advanced HCC. Our study shows that low-pass WGBS provides a stable and powerful diagnostic tool for HCC.  Furthermore, our approach enables an evaluation of the efficacy of surgical intervention for HCC. Interestingly, we present evidence of over-representation of differentially methylated </a:t>
            </a:r>
            <a:r>
              <a:rPr lang="en-US" sz="3200" dirty="0" err="1">
                <a:latin typeface="Arial" panose="020B0604020202020204" pitchFamily="34" charset="0"/>
                <a:cs typeface="Arial" panose="020B0604020202020204" pitchFamily="34" charset="0"/>
              </a:rPr>
              <a:t>CpGs</a:t>
            </a:r>
            <a:r>
              <a:rPr lang="en-US" sz="3200" dirty="0">
                <a:latin typeface="Arial" panose="020B0604020202020204" pitchFamily="34" charset="0"/>
                <a:cs typeface="Arial" panose="020B0604020202020204" pitchFamily="34" charset="0"/>
              </a:rPr>
              <a:t> in HBV integration regions based on our low-pass WGBS approach, providing additional insights into the mechanisms of HCC molecular pathophysiology and may aid HCC diagnosis and clinical decisions. Implementation of this approach is favored by the low cost compared to conventional techniques.  Using machine learning, we show that HBV integration-based DNA methylation in cell-free DNA (</a:t>
            </a:r>
            <a:r>
              <a:rPr lang="en-US" sz="3200" dirty="0" err="1">
                <a:latin typeface="Arial" panose="020B0604020202020204" pitchFamily="34" charset="0"/>
                <a:cs typeface="Arial" panose="020B0604020202020204" pitchFamily="34" charset="0"/>
              </a:rPr>
              <a:t>Methyl</a:t>
            </a:r>
            <a:r>
              <a:rPr lang="en-US" sz="3200" baseline="-25000" dirty="0" err="1">
                <a:latin typeface="Arial" panose="020B0604020202020204" pitchFamily="34" charset="0"/>
                <a:cs typeface="Arial" panose="020B0604020202020204" pitchFamily="34" charset="0"/>
              </a:rPr>
              <a:t>HBV</a:t>
            </a:r>
            <a:r>
              <a:rPr lang="en-US" sz="3200" dirty="0">
                <a:latin typeface="Arial" panose="020B0604020202020204" pitchFamily="34" charset="0"/>
                <a:cs typeface="Arial" panose="020B0604020202020204" pitchFamily="34" charset="0"/>
              </a:rPr>
              <a:t>) exhibited excellent predictive performance in distinguishing HCC from other liver diseases. Finally, using the same data, we introduced cell-free DNA fragment size distribution effects into our predictive model yielding a powerful HCC discriminating ability. </a:t>
            </a:r>
            <a:endParaRPr lang="en-US" altLang="zh-CN" sz="2800" dirty="0" smtClean="0"/>
          </a:p>
        </p:txBody>
      </p:sp>
      <p:sp>
        <p:nvSpPr>
          <p:cNvPr id="20" name="TextBox 19"/>
          <p:cNvSpPr txBox="1"/>
          <p:nvPr/>
        </p:nvSpPr>
        <p:spPr bwMode="auto">
          <a:xfrm>
            <a:off x="824239" y="30589233"/>
            <a:ext cx="13481397" cy="10864513"/>
          </a:xfrm>
          <a:prstGeom prst="rect">
            <a:avLst/>
          </a:prstGeom>
          <a:noFill/>
          <a:ln w="9525">
            <a:noFill/>
            <a:miter lim="800000"/>
            <a:headEnd/>
            <a:tailEnd/>
          </a:ln>
          <a:effectLst/>
        </p:spPr>
        <p:txBody>
          <a:bodyPr wrap="square" lIns="0" tIns="0" rIns="0" bIns="0" rtlCol="0">
            <a:spAutoFit/>
          </a:bodyPr>
          <a:lstStyle/>
          <a:p>
            <a:pPr algn="just"/>
            <a:r>
              <a:rPr lang="en-US" altLang="zh-CN" sz="4800" b="1" dirty="0"/>
              <a:t>Data and </a:t>
            </a:r>
            <a:r>
              <a:rPr lang="en-US" altLang="zh-CN" sz="4800" b="1" dirty="0" smtClean="0"/>
              <a:t>Method</a:t>
            </a:r>
            <a:endParaRPr lang="en-US" dirty="0" smtClean="0"/>
          </a:p>
          <a:p>
            <a:pPr algn="just"/>
            <a:r>
              <a:rPr lang="en-US" sz="3200" b="1" dirty="0" smtClean="0">
                <a:latin typeface="Arial" panose="020B0604020202020204" pitchFamily="34" charset="0"/>
                <a:cs typeface="Arial" panose="020B0604020202020204" pitchFamily="34" charset="0"/>
              </a:rPr>
              <a:t>Sample</a:t>
            </a:r>
            <a:r>
              <a:rPr lang="en-US" sz="3200" dirty="0" smtClean="0">
                <a:latin typeface="Arial" panose="020B0604020202020204" pitchFamily="34" charset="0"/>
                <a:cs typeface="Arial" panose="020B0604020202020204" pitchFamily="34" charset="0"/>
              </a:rPr>
              <a:t>: 3 normal individual, 17 hepatitis, 17 cirrhosis, 3 early HCC, 5 late HCC and 9 plasma samples after tumor is surgically removed  </a:t>
            </a:r>
          </a:p>
          <a:p>
            <a:pPr algn="just"/>
            <a:endParaRPr lang="en-US" sz="3200" b="1" dirty="0">
              <a:latin typeface="Arial" panose="020B0604020202020204" pitchFamily="34" charset="0"/>
              <a:cs typeface="Arial" panose="020B0604020202020204" pitchFamily="34" charset="0"/>
            </a:endParaRPr>
          </a:p>
          <a:p>
            <a:pPr algn="just"/>
            <a:r>
              <a:rPr lang="en-US" sz="3200" b="1" dirty="0" smtClean="0">
                <a:latin typeface="Arial" panose="020B0604020202020204" pitchFamily="34" charset="0"/>
                <a:cs typeface="Arial" panose="020B0604020202020204" pitchFamily="34" charset="0"/>
              </a:rPr>
              <a:t>Cell-free circulating DNA methylation</a:t>
            </a:r>
            <a:r>
              <a:rPr lang="en-US" sz="3200" dirty="0" smtClean="0">
                <a:latin typeface="Arial" panose="020B0604020202020204" pitchFamily="34" charset="0"/>
                <a:cs typeface="Arial" panose="020B0604020202020204" pitchFamily="34" charset="0"/>
              </a:rPr>
              <a:t>: low-pass GWBS data were generated for each plasma cell-free DNA samples. Each samples have approximately 5 million 100bp pair-end reads. </a:t>
            </a:r>
          </a:p>
          <a:p>
            <a:pPr algn="just"/>
            <a:endParaRPr lang="en-US" altLang="zh-CN" sz="3200" dirty="0" smtClean="0">
              <a:latin typeface="Arial" panose="020B0604020202020204" pitchFamily="34" charset="0"/>
              <a:cs typeface="Arial" panose="020B0604020202020204" pitchFamily="34" charset="0"/>
            </a:endParaRPr>
          </a:p>
          <a:p>
            <a:pPr algn="just"/>
            <a:r>
              <a:rPr lang="en-US" sz="3200" b="1" dirty="0" smtClean="0">
                <a:latin typeface="Arial" panose="020B0604020202020204" pitchFamily="34" charset="0"/>
                <a:cs typeface="Arial" panose="020B0604020202020204" pitchFamily="34" charset="0"/>
              </a:rPr>
              <a:t>Long </a:t>
            </a:r>
            <a:r>
              <a:rPr lang="en-US" sz="3200" b="1" dirty="0">
                <a:latin typeface="Arial" panose="020B0604020202020204" pitchFamily="34" charset="0"/>
                <a:cs typeface="Arial" panose="020B0604020202020204" pitchFamily="34" charset="0"/>
              </a:rPr>
              <a:t>range methylation (LRM</a:t>
            </a:r>
            <a:r>
              <a:rPr lang="en-US" sz="3200" b="1" dirty="0" smtClean="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HCC genome was divided into 500-Kb, 1-Mb, 1.5Mb, 2-Mb and 2.5-Mb </a:t>
            </a:r>
            <a:r>
              <a:rPr lang="en-US" sz="3200" dirty="0" smtClean="0">
                <a:latin typeface="Arial" panose="020B0604020202020204" pitchFamily="34" charset="0"/>
                <a:cs typeface="Arial" panose="020B0604020202020204" pitchFamily="34" charset="0"/>
              </a:rPr>
              <a:t>segments. Average methylation were </a:t>
            </a:r>
            <a:r>
              <a:rPr lang="en-US" sz="3200" dirty="0">
                <a:latin typeface="Arial" panose="020B0604020202020204" pitchFamily="34" charset="0"/>
                <a:cs typeface="Arial" panose="020B0604020202020204" pitchFamily="34" charset="0"/>
              </a:rPr>
              <a:t>calculated. hyper-LRMs and </a:t>
            </a:r>
            <a:r>
              <a:rPr lang="en-US" sz="3200" dirty="0" smtClean="0">
                <a:latin typeface="Arial" panose="020B0604020202020204" pitchFamily="34" charset="0"/>
                <a:cs typeface="Arial" panose="020B0604020202020204" pitchFamily="34" charset="0"/>
              </a:rPr>
              <a:t>hypo-LRMs were defined by 3 SD beta-value.</a:t>
            </a:r>
            <a:endParaRPr lang="en-US" altLang="zh-CN" sz="3200" dirty="0">
              <a:latin typeface="Arial" panose="020B0604020202020204" pitchFamily="34" charset="0"/>
              <a:cs typeface="Arial" panose="020B0604020202020204" pitchFamily="34" charset="0"/>
            </a:endParaRPr>
          </a:p>
          <a:p>
            <a:pPr algn="just"/>
            <a:endParaRPr lang="en-US" sz="3200" b="1" dirty="0" smtClean="0">
              <a:latin typeface="Arial" panose="020B0604020202020204" pitchFamily="34" charset="0"/>
              <a:cs typeface="Arial" panose="020B0604020202020204" pitchFamily="34" charset="0"/>
            </a:endParaRPr>
          </a:p>
          <a:p>
            <a:pPr algn="just"/>
            <a:r>
              <a:rPr lang="en-US" sz="3200" b="1" dirty="0" err="1" smtClean="0">
                <a:latin typeface="Arial" panose="020B0604020202020204" pitchFamily="34" charset="0"/>
                <a:cs typeface="Arial" panose="020B0604020202020204" pitchFamily="34" charset="0"/>
              </a:rPr>
              <a:t>cfDNA</a:t>
            </a:r>
            <a:r>
              <a:rPr lang="en-US" sz="3200" b="1" dirty="0" smtClean="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fragment size determination and </a:t>
            </a:r>
            <a:r>
              <a:rPr lang="en-US" sz="3200" b="1" dirty="0" smtClean="0">
                <a:latin typeface="Arial" panose="020B0604020202020204" pitchFamily="34" charset="0"/>
                <a:cs typeface="Arial" panose="020B0604020202020204" pitchFamily="34" charset="0"/>
              </a:rPr>
              <a:t>distribution: </a:t>
            </a:r>
            <a:r>
              <a:rPr lang="en-US" sz="3200" dirty="0">
                <a:latin typeface="Arial" panose="020B0604020202020204" pitchFamily="34" charset="0"/>
                <a:cs typeface="Arial" panose="020B0604020202020204" pitchFamily="34" charset="0"/>
              </a:rPr>
              <a:t>Unique reads with well alignments to human genome </a:t>
            </a:r>
            <a:r>
              <a:rPr lang="en-US" sz="3200" dirty="0" smtClean="0">
                <a:latin typeface="Arial" panose="020B0604020202020204" pitchFamily="34" charset="0"/>
                <a:cs typeface="Arial" panose="020B0604020202020204" pitchFamily="34" charset="0"/>
              </a:rPr>
              <a:t>were </a:t>
            </a:r>
            <a:r>
              <a:rPr lang="en-US" sz="3200" dirty="0">
                <a:latin typeface="Arial" panose="020B0604020202020204" pitchFamily="34" charset="0"/>
                <a:cs typeface="Arial" panose="020B0604020202020204" pitchFamily="34" charset="0"/>
              </a:rPr>
              <a:t>applied for </a:t>
            </a:r>
            <a:r>
              <a:rPr lang="en-US" sz="3200" dirty="0" err="1">
                <a:latin typeface="Arial" panose="020B0604020202020204" pitchFamily="34" charset="0"/>
                <a:cs typeface="Arial" panose="020B0604020202020204" pitchFamily="34" charset="0"/>
              </a:rPr>
              <a:t>cfDNA</a:t>
            </a:r>
            <a:r>
              <a:rPr lang="en-US" sz="3200" dirty="0">
                <a:latin typeface="Arial" panose="020B0604020202020204" pitchFamily="34" charset="0"/>
                <a:cs typeface="Arial" panose="020B0604020202020204" pitchFamily="34" charset="0"/>
              </a:rPr>
              <a:t> fragment size evaluation. The end positions and start positions were extracted to calculate the </a:t>
            </a:r>
            <a:r>
              <a:rPr lang="en-US" sz="3200" dirty="0" smtClean="0">
                <a:latin typeface="Arial" panose="020B0604020202020204" pitchFamily="34" charset="0"/>
                <a:cs typeface="Arial" panose="020B0604020202020204" pitchFamily="34" charset="0"/>
              </a:rPr>
              <a:t>median of the </a:t>
            </a:r>
            <a:r>
              <a:rPr lang="en-US" sz="3200" dirty="0" err="1" smtClean="0">
                <a:latin typeface="Arial" panose="020B0604020202020204" pitchFamily="34" charset="0"/>
                <a:cs typeface="Arial" panose="020B0604020202020204" pitchFamily="34" charset="0"/>
              </a:rPr>
              <a:t>cfDNA</a:t>
            </a:r>
            <a:r>
              <a:rPr lang="en-US" sz="3200" dirty="0" smtClean="0">
                <a:latin typeface="Arial" panose="020B0604020202020204" pitchFamily="34" charset="0"/>
                <a:cs typeface="Arial" panose="020B0604020202020204" pitchFamily="34" charset="0"/>
              </a:rPr>
              <a:t> size for further prediction analysis.</a:t>
            </a:r>
          </a:p>
          <a:p>
            <a:pPr algn="just"/>
            <a:endParaRPr lang="en-US" sz="3200" b="1" dirty="0" smtClean="0">
              <a:latin typeface="Arial" panose="020B0604020202020204" pitchFamily="34" charset="0"/>
              <a:cs typeface="Arial" panose="020B0604020202020204" pitchFamily="34" charset="0"/>
            </a:endParaRPr>
          </a:p>
          <a:p>
            <a:pPr algn="just"/>
            <a:r>
              <a:rPr lang="en-US" sz="3200" b="1" dirty="0" smtClean="0">
                <a:latin typeface="Arial" panose="020B0604020202020204" pitchFamily="34" charset="0"/>
                <a:cs typeface="Arial" panose="020B0604020202020204" pitchFamily="34" charset="0"/>
              </a:rPr>
              <a:t>Prediction and machine learning</a:t>
            </a:r>
            <a:r>
              <a:rPr lang="en-US" sz="3200" dirty="0" smtClean="0">
                <a:latin typeface="Arial" panose="020B0604020202020204" pitchFamily="34" charset="0"/>
                <a:cs typeface="Arial" panose="020B0604020202020204" pitchFamily="34" charset="0"/>
              </a:rPr>
              <a:t> Features including AFP, </a:t>
            </a:r>
            <a:r>
              <a:rPr lang="en-US" sz="3200" dirty="0" err="1"/>
              <a:t>Methyl</a:t>
            </a:r>
            <a:r>
              <a:rPr lang="en-US" sz="3200" baseline="-25000" dirty="0" err="1"/>
              <a:t>LRM</a:t>
            </a:r>
            <a:r>
              <a:rPr lang="en-US" sz="3200" dirty="0"/>
              <a:t> , </a:t>
            </a:r>
            <a:r>
              <a:rPr lang="en-US" sz="3200" dirty="0" err="1"/>
              <a:t>Methyl</a:t>
            </a:r>
            <a:r>
              <a:rPr lang="en-US" sz="3200" baseline="-25000" dirty="0" err="1"/>
              <a:t>HBV</a:t>
            </a:r>
            <a:r>
              <a:rPr lang="en-US" sz="3200" dirty="0"/>
              <a:t>, AFP, </a:t>
            </a:r>
            <a:r>
              <a:rPr lang="en-US" sz="3200" dirty="0" err="1"/>
              <a:t>cfDNA</a:t>
            </a:r>
            <a:r>
              <a:rPr lang="en-US" sz="3200" baseline="-25000" dirty="0" err="1"/>
              <a:t>size</a:t>
            </a:r>
            <a:r>
              <a:rPr lang="en-US" sz="3200" dirty="0"/>
              <a:t> </a:t>
            </a:r>
            <a:r>
              <a:rPr lang="en-US" sz="3200" dirty="0">
                <a:latin typeface="Arial" panose="020B0604020202020204" pitchFamily="34" charset="0"/>
                <a:cs typeface="Arial" panose="020B0604020202020204" pitchFamily="34" charset="0"/>
              </a:rPr>
              <a:t>were </a:t>
            </a:r>
            <a:r>
              <a:rPr lang="en-US" sz="3200" dirty="0" smtClean="0">
                <a:latin typeface="Arial" panose="020B0604020202020204" pitchFamily="34" charset="0"/>
                <a:cs typeface="Arial" panose="020B0604020202020204" pitchFamily="34" charset="0"/>
              </a:rPr>
              <a:t>used in multiple machine learning algorithms, such as random forest (RF</a:t>
            </a:r>
            <a:r>
              <a:rPr lang="en-US" sz="3200" dirty="0">
                <a:latin typeface="Arial" panose="020B0604020202020204" pitchFamily="34" charset="0"/>
                <a:cs typeface="Arial" panose="020B0604020202020204" pitchFamily="34" charset="0"/>
              </a:rPr>
              <a:t>) and Neural Network (NN), for cancer vs non-cancer binary </a:t>
            </a:r>
            <a:r>
              <a:rPr lang="en-US" sz="3200" dirty="0" smtClean="0">
                <a:latin typeface="Arial" panose="020B0604020202020204" pitchFamily="34" charset="0"/>
                <a:cs typeface="Arial" panose="020B0604020202020204" pitchFamily="34" charset="0"/>
              </a:rPr>
              <a:t>classification.</a:t>
            </a:r>
            <a:endParaRPr lang="en-US" altLang="zh-CN" sz="3200" dirty="0">
              <a:latin typeface="Arial" panose="020B0604020202020204" pitchFamily="34" charset="0"/>
              <a:cs typeface="Arial" panose="020B0604020202020204" pitchFamily="34" charset="0"/>
            </a:endParaRPr>
          </a:p>
        </p:txBody>
      </p:sp>
      <p:sp>
        <p:nvSpPr>
          <p:cNvPr id="21" name="Rectangle 20"/>
          <p:cNvSpPr/>
          <p:nvPr/>
        </p:nvSpPr>
        <p:spPr>
          <a:xfrm>
            <a:off x="15249467" y="5958043"/>
            <a:ext cx="1770613" cy="830997"/>
          </a:xfrm>
          <a:prstGeom prst="rect">
            <a:avLst/>
          </a:prstGeom>
        </p:spPr>
        <p:txBody>
          <a:bodyPr wrap="none">
            <a:spAutoFit/>
          </a:bodyPr>
          <a:lstStyle/>
          <a:p>
            <a:pPr algn="just"/>
            <a:r>
              <a:rPr lang="en-US" altLang="zh-CN" sz="4800" b="1" dirty="0"/>
              <a:t>Result</a:t>
            </a:r>
            <a:endParaRPr lang="en-US" sz="4800" b="1" dirty="0"/>
          </a:p>
        </p:txBody>
      </p:sp>
      <p:sp>
        <p:nvSpPr>
          <p:cNvPr id="2" name="Oval 1"/>
          <p:cNvSpPr/>
          <p:nvPr/>
        </p:nvSpPr>
        <p:spPr>
          <a:xfrm>
            <a:off x="27503274" y="30589233"/>
            <a:ext cx="1795626" cy="103622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Tree>
    <p:extLst>
      <p:ext uri="{BB962C8B-B14F-4D97-AF65-F5344CB8AC3E}">
        <p14:creationId xmlns:p14="http://schemas.microsoft.com/office/powerpoint/2010/main" val="1593186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1362</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SimSun</vt:lpstr>
      <vt:lpstr>SimSun</vt:lpstr>
      <vt:lpstr>Arial</vt:lpstr>
      <vt:lpstr>Calibri</vt:lpstr>
      <vt:lpstr>Calibri Light</vt:lpstr>
      <vt:lpstr>等线</vt:lpstr>
      <vt:lpstr>Times New Roman</vt:lpstr>
      <vt:lpstr>Office Theme</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40</cp:revision>
  <dcterms:created xsi:type="dcterms:W3CDTF">2019-09-30T00:45:56Z</dcterms:created>
  <dcterms:modified xsi:type="dcterms:W3CDTF">2019-09-30T20:15:55Z</dcterms:modified>
</cp:coreProperties>
</file>