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70" autoAdjust="0"/>
  </p:normalViewPr>
  <p:slideViewPr>
    <p:cSldViewPr snapToGrid="0">
      <p:cViewPr>
        <p:scale>
          <a:sx n="100" d="100"/>
          <a:sy n="100" d="100"/>
        </p:scale>
        <p:origin x="93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4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5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1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9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8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6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4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5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6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5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1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86289-1076-4260-959F-ABC9FE02B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446F1-9986-42F0-B4A4-8EC1C658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4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149" y="1202922"/>
            <a:ext cx="5317431" cy="359109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47471" y="1202922"/>
            <a:ext cx="5185911" cy="3621431"/>
            <a:chOff x="566496" y="1679172"/>
            <a:chExt cx="5185911" cy="36214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45688" t="16801" r="183" b="56489"/>
            <a:stretch/>
          </p:blipFill>
          <p:spPr>
            <a:xfrm>
              <a:off x="566496" y="1679172"/>
              <a:ext cx="5185911" cy="36214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737946" y="1679172"/>
              <a:ext cx="338379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6359149" y="4909693"/>
            <a:ext cx="52137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putative fibroblasts subpopulations 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SC-F1: CD34</a:t>
            </a:r>
            <a:r>
              <a:rPr lang="en-US" sz="1400" b="0" i="0" baseline="30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sublining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fibroblasts</a:t>
            </a:r>
          </a:p>
          <a:p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SC-F2: </a:t>
            </a:r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HLA-</a:t>
            </a:r>
            <a:r>
              <a:rPr lang="en-US" sz="1400" b="0" i="1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</a:t>
            </a:r>
            <a:r>
              <a:rPr lang="en-US" sz="1400" b="0" i="0" baseline="3000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sublining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fibroblasts</a:t>
            </a:r>
          </a:p>
          <a:p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SC-F3: </a:t>
            </a:r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DKK3</a:t>
            </a:r>
            <a:r>
              <a:rPr lang="en-US" sz="1400" b="0" i="0" baseline="30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sublining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fibroblasts</a:t>
            </a:r>
          </a:p>
          <a:p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SC-F4: </a:t>
            </a:r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CD55</a:t>
            </a:r>
            <a:r>
              <a:rPr lang="en-US" sz="1400" b="0" i="0" baseline="30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lining fibroblasts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8935" y="257913"/>
            <a:ext cx="11641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Single cell subpopulations of </a:t>
            </a:r>
            <a:r>
              <a:rPr lang="en-US" sz="2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synovium improve pathogenesis of rheumatoid arthritis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1975" y="6468709"/>
            <a:ext cx="4772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222222"/>
                </a:solidFill>
                <a:latin typeface="Source Sans Pro"/>
              </a:rPr>
              <a:t>Stephenson et al, Nature </a:t>
            </a:r>
            <a:r>
              <a:rPr lang="fr-FR" sz="1400" i="1" dirty="0" smtClean="0">
                <a:solidFill>
                  <a:srgbClr val="222222"/>
                </a:solidFill>
                <a:latin typeface="Source Sans Pro"/>
              </a:rPr>
              <a:t>Communications: 9, 791</a:t>
            </a:r>
            <a:r>
              <a:rPr lang="fr-FR" sz="1400" i="1" dirty="0">
                <a:solidFill>
                  <a:srgbClr val="222222"/>
                </a:solidFill>
                <a:latin typeface="Source Sans Pro"/>
              </a:rPr>
              <a:t> (2018) </a:t>
            </a:r>
            <a:endParaRPr lang="en-US" sz="1400" i="1" dirty="0">
              <a:solidFill>
                <a:srgbClr val="222222"/>
              </a:solidFill>
              <a:latin typeface="Source Sans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6706" y="4923536"/>
            <a:ext cx="51866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putative fibroblasts subpopulations 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Fibroblast 1:  </a:t>
            </a:r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CD55</a:t>
            </a:r>
            <a:r>
              <a:rPr lang="en-US" sz="1400" b="0" i="0" baseline="30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lining fibroblasts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Fibroblast 2a: </a:t>
            </a:r>
          </a:p>
          <a:p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Fibroblast 2b      </a:t>
            </a:r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CD90</a:t>
            </a:r>
            <a:r>
              <a:rPr lang="en-US" sz="1400" b="0" i="0" baseline="30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CXCL12,MMP2, MMP3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313" y="5494468"/>
            <a:ext cx="200025" cy="11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95787" y="5662863"/>
            <a:ext cx="200025" cy="9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7630" y="1161131"/>
            <a:ext cx="19736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</a:t>
            </a:r>
            <a:r>
              <a:rPr lang="en-US" sz="1200" b="1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subpopulations, 2018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18031" y="1211673"/>
            <a:ext cx="19736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subpopulations, 2019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18031" y="6468708"/>
            <a:ext cx="4657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 dirty="0">
                <a:solidFill>
                  <a:srgbClr val="222222"/>
                </a:solidFill>
                <a:latin typeface="Source Sans Pro"/>
              </a:rPr>
              <a:t>Fan Zhang et al, Nature Immunology:20,928–942 (2019)</a:t>
            </a:r>
            <a:endParaRPr lang="en-US" sz="1400" i="1" dirty="0">
              <a:solidFill>
                <a:srgbClr val="222222"/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4474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010" y="305538"/>
            <a:ext cx="11948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DNA methylation research in rheumatoid arthritis reveals epigenetic involvement in RA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527" y="1468150"/>
            <a:ext cx="4603370" cy="3922924"/>
          </a:xfrm>
          <a:prstGeom prst="rect">
            <a:avLst/>
          </a:prstGeom>
        </p:spPr>
      </p:pic>
      <p:pic>
        <p:nvPicPr>
          <p:cNvPr id="1026" name="Picture 2" descr="Image result for dna methy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5" y="1517103"/>
            <a:ext cx="1780956" cy="133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otched Right Arrow 6"/>
          <p:cNvSpPr/>
          <p:nvPr/>
        </p:nvSpPr>
        <p:spPr>
          <a:xfrm>
            <a:off x="245013" y="3888470"/>
            <a:ext cx="7152516" cy="845456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24668" y="3487745"/>
            <a:ext cx="596889" cy="246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CD4</a:t>
            </a:r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24668" y="3438525"/>
            <a:ext cx="0" cy="63817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2152" y="3069193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Guo, 2017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31" y="5061782"/>
            <a:ext cx="268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Glossop</a:t>
            </a:r>
            <a:r>
              <a:rPr lang="en-US" dirty="0" smtClean="0"/>
              <a:t>, Epigenetics, 2014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23925" y="4534437"/>
            <a:ext cx="5343" cy="4572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8580" y="4641193"/>
            <a:ext cx="72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vs 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71195" y="347883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PBMC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71195" y="3429612"/>
            <a:ext cx="0" cy="63817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40002" y="3069193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Zhu, ARD, 2019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51836" y="5063646"/>
            <a:ext cx="14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Rizi</a:t>
            </a:r>
            <a:r>
              <a:rPr lang="en-US" dirty="0" smtClean="0"/>
              <a:t>, NC, 2018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20474" y="4574818"/>
            <a:ext cx="5343" cy="4572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5129" y="4681574"/>
            <a:ext cx="111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Fibroblast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76668" y="2237381"/>
            <a:ext cx="6844598" cy="3268069"/>
            <a:chOff x="76668" y="2237381"/>
            <a:chExt cx="6844598" cy="3268069"/>
          </a:xfrm>
        </p:grpSpPr>
        <p:sp>
          <p:nvSpPr>
            <p:cNvPr id="14" name="Oval 13"/>
            <p:cNvSpPr/>
            <p:nvPr/>
          </p:nvSpPr>
          <p:spPr>
            <a:xfrm rot="20461442">
              <a:off x="76668" y="2939534"/>
              <a:ext cx="5829300" cy="256591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17221" y="2237381"/>
              <a:ext cx="4704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Methylation Difference Between RA and non-RA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24227" y="4572954"/>
            <a:ext cx="6270756" cy="1259120"/>
            <a:chOff x="3924227" y="4572954"/>
            <a:chExt cx="6270756" cy="1259120"/>
          </a:xfrm>
        </p:grpSpPr>
        <p:sp>
          <p:nvSpPr>
            <p:cNvPr id="24" name="TextBox 23"/>
            <p:cNvSpPr txBox="1"/>
            <p:nvPr/>
          </p:nvSpPr>
          <p:spPr>
            <a:xfrm>
              <a:off x="5071195" y="5078528"/>
              <a:ext cx="2287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Ince-Askan</a:t>
              </a:r>
              <a:r>
                <a:rPr lang="en-US" dirty="0" smtClean="0"/>
                <a:t>, ARD, 2019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6164754" y="4572954"/>
              <a:ext cx="5343" cy="45720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24227" y="5462742"/>
              <a:ext cx="6270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DNA methylation of Next Generation influenced by Mon-with-RA</a:t>
              </a:r>
              <a:endParaRPr lang="en-US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7753755" y="1644878"/>
            <a:ext cx="9012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rgbClr val="FF0000"/>
                </a:solidFill>
                <a:latin typeface="FrutigerLTPro-CondensedIta"/>
              </a:rPr>
              <a:t>TNFRSF18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9111926" y="1386298"/>
            <a:ext cx="8066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rgbClr val="FF0000"/>
                </a:solidFill>
                <a:latin typeface="FrutigerLTPro-CondensedIta"/>
              </a:rPr>
              <a:t>SLC2A12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9964016" y="1846051"/>
            <a:ext cx="6960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rgbClr val="FF0000"/>
                </a:solidFill>
                <a:latin typeface="FrutigerLTPro-CondensedIta"/>
              </a:rPr>
              <a:t>ZNF365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914456" y="1658498"/>
            <a:ext cx="6399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rgbClr val="FF0000"/>
                </a:solidFill>
                <a:latin typeface="FrutigerLTPro-CondensedIta"/>
              </a:rPr>
              <a:t>MLLT6</a:t>
            </a:r>
          </a:p>
        </p:txBody>
      </p:sp>
      <p:sp>
        <p:nvSpPr>
          <p:cNvPr id="1027" name="Rectangle 1026"/>
          <p:cNvSpPr/>
          <p:nvPr/>
        </p:nvSpPr>
        <p:spPr>
          <a:xfrm>
            <a:off x="11320002" y="2310325"/>
            <a:ext cx="6799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rgbClr val="FF0000"/>
                </a:solidFill>
                <a:latin typeface="FrutigerLTPro-CondensedIta"/>
              </a:rPr>
              <a:t>NCOA5</a:t>
            </a:r>
          </a:p>
        </p:txBody>
      </p:sp>
      <p:sp>
        <p:nvSpPr>
          <p:cNvPr id="1029" name="Rectangle 1028"/>
          <p:cNvSpPr/>
          <p:nvPr/>
        </p:nvSpPr>
        <p:spPr>
          <a:xfrm>
            <a:off x="134780" y="5945530"/>
            <a:ext cx="677138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/>
              <a:t>Glossop</a:t>
            </a:r>
            <a:r>
              <a:rPr lang="en-US" sz="1100" dirty="0" smtClean="0"/>
              <a:t> JR, et al. Epigenetics. 2014;9(9):1228-37</a:t>
            </a:r>
          </a:p>
          <a:p>
            <a:r>
              <a:rPr lang="en-US" sz="1100" dirty="0" smtClean="0"/>
              <a:t>Guo S, et al. Modern Rheum 2017; 27(3):441-447</a:t>
            </a:r>
          </a:p>
          <a:p>
            <a:r>
              <a:rPr lang="en-US" sz="1100" dirty="0" smtClean="0"/>
              <a:t>Zhu H, et al. Ann Rheum Dis 2019;78:36–42</a:t>
            </a:r>
          </a:p>
          <a:p>
            <a:r>
              <a:rPr lang="it-IT" sz="1100" dirty="0" smtClean="0"/>
              <a:t>Rizi Ai et al. Nat Commun. 2018 9(1):1921</a:t>
            </a:r>
          </a:p>
          <a:p>
            <a:r>
              <a:rPr lang="en-US" sz="1100" dirty="0" err="1" smtClean="0"/>
              <a:t>Ince-Askan</a:t>
            </a:r>
            <a:r>
              <a:rPr lang="en-US" sz="1100" dirty="0" smtClean="0"/>
              <a:t>, et al. Ann Rheum Dis 2019 May 29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. </a:t>
            </a:r>
          </a:p>
          <a:p>
            <a:endParaRPr lang="it-IT" sz="1100" dirty="0" smtClean="0"/>
          </a:p>
          <a:p>
            <a:endParaRPr lang="it-IT" sz="1100" dirty="0" smtClean="0"/>
          </a:p>
          <a:p>
            <a:endParaRPr lang="en-US" sz="1100" dirty="0" smtClean="0"/>
          </a:p>
          <a:p>
            <a:endParaRPr lang="en-US" sz="1100" dirty="0"/>
          </a:p>
        </p:txBody>
      </p:sp>
      <p:sp>
        <p:nvSpPr>
          <p:cNvPr id="1030" name="Rectangle 1029"/>
          <p:cNvSpPr/>
          <p:nvPr/>
        </p:nvSpPr>
        <p:spPr>
          <a:xfrm>
            <a:off x="3744374" y="6331329"/>
            <a:ext cx="8984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Maternal RA disease during pregnancy might have lifelong consequences for the offspring.</a:t>
            </a:r>
            <a:endParaRPr lang="en-US" dirty="0">
              <a:effectLst/>
            </a:endParaRPr>
          </a:p>
        </p:txBody>
      </p:sp>
      <p:sp>
        <p:nvSpPr>
          <p:cNvPr id="1031" name="Down Arrow 1030"/>
          <p:cNvSpPr/>
          <p:nvPr/>
        </p:nvSpPr>
        <p:spPr>
          <a:xfrm>
            <a:off x="7509706" y="5966495"/>
            <a:ext cx="1047750" cy="25105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124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FrutigerLTPro-CondensedIta</vt:lpstr>
      <vt:lpstr>Source Sans Pro</vt:lpstr>
      <vt:lpstr>Office Theme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46</cp:revision>
  <dcterms:created xsi:type="dcterms:W3CDTF">2019-07-03T00:18:43Z</dcterms:created>
  <dcterms:modified xsi:type="dcterms:W3CDTF">2019-07-03T04:05:41Z</dcterms:modified>
</cp:coreProperties>
</file>