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63" r:id="rId5"/>
    <p:sldId id="258" r:id="rId6"/>
    <p:sldId id="264"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79335-886E-4CC7-9F0E-D810C2F83EC2}"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3C667-242B-402F-AC53-25547C1C1ED6}" type="slidenum">
              <a:rPr lang="en-US" smtClean="0"/>
              <a:t>‹#›</a:t>
            </a:fld>
            <a:endParaRPr lang="en-US"/>
          </a:p>
        </p:txBody>
      </p:sp>
    </p:spTree>
    <p:extLst>
      <p:ext uri="{BB962C8B-B14F-4D97-AF65-F5344CB8AC3E}">
        <p14:creationId xmlns:p14="http://schemas.microsoft.com/office/powerpoint/2010/main" val="364747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&gt;NM_007085.4_2 Homo sapiens </a:t>
            </a:r>
            <a:r>
              <a:rPr lang="en-US" dirty="0" err="1" smtClean="0"/>
              <a:t>follistatin</a:t>
            </a:r>
            <a:r>
              <a:rPr lang="en-US" dirty="0" smtClean="0"/>
              <a:t> like 1 (FSTL1), mRNA GEWGGAGGAGRRGRRGLKGRRGEVAFPPRLAIGGAPTSAYSSLPPSCPAPPGDLDQTTMW KRWLALALALVAVAWVRAEEELRSKSKICANVFCGAGRECAVTEKGEPTCLCIEQCKPHK RPVCGSNGKTYLNHCELHRDACLTGSKIQVDYDGHCKEKKSVSPSASPVVCYQSNRDELR RRIIQWLEAEIIPDGWFSKGSNYSEILDKYFKNFDNGDSRLDSSEFLKFVEQNETAINIT TYPDQENNKLLRGLCVDALIELSDENADWKLSFQEFLKCLNPSFNPPEKKCALEDETYAD GAETEVDCNRCVCACGNWVCTAMTCDGKNQKGAQTQTEEEMTRYVQELQKHQETAEKTKR VSTKEI**GGTDQCLDPSIFSTSALSSVYTSVCYSRQITSICLYSNEFYFVYLFCNKGYE GGWLGREGPQPSFLGVL*EKL*MVLWGWRLVRKLHHD*KRNRPKSEPLLSLLHLSAGCRE CTRCQRELSRVSPEERFGKLHGEERSLLPASFHCRQHDRPPASTHLLVPITASRYIAILL VNPVSLRLGWSFWEGTPK*CRYLYTLSPLAT*PNFKNTFYQRCYFSVKHFFLAS*LYSSI IIIILLFFNILFS*LGIKLL*LFFSSPTTS*VEGVWGSSWCRG*NNPDAPTLPHTRCSP* LAPLASSSPLSARGARVP*TEARGRSIFIKNFQDPNINLFLFILRS*GKSVFPRMATRAA KQGLGYPSLPICSFD*LGG*VGPVSSFFWTSVSSVSW*ECTNLLI**VINSVVLIIGPEG R*VPVIFPSSL*NK*NLVTRTRNVRWPKTR*PDLISA**PYRSCYDMESSWVKQEESGKE NHPTLSSYLHFMFNLRLEIESIPLEMRIKESFRFNRGKKMEI*S*NCDLGRSVIYS*SCV FRLL*LLTPLTTLFQMHLEYQRLNP*HKISFAESRLKTIRRKLFRL*CTGNCEKLLCQK* NSF*FFLFSFERRKFHFV*HFKLLCIHPI*KLFKLHLFSLKCSSLSKCLGELTAARLNQR FYQPLDTMGGGQEYTNLLKARNHSVSSLVI*NMVIIQDYSTLQH*TPKSKSTFLLSSAAS V*IGQLSSMP*NHMI*GPFMEAAK*PSLGSLP*SFAWSKQTGLN*VWFLQPSKSIGLSLQ ASLGFLCVCSFVNTIASVKIQCPWKHSHMP*LWTISVFGKQGSSAC*QAHVDQSECLSFT PMFLSSQTSRNNLNKFLLHMCL*TCICI**ASILHLTCFCNS*FFLFGYY**IKKLK*WF YWFPFPQLRPNKVVRTLPIX</a:t>
            </a:r>
            <a:endParaRPr lang="en-US" dirty="0"/>
          </a:p>
        </p:txBody>
      </p:sp>
      <p:sp>
        <p:nvSpPr>
          <p:cNvPr id="4" name="Slide Number Placeholder 3"/>
          <p:cNvSpPr>
            <a:spLocks noGrp="1"/>
          </p:cNvSpPr>
          <p:nvPr>
            <p:ph type="sldNum" sz="quarter" idx="10"/>
          </p:nvPr>
        </p:nvSpPr>
        <p:spPr/>
        <p:txBody>
          <a:bodyPr/>
          <a:lstStyle/>
          <a:p>
            <a:fld id="{637003C5-0F92-45A3-AF7A-25F1C7158279}" type="slidenum">
              <a:rPr lang="en-US" smtClean="0"/>
              <a:t>4</a:t>
            </a:fld>
            <a:endParaRPr lang="en-US"/>
          </a:p>
        </p:txBody>
      </p:sp>
    </p:spTree>
    <p:extLst>
      <p:ext uri="{BB962C8B-B14F-4D97-AF65-F5344CB8AC3E}">
        <p14:creationId xmlns:p14="http://schemas.microsoft.com/office/powerpoint/2010/main" val="1125043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230854-5DD5-4EA5-9A1B-97F33A08AEB0}"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136337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30854-5DD5-4EA5-9A1B-97F33A08AEB0}"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267676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30854-5DD5-4EA5-9A1B-97F33A08AEB0}"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183717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30854-5DD5-4EA5-9A1B-97F33A08AEB0}"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99361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230854-5DD5-4EA5-9A1B-97F33A08AEB0}"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84714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230854-5DD5-4EA5-9A1B-97F33A08AEB0}"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282268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230854-5DD5-4EA5-9A1B-97F33A08AEB0}"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342442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230854-5DD5-4EA5-9A1B-97F33A08AEB0}"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131528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30854-5DD5-4EA5-9A1B-97F33A08AEB0}"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427391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230854-5DD5-4EA5-9A1B-97F33A08AEB0}"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9414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230854-5DD5-4EA5-9A1B-97F33A08AEB0}"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2AD8-0F88-4BEC-8DC5-7C4BAAA8B6E3}" type="slidenum">
              <a:rPr lang="en-US" smtClean="0"/>
              <a:t>‹#›</a:t>
            </a:fld>
            <a:endParaRPr lang="en-US"/>
          </a:p>
        </p:txBody>
      </p:sp>
    </p:spTree>
    <p:extLst>
      <p:ext uri="{BB962C8B-B14F-4D97-AF65-F5344CB8AC3E}">
        <p14:creationId xmlns:p14="http://schemas.microsoft.com/office/powerpoint/2010/main" val="146773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30854-5DD5-4EA5-9A1B-97F33A08AEB0}" type="datetimeFigureOut">
              <a:rPr lang="en-US" smtClean="0"/>
              <a:t>3/27/2019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E2AD8-0F88-4BEC-8DC5-7C4BAAA8B6E3}" type="slidenum">
              <a:rPr lang="en-US" smtClean="0"/>
              <a:t>‹#›</a:t>
            </a:fld>
            <a:endParaRPr lang="en-US"/>
          </a:p>
        </p:txBody>
      </p:sp>
    </p:spTree>
    <p:extLst>
      <p:ext uri="{BB962C8B-B14F-4D97-AF65-F5344CB8AC3E}">
        <p14:creationId xmlns:p14="http://schemas.microsoft.com/office/powerpoint/2010/main" val="3171305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7048" y="3511621"/>
            <a:ext cx="2638425" cy="2733675"/>
          </a:xfrm>
          <a:prstGeom prst="rect">
            <a:avLst/>
          </a:prstGeom>
        </p:spPr>
      </p:pic>
      <p:pic>
        <p:nvPicPr>
          <p:cNvPr id="6" name="Picture 5"/>
          <p:cNvPicPr>
            <a:picLocks noChangeAspect="1"/>
          </p:cNvPicPr>
          <p:nvPr/>
        </p:nvPicPr>
        <p:blipFill>
          <a:blip r:embed="rId3"/>
          <a:stretch>
            <a:fillRect/>
          </a:stretch>
        </p:blipFill>
        <p:spPr>
          <a:xfrm>
            <a:off x="6405473" y="168794"/>
            <a:ext cx="4974649" cy="6627465"/>
          </a:xfrm>
          <a:prstGeom prst="rect">
            <a:avLst/>
          </a:prstGeom>
        </p:spPr>
      </p:pic>
      <p:sp>
        <p:nvSpPr>
          <p:cNvPr id="8" name="Rectangle 7"/>
          <p:cNvSpPr/>
          <p:nvPr/>
        </p:nvSpPr>
        <p:spPr>
          <a:xfrm>
            <a:off x="4660871" y="3113194"/>
            <a:ext cx="1257588" cy="369332"/>
          </a:xfrm>
          <a:prstGeom prst="rect">
            <a:avLst/>
          </a:prstGeom>
        </p:spPr>
        <p:txBody>
          <a:bodyPr wrap="none">
            <a:spAutoFit/>
          </a:bodyPr>
          <a:lstStyle/>
          <a:p>
            <a:r>
              <a:rPr lang="en-US" b="0" u="none" strike="noStrike" dirty="0" smtClean="0">
                <a:solidFill>
                  <a:srgbClr val="46A4AD"/>
                </a:solidFill>
                <a:effectLst/>
                <a:latin typeface="inherit"/>
              </a:rPr>
              <a:t>rs1147707</a:t>
            </a:r>
            <a:endParaRPr lang="en-US" dirty="0"/>
          </a:p>
        </p:txBody>
      </p:sp>
    </p:spTree>
    <p:extLst>
      <p:ext uri="{BB962C8B-B14F-4D97-AF65-F5344CB8AC3E}">
        <p14:creationId xmlns:p14="http://schemas.microsoft.com/office/powerpoint/2010/main" val="22622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3"/>
          <a:stretch/>
        </p:blipFill>
        <p:spPr>
          <a:xfrm>
            <a:off x="986319" y="1660614"/>
            <a:ext cx="10489946" cy="1061931"/>
          </a:xfrm>
          <a:prstGeom prst="rect">
            <a:avLst/>
          </a:prstGeom>
        </p:spPr>
      </p:pic>
      <p:pic>
        <p:nvPicPr>
          <p:cNvPr id="3" name="Picture 2"/>
          <p:cNvPicPr>
            <a:picLocks noChangeAspect="1"/>
          </p:cNvPicPr>
          <p:nvPr/>
        </p:nvPicPr>
        <p:blipFill>
          <a:blip r:embed="rId3"/>
          <a:stretch>
            <a:fillRect/>
          </a:stretch>
        </p:blipFill>
        <p:spPr>
          <a:xfrm>
            <a:off x="986319" y="2760645"/>
            <a:ext cx="10489946" cy="1016999"/>
          </a:xfrm>
          <a:prstGeom prst="rect">
            <a:avLst/>
          </a:prstGeom>
        </p:spPr>
      </p:pic>
      <p:pic>
        <p:nvPicPr>
          <p:cNvPr id="4" name="Picture 3"/>
          <p:cNvPicPr>
            <a:picLocks noChangeAspect="1"/>
          </p:cNvPicPr>
          <p:nvPr/>
        </p:nvPicPr>
        <p:blipFill rotWithShape="1">
          <a:blip r:embed="rId4"/>
          <a:srcRect l="1316" r="6370"/>
          <a:stretch/>
        </p:blipFill>
        <p:spPr>
          <a:xfrm>
            <a:off x="986319" y="3908870"/>
            <a:ext cx="10481782" cy="948880"/>
          </a:xfrm>
          <a:prstGeom prst="rect">
            <a:avLst/>
          </a:prstGeom>
        </p:spPr>
      </p:pic>
      <p:sp>
        <p:nvSpPr>
          <p:cNvPr id="5" name="Rectangle 4"/>
          <p:cNvSpPr/>
          <p:nvPr/>
        </p:nvSpPr>
        <p:spPr>
          <a:xfrm>
            <a:off x="4876800" y="1933575"/>
            <a:ext cx="2362200" cy="638175"/>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12018" y="1172544"/>
            <a:ext cx="2691763" cy="276999"/>
          </a:xfrm>
          <a:prstGeom prst="rect">
            <a:avLst/>
          </a:prstGeom>
        </p:spPr>
        <p:txBody>
          <a:bodyPr wrap="none">
            <a:spAutoFit/>
          </a:bodyPr>
          <a:lstStyle/>
          <a:p>
            <a:r>
              <a:rPr lang="en-US" sz="1200" b="1" dirty="0" err="1">
                <a:solidFill>
                  <a:schemeClr val="accent6">
                    <a:lumMod val="50000"/>
                  </a:schemeClr>
                </a:solidFill>
                <a:latin typeface="arial" panose="020B0604020202020204" pitchFamily="34" charset="0"/>
              </a:rPr>
              <a:t>Follistatin</a:t>
            </a:r>
            <a:r>
              <a:rPr lang="en-US" sz="1200" b="1" dirty="0">
                <a:solidFill>
                  <a:schemeClr val="accent6">
                    <a:lumMod val="50000"/>
                  </a:schemeClr>
                </a:solidFill>
                <a:latin typeface="arial" panose="020B0604020202020204" pitchFamily="34" charset="0"/>
              </a:rPr>
              <a:t>-N-terminal </a:t>
            </a:r>
            <a:r>
              <a:rPr lang="en-US" sz="1200" b="1" dirty="0" smtClean="0">
                <a:solidFill>
                  <a:schemeClr val="accent6">
                    <a:lumMod val="50000"/>
                  </a:schemeClr>
                </a:solidFill>
                <a:latin typeface="arial" panose="020B0604020202020204" pitchFamily="34" charset="0"/>
              </a:rPr>
              <a:t>Domain-Like</a:t>
            </a:r>
            <a:endParaRPr lang="en-US" sz="1200" b="1" dirty="0">
              <a:solidFill>
                <a:schemeClr val="accent6">
                  <a:lumMod val="50000"/>
                </a:schemeClr>
              </a:solidFill>
            </a:endParaRPr>
          </a:p>
        </p:txBody>
      </p:sp>
      <p:sp>
        <p:nvSpPr>
          <p:cNvPr id="7" name="Rectangle 6"/>
          <p:cNvSpPr/>
          <p:nvPr/>
        </p:nvSpPr>
        <p:spPr>
          <a:xfrm>
            <a:off x="7238999" y="1933575"/>
            <a:ext cx="4237265" cy="638175"/>
          </a:xfrm>
          <a:prstGeom prst="rect">
            <a:avLst/>
          </a:prstGeom>
          <a:solidFill>
            <a:srgbClr val="FFFF0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6320" y="3067050"/>
            <a:ext cx="737706" cy="638175"/>
          </a:xfrm>
          <a:prstGeom prst="rect">
            <a:avLst/>
          </a:prstGeom>
          <a:solidFill>
            <a:srgbClr val="FFFF0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91344" y="3067049"/>
            <a:ext cx="8384919" cy="638176"/>
          </a:xfrm>
          <a:prstGeom prst="rect">
            <a:avLst/>
          </a:prstGeom>
          <a:solidFill>
            <a:srgbClr val="00B05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8999" y="3067049"/>
            <a:ext cx="1857376" cy="638176"/>
          </a:xfrm>
          <a:prstGeom prst="rect">
            <a:avLst/>
          </a:prstGeom>
          <a:solidFill>
            <a:srgbClr val="FF000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57750" y="4181474"/>
            <a:ext cx="3733800" cy="638176"/>
          </a:xfrm>
          <a:prstGeom prst="rect">
            <a:avLst/>
          </a:prstGeom>
          <a:solidFill>
            <a:srgbClr val="FF000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22069" y="2573356"/>
            <a:ext cx="2367956" cy="230832"/>
          </a:xfrm>
          <a:prstGeom prst="rect">
            <a:avLst/>
          </a:prstGeom>
        </p:spPr>
        <p:txBody>
          <a:bodyPr wrap="none">
            <a:spAutoFit/>
          </a:bodyPr>
          <a:lstStyle/>
          <a:p>
            <a:r>
              <a:rPr lang="en-US" sz="900" b="1" dirty="0">
                <a:solidFill>
                  <a:srgbClr val="46A4AD"/>
                </a:solidFill>
                <a:latin typeface="inherit"/>
              </a:rPr>
              <a:t>rs113155123 (E-&gt;</a:t>
            </a:r>
            <a:r>
              <a:rPr lang="en-US" sz="900" b="1" dirty="0" smtClean="0">
                <a:solidFill>
                  <a:srgbClr val="46A4AD"/>
                </a:solidFill>
                <a:latin typeface="inherit"/>
              </a:rPr>
              <a:t>G, Deleterious, WGAS)</a:t>
            </a:r>
            <a:endParaRPr lang="en-US" sz="900" b="1" dirty="0">
              <a:solidFill>
                <a:srgbClr val="46A4AD"/>
              </a:solidFill>
              <a:latin typeface="inherit"/>
            </a:endParaRPr>
          </a:p>
        </p:txBody>
      </p:sp>
      <p:cxnSp>
        <p:nvCxnSpPr>
          <p:cNvPr id="13" name="Straight Arrow Connector 12"/>
          <p:cNvCxnSpPr/>
          <p:nvPr/>
        </p:nvCxnSpPr>
        <p:spPr>
          <a:xfrm>
            <a:off x="3733800" y="2800349"/>
            <a:ext cx="161925" cy="266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943812" y="2587560"/>
            <a:ext cx="1213794" cy="230832"/>
          </a:xfrm>
          <a:prstGeom prst="rect">
            <a:avLst/>
          </a:prstGeom>
        </p:spPr>
        <p:txBody>
          <a:bodyPr wrap="none">
            <a:spAutoFit/>
          </a:bodyPr>
          <a:lstStyle/>
          <a:p>
            <a:r>
              <a:rPr lang="en-US" sz="900" b="1" dirty="0">
                <a:solidFill>
                  <a:srgbClr val="46A4AD"/>
                </a:solidFill>
                <a:latin typeface="inherit"/>
              </a:rPr>
              <a:t>rs150197564 </a:t>
            </a:r>
            <a:r>
              <a:rPr lang="en-US" sz="900" b="1" dirty="0" smtClean="0">
                <a:solidFill>
                  <a:srgbClr val="46A4AD"/>
                </a:solidFill>
                <a:latin typeface="inherit"/>
              </a:rPr>
              <a:t>(R&gt;C)</a:t>
            </a:r>
            <a:endParaRPr lang="en-US" sz="900" b="1" dirty="0">
              <a:solidFill>
                <a:srgbClr val="46A4AD"/>
              </a:solidFill>
              <a:latin typeface="inherit"/>
            </a:endParaRPr>
          </a:p>
        </p:txBody>
      </p:sp>
      <p:sp>
        <p:nvSpPr>
          <p:cNvPr id="15" name="Rectangle 14"/>
          <p:cNvSpPr/>
          <p:nvPr/>
        </p:nvSpPr>
        <p:spPr>
          <a:xfrm>
            <a:off x="986318" y="1440118"/>
            <a:ext cx="1146468" cy="230832"/>
          </a:xfrm>
          <a:prstGeom prst="rect">
            <a:avLst/>
          </a:prstGeom>
        </p:spPr>
        <p:txBody>
          <a:bodyPr wrap="none">
            <a:spAutoFit/>
          </a:bodyPr>
          <a:lstStyle/>
          <a:p>
            <a:r>
              <a:rPr lang="en-US" sz="900" b="1" dirty="0">
                <a:solidFill>
                  <a:srgbClr val="46A4AD"/>
                </a:solidFill>
                <a:latin typeface="inherit"/>
              </a:rPr>
              <a:t>r</a:t>
            </a:r>
            <a:r>
              <a:rPr lang="en-US" sz="900" b="1" u="none" strike="noStrike" dirty="0" smtClean="0">
                <a:solidFill>
                  <a:srgbClr val="46A4AD"/>
                </a:solidFill>
                <a:effectLst/>
                <a:latin typeface="inherit"/>
              </a:rPr>
              <a:t>s1147707 (</a:t>
            </a:r>
            <a:r>
              <a:rPr lang="en-US" sz="900" b="1" u="none" strike="noStrike" dirty="0" err="1" smtClean="0">
                <a:solidFill>
                  <a:srgbClr val="46A4AD"/>
                </a:solidFill>
                <a:effectLst/>
                <a:latin typeface="inherit"/>
              </a:rPr>
              <a:t>eQTL</a:t>
            </a:r>
            <a:r>
              <a:rPr lang="en-US" sz="900" b="1" u="none" strike="noStrike" dirty="0" smtClean="0">
                <a:solidFill>
                  <a:srgbClr val="46A4AD"/>
                </a:solidFill>
                <a:effectLst/>
                <a:latin typeface="inherit"/>
              </a:rPr>
              <a:t>)</a:t>
            </a:r>
            <a:endParaRPr lang="en-US" sz="900" b="1" dirty="0"/>
          </a:p>
        </p:txBody>
      </p:sp>
      <p:cxnSp>
        <p:nvCxnSpPr>
          <p:cNvPr id="16" name="Straight Arrow Connector 15"/>
          <p:cNvCxnSpPr/>
          <p:nvPr/>
        </p:nvCxnSpPr>
        <p:spPr>
          <a:xfrm flipH="1">
            <a:off x="986318" y="1743369"/>
            <a:ext cx="133585" cy="2329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171959" y="2826563"/>
            <a:ext cx="133585" cy="2329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632102" y="2595731"/>
            <a:ext cx="1245854" cy="230832"/>
          </a:xfrm>
          <a:prstGeom prst="rect">
            <a:avLst/>
          </a:prstGeom>
        </p:spPr>
        <p:txBody>
          <a:bodyPr wrap="none">
            <a:spAutoFit/>
          </a:bodyPr>
          <a:lstStyle/>
          <a:p>
            <a:r>
              <a:rPr lang="en-US" sz="900" b="1" dirty="0" smtClean="0">
                <a:solidFill>
                  <a:srgbClr val="46A4AD"/>
                </a:solidFill>
                <a:latin typeface="inherit"/>
              </a:rPr>
              <a:t>rs199863523 (N&gt;D)</a:t>
            </a:r>
            <a:endParaRPr lang="en-US" sz="900" b="1" dirty="0">
              <a:solidFill>
                <a:srgbClr val="46A4AD"/>
              </a:solidFill>
              <a:latin typeface="inherit"/>
            </a:endParaRPr>
          </a:p>
        </p:txBody>
      </p:sp>
      <p:cxnSp>
        <p:nvCxnSpPr>
          <p:cNvPr id="19" name="Straight Arrow Connector 18"/>
          <p:cNvCxnSpPr/>
          <p:nvPr/>
        </p:nvCxnSpPr>
        <p:spPr>
          <a:xfrm>
            <a:off x="7353300" y="2812236"/>
            <a:ext cx="129538" cy="2383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482838" y="1434950"/>
            <a:ext cx="1207382" cy="230832"/>
          </a:xfrm>
          <a:prstGeom prst="rect">
            <a:avLst/>
          </a:prstGeom>
        </p:spPr>
        <p:txBody>
          <a:bodyPr wrap="none">
            <a:spAutoFit/>
          </a:bodyPr>
          <a:lstStyle/>
          <a:p>
            <a:r>
              <a:rPr lang="en-US" sz="900" b="1" dirty="0">
                <a:solidFill>
                  <a:srgbClr val="46A4AD"/>
                </a:solidFill>
                <a:latin typeface="inherit"/>
              </a:rPr>
              <a:t>rs374114238 </a:t>
            </a:r>
            <a:r>
              <a:rPr lang="en-US" sz="900" b="1" dirty="0" smtClean="0">
                <a:solidFill>
                  <a:srgbClr val="46A4AD"/>
                </a:solidFill>
                <a:latin typeface="inherit"/>
              </a:rPr>
              <a:t>(P&gt;A)</a:t>
            </a:r>
            <a:endParaRPr lang="en-US" sz="900" b="1" dirty="0">
              <a:solidFill>
                <a:srgbClr val="46A4AD"/>
              </a:solidFill>
              <a:latin typeface="inherit"/>
            </a:endParaRPr>
          </a:p>
        </p:txBody>
      </p:sp>
      <p:cxnSp>
        <p:nvCxnSpPr>
          <p:cNvPr id="21" name="Straight Arrow Connector 20"/>
          <p:cNvCxnSpPr/>
          <p:nvPr/>
        </p:nvCxnSpPr>
        <p:spPr>
          <a:xfrm flipH="1">
            <a:off x="7896069" y="1684864"/>
            <a:ext cx="133585" cy="2329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1286826" y="1700619"/>
            <a:ext cx="133585" cy="2329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515598" y="1463513"/>
            <a:ext cx="1213794" cy="230832"/>
          </a:xfrm>
          <a:prstGeom prst="rect">
            <a:avLst/>
          </a:prstGeom>
        </p:spPr>
        <p:txBody>
          <a:bodyPr wrap="none">
            <a:spAutoFit/>
          </a:bodyPr>
          <a:lstStyle/>
          <a:p>
            <a:r>
              <a:rPr lang="en-US" sz="900" b="1" dirty="0" smtClean="0">
                <a:solidFill>
                  <a:srgbClr val="46A4AD"/>
                </a:solidFill>
                <a:latin typeface="inherit"/>
              </a:rPr>
              <a:t>rs199556968 (D&gt;N)</a:t>
            </a:r>
            <a:endParaRPr lang="en-US" sz="900" b="1" dirty="0">
              <a:solidFill>
                <a:srgbClr val="46A4AD"/>
              </a:solidFill>
              <a:latin typeface="inherit"/>
            </a:endParaRPr>
          </a:p>
        </p:txBody>
      </p:sp>
      <p:sp>
        <p:nvSpPr>
          <p:cNvPr id="25" name="Rectangle 24"/>
          <p:cNvSpPr/>
          <p:nvPr/>
        </p:nvSpPr>
        <p:spPr>
          <a:xfrm>
            <a:off x="4703250" y="2559218"/>
            <a:ext cx="1643207" cy="276999"/>
          </a:xfrm>
          <a:prstGeom prst="rect">
            <a:avLst/>
          </a:prstGeom>
        </p:spPr>
        <p:txBody>
          <a:bodyPr wrap="none">
            <a:spAutoFit/>
          </a:bodyPr>
          <a:lstStyle/>
          <a:p>
            <a:r>
              <a:rPr lang="en-US" sz="1200" b="1" dirty="0">
                <a:solidFill>
                  <a:schemeClr val="accent6">
                    <a:lumMod val="50000"/>
                  </a:schemeClr>
                </a:solidFill>
                <a:latin typeface="arial" panose="020B0604020202020204" pitchFamily="34" charset="0"/>
              </a:rPr>
              <a:t>EFh_SPARC_FSTL1</a:t>
            </a:r>
          </a:p>
        </p:txBody>
      </p:sp>
      <p:sp>
        <p:nvSpPr>
          <p:cNvPr id="26" name="Rectangle 25"/>
          <p:cNvSpPr/>
          <p:nvPr/>
        </p:nvSpPr>
        <p:spPr>
          <a:xfrm>
            <a:off x="3184638" y="3696533"/>
            <a:ext cx="3384324" cy="276999"/>
          </a:xfrm>
          <a:prstGeom prst="rect">
            <a:avLst/>
          </a:prstGeom>
        </p:spPr>
        <p:txBody>
          <a:bodyPr wrap="none">
            <a:spAutoFit/>
          </a:bodyPr>
          <a:lstStyle/>
          <a:p>
            <a:r>
              <a:rPr lang="en-US" sz="1200" b="1" dirty="0" smtClean="0">
                <a:solidFill>
                  <a:schemeClr val="accent6">
                    <a:lumMod val="50000"/>
                  </a:schemeClr>
                </a:solidFill>
                <a:latin typeface="arial" panose="020B0604020202020204" pitchFamily="34" charset="0"/>
              </a:rPr>
              <a:t>Von </a:t>
            </a:r>
            <a:r>
              <a:rPr lang="en-US" sz="1200" b="1" dirty="0" err="1">
                <a:solidFill>
                  <a:schemeClr val="accent6">
                    <a:lumMod val="50000"/>
                  </a:schemeClr>
                </a:solidFill>
                <a:latin typeface="arial" panose="020B0604020202020204" pitchFamily="34" charset="0"/>
              </a:rPr>
              <a:t>Willebrand</a:t>
            </a:r>
            <a:r>
              <a:rPr lang="en-US" sz="1200" b="1" dirty="0">
                <a:solidFill>
                  <a:schemeClr val="accent6">
                    <a:lumMod val="50000"/>
                  </a:schemeClr>
                </a:solidFill>
                <a:latin typeface="arial" panose="020B0604020202020204" pitchFamily="34" charset="0"/>
              </a:rPr>
              <a:t> </a:t>
            </a:r>
            <a:r>
              <a:rPr lang="en-US" sz="1200" b="1" dirty="0" smtClean="0">
                <a:solidFill>
                  <a:schemeClr val="accent6">
                    <a:lumMod val="50000"/>
                  </a:schemeClr>
                </a:solidFill>
                <a:latin typeface="arial" panose="020B0604020202020204" pitchFamily="34" charset="0"/>
              </a:rPr>
              <a:t>Factor </a:t>
            </a:r>
            <a:r>
              <a:rPr lang="en-US" sz="1200" b="1" dirty="0">
                <a:solidFill>
                  <a:schemeClr val="accent6">
                    <a:lumMod val="50000"/>
                  </a:schemeClr>
                </a:solidFill>
                <a:latin typeface="arial" panose="020B0604020202020204" pitchFamily="34" charset="0"/>
              </a:rPr>
              <a:t>(</a:t>
            </a:r>
            <a:r>
              <a:rPr lang="en-US" sz="1200" b="1" dirty="0" err="1">
                <a:solidFill>
                  <a:schemeClr val="accent6">
                    <a:lumMod val="50000"/>
                  </a:schemeClr>
                </a:solidFill>
                <a:latin typeface="arial" panose="020B0604020202020204" pitchFamily="34" charset="0"/>
              </a:rPr>
              <a:t>vWF</a:t>
            </a:r>
            <a:r>
              <a:rPr lang="en-US" sz="1200" b="1" dirty="0">
                <a:solidFill>
                  <a:schemeClr val="accent6">
                    <a:lumMod val="50000"/>
                  </a:schemeClr>
                </a:solidFill>
                <a:latin typeface="arial" panose="020B0604020202020204" pitchFamily="34" charset="0"/>
              </a:rPr>
              <a:t>) type C </a:t>
            </a:r>
            <a:r>
              <a:rPr lang="en-US" sz="1200" b="1" dirty="0" smtClean="0">
                <a:solidFill>
                  <a:schemeClr val="accent6">
                    <a:lumMod val="50000"/>
                  </a:schemeClr>
                </a:solidFill>
                <a:latin typeface="arial" panose="020B0604020202020204" pitchFamily="34" charset="0"/>
              </a:rPr>
              <a:t>Domain</a:t>
            </a:r>
            <a:endParaRPr lang="en-US" sz="1200" b="1" dirty="0">
              <a:solidFill>
                <a:schemeClr val="accent6">
                  <a:lumMod val="50000"/>
                </a:schemeClr>
              </a:solidFill>
              <a:latin typeface="arial" panose="020B0604020202020204" pitchFamily="34" charset="0"/>
            </a:endParaRPr>
          </a:p>
        </p:txBody>
      </p:sp>
      <p:sp>
        <p:nvSpPr>
          <p:cNvPr id="27" name="Rectangle 26"/>
          <p:cNvSpPr/>
          <p:nvPr/>
        </p:nvSpPr>
        <p:spPr>
          <a:xfrm>
            <a:off x="7885747" y="1172545"/>
            <a:ext cx="3534750" cy="276999"/>
          </a:xfrm>
          <a:prstGeom prst="rect">
            <a:avLst/>
          </a:prstGeom>
        </p:spPr>
        <p:txBody>
          <a:bodyPr wrap="none">
            <a:spAutoFit/>
          </a:bodyPr>
          <a:lstStyle/>
          <a:p>
            <a:r>
              <a:rPr lang="en-US" sz="1200" b="1" dirty="0" err="1">
                <a:solidFill>
                  <a:schemeClr val="accent6">
                    <a:lumMod val="50000"/>
                  </a:schemeClr>
                </a:solidFill>
                <a:latin typeface="arial" panose="020B0604020202020204" pitchFamily="34" charset="0"/>
              </a:rPr>
              <a:t>Kazal</a:t>
            </a:r>
            <a:r>
              <a:rPr lang="en-US" sz="1200" b="1" dirty="0">
                <a:solidFill>
                  <a:schemeClr val="accent6">
                    <a:lumMod val="50000"/>
                  </a:schemeClr>
                </a:solidFill>
                <a:latin typeface="arial" panose="020B0604020202020204" pitchFamily="34" charset="0"/>
              </a:rPr>
              <a:t> </a:t>
            </a:r>
            <a:r>
              <a:rPr lang="en-US" sz="1200" b="1" dirty="0" smtClean="0">
                <a:solidFill>
                  <a:schemeClr val="accent6">
                    <a:lumMod val="50000"/>
                  </a:schemeClr>
                </a:solidFill>
                <a:latin typeface="arial" panose="020B0604020202020204" pitchFamily="34" charset="0"/>
              </a:rPr>
              <a:t>Type Serine </a:t>
            </a:r>
            <a:r>
              <a:rPr lang="en-US" sz="1200" b="1" dirty="0">
                <a:solidFill>
                  <a:schemeClr val="accent6">
                    <a:lumMod val="50000"/>
                  </a:schemeClr>
                </a:solidFill>
                <a:latin typeface="arial" panose="020B0604020202020204" pitchFamily="34" charset="0"/>
              </a:rPr>
              <a:t>P</a:t>
            </a:r>
            <a:r>
              <a:rPr lang="en-US" sz="1200" b="1" dirty="0" smtClean="0">
                <a:solidFill>
                  <a:schemeClr val="accent6">
                    <a:lumMod val="50000"/>
                  </a:schemeClr>
                </a:solidFill>
                <a:latin typeface="arial" panose="020B0604020202020204" pitchFamily="34" charset="0"/>
              </a:rPr>
              <a:t>rotease Inhibitors Domain</a:t>
            </a:r>
            <a:endParaRPr lang="en-US" sz="1200" b="1" dirty="0">
              <a:solidFill>
                <a:schemeClr val="accent6">
                  <a:lumMod val="50000"/>
                </a:schemeClr>
              </a:solidFill>
              <a:latin typeface="arial" panose="020B0604020202020204" pitchFamily="34" charset="0"/>
            </a:endParaRPr>
          </a:p>
        </p:txBody>
      </p:sp>
      <p:sp>
        <p:nvSpPr>
          <p:cNvPr id="28" name="Rectangle 27"/>
          <p:cNvSpPr/>
          <p:nvPr/>
        </p:nvSpPr>
        <p:spPr>
          <a:xfrm>
            <a:off x="9419198" y="2561396"/>
            <a:ext cx="1393330" cy="276999"/>
          </a:xfrm>
          <a:prstGeom prst="rect">
            <a:avLst/>
          </a:prstGeom>
        </p:spPr>
        <p:txBody>
          <a:bodyPr wrap="none">
            <a:spAutoFit/>
          </a:bodyPr>
          <a:lstStyle/>
          <a:p>
            <a:r>
              <a:rPr lang="en-US" sz="1200" b="1" dirty="0">
                <a:solidFill>
                  <a:schemeClr val="accent6">
                    <a:lumMod val="50000"/>
                  </a:schemeClr>
                </a:solidFill>
                <a:latin typeface="arial" panose="020B0604020202020204" pitchFamily="34" charset="0"/>
              </a:rPr>
              <a:t>EF-hand domain</a:t>
            </a:r>
          </a:p>
        </p:txBody>
      </p:sp>
      <p:cxnSp>
        <p:nvCxnSpPr>
          <p:cNvPr id="29" name="Straight Arrow Connector 28"/>
          <p:cNvCxnSpPr/>
          <p:nvPr/>
        </p:nvCxnSpPr>
        <p:spPr>
          <a:xfrm flipH="1">
            <a:off x="8567078" y="2798718"/>
            <a:ext cx="1301239" cy="252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456086" y="3742581"/>
            <a:ext cx="1335622" cy="230832"/>
          </a:xfrm>
          <a:prstGeom prst="rect">
            <a:avLst/>
          </a:prstGeom>
        </p:spPr>
        <p:txBody>
          <a:bodyPr wrap="none">
            <a:spAutoFit/>
          </a:bodyPr>
          <a:lstStyle/>
          <a:p>
            <a:r>
              <a:rPr lang="en-US" sz="900" b="1" dirty="0" smtClean="0">
                <a:solidFill>
                  <a:srgbClr val="46A4AD"/>
                </a:solidFill>
                <a:latin typeface="inherit"/>
              </a:rPr>
              <a:t>rs754750214(E-&gt;K/Q)</a:t>
            </a:r>
            <a:endParaRPr lang="en-US" sz="900" b="1" dirty="0">
              <a:solidFill>
                <a:srgbClr val="46A4AD"/>
              </a:solidFill>
              <a:latin typeface="inherit"/>
            </a:endParaRPr>
          </a:p>
        </p:txBody>
      </p:sp>
      <p:cxnSp>
        <p:nvCxnSpPr>
          <p:cNvPr id="37" name="Straight Arrow Connector 36"/>
          <p:cNvCxnSpPr/>
          <p:nvPr/>
        </p:nvCxnSpPr>
        <p:spPr>
          <a:xfrm flipH="1">
            <a:off x="6227210" y="3953882"/>
            <a:ext cx="497440" cy="2400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66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3084" y="644815"/>
            <a:ext cx="10496357" cy="4329747"/>
          </a:xfrm>
          <a:prstGeom prst="rect">
            <a:avLst/>
          </a:prstGeom>
        </p:spPr>
      </p:pic>
    </p:spTree>
    <p:extLst>
      <p:ext uri="{BB962C8B-B14F-4D97-AF65-F5344CB8AC3E}">
        <p14:creationId xmlns:p14="http://schemas.microsoft.com/office/powerpoint/2010/main" val="170197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253"/>
          <a:stretch/>
        </p:blipFill>
        <p:spPr>
          <a:xfrm>
            <a:off x="986319" y="1660614"/>
            <a:ext cx="10489946" cy="1061931"/>
          </a:xfrm>
          <a:prstGeom prst="rect">
            <a:avLst/>
          </a:prstGeom>
        </p:spPr>
      </p:pic>
      <p:pic>
        <p:nvPicPr>
          <p:cNvPr id="7" name="Picture 6"/>
          <p:cNvPicPr>
            <a:picLocks noChangeAspect="1"/>
          </p:cNvPicPr>
          <p:nvPr/>
        </p:nvPicPr>
        <p:blipFill>
          <a:blip r:embed="rId4"/>
          <a:stretch>
            <a:fillRect/>
          </a:stretch>
        </p:blipFill>
        <p:spPr>
          <a:xfrm>
            <a:off x="986319" y="2760645"/>
            <a:ext cx="10489946" cy="1016999"/>
          </a:xfrm>
          <a:prstGeom prst="rect">
            <a:avLst/>
          </a:prstGeom>
        </p:spPr>
      </p:pic>
      <p:pic>
        <p:nvPicPr>
          <p:cNvPr id="8" name="Picture 7"/>
          <p:cNvPicPr>
            <a:picLocks noChangeAspect="1"/>
          </p:cNvPicPr>
          <p:nvPr/>
        </p:nvPicPr>
        <p:blipFill rotWithShape="1">
          <a:blip r:embed="rId5"/>
          <a:srcRect l="1316" r="6370"/>
          <a:stretch/>
        </p:blipFill>
        <p:spPr>
          <a:xfrm>
            <a:off x="986319" y="3908870"/>
            <a:ext cx="10481782" cy="948880"/>
          </a:xfrm>
          <a:prstGeom prst="rect">
            <a:avLst/>
          </a:prstGeom>
        </p:spPr>
      </p:pic>
      <p:sp>
        <p:nvSpPr>
          <p:cNvPr id="9" name="Rectangle 8"/>
          <p:cNvSpPr/>
          <p:nvPr/>
        </p:nvSpPr>
        <p:spPr>
          <a:xfrm>
            <a:off x="4876800" y="1933575"/>
            <a:ext cx="2362200" cy="638175"/>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91075" y="1371319"/>
            <a:ext cx="2691763" cy="276999"/>
          </a:xfrm>
          <a:prstGeom prst="rect">
            <a:avLst/>
          </a:prstGeom>
        </p:spPr>
        <p:txBody>
          <a:bodyPr wrap="none">
            <a:spAutoFit/>
          </a:bodyPr>
          <a:lstStyle/>
          <a:p>
            <a:r>
              <a:rPr lang="en-US" sz="1200" b="1" dirty="0" err="1">
                <a:solidFill>
                  <a:schemeClr val="accent6">
                    <a:lumMod val="50000"/>
                  </a:schemeClr>
                </a:solidFill>
                <a:latin typeface="arial" panose="020B0604020202020204" pitchFamily="34" charset="0"/>
              </a:rPr>
              <a:t>Follistatin</a:t>
            </a:r>
            <a:r>
              <a:rPr lang="en-US" sz="1200" b="1" dirty="0">
                <a:solidFill>
                  <a:schemeClr val="accent6">
                    <a:lumMod val="50000"/>
                  </a:schemeClr>
                </a:solidFill>
                <a:latin typeface="arial" panose="020B0604020202020204" pitchFamily="34" charset="0"/>
              </a:rPr>
              <a:t>-N-terminal </a:t>
            </a:r>
            <a:r>
              <a:rPr lang="en-US" sz="1200" b="1" dirty="0" smtClean="0">
                <a:solidFill>
                  <a:schemeClr val="accent6">
                    <a:lumMod val="50000"/>
                  </a:schemeClr>
                </a:solidFill>
                <a:latin typeface="arial" panose="020B0604020202020204" pitchFamily="34" charset="0"/>
              </a:rPr>
              <a:t>Domain-Like</a:t>
            </a:r>
            <a:endParaRPr lang="en-US" sz="1200" b="1" dirty="0">
              <a:solidFill>
                <a:schemeClr val="accent6">
                  <a:lumMod val="50000"/>
                </a:schemeClr>
              </a:solidFill>
            </a:endParaRPr>
          </a:p>
        </p:txBody>
      </p:sp>
      <p:sp>
        <p:nvSpPr>
          <p:cNvPr id="11" name="Rectangle 10"/>
          <p:cNvSpPr/>
          <p:nvPr/>
        </p:nvSpPr>
        <p:spPr>
          <a:xfrm>
            <a:off x="7238999" y="1933575"/>
            <a:ext cx="4237265" cy="638175"/>
          </a:xfrm>
          <a:prstGeom prst="rect">
            <a:avLst/>
          </a:prstGeom>
          <a:solidFill>
            <a:srgbClr val="FFFF0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6320" y="3067050"/>
            <a:ext cx="737706" cy="638175"/>
          </a:xfrm>
          <a:prstGeom prst="rect">
            <a:avLst/>
          </a:prstGeom>
          <a:solidFill>
            <a:srgbClr val="FFFF0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91344" y="3067049"/>
            <a:ext cx="8384919" cy="638176"/>
          </a:xfrm>
          <a:prstGeom prst="rect">
            <a:avLst/>
          </a:prstGeom>
          <a:solidFill>
            <a:srgbClr val="00B05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238999" y="3067049"/>
            <a:ext cx="1857376" cy="638176"/>
          </a:xfrm>
          <a:prstGeom prst="rect">
            <a:avLst/>
          </a:prstGeom>
          <a:solidFill>
            <a:srgbClr val="FF000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57750" y="4181474"/>
            <a:ext cx="3733800" cy="638176"/>
          </a:xfrm>
          <a:prstGeom prst="rect">
            <a:avLst/>
          </a:prstGeom>
          <a:solidFill>
            <a:srgbClr val="FF0000">
              <a:alpha val="3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53244" y="2571750"/>
            <a:ext cx="1252266" cy="230832"/>
          </a:xfrm>
          <a:prstGeom prst="rect">
            <a:avLst/>
          </a:prstGeom>
        </p:spPr>
        <p:txBody>
          <a:bodyPr wrap="none">
            <a:spAutoFit/>
          </a:bodyPr>
          <a:lstStyle/>
          <a:p>
            <a:r>
              <a:rPr lang="en-US" sz="900" b="1" dirty="0">
                <a:solidFill>
                  <a:srgbClr val="46A4AD"/>
                </a:solidFill>
                <a:latin typeface="inherit"/>
              </a:rPr>
              <a:t>rs113155123 (E-&gt;G)</a:t>
            </a:r>
          </a:p>
        </p:txBody>
      </p:sp>
      <p:cxnSp>
        <p:nvCxnSpPr>
          <p:cNvPr id="22" name="Straight Arrow Connector 21"/>
          <p:cNvCxnSpPr/>
          <p:nvPr/>
        </p:nvCxnSpPr>
        <p:spPr>
          <a:xfrm>
            <a:off x="3733800" y="2800349"/>
            <a:ext cx="161925" cy="266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86318" y="1440118"/>
            <a:ext cx="742511" cy="230832"/>
          </a:xfrm>
          <a:prstGeom prst="rect">
            <a:avLst/>
          </a:prstGeom>
        </p:spPr>
        <p:txBody>
          <a:bodyPr wrap="none">
            <a:spAutoFit/>
          </a:bodyPr>
          <a:lstStyle/>
          <a:p>
            <a:r>
              <a:rPr lang="en-US" sz="900" b="1" u="none" strike="noStrike" dirty="0" smtClean="0">
                <a:solidFill>
                  <a:srgbClr val="46A4AD"/>
                </a:solidFill>
                <a:effectLst/>
                <a:latin typeface="inherit"/>
              </a:rPr>
              <a:t>rs1147707</a:t>
            </a:r>
            <a:endParaRPr lang="en-US" sz="900" b="1" dirty="0"/>
          </a:p>
        </p:txBody>
      </p:sp>
      <p:cxnSp>
        <p:nvCxnSpPr>
          <p:cNvPr id="17" name="Straight Arrow Connector 16"/>
          <p:cNvCxnSpPr/>
          <p:nvPr/>
        </p:nvCxnSpPr>
        <p:spPr>
          <a:xfrm flipH="1">
            <a:off x="986318" y="1743369"/>
            <a:ext cx="133585" cy="2329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56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69977" y="480828"/>
            <a:ext cx="10867197"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&gt;NP_009016.1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follistatin</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-related protein 1 precursor [Homo sapiens] MWKRWLALALALVAVAWVRAEEELRSKSKICANVFCGAGRECAVTEKGEPTCLCIEQCKPHKRPVCGSNG KTYLNHCELHRDACLTGSKIQVDYDGHCKEKKSVSPSASPVVCYQSNRDELRRRIIQWLEAEIIPDGWFS KGSNYSEILDKYFKNFDNGDSRLDSSEFLKFVEQNETAINITTYPDQENNKLLRGLCVDALIELSDENAD WKLSFQEFLKCLNPSFNPPEKKCALEDETYADGAETEVDCNRCVCACGNWVCTAMTCDGKNQKGAQTQTE EEMTRYVQELQKHQETAEKTKRVSTKEI</a:t>
            </a:r>
            <a:r>
              <a:rPr kumimoji="0" lang="en-US" altLang="en-US"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597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3459" y="672465"/>
            <a:ext cx="10589895" cy="5002763"/>
          </a:xfrm>
          <a:prstGeom prst="rect">
            <a:avLst/>
          </a:prstGeom>
        </p:spPr>
      </p:pic>
    </p:spTree>
    <p:extLst>
      <p:ext uri="{BB962C8B-B14F-4D97-AF65-F5344CB8AC3E}">
        <p14:creationId xmlns:p14="http://schemas.microsoft.com/office/powerpoint/2010/main" val="331160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269" y="47051"/>
            <a:ext cx="5297805" cy="6724260"/>
          </a:xfrm>
          <a:prstGeom prst="rect">
            <a:avLst/>
          </a:prstGeom>
        </p:spPr>
      </p:pic>
      <p:sp>
        <p:nvSpPr>
          <p:cNvPr id="3" name="Rectangle 2"/>
          <p:cNvSpPr/>
          <p:nvPr/>
        </p:nvSpPr>
        <p:spPr>
          <a:xfrm>
            <a:off x="5553074" y="3125272"/>
            <a:ext cx="6195060" cy="3485570"/>
          </a:xfrm>
          <a:prstGeom prst="rect">
            <a:avLst/>
          </a:prstGeom>
        </p:spPr>
        <p:txBody>
          <a:bodyPr wrap="square">
            <a:spAutoFit/>
          </a:bodyPr>
          <a:lstStyle/>
          <a:p>
            <a:r>
              <a:rPr lang="en-US" sz="1050" dirty="0" smtClean="0"/>
              <a:t>Figure. Evolutionary relationships of taxa</a:t>
            </a:r>
          </a:p>
          <a:p>
            <a:r>
              <a:rPr lang="en-US" sz="1050" dirty="0" smtClean="0"/>
              <a:t>The evolutionary history was inferred using the Neighbor-Joining method [1]. The optimal tree with the sum of branch length = 0.46304082 is shown. The evolutionary distances were computed using the Poisson correction method [2] and are in the units of the number of amino acid substitutions per site. The analysis involved 55 amino acid sequences. All positions containing gaps and missing data were eliminated. There were a total of 286 positions in the final dataset. Evolutionary analyses were conducted in MEGA7 [3].</a:t>
            </a:r>
          </a:p>
          <a:p>
            <a:endParaRPr lang="en-US" sz="1050" dirty="0" smtClean="0"/>
          </a:p>
          <a:p>
            <a:endParaRPr lang="en-US" sz="1050" dirty="0" smtClean="0"/>
          </a:p>
          <a:p>
            <a:r>
              <a:rPr lang="en-US" sz="1050" dirty="0" smtClean="0"/>
              <a:t>1. Saitou N. and </a:t>
            </a:r>
            <a:r>
              <a:rPr lang="en-US" sz="1050" dirty="0" err="1" smtClean="0"/>
              <a:t>Nei</a:t>
            </a:r>
            <a:r>
              <a:rPr lang="en-US" sz="1050" dirty="0" smtClean="0"/>
              <a:t> M. (1987). The neighbor-joining method: A new method for reconstructing phylogenetic trees. Molecular Biology and Evolution 4:406-425.</a:t>
            </a:r>
          </a:p>
          <a:p>
            <a:r>
              <a:rPr lang="en-US" sz="1050" dirty="0" smtClean="0"/>
              <a:t>2. </a:t>
            </a:r>
            <a:r>
              <a:rPr lang="en-US" sz="1050" dirty="0" err="1" smtClean="0"/>
              <a:t>Zuckerkandl</a:t>
            </a:r>
            <a:r>
              <a:rPr lang="en-US" sz="1050" dirty="0" smtClean="0"/>
              <a:t> E. and Pauling L. (1965). Evolutionary divergence and convergence in proteins. Edited in Evolving Genes and Proteins by V. Bryson and H.J. Vogel, pp. 97-166. Academic Press, New York.</a:t>
            </a:r>
          </a:p>
          <a:p>
            <a:r>
              <a:rPr lang="en-US" sz="1050" dirty="0" smtClean="0"/>
              <a:t>3. Kumar S., </a:t>
            </a:r>
            <a:r>
              <a:rPr lang="en-US" sz="1050" dirty="0" err="1" smtClean="0"/>
              <a:t>Stecher</a:t>
            </a:r>
            <a:r>
              <a:rPr lang="en-US" sz="1050" dirty="0" smtClean="0"/>
              <a:t> G., and Tamura K. (2016). MEGA7: Molecular Evolutionary Genetics Analysis version 7.0 for bigger </a:t>
            </a:r>
            <a:r>
              <a:rPr lang="en-US" sz="1050" dirty="0" err="1" smtClean="0"/>
              <a:t>datasets.Molecular</a:t>
            </a:r>
            <a:r>
              <a:rPr lang="en-US" sz="1050" dirty="0" smtClean="0"/>
              <a:t> Biology and Evolution 33:1870-1874.</a:t>
            </a:r>
          </a:p>
          <a:p>
            <a:r>
              <a:rPr lang="en-US" sz="1050" dirty="0" smtClean="0"/>
              <a:t>Disclaimer: Although utmost care has been taken to ensure the correctness of the caption, the caption text is provided "as is" without any warranty of any kind. Authors advise the user to carefully check the caption prior to its use for any purpose and report any errors or problems to the authors immediately (www.megasoftware.net). In no event shall the authors and their employers be liable for any damages, including but not limited to special, consequential, or other damages. Authors specifically disclaim all other warranties expressed or implied, including but not limited to the determination of suitability of this caption text for a specific purpose, use, or application.</a:t>
            </a:r>
            <a:endParaRPr lang="en-US" sz="1050" dirty="0"/>
          </a:p>
        </p:txBody>
      </p:sp>
    </p:spTree>
    <p:extLst>
      <p:ext uri="{BB962C8B-B14F-4D97-AF65-F5344CB8AC3E}">
        <p14:creationId xmlns:p14="http://schemas.microsoft.com/office/powerpoint/2010/main" val="179683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155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451</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Calibri Light</vt:lpstr>
      <vt:lpstr>Courier New</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38</cp:revision>
  <dcterms:created xsi:type="dcterms:W3CDTF">2019-03-27T05:11:49Z</dcterms:created>
  <dcterms:modified xsi:type="dcterms:W3CDTF">2019-03-27T23:35:40Z</dcterms:modified>
</cp:coreProperties>
</file>