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4" r:id="rId3"/>
    <p:sldId id="288" r:id="rId4"/>
    <p:sldId id="287" r:id="rId5"/>
    <p:sldId id="289" r:id="rId6"/>
    <p:sldId id="292" r:id="rId7"/>
    <p:sldId id="290" r:id="rId8"/>
    <p:sldId id="291" r:id="rId9"/>
    <p:sldId id="262" r:id="rId10"/>
    <p:sldId id="293" r:id="rId11"/>
    <p:sldId id="259" r:id="rId12"/>
    <p:sldId id="258" r:id="rId13"/>
    <p:sldId id="263" r:id="rId14"/>
    <p:sldId id="275" r:id="rId15"/>
    <p:sldId id="264" r:id="rId16"/>
    <p:sldId id="265" r:id="rId17"/>
    <p:sldId id="277" r:id="rId18"/>
    <p:sldId id="278" r:id="rId19"/>
    <p:sldId id="279" r:id="rId20"/>
    <p:sldId id="280" r:id="rId21"/>
    <p:sldId id="281" r:id="rId22"/>
    <p:sldId id="282" r:id="rId23"/>
    <p:sldId id="286" r:id="rId24"/>
    <p:sldId id="283" r:id="rId25"/>
    <p:sldId id="284" r:id="rId26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7" autoAdjust="0"/>
  </p:normalViewPr>
  <p:slideViewPr>
    <p:cSldViewPr>
      <p:cViewPr>
        <p:scale>
          <a:sx n="100" d="100"/>
          <a:sy n="100" d="100"/>
        </p:scale>
        <p:origin x="-19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2CEF-E289-44A1-B352-DC94673B329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E99A-3148-4A5F-AFF8-CE3C3560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gdc-client.exe download -m \\mcrfnas2\bigdata\Genetic\Projects\shg047\LIHC\gdc_manifest.2018-01-11T01_08_53.324183.txt -d \\mcrfnas2\bigdata\Genetic\Projects\shg047\LIHC\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E99A-3148-4A5F-AFF8-CE3C35604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E99A-3148-4A5F-AFF8-CE3C35604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4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4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AAC3-B8BC-49D1-A6BC-83DEE38B046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ferrin" TargetMode="External"/><Relationship Id="rId7" Type="http://schemas.openxmlformats.org/officeDocument/2006/relationships/hyperlink" Target="https://en.wikipedia.org/wiki/Metabolis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etalloprotein" TargetMode="External"/><Relationship Id="rId5" Type="http://schemas.openxmlformats.org/officeDocument/2006/relationships/hyperlink" Target="https://en.wikipedia.org/wiki/Carrier_protein" TargetMode="External"/><Relationship Id="rId4" Type="http://schemas.openxmlformats.org/officeDocument/2006/relationships/hyperlink" Target="https://en.wikipedia.org/wiki/Lactoferri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n.wikipedia.org/wiki/Transferrin" TargetMode="External"/><Relationship Id="rId7" Type="http://schemas.openxmlformats.org/officeDocument/2006/relationships/hyperlink" Target="https://en.wikipedia.org/wiki/Metabolis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Metalloprotein" TargetMode="External"/><Relationship Id="rId5" Type="http://schemas.openxmlformats.org/officeDocument/2006/relationships/hyperlink" Target="https://en.wikipedia.org/wiki/Carrier_protein" TargetMode="External"/><Relationship Id="rId4" Type="http://schemas.openxmlformats.org/officeDocument/2006/relationships/hyperlink" Target="https://en.wikipedia.org/wiki/Lactoferri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7526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The use of gene-based functional exome scans for compound heterozygosity with application to hemochromatosis</a:t>
            </a:r>
          </a:p>
          <a:p>
            <a:pPr algn="ctr"/>
            <a:endParaRPr lang="en-US" sz="2000" dirty="0">
              <a:latin typeface="Arial Black" panose="020B0A04020102020204" pitchFamily="34" charset="0"/>
            </a:endParaRPr>
          </a:p>
          <a:p>
            <a:pPr algn="ctr"/>
            <a:endParaRPr lang="en-US" sz="2000" dirty="0" smtClean="0">
              <a:latin typeface="Arial Black" panose="020B0A04020102020204" pitchFamily="34" charset="0"/>
            </a:endParaRPr>
          </a:p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Shicheng Guo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Steven Schrodi</a:t>
            </a:r>
          </a:p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……..</a:t>
            </a:r>
          </a:p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2018/01/18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502920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Nature Genetics (Letters / Technical Reports)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0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50306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00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4" y="1295400"/>
            <a:ext cx="789281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5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0339"/>
              </p:ext>
            </p:extLst>
          </p:nvPr>
        </p:nvGraphicFramePr>
        <p:xfrm>
          <a:off x="1346200" y="1524000"/>
          <a:ext cx="6451599" cy="381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09300"/>
                <a:gridCol w="863175"/>
                <a:gridCol w="609300"/>
                <a:gridCol w="888563"/>
                <a:gridCol w="964725"/>
                <a:gridCol w="675942"/>
                <a:gridCol w="621994"/>
                <a:gridCol w="609300"/>
                <a:gridCol w="609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ORIG_SNP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NOHOM_SNP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HFE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1.29E-08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FGF6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KRTAP15-1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XKR7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CABLES2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THOC5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CABYR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CMSS1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PCDHB2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ZFP37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C3orf30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DENND5B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MRS2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BCLAF1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NBPF3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CAMKK1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CELSR3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UHRF1BP1L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48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600" y="1752600"/>
            <a:ext cx="5673035" cy="35335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54297" y="1733550"/>
            <a:ext cx="152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FGF6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FGF23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PPP3CA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SIK3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LRRC16A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SLC17A3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SLC17A1</a:t>
            </a:r>
          </a:p>
          <a:p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SLC40A1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LEAP1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TF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FPN</a:t>
            </a:r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CDH10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HFE</a:t>
            </a:r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TMPRSS6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TFR2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STON1</a:t>
            </a:r>
          </a:p>
          <a:p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12595" y="457200"/>
            <a:ext cx="6207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FGF6 and FGF23: Biology </a:t>
            </a:r>
            <a:r>
              <a:rPr lang="en-US" b="1" dirty="0">
                <a:solidFill>
                  <a:srgbClr val="00B050"/>
                </a:solidFill>
              </a:rPr>
              <a:t>Function in iron metabolism pathway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4419600" cy="37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2435" y="1676400"/>
            <a:ext cx="4419600" cy="37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346986"/>
            <a:ext cx="4661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iron </a:t>
            </a:r>
            <a:r>
              <a:rPr lang="en-US" sz="1200" b="1" dirty="0" smtClean="0">
                <a:solidFill>
                  <a:srgbClr val="00B050"/>
                </a:solidFill>
              </a:rPr>
              <a:t>metabolism gene transcriptome network turbulence (regulator)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2435" y="1346985"/>
            <a:ext cx="4156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iron </a:t>
            </a:r>
            <a:r>
              <a:rPr lang="en-US" sz="1200" b="1" dirty="0" smtClean="0">
                <a:solidFill>
                  <a:srgbClr val="00B050"/>
                </a:solidFill>
              </a:rPr>
              <a:t>metabolism protein cell locating turbulence (</a:t>
            </a:r>
            <a:r>
              <a:rPr lang="en-US" sz="1200" b="1" dirty="0">
                <a:solidFill>
                  <a:srgbClr val="00B050"/>
                </a:solidFill>
              </a:rPr>
              <a:t>Carrier</a:t>
            </a:r>
            <a:r>
              <a:rPr lang="en-US" sz="1200" b="1" dirty="0" smtClean="0">
                <a:solidFill>
                  <a:srgbClr val="00B050"/>
                </a:solidFill>
              </a:rPr>
              <a:t>) 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34835" y="2057400"/>
            <a:ext cx="4156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Hemoglobin (</a:t>
            </a:r>
            <a:r>
              <a:rPr lang="en-US" sz="1200" dirty="0"/>
              <a:t>HBA1, HBA2, and HBB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Ferritin (FTH1)</a:t>
            </a:r>
            <a:endParaRPr lang="en-US" sz="1200" dirty="0"/>
          </a:p>
          <a:p>
            <a:r>
              <a:rPr lang="en-US" sz="1200" dirty="0" err="1" smtClean="0">
                <a:hlinkClick r:id="rId3" tooltip="Transferrin"/>
              </a:rPr>
              <a:t>L</a:t>
            </a:r>
            <a:r>
              <a:rPr lang="en-US" sz="1200" dirty="0" err="1" smtClean="0">
                <a:hlinkClick r:id="rId4" tooltip="Lactoferrin"/>
              </a:rPr>
              <a:t>actoferrin</a:t>
            </a:r>
            <a:r>
              <a:rPr lang="en-US" sz="1200" dirty="0"/>
              <a:t> </a:t>
            </a:r>
            <a:r>
              <a:rPr lang="en-US" sz="1200" dirty="0" smtClean="0"/>
              <a:t>(LT/LFT)</a:t>
            </a:r>
            <a:endParaRPr lang="en-US" sz="1200" dirty="0"/>
          </a:p>
          <a:p>
            <a:r>
              <a:rPr lang="en-US" sz="1200" dirty="0" smtClean="0">
                <a:hlinkClick r:id="rId3" tooltip="Transferrin"/>
              </a:rPr>
              <a:t>transferrin</a:t>
            </a:r>
            <a:r>
              <a:rPr lang="en-US" sz="1200" dirty="0"/>
              <a:t> </a:t>
            </a:r>
            <a:r>
              <a:rPr lang="en-US" sz="1200" dirty="0" smtClean="0"/>
              <a:t>(TF)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82435" y="385862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/>
              <a:t>Iron-binding proteins</a:t>
            </a:r>
            <a:r>
              <a:rPr lang="en-US" sz="1050" dirty="0"/>
              <a:t> are </a:t>
            </a:r>
            <a:r>
              <a:rPr lang="en-US" sz="1050" dirty="0">
                <a:hlinkClick r:id="rId5" tooltip="Carrier protein"/>
              </a:rPr>
              <a:t>carrier proteins</a:t>
            </a:r>
            <a:r>
              <a:rPr lang="en-US" sz="1050" dirty="0"/>
              <a:t> and </a:t>
            </a:r>
            <a:r>
              <a:rPr lang="en-US" sz="1050" dirty="0" err="1">
                <a:hlinkClick r:id="rId6" tooltip="Metalloprotein"/>
              </a:rPr>
              <a:t>metalloproteins</a:t>
            </a:r>
            <a:r>
              <a:rPr lang="en-US" sz="1050" dirty="0"/>
              <a:t> which play many important roles in </a:t>
            </a:r>
            <a:r>
              <a:rPr lang="en-US" sz="1050" dirty="0">
                <a:hlinkClick r:id="rId7" tooltip="Metabolism"/>
              </a:rPr>
              <a:t>metabolism</a:t>
            </a:r>
            <a:r>
              <a:rPr lang="en-US" sz="1050" dirty="0"/>
              <a:t>. Iron is required by humans and bacteria for enzymes and metabolism to function properly. Iron-binding proteins bind iron tightly which make it unavailable for microbial use, limiting growth. Four iron-binding proteins are Hemoglobin, Ferritin, </a:t>
            </a:r>
            <a:r>
              <a:rPr lang="en-US" sz="1050" dirty="0" err="1">
                <a:hlinkClick r:id="rId4" tooltip="Lactoferrin"/>
              </a:rPr>
              <a:t>lactoferrin</a:t>
            </a:r>
            <a:r>
              <a:rPr lang="en-US" sz="1050" dirty="0"/>
              <a:t> and </a:t>
            </a:r>
            <a:r>
              <a:rPr lang="en-US" sz="1050" dirty="0">
                <a:hlinkClick r:id="rId3" tooltip="Transferrin"/>
              </a:rPr>
              <a:t>transferrin</a:t>
            </a:r>
            <a:r>
              <a:rPr lang="en-US" sz="1050" dirty="0"/>
              <a:t>. Hemoglobin is located in red blood cells. Transferrin is found in blood and tissue fluids. </a:t>
            </a:r>
            <a:r>
              <a:rPr lang="en-US" sz="1050" dirty="0" err="1"/>
              <a:t>Lactoferrin</a:t>
            </a:r>
            <a:r>
              <a:rPr lang="en-US" sz="1050" dirty="0"/>
              <a:t> is found in milk, blood, tears and saliva. Ferritin is found in every cell type.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" y="5105117"/>
            <a:ext cx="4661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https://string-db.org</a:t>
            </a:r>
            <a:r>
              <a:rPr lang="en-US" sz="1200" b="1" dirty="0" smtClean="0">
                <a:solidFill>
                  <a:srgbClr val="00B050"/>
                </a:solidFill>
              </a:rPr>
              <a:t>/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780040"/>
            <a:ext cx="203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Another FGF genes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200" y="55780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KEGG pathway(?)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Another interaction network method.  </a:t>
            </a:r>
          </a:p>
        </p:txBody>
      </p:sp>
    </p:spTree>
    <p:extLst>
      <p:ext uri="{BB962C8B-B14F-4D97-AF65-F5344CB8AC3E}">
        <p14:creationId xmlns:p14="http://schemas.microsoft.com/office/powerpoint/2010/main" val="305277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143000"/>
            <a:ext cx="797314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FGF6/FGF23 and Iron metabolism network</a:t>
            </a:r>
          </a:p>
          <a:p>
            <a:endParaRPr lang="en-US" b="1" dirty="0" smtClean="0"/>
          </a:p>
          <a:p>
            <a:r>
              <a:rPr lang="en-US" b="1" dirty="0" smtClean="0"/>
              <a:t>Step 1. Download all Liver RNA-</a:t>
            </a:r>
            <a:r>
              <a:rPr lang="en-US" b="1" dirty="0" err="1" smtClean="0"/>
              <a:t>seq</a:t>
            </a:r>
            <a:r>
              <a:rPr lang="en-US" b="1" dirty="0" smtClean="0"/>
              <a:t> data from TCGA with </a:t>
            </a:r>
            <a:r>
              <a:rPr lang="en-US" b="1" dirty="0" err="1" smtClean="0"/>
              <a:t>gdc</a:t>
            </a:r>
            <a:r>
              <a:rPr lang="en-US" b="1" dirty="0" smtClean="0"/>
              <a:t>-client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Do </a:t>
            </a:r>
            <a:r>
              <a:rPr lang="en-US" dirty="0"/>
              <a:t>it in </a:t>
            </a:r>
            <a:r>
              <a:rPr lang="en-US" dirty="0" smtClean="0"/>
              <a:t>BIRCDEV13-LC (installed </a:t>
            </a:r>
            <a:r>
              <a:rPr lang="en-US" dirty="0" err="1" smtClean="0"/>
              <a:t>gdc</a:t>
            </a:r>
            <a:r>
              <a:rPr lang="en-US" dirty="0" smtClean="0"/>
              <a:t>-client)</a:t>
            </a:r>
          </a:p>
          <a:p>
            <a:pPr marL="342900" indent="-342900">
              <a:buAutoNum type="arabicParenR"/>
            </a:pPr>
            <a:r>
              <a:rPr lang="en-US" dirty="0" smtClean="0"/>
              <a:t>Download confirmation file (LIHC and Kidney)</a:t>
            </a:r>
          </a:p>
          <a:p>
            <a:pPr marL="342900" indent="-342900">
              <a:buAutoNum type="arabicParenR"/>
            </a:pPr>
            <a:r>
              <a:rPr lang="en-US" dirty="0" smtClean="0"/>
              <a:t>C</a:t>
            </a:r>
            <a:r>
              <a:rPr lang="en-US" dirty="0"/>
              <a:t>:\</a:t>
            </a:r>
            <a:r>
              <a:rPr lang="en-US" dirty="0" smtClean="0"/>
              <a:t>Admin\gdc-client.exe</a:t>
            </a:r>
          </a:p>
          <a:p>
            <a:pPr marL="342900" indent="-342900">
              <a:buAutoNum type="arabicParenR"/>
            </a:pPr>
            <a:r>
              <a:rPr lang="en-US" dirty="0" smtClean="0"/>
              <a:t>gdc-client.exe </a:t>
            </a:r>
            <a:r>
              <a:rPr lang="en-US" dirty="0"/>
              <a:t>download -m  gdc_manifest.2018-01-11T01_08_53.324183.txt -d</a:t>
            </a:r>
          </a:p>
          <a:p>
            <a:endParaRPr lang="en-US" dirty="0" smtClean="0"/>
          </a:p>
          <a:p>
            <a:r>
              <a:rPr lang="en-US" b="1" dirty="0" smtClean="0"/>
              <a:t>Step 2. collect all  </a:t>
            </a:r>
            <a:r>
              <a:rPr lang="en-US" b="1" dirty="0" err="1" smtClean="0"/>
              <a:t>RNAseq</a:t>
            </a:r>
            <a:r>
              <a:rPr lang="en-US" b="1" dirty="0" smtClean="0"/>
              <a:t> data from </a:t>
            </a:r>
            <a:r>
              <a:rPr lang="en-US" b="1" dirty="0" err="1" smtClean="0"/>
              <a:t>rsem.genes.normalized_results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618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641866"/>
            <a:ext cx="6207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FGF6 and FGF23: Biology </a:t>
            </a:r>
            <a:r>
              <a:rPr lang="en-US" b="1" dirty="0">
                <a:solidFill>
                  <a:srgbClr val="00B050"/>
                </a:solidFill>
              </a:rPr>
              <a:t>Function in iron metabolism pathway 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35380"/>
            <a:ext cx="49244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83605" y="6586538"/>
            <a:ext cx="3152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 err="1"/>
              <a:t>ComiR</a:t>
            </a:r>
            <a:r>
              <a:rPr lang="en-US" sz="1000" b="1" i="1" dirty="0"/>
              <a:t>: Combinatorial </a:t>
            </a:r>
            <a:r>
              <a:rPr lang="en-US" sz="1000" b="1" i="1" dirty="0" smtClean="0"/>
              <a:t>miRNA target </a:t>
            </a:r>
            <a:r>
              <a:rPr lang="en-US" sz="1000" b="1" i="1" dirty="0"/>
              <a:t>prediction tool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304800" y="5682734"/>
            <a:ext cx="7467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Validate any miR-214-3p here target FGF6?   We do it.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Validate any </a:t>
            </a:r>
            <a:r>
              <a:rPr lang="en-US" sz="1100" b="1" dirty="0" smtClean="0">
                <a:solidFill>
                  <a:srgbClr val="00B050"/>
                </a:solidFill>
              </a:rPr>
              <a:t>miR-122-5p </a:t>
            </a:r>
            <a:r>
              <a:rPr lang="en-US" sz="1100" b="1" dirty="0">
                <a:solidFill>
                  <a:srgbClr val="00B050"/>
                </a:solidFill>
              </a:rPr>
              <a:t>here target </a:t>
            </a:r>
            <a:r>
              <a:rPr lang="en-US" sz="1100" b="1" dirty="0" smtClean="0">
                <a:solidFill>
                  <a:srgbClr val="00B050"/>
                </a:solidFill>
              </a:rPr>
              <a:t>FGF23?   Yes. It is validated. </a:t>
            </a:r>
            <a:endParaRPr lang="en-US" sz="1100" b="1" dirty="0">
              <a:solidFill>
                <a:srgbClr val="00B050"/>
              </a:solidFill>
            </a:endParaRPr>
          </a:p>
          <a:p>
            <a:r>
              <a:rPr lang="en-US" sz="1100" b="1" dirty="0" smtClean="0">
                <a:solidFill>
                  <a:srgbClr val="00B050"/>
                </a:solidFill>
              </a:rPr>
              <a:t> 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09600" y="2362200"/>
            <a:ext cx="76200" cy="2133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68737"/>
              </p:ext>
            </p:extLst>
          </p:nvPr>
        </p:nvGraphicFramePr>
        <p:xfrm>
          <a:off x="5715000" y="1824990"/>
          <a:ext cx="1600200" cy="209550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600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hsa.miR.320a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hsa.miR.210.3p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hsa.miR.214.3p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hsa.miR.584.5p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hsa.miR.200b.3p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hsa.miR.485.3p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hsa.miR.221.3p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hsa.miR.200a.3p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hsa.miR.98.5p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hsa.miR.223.3p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hsa.miR.122.5p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2" y="4183380"/>
            <a:ext cx="7627620" cy="137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233650" y="2329339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(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LTF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157450" y="1828800"/>
            <a:ext cx="12047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and FGF23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3220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855913"/>
          <a:ext cx="8229602" cy="1147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791"/>
                <a:gridCol w="544826"/>
                <a:gridCol w="514860"/>
                <a:gridCol w="612930"/>
                <a:gridCol w="612930"/>
                <a:gridCol w="612930"/>
                <a:gridCol w="678309"/>
                <a:gridCol w="612930"/>
                <a:gridCol w="612930"/>
                <a:gridCol w="675584"/>
                <a:gridCol w="555722"/>
                <a:gridCol w="612930"/>
                <a:gridCol w="612930"/>
              </a:tblGrid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ENSEMBL_ID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GENE_ID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miR.320a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miR.210.3p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miR.214.3p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miR.584.5p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miR.200b.3p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miR.485.3p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miR.221.3p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miR.200a.3p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miR.98.5p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miR.223.3p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miR.122.5p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ENSG00000213066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FGFR1OP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ENSG00000099810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MTAP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ENSG00000124557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BTN1A1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ENSG00000171189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GRIK1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ENSG00000138675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FGF5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ENSG00000186895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FGF3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0.8757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5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1" y="990600"/>
            <a:ext cx="7848600" cy="4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8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2"/>
          <a:stretch/>
        </p:blipFill>
        <p:spPr bwMode="auto">
          <a:xfrm>
            <a:off x="838200" y="914400"/>
            <a:ext cx="7444740" cy="342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7720" y="4463534"/>
            <a:ext cx="488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polycistronic</a:t>
            </a:r>
            <a:r>
              <a:rPr lang="en-US" dirty="0"/>
              <a:t> miRNA </a:t>
            </a:r>
            <a:r>
              <a:rPr lang="en-US" dirty="0" smtClean="0"/>
              <a:t>cluster (miR-17,18,19 and 92)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9620" y="4953000"/>
            <a:ext cx="68864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erroportin</a:t>
            </a:r>
            <a:r>
              <a:rPr lang="en-US" dirty="0" smtClean="0"/>
              <a:t> </a:t>
            </a:r>
            <a:r>
              <a:rPr lang="en-US" dirty="0"/>
              <a:t>(FPN) is the only known mammalian iron exporter. </a:t>
            </a:r>
            <a:r>
              <a:rPr lang="en-US" dirty="0" smtClean="0"/>
              <a:t> FPN </a:t>
            </a:r>
            <a:r>
              <a:rPr lang="en-US" dirty="0"/>
              <a:t>expression is regulated at the transcriptional level by hypoxia-inducible factor-2alpha (HIF2α). </a:t>
            </a:r>
            <a:endParaRPr lang="en-US" dirty="0" smtClean="0"/>
          </a:p>
          <a:p>
            <a:r>
              <a:rPr lang="en-US" dirty="0" smtClean="0"/>
              <a:t>miR-19 </a:t>
            </a:r>
            <a:r>
              <a:rPr lang="en-US" dirty="0"/>
              <a:t>promotes angiogenesis by directly targeting thrombospondin 1 (TSP-1) and connective tissue growth factor (CTGF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543675" cy="277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6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" y="19050"/>
            <a:ext cx="568059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" y="3276600"/>
            <a:ext cx="5934075" cy="347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971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Find the annotation file and design the probes, including probe regions</a:t>
            </a:r>
            <a:endParaRPr lang="en-US" sz="16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501063" cy="321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543" y="4481036"/>
            <a:ext cx="8155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Infinium</a:t>
            </a:r>
            <a:r>
              <a:rPr lang="fr-FR" sz="1400" dirty="0"/>
              <a:t> CoreExome-24 v1.2 Support </a:t>
            </a:r>
            <a:r>
              <a:rPr lang="fr-FR" sz="1400" dirty="0" smtClean="0"/>
              <a:t>Files (hg19 </a:t>
            </a:r>
            <a:r>
              <a:rPr lang="fr-FR" sz="1400" dirty="0" err="1" smtClean="0"/>
              <a:t>human</a:t>
            </a:r>
            <a:r>
              <a:rPr lang="fr-FR" sz="1400" dirty="0" smtClean="0"/>
              <a:t> </a:t>
            </a:r>
            <a:r>
              <a:rPr lang="fr-FR" sz="1400" dirty="0" err="1" smtClean="0"/>
              <a:t>genome</a:t>
            </a:r>
            <a:r>
              <a:rPr lang="fr-FR" sz="1400" dirty="0" smtClean="0"/>
              <a:t>)</a:t>
            </a:r>
          </a:p>
          <a:p>
            <a:endParaRPr lang="fr-FR" sz="1400" dirty="0"/>
          </a:p>
          <a:p>
            <a:r>
              <a:rPr lang="en-US" sz="1400" dirty="0"/>
              <a:t>https://</a:t>
            </a:r>
            <a:r>
              <a:rPr lang="en-US" sz="1400" dirty="0" smtClean="0"/>
              <a:t>support.illumina.com/downloads/infinium-coreexome-24-v1-2-support-files.html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296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60674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09600" y="2365920"/>
            <a:ext cx="777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&gt;hg19_dna range=chr12:4543246-4543643 5'pad=0 3'pad=0 strand=+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repeatMasking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=none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AAACAACTGAGGTCTCCCCAAGCACAGGATAAGCCTGATTCAGAAGCCAT GGAGGGCAAGGGGAATTCTTCGCTGGTGCAAAATTTCAATCGAACAGATG ATGCTTTAAATCTGTGAGCCTTCTTTTGTGGGTCCTTAGATCCTGGGAAG GAAATGAGTGACAGTCATGATCGGGGACACCTTGCTGCCCCGCTTTACCC GTCCGTATTTGCTCAGGGCAATGTAGGTCCCTTGGTACAAGTCTGACTCG TAGGCATTGTAATTGTTGGGCAGGAGGGTTTCTCTGAACTTGCATTCTTC TTGGAAGCTGGGCTGTGGAAGACATGGGCAAACAGCAGAGACTGGGTTAC AAATGAGGAGTGCTGCAGATGCCAGCTGGGCCGCAGAGAGTAGGCCCC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FGF6: Exon 1</a:t>
            </a:r>
            <a:endParaRPr lang="en-US" sz="1600" b="1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47700" y="3429000"/>
            <a:ext cx="76962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&gt;hg19_dna range=chr12:4553194-4553510 5'pad=0 3'pad=0 strand=+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repeatMasking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=none CCATTTAGATAGTCACTTCTCTACTCAGGACTTCATATTATTTTCTTCAA CTGTGTAAGCATCAAGCCTTGTAAACCTGGCACTTCCCCGGCCTGGTGAA CTCACCGTTGCGTACAATCTTCCTTTACTGTTCATGGCAACGAAGAGGGC ACTTCTCACTCCAAAGAGACTCACCACGCCTCGCTCCACAGTGGAAATTT CCAGCAGGCCTGACAAGGAAAGGGGGGCCACATTACCTAAGGCTTGTGCA AATCAGAGTGGGAACTTGAGCCGACAAGGGCATCTCAGTCCATCCCCCTT CTCCTAGAAAGCCAGAC</a:t>
            </a:r>
            <a:r>
              <a:rPr kumimoji="0" lang="en-US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1025" y="4794258"/>
            <a:ext cx="7467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&gt;hg19_dna range=chr12:4554200-4554846 5'pad=0 3'pad=0 strand=+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repeatMasking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=none CACCAGGATGCTTGGACCGCAGTATATTGAGCTTGCACCCAGGCAGGGTC ACGTGGAATCATCTAAGTGGTGAGCAGCATTTCTGCCCCCTTTATCGTGC ATCCTGTCCGCTAGAGCAGGGCCCCTTCACCTTTTAGCCCTGCATGAGCC CAAACCCCCAAGCGTCCCGACTGGCTGCAGCTGGCACTCACTGTAGGGGT TCTCCTCGTGGGTCCCGCTGATCCGGCCGTCGGGGAGCACCTGGAGGTGA AAGCCGATGCCCACGTTGCAGTAGAGCCTCCGCTGCCGCTTGATCCCCAC CAAATAGCCACTTTCCCAGTTCACCCCGGCAATCTCTCCAGCTAGCCCGG CGCGAGACCTGGACAGCAGGGTGCCCCAGCCCCTCGAGTCCAGCAGCGTG TTGTTGGCACGGGTGCCTGCAGGCGAGGGCACCACCATGCCCACTAGGAT GCCTAGGAAGACGAGAGCCCACAGCGTGCCCTGCAGACGTCCTGCTCCCC GGGACATAGTGATGAACAGTTTCTGTCCCAGGGCCATCCACCTTGCCTCT CAGGCACGTGGTCAGAATTAATGGCCCTAAAAATACCGCCCTTCTTGTTT TTCTCCCTCCGGCATGGCGGCAGGGGCTTATTTTTGGAAGGCAGATG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77336"/>
            <a:ext cx="839492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3875" y="3886200"/>
            <a:ext cx="7239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http://exac.broadinstitute.org/variant/4-186320906-C-G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33350" y="69559"/>
            <a:ext cx="7239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Nature genetics:  first GWAS for </a:t>
            </a:r>
            <a:r>
              <a:rPr lang="en-US" sz="1400" b="1" dirty="0" err="1" smtClean="0"/>
              <a:t>SSc</a:t>
            </a:r>
            <a:r>
              <a:rPr lang="en-US" sz="1400" b="1" smtClean="0"/>
              <a:t>.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806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66991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2057400"/>
            <a:ext cx="859371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590800"/>
            <a:ext cx="859371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00441" y="457200"/>
            <a:ext cx="354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Inclusion criteria: Hemochromatosis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858" y="5105400"/>
            <a:ext cx="680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Serum transferrin saturation(STS)  &gt;45%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Serum </a:t>
            </a:r>
            <a:r>
              <a:rPr lang="en-US" b="1" dirty="0">
                <a:solidFill>
                  <a:srgbClr val="7030A0"/>
                </a:solidFill>
              </a:rPr>
              <a:t>ferritin levels &gt;300 ng/mL in males and &gt;200 ng/mL in </a:t>
            </a:r>
            <a:r>
              <a:rPr lang="en-US" b="1" dirty="0" smtClean="0">
                <a:solidFill>
                  <a:srgbClr val="7030A0"/>
                </a:solidFill>
              </a:rPr>
              <a:t>females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9" y="6227008"/>
            <a:ext cx="7848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Brandhagen</a:t>
            </a:r>
            <a:r>
              <a:rPr lang="en-US" sz="1200" dirty="0"/>
              <a:t>, D.J., V.F. Fairbanks, and W. </a:t>
            </a:r>
            <a:r>
              <a:rPr lang="en-US" sz="1200" dirty="0" err="1"/>
              <a:t>Baldus</a:t>
            </a:r>
            <a:r>
              <a:rPr lang="en-US" sz="1200" dirty="0"/>
              <a:t>, </a:t>
            </a:r>
            <a:r>
              <a:rPr lang="en-US" sz="1200" i="1" dirty="0"/>
              <a:t>Recognition and management of hereditary hemochromatosis.</a:t>
            </a:r>
            <a:r>
              <a:rPr lang="en-US" sz="1200" dirty="0"/>
              <a:t> Am Fam Physician, 2002. </a:t>
            </a:r>
            <a:r>
              <a:rPr lang="en-US" sz="1200" b="1" dirty="0"/>
              <a:t>65</a:t>
            </a:r>
            <a:r>
              <a:rPr lang="en-US" sz="1200" dirty="0"/>
              <a:t>(5): p. 853-60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069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Select all items from </a:t>
            </a:r>
            <a:r>
              <a:rPr lang="en-US" dirty="0" err="1"/>
              <a:t>asian</a:t>
            </a:r>
            <a:r>
              <a:rPr lang="en-US" dirty="0"/>
              <a:t> and </a:t>
            </a:r>
            <a:r>
              <a:rPr lang="en-US" dirty="0" err="1"/>
              <a:t>european</a:t>
            </a:r>
            <a:endParaRPr lang="en-US" dirty="0"/>
          </a:p>
          <a:p>
            <a:r>
              <a:rPr lang="en-US" dirty="0"/>
              <a:t>grep rs7574865  ssc.gwas.txt</a:t>
            </a:r>
          </a:p>
          <a:p>
            <a:r>
              <a:rPr lang="en-US" dirty="0"/>
              <a:t>grep rs76285340  ssc.gwas.txt</a:t>
            </a:r>
          </a:p>
          <a:p>
            <a:r>
              <a:rPr lang="en-US" dirty="0"/>
              <a:t>grep rs146891517  ssc.gwas.txt</a:t>
            </a:r>
          </a:p>
          <a:p>
            <a:r>
              <a:rPr lang="en-US" dirty="0"/>
              <a:t>grep rs75287745  ssc.gwas.txt</a:t>
            </a:r>
          </a:p>
          <a:p>
            <a:r>
              <a:rPr lang="en-US" dirty="0"/>
              <a:t>grep rs45471499  ssc.gwas.txt</a:t>
            </a:r>
          </a:p>
          <a:p>
            <a:r>
              <a:rPr lang="en-US" dirty="0"/>
              <a:t>grep rs4317244  ssc.gwas.txt</a:t>
            </a:r>
          </a:p>
          <a:p>
            <a:r>
              <a:rPr lang="en-US" dirty="0"/>
              <a:t>grep rs114778719  ssc.gwas.txt</a:t>
            </a:r>
          </a:p>
          <a:p>
            <a:endParaRPr lang="en-US" dirty="0"/>
          </a:p>
          <a:p>
            <a:r>
              <a:rPr lang="en-US" dirty="0"/>
              <a:t>grep rs10488631 ssc.gwas.txt</a:t>
            </a:r>
          </a:p>
          <a:p>
            <a:r>
              <a:rPr lang="en-US" dirty="0"/>
              <a:t>grep rs12537284 ssc.gwas.txt</a:t>
            </a:r>
          </a:p>
          <a:p>
            <a:r>
              <a:rPr lang="en-US" dirty="0"/>
              <a:t>grep rs4728142 ssc.gwas.txt</a:t>
            </a:r>
          </a:p>
          <a:p>
            <a:r>
              <a:rPr lang="en-US" dirty="0"/>
              <a:t>grep rs3821236 ssc.gwas.txt</a:t>
            </a:r>
          </a:p>
          <a:p>
            <a:r>
              <a:rPr lang="en-US" dirty="0"/>
              <a:t>grep rs2056626 ssc.gwas.txt</a:t>
            </a:r>
          </a:p>
          <a:p>
            <a:r>
              <a:rPr lang="en-US" dirty="0"/>
              <a:t>grep rs10515998 ssc.gwas.txt</a:t>
            </a:r>
          </a:p>
          <a:p>
            <a:r>
              <a:rPr lang="en-US" dirty="0"/>
              <a:t>grep rs4959270 ssc.gwas.txt</a:t>
            </a:r>
          </a:p>
          <a:p>
            <a:endParaRPr lang="en-US" dirty="0"/>
          </a:p>
          <a:p>
            <a:r>
              <a:rPr lang="en-US" dirty="0"/>
              <a:t># </a:t>
            </a:r>
          </a:p>
        </p:txBody>
      </p:sp>
    </p:spTree>
    <p:extLst>
      <p:ext uri="{BB962C8B-B14F-4D97-AF65-F5344CB8AC3E}">
        <p14:creationId xmlns:p14="http://schemas.microsoft.com/office/powerpoint/2010/main" val="28212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587761"/>
            <a:ext cx="4587240" cy="560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28626" y="51816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The portion of the small </a:t>
            </a:r>
            <a:r>
              <a:rPr lang="en-US" sz="1200" b="1" dirty="0"/>
              <a:t>intestine</a:t>
            </a:r>
            <a:r>
              <a:rPr lang="en-US" sz="1200" dirty="0"/>
              <a:t> called the duodenum is the chief area where </a:t>
            </a:r>
            <a:r>
              <a:rPr lang="en-US" sz="1200" b="1" dirty="0"/>
              <a:t>iron absorption</a:t>
            </a:r>
            <a:r>
              <a:rPr lang="en-US" sz="1200" dirty="0"/>
              <a:t> takes place. There may be a second minor </a:t>
            </a:r>
            <a:r>
              <a:rPr lang="en-US" sz="1200" b="1" dirty="0"/>
              <a:t>absorption</a:t>
            </a:r>
            <a:r>
              <a:rPr lang="en-US" sz="1200" dirty="0"/>
              <a:t> site near the end of the small </a:t>
            </a:r>
            <a:r>
              <a:rPr lang="en-US" sz="1200" b="1" dirty="0"/>
              <a:t>intestinal</a:t>
            </a:r>
            <a:r>
              <a:rPr lang="en-US" sz="1200" dirty="0"/>
              <a:t> tract. Once </a:t>
            </a:r>
            <a:r>
              <a:rPr lang="en-US" sz="1200" b="1" dirty="0"/>
              <a:t>iron</a:t>
            </a:r>
            <a:r>
              <a:rPr lang="en-US" sz="1200" dirty="0"/>
              <a:t> is </a:t>
            </a:r>
            <a:r>
              <a:rPr lang="en-US" sz="1200" b="1" dirty="0"/>
              <a:t>absorbed</a:t>
            </a:r>
            <a:r>
              <a:rPr lang="en-US" sz="1200" dirty="0"/>
              <a:t> it is carried (transported) by a protein called transferrin.</a:t>
            </a:r>
          </a:p>
        </p:txBody>
      </p:sp>
      <p:pic>
        <p:nvPicPr>
          <p:cNvPr id="6148" name="Picture 4" descr="Image result for duode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53553"/>
            <a:ext cx="3505200" cy="36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1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Result 1: Statistic part</a:t>
            </a:r>
          </a:p>
          <a:p>
            <a:pPr algn="ctr"/>
            <a:endParaRPr lang="en-US" sz="1600" dirty="0" smtClean="0">
              <a:latin typeface="Arial Black" panose="020B0A04020102020204" pitchFamily="34" charset="0"/>
            </a:endParaRPr>
          </a:p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Compound </a:t>
            </a:r>
            <a:r>
              <a:rPr lang="en-US" sz="1600" dirty="0" err="1" smtClean="0">
                <a:latin typeface="Arial Black" panose="020B0A04020102020204" pitchFamily="34" charset="0"/>
              </a:rPr>
              <a:t>hetrogygosity</a:t>
            </a:r>
            <a:r>
              <a:rPr lang="en-US" sz="1600" dirty="0" smtClean="0">
                <a:latin typeface="Arial Black" panose="020B0A04020102020204" pitchFamily="34" charset="0"/>
              </a:rPr>
              <a:t> </a:t>
            </a:r>
            <a:r>
              <a:rPr lang="en-US" sz="1600" dirty="0">
                <a:latin typeface="Arial Black" panose="020B0A04020102020204" pitchFamily="34" charset="0"/>
              </a:rPr>
              <a:t>scanning for </a:t>
            </a:r>
            <a:r>
              <a:rPr lang="en-US" sz="1600" dirty="0" smtClean="0">
                <a:latin typeface="Arial Black" panose="020B0A04020102020204" pitchFamily="34" charset="0"/>
              </a:rPr>
              <a:t>hemochromatosis susceptibility genes 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133600"/>
            <a:ext cx="739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1, Power calculation</a:t>
            </a:r>
          </a:p>
          <a:p>
            <a:r>
              <a:rPr lang="en-US" sz="1400" dirty="0" smtClean="0">
                <a:latin typeface="Arial Black" panose="020B0A04020102020204" pitchFamily="34" charset="0"/>
              </a:rPr>
              <a:t> </a:t>
            </a:r>
          </a:p>
          <a:p>
            <a:endParaRPr lang="en-US" sz="1400" dirty="0" smtClean="0">
              <a:latin typeface="Arial Black" panose="020B0A04020102020204" pitchFamily="34" charset="0"/>
            </a:endParaRPr>
          </a:p>
          <a:p>
            <a:endParaRPr lang="en-US" sz="1400" dirty="0" smtClean="0">
              <a:latin typeface="Arial Black" panose="020B0A04020102020204" pitchFamily="34" charset="0"/>
            </a:endParaRPr>
          </a:p>
          <a:p>
            <a:r>
              <a:rPr lang="en-US" sz="1400" dirty="0" smtClean="0">
                <a:latin typeface="Arial Black" panose="020B0A04020102020204" pitchFamily="34" charset="0"/>
              </a:rPr>
              <a:t>2, Significant novel susceptibility </a:t>
            </a:r>
            <a:r>
              <a:rPr lang="en-US" sz="1400" dirty="0">
                <a:latin typeface="Arial Black" panose="020B0A04020102020204" pitchFamily="34" charset="0"/>
              </a:rPr>
              <a:t>genes </a:t>
            </a:r>
            <a:endParaRPr lang="en-US" sz="1400" dirty="0" smtClean="0">
              <a:latin typeface="Arial Black" panose="020B0A04020102020204" pitchFamily="34" charset="0"/>
            </a:endParaRPr>
          </a:p>
          <a:p>
            <a:endParaRPr lang="en-US" sz="14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rial Black" panose="020B0A04020102020204" pitchFamily="34" charset="0"/>
              </a:rPr>
              <a:t>FGF6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rial Black" panose="020B0A04020102020204" pitchFamily="34" charset="0"/>
              </a:rPr>
              <a:t>FGFR10P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rial Black" panose="020B0A04020102020204" pitchFamily="34" charset="0"/>
              </a:rPr>
              <a:t>MTAP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Arial Black" panose="020B0A04020102020204" pitchFamily="34" charset="0"/>
            </a:endParaRPr>
          </a:p>
          <a:p>
            <a:r>
              <a:rPr lang="en-US" sz="1400" dirty="0" smtClean="0">
                <a:latin typeface="Arial Black" panose="020B0A04020102020204" pitchFamily="34" charset="0"/>
              </a:rPr>
              <a:t>Meanwhile, mention FGF26 has been reported by PNAS.</a:t>
            </a:r>
          </a:p>
          <a:p>
            <a:endParaRPr lang="en-US" sz="1400" dirty="0" smtClean="0">
              <a:latin typeface="Arial Black" panose="020B0A04020102020204" pitchFamily="34" charset="0"/>
            </a:endParaRPr>
          </a:p>
          <a:p>
            <a:endParaRPr lang="en-US" sz="1400" dirty="0" smtClean="0">
              <a:latin typeface="Arial Black" panose="020B0A04020102020204" pitchFamily="34" charset="0"/>
            </a:endParaRPr>
          </a:p>
          <a:p>
            <a:r>
              <a:rPr lang="en-US" sz="1400" dirty="0" smtClean="0">
                <a:latin typeface="Arial Black" panose="020B0A04020102020204" pitchFamily="34" charset="0"/>
              </a:rPr>
              <a:t>3, Haplotype association details</a:t>
            </a:r>
          </a:p>
          <a:p>
            <a:endParaRPr lang="en-US" sz="1400" dirty="0" smtClean="0">
              <a:latin typeface="Arial Black" panose="020B0A04020102020204" pitchFamily="34" charset="0"/>
            </a:endParaRPr>
          </a:p>
          <a:p>
            <a:r>
              <a:rPr lang="en-US" sz="1400" dirty="0">
                <a:latin typeface="Arial Black" panose="020B0A04020102020204" pitchFamily="34" charset="0"/>
              </a:rPr>
              <a:t>  </a:t>
            </a:r>
            <a:r>
              <a:rPr lang="en-US" sz="1400" dirty="0" smtClean="0">
                <a:latin typeface="Arial Black" panose="020B0A04020102020204" pitchFamily="34" charset="0"/>
              </a:rPr>
              <a:t>most frequent haplotype </a:t>
            </a:r>
          </a:p>
          <a:p>
            <a:endParaRPr lang="en-US" sz="1400" dirty="0">
              <a:latin typeface="Arial Black" panose="020B0A04020102020204" pitchFamily="34" charset="0"/>
            </a:endParaRPr>
          </a:p>
          <a:p>
            <a:endParaRPr lang="en-US" sz="1400" dirty="0" smtClean="0">
              <a:latin typeface="Arial Black" panose="020B0A04020102020204" pitchFamily="34" charset="0"/>
            </a:endParaRPr>
          </a:p>
          <a:p>
            <a:r>
              <a:rPr lang="en-US" sz="1400" dirty="0" smtClean="0">
                <a:latin typeface="Arial Black" panose="020B0A04020102020204" pitchFamily="34" charset="0"/>
              </a:rPr>
              <a:t>Table 1</a:t>
            </a:r>
            <a:endParaRPr lang="en-US" sz="1400" dirty="0">
              <a:latin typeface="Arial Black" panose="020B0A04020102020204" pitchFamily="34" charset="0"/>
            </a:endParaRPr>
          </a:p>
          <a:p>
            <a:endParaRPr 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4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600" y="1752600"/>
            <a:ext cx="5673035" cy="353355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54297" y="1981200"/>
            <a:ext cx="1524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FGF6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FGF23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PPP3CA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SIK3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LRRC16A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SLC17A3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SLC17A1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TF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FPN</a:t>
            </a:r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CDH10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SLC40A1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HFE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TMPRSS6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TFR2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STON1</a:t>
            </a:r>
          </a:p>
          <a:p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4020" y="241816"/>
            <a:ext cx="6207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Result </a:t>
            </a:r>
            <a:r>
              <a:rPr lang="en-US" dirty="0" smtClean="0">
                <a:latin typeface="Arial Black" panose="020B0A04020102020204" pitchFamily="34" charset="0"/>
              </a:rPr>
              <a:t>2: In vitro cell study</a:t>
            </a:r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FGF6 and FGF23: Biology </a:t>
            </a:r>
            <a:r>
              <a:rPr lang="en-US" b="1" dirty="0">
                <a:solidFill>
                  <a:srgbClr val="00B050"/>
                </a:solidFill>
              </a:rPr>
              <a:t>Function in iron metabolism pathway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" y="1676400"/>
            <a:ext cx="4419600" cy="37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82435" y="1676400"/>
            <a:ext cx="4419600" cy="37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1346986"/>
            <a:ext cx="4661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iron </a:t>
            </a:r>
            <a:r>
              <a:rPr lang="en-US" sz="1200" b="1" dirty="0" smtClean="0">
                <a:solidFill>
                  <a:srgbClr val="00B050"/>
                </a:solidFill>
              </a:rPr>
              <a:t>metabolism gene transcriptome network turbulence (regulator)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82435" y="1346985"/>
            <a:ext cx="4156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iron </a:t>
            </a:r>
            <a:r>
              <a:rPr lang="en-US" sz="1200" b="1" dirty="0" smtClean="0">
                <a:solidFill>
                  <a:srgbClr val="00B050"/>
                </a:solidFill>
              </a:rPr>
              <a:t>metabolism protein cell locating turbulence (</a:t>
            </a:r>
            <a:r>
              <a:rPr lang="en-US" sz="1200" b="1" dirty="0">
                <a:solidFill>
                  <a:srgbClr val="00B050"/>
                </a:solidFill>
              </a:rPr>
              <a:t>Carrier</a:t>
            </a:r>
            <a:r>
              <a:rPr lang="en-US" sz="1200" b="1" dirty="0" smtClean="0">
                <a:solidFill>
                  <a:srgbClr val="00B050"/>
                </a:solidFill>
              </a:rPr>
              <a:t>) 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82435" y="1752600"/>
            <a:ext cx="4156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Hemoglobin (</a:t>
            </a:r>
            <a:r>
              <a:rPr lang="en-US" sz="1200" dirty="0"/>
              <a:t>HBA1, HBA2, and HBB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Ferritin (FTH1)</a:t>
            </a:r>
            <a:endParaRPr lang="en-US" sz="1200" dirty="0"/>
          </a:p>
          <a:p>
            <a:r>
              <a:rPr lang="en-US" sz="1200" dirty="0" err="1" smtClean="0">
                <a:hlinkClick r:id="rId3" tooltip="Transferrin"/>
              </a:rPr>
              <a:t>L</a:t>
            </a:r>
            <a:r>
              <a:rPr lang="en-US" sz="1200" dirty="0" err="1" smtClean="0">
                <a:hlinkClick r:id="rId4" tooltip="Lactoferrin"/>
              </a:rPr>
              <a:t>actoferrin</a:t>
            </a:r>
            <a:r>
              <a:rPr lang="en-US" sz="1200" dirty="0"/>
              <a:t> </a:t>
            </a:r>
            <a:r>
              <a:rPr lang="en-US" sz="1200" dirty="0" smtClean="0"/>
              <a:t>(LT/LFT)</a:t>
            </a:r>
            <a:endParaRPr lang="en-US" sz="1200" dirty="0"/>
          </a:p>
          <a:p>
            <a:r>
              <a:rPr lang="en-US" sz="1200" dirty="0" smtClean="0">
                <a:hlinkClick r:id="rId3" tooltip="Transferrin"/>
              </a:rPr>
              <a:t>transferrin</a:t>
            </a:r>
            <a:r>
              <a:rPr lang="en-US" sz="1200" dirty="0"/>
              <a:t> </a:t>
            </a:r>
            <a:r>
              <a:rPr lang="en-US" sz="1200" dirty="0" smtClean="0"/>
              <a:t>(TF)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82435" y="385862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/>
              <a:t>Iron-binding proteins</a:t>
            </a:r>
            <a:r>
              <a:rPr lang="en-US" sz="1050" dirty="0"/>
              <a:t> are </a:t>
            </a:r>
            <a:r>
              <a:rPr lang="en-US" sz="1050" dirty="0">
                <a:hlinkClick r:id="rId5" tooltip="Carrier protein"/>
              </a:rPr>
              <a:t>carrier proteins</a:t>
            </a:r>
            <a:r>
              <a:rPr lang="en-US" sz="1050" dirty="0"/>
              <a:t> and </a:t>
            </a:r>
            <a:r>
              <a:rPr lang="en-US" sz="1050" dirty="0" err="1">
                <a:hlinkClick r:id="rId6" tooltip="Metalloprotein"/>
              </a:rPr>
              <a:t>metalloproteins</a:t>
            </a:r>
            <a:r>
              <a:rPr lang="en-US" sz="1050" dirty="0"/>
              <a:t> which play many important roles in </a:t>
            </a:r>
            <a:r>
              <a:rPr lang="en-US" sz="1050" dirty="0">
                <a:hlinkClick r:id="rId7" tooltip="Metabolism"/>
              </a:rPr>
              <a:t>metabolism</a:t>
            </a:r>
            <a:r>
              <a:rPr lang="en-US" sz="1050" dirty="0"/>
              <a:t>. Iron is required by humans and bacteria for enzymes and metabolism to function properly. Iron-binding proteins bind iron tightly which make it unavailable for microbial use, limiting growth. Four iron-binding proteins are Hemoglobin, Ferritin, </a:t>
            </a:r>
            <a:r>
              <a:rPr lang="en-US" sz="1050" dirty="0" err="1">
                <a:hlinkClick r:id="rId4" tooltip="Lactoferrin"/>
              </a:rPr>
              <a:t>lactoferrin</a:t>
            </a:r>
            <a:r>
              <a:rPr lang="en-US" sz="1050" dirty="0"/>
              <a:t> and </a:t>
            </a:r>
            <a:r>
              <a:rPr lang="en-US" sz="1050" dirty="0">
                <a:hlinkClick r:id="rId3" tooltip="Transferrin"/>
              </a:rPr>
              <a:t>transferrin</a:t>
            </a:r>
            <a:r>
              <a:rPr lang="en-US" sz="1050" dirty="0"/>
              <a:t>. Hemoglobin is located in red blood cells. Transferrin is found in blood and tissue fluids. </a:t>
            </a:r>
            <a:r>
              <a:rPr lang="en-US" sz="1050" dirty="0" err="1"/>
              <a:t>Lactoferrin</a:t>
            </a:r>
            <a:r>
              <a:rPr lang="en-US" sz="1050" dirty="0"/>
              <a:t> is found in milk, blood, tears and saliva. Ferritin is found in every cell type.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780" y="5105117"/>
            <a:ext cx="4661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https://string-db.org</a:t>
            </a:r>
            <a:r>
              <a:rPr lang="en-US" sz="1200" b="1" dirty="0" smtClean="0">
                <a:solidFill>
                  <a:srgbClr val="00B050"/>
                </a:solidFill>
              </a:rPr>
              <a:t>/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9200" y="5598083"/>
            <a:ext cx="22640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Figure 1. (a): Network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Figure 1. </a:t>
            </a:r>
            <a:r>
              <a:rPr lang="en-US" b="1" dirty="0" smtClean="0">
                <a:solidFill>
                  <a:srgbClr val="00B050"/>
                </a:solidFill>
              </a:rPr>
              <a:t>(b): location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200" y="55780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KEGG pathway(?)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Another interaction network method.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24" y="2060550"/>
            <a:ext cx="3058011" cy="297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4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5159" y="241816"/>
            <a:ext cx="5625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Result </a:t>
            </a:r>
            <a:r>
              <a:rPr lang="en-US" dirty="0" smtClean="0">
                <a:latin typeface="Arial Black" panose="020B0A04020102020204" pitchFamily="34" charset="0"/>
              </a:rPr>
              <a:t>3: FGF6 Gene knock-out mice model</a:t>
            </a:r>
          </a:p>
        </p:txBody>
      </p:sp>
      <p:pic>
        <p:nvPicPr>
          <p:cNvPr id="4098" name="Picture 2" descr="Image result for immunohistochemistry iron metabol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55621"/>
            <a:ext cx="4221022" cy="296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64262" y="4198077"/>
            <a:ext cx="63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Liver</a:t>
            </a:r>
            <a:endParaRPr lang="en-US" dirty="0"/>
          </a:p>
        </p:txBody>
      </p:sp>
      <p:sp>
        <p:nvSpPr>
          <p:cNvPr id="5" name="AutoShape 4" descr="Image result for immunohistochemistry Mus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immunohistochemistry Musc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15616"/>
            <a:ext cx="3429000" cy="272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991225" y="4190695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1498" y="5233095"/>
            <a:ext cx="72648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Answer the question: </a:t>
            </a:r>
          </a:p>
          <a:p>
            <a:endParaRPr lang="en-US" dirty="0" smtClean="0"/>
          </a:p>
          <a:p>
            <a:r>
              <a:rPr lang="en-US" dirty="0" smtClean="0"/>
              <a:t>FGF6 most significantly play iron overload roles in muscle or liver or both?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02773" y="4198077"/>
            <a:ext cx="63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8" y="4639749"/>
            <a:ext cx="779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Figure 3: immunohistochemistry to show Iron quantification in different  tissues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2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70"/>
          <a:stretch/>
        </p:blipFill>
        <p:spPr bwMode="auto">
          <a:xfrm>
            <a:off x="152400" y="1447800"/>
            <a:ext cx="5638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76474" y="132753"/>
            <a:ext cx="71007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Result 4: FGF6 depression and cancer iron metabolism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FGF6 depression and cancer cellular </a:t>
            </a:r>
            <a:r>
              <a:rPr lang="en-US" b="1" dirty="0"/>
              <a:t>nutrient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0850" y="51054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 is an essential cellular nutrient that is critical for DNA </a:t>
            </a:r>
            <a:r>
              <a:rPr lang="en-US" b="1" dirty="0" smtClean="0"/>
              <a:t>synthesis and therefore cancer need more Fe</a:t>
            </a:r>
          </a:p>
          <a:p>
            <a:endParaRPr lang="en-US" b="1" dirty="0"/>
          </a:p>
          <a:p>
            <a:r>
              <a:rPr lang="en-US" b="1" dirty="0" smtClean="0"/>
              <a:t>We found FGF6 is down-regulated (Loss-of-Function) in the majority cancer types which data is available. </a:t>
            </a:r>
            <a:r>
              <a:rPr lang="en-US" b="1" dirty="0"/>
              <a:t> </a:t>
            </a:r>
          </a:p>
        </p:txBody>
      </p:sp>
      <p:sp>
        <p:nvSpPr>
          <p:cNvPr id="4" name="AutoShape 2" descr="Image result for iron quantification breast canc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b="48435"/>
          <a:stretch/>
        </p:blipFill>
        <p:spPr bwMode="auto">
          <a:xfrm>
            <a:off x="5410200" y="1447800"/>
            <a:ext cx="3124200" cy="26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57850" y="4191000"/>
            <a:ext cx="28575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Immunohistochemistry for FGF6 and Iron at same time in Breast cancer and adjacent normal breast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3330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53340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Conclusion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 smtClean="0"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latin typeface="Arial Black" panose="020B0A04020102020204" pitchFamily="34" charset="0"/>
              </a:rPr>
              <a:t>1, We proposed a new </a:t>
            </a:r>
            <a:r>
              <a:rPr lang="en-US" dirty="0">
                <a:latin typeface="Arial Black" panose="020B0A04020102020204" pitchFamily="34" charset="0"/>
              </a:rPr>
              <a:t>compound heterozygosity </a:t>
            </a:r>
            <a:r>
              <a:rPr lang="en-US" dirty="0" smtClean="0">
                <a:latin typeface="Arial Black" panose="020B0A04020102020204" pitchFamily="34" charset="0"/>
              </a:rPr>
              <a:t>method to identify loss-of-function variants</a:t>
            </a:r>
          </a:p>
          <a:p>
            <a:pPr algn="ctr"/>
            <a:endParaRPr lang="en-US" dirty="0" smtClean="0"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latin typeface="Arial Black" panose="020B0A04020102020204" pitchFamily="34" charset="0"/>
              </a:rPr>
              <a:t>2, We identify new FGF6 causal genes for hemochromatosis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 smtClean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5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7620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Other question:</a:t>
            </a:r>
          </a:p>
          <a:p>
            <a:endParaRPr lang="en-US" dirty="0"/>
          </a:p>
          <a:p>
            <a:r>
              <a:rPr lang="en-US" dirty="0"/>
              <a:t>The common C282Y mutation of the HFE gene is not found in Chinese Why? </a:t>
            </a:r>
          </a:p>
          <a:p>
            <a:endParaRPr lang="en-US" dirty="0"/>
          </a:p>
          <a:p>
            <a:r>
              <a:rPr lang="en-US" dirty="0" smtClean="0"/>
              <a:t>Evolution view/role of FGF6 and any interesting story with this study.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699" y="4724400"/>
            <a:ext cx="8696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Evolution: Fibroblast </a:t>
            </a:r>
            <a:r>
              <a:rPr lang="en-US" dirty="0"/>
              <a:t>growth factors: from molecular evolution to roles in development, metabolism and disease</a:t>
            </a:r>
          </a:p>
        </p:txBody>
      </p:sp>
    </p:spTree>
    <p:extLst>
      <p:ext uri="{BB962C8B-B14F-4D97-AF65-F5344CB8AC3E}">
        <p14:creationId xmlns:p14="http://schemas.microsoft.com/office/powerpoint/2010/main" val="362837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9/97/Cellular_iron_homeosta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85800"/>
            <a:ext cx="5728816" cy="408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31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17631</TotalTime>
  <Words>1053</Words>
  <Application>Microsoft Office PowerPoint</Application>
  <PresentationFormat>On-screen Show (4:3)</PresentationFormat>
  <Paragraphs>469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98</cp:revision>
  <cp:lastPrinted>2017-12-15T02:33:12Z</cp:lastPrinted>
  <dcterms:created xsi:type="dcterms:W3CDTF">2017-12-14T23:13:57Z</dcterms:created>
  <dcterms:modified xsi:type="dcterms:W3CDTF">2018-01-26T20:37:47Z</dcterms:modified>
</cp:coreProperties>
</file>