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p:scale>
          <a:sx n="75" d="100"/>
          <a:sy n="75"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mcrfnas2\bigdata\Genetic\Projects\shg047\cv\Identification\timelin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2400" dirty="0" smtClean="0"/>
              <a:t>UK-biobank SCI articles</a:t>
            </a:r>
            <a:endParaRPr lang="en-US" sz="2400" dirty="0"/>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timeline!$A$3:$A$19</c:f>
              <c:numCache>
                <c:formatCode>General</c:formatCode>
                <c:ptCount val="17"/>
                <c:pt idx="0">
                  <c:v>2018</c:v>
                </c:pt>
                <c:pt idx="1">
                  <c:v>2017</c:v>
                </c:pt>
                <c:pt idx="2">
                  <c:v>2016</c:v>
                </c:pt>
                <c:pt idx="3">
                  <c:v>2015</c:v>
                </c:pt>
                <c:pt idx="4">
                  <c:v>2014</c:v>
                </c:pt>
                <c:pt idx="5">
                  <c:v>2013</c:v>
                </c:pt>
                <c:pt idx="6">
                  <c:v>2012</c:v>
                </c:pt>
                <c:pt idx="7">
                  <c:v>2011</c:v>
                </c:pt>
                <c:pt idx="8">
                  <c:v>2010</c:v>
                </c:pt>
                <c:pt idx="9">
                  <c:v>2009</c:v>
                </c:pt>
                <c:pt idx="10">
                  <c:v>2008</c:v>
                </c:pt>
                <c:pt idx="11">
                  <c:v>2007</c:v>
                </c:pt>
                <c:pt idx="12">
                  <c:v>2006</c:v>
                </c:pt>
                <c:pt idx="13">
                  <c:v>2005</c:v>
                </c:pt>
                <c:pt idx="14">
                  <c:v>2004</c:v>
                </c:pt>
                <c:pt idx="15">
                  <c:v>2003</c:v>
                </c:pt>
                <c:pt idx="16">
                  <c:v>2002</c:v>
                </c:pt>
              </c:numCache>
            </c:numRef>
          </c:xVal>
          <c:yVal>
            <c:numRef>
              <c:f>timeline!$B$3:$B$19</c:f>
              <c:numCache>
                <c:formatCode>General</c:formatCode>
                <c:ptCount val="17"/>
                <c:pt idx="0">
                  <c:v>315</c:v>
                </c:pt>
                <c:pt idx="1">
                  <c:v>280</c:v>
                </c:pt>
                <c:pt idx="2">
                  <c:v>193</c:v>
                </c:pt>
                <c:pt idx="3">
                  <c:v>132</c:v>
                </c:pt>
                <c:pt idx="4">
                  <c:v>75</c:v>
                </c:pt>
                <c:pt idx="5">
                  <c:v>32</c:v>
                </c:pt>
                <c:pt idx="6">
                  <c:v>20</c:v>
                </c:pt>
                <c:pt idx="7">
                  <c:v>18</c:v>
                </c:pt>
                <c:pt idx="8">
                  <c:v>6</c:v>
                </c:pt>
                <c:pt idx="9">
                  <c:v>11</c:v>
                </c:pt>
                <c:pt idx="10">
                  <c:v>12</c:v>
                </c:pt>
                <c:pt idx="11">
                  <c:v>6</c:v>
                </c:pt>
                <c:pt idx="12">
                  <c:v>11</c:v>
                </c:pt>
                <c:pt idx="13">
                  <c:v>5</c:v>
                </c:pt>
                <c:pt idx="14">
                  <c:v>5</c:v>
                </c:pt>
                <c:pt idx="15">
                  <c:v>5</c:v>
                </c:pt>
                <c:pt idx="16">
                  <c:v>2</c:v>
                </c:pt>
              </c:numCache>
            </c:numRef>
          </c:yVal>
          <c:smooth val="0"/>
          <c:extLst>
            <c:ext xmlns:c16="http://schemas.microsoft.com/office/drawing/2014/chart" uri="{C3380CC4-5D6E-409C-BE32-E72D297353CC}">
              <c16:uniqueId val="{00000000-26AB-4887-86ED-74D33EA9A55F}"/>
            </c:ext>
          </c:extLst>
        </c:ser>
        <c:dLbls>
          <c:showLegendKey val="0"/>
          <c:showVal val="0"/>
          <c:showCatName val="0"/>
          <c:showSerName val="0"/>
          <c:showPercent val="0"/>
          <c:showBubbleSize val="0"/>
        </c:dLbls>
        <c:axId val="375937776"/>
        <c:axId val="375938104"/>
      </c:scatterChart>
      <c:valAx>
        <c:axId val="37593777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5938104"/>
        <c:crosses val="autoZero"/>
        <c:crossBetween val="midCat"/>
      </c:valAx>
      <c:valAx>
        <c:axId val="375938104"/>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593777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67136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75304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91137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13469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A087BA-CED3-406A-968C-82468EEEAF48}"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426073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A087BA-CED3-406A-968C-82468EEEAF48}"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29385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A087BA-CED3-406A-968C-82468EEEAF48}"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47441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A087BA-CED3-406A-968C-82468EEEAF48}"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74534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087BA-CED3-406A-968C-82468EEEAF48}"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57012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A087BA-CED3-406A-968C-82468EEEAF48}"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31070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A087BA-CED3-406A-968C-82468EEEAF48}"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76229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087BA-CED3-406A-968C-82468EEEAF48}" type="datetimeFigureOut">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46B5-56C9-4E81-B2F5-08BA5C9D4D06}" type="slidenum">
              <a:rPr lang="en-US" smtClean="0"/>
              <a:t>‹#›</a:t>
            </a:fld>
            <a:endParaRPr lang="en-US"/>
          </a:p>
        </p:txBody>
      </p:sp>
    </p:spTree>
    <p:extLst>
      <p:ext uri="{BB962C8B-B14F-4D97-AF65-F5344CB8AC3E}">
        <p14:creationId xmlns:p14="http://schemas.microsoft.com/office/powerpoint/2010/main" val="415742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20.rs6.net/tn.jsp?t=76rw6nxab.0.0.vttckqbab.0&amp;id=preview&amp;r=3&amp;p=https%3A%2F%2Fwww.marshfieldclinic.org%2F"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shfield clinic locations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4" y="723106"/>
            <a:ext cx="7939275" cy="61348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00800" y="1003638"/>
            <a:ext cx="5156200" cy="2031325"/>
          </a:xfrm>
          <a:prstGeom prst="rect">
            <a:avLst/>
          </a:prstGeom>
        </p:spPr>
        <p:txBody>
          <a:bodyPr wrap="square">
            <a:spAutoFit/>
          </a:bodyPr>
          <a:lstStyle/>
          <a:p>
            <a:pPr fontAlgn="base"/>
            <a:r>
              <a:rPr lang="en-US" b="0" i="0" u="none" strike="noStrike" dirty="0" smtClean="0">
                <a:solidFill>
                  <a:srgbClr val="017DA4"/>
                </a:solidFill>
                <a:effectLst/>
                <a:latin typeface="Roboto Condensed"/>
                <a:hlinkClick r:id="rId3"/>
              </a:rPr>
              <a:t>Marshfield Clinic</a:t>
            </a:r>
            <a:r>
              <a:rPr lang="en-US" b="0" i="0" dirty="0" smtClean="0">
                <a:solidFill>
                  <a:srgbClr val="3D3D3D"/>
                </a:solidFill>
                <a:effectLst/>
                <a:latin typeface="Roboto Condensed"/>
              </a:rPr>
              <a:t> was founded in 1916 and is celebrating 100 years of service to patients this year. In fiscal year 2014, the clinic delivered primary and specialty care to more than 350,000 unique patients at more than 50 locations.</a:t>
            </a:r>
          </a:p>
          <a:p>
            <a:r>
              <a:rPr lang="en-US" dirty="0" smtClean="0"/>
              <a:t/>
            </a:r>
            <a:br>
              <a:rPr lang="en-US" dirty="0" smtClean="0"/>
            </a:br>
            <a:endParaRPr lang="en-US" dirty="0"/>
          </a:p>
        </p:txBody>
      </p:sp>
      <p:sp>
        <p:nvSpPr>
          <p:cNvPr id="5" name="Rectangle 4"/>
          <p:cNvSpPr/>
          <p:nvPr/>
        </p:nvSpPr>
        <p:spPr>
          <a:xfrm>
            <a:off x="5829300" y="2776657"/>
            <a:ext cx="6096000" cy="2031325"/>
          </a:xfrm>
          <a:prstGeom prst="rect">
            <a:avLst/>
          </a:prstGeom>
        </p:spPr>
        <p:txBody>
          <a:bodyPr>
            <a:spAutoFit/>
          </a:bodyPr>
          <a:lstStyle/>
          <a:p>
            <a:pPr fontAlgn="base"/>
            <a:r>
              <a:rPr lang="en-US" b="0" i="0" dirty="0" smtClean="0">
                <a:solidFill>
                  <a:srgbClr val="414141"/>
                </a:solidFill>
                <a:effectLst/>
                <a:latin typeface="Gotham SSm A"/>
              </a:rPr>
              <a:t>Marshfield Clinic Health System (MCHS) is an integrated health system serving Wisconsin with more than 10,000 employees and more than 1,200 providers comprising 86 specialties, a health plan, and research and education programs. </a:t>
            </a:r>
          </a:p>
          <a:p>
            <a:r>
              <a:rPr lang="en-US" dirty="0" smtClean="0"/>
              <a:t/>
            </a:r>
            <a:br>
              <a:rPr lang="en-US" dirty="0" smtClean="0"/>
            </a:br>
            <a:endParaRPr lang="en-US" dirty="0"/>
          </a:p>
        </p:txBody>
      </p:sp>
      <p:sp>
        <p:nvSpPr>
          <p:cNvPr id="6" name="Rectangle 5"/>
          <p:cNvSpPr/>
          <p:nvPr/>
        </p:nvSpPr>
        <p:spPr>
          <a:xfrm>
            <a:off x="8248964" y="4460776"/>
            <a:ext cx="3530600" cy="2308324"/>
          </a:xfrm>
          <a:prstGeom prst="rect">
            <a:avLst/>
          </a:prstGeom>
        </p:spPr>
        <p:txBody>
          <a:bodyPr wrap="square">
            <a:spAutoFit/>
          </a:bodyPr>
          <a:lstStyle/>
          <a:p>
            <a:pPr fontAlgn="base"/>
            <a:r>
              <a:rPr lang="en-US" b="0" i="0" dirty="0" smtClean="0">
                <a:solidFill>
                  <a:srgbClr val="585858"/>
                </a:solidFill>
                <a:effectLst/>
                <a:latin typeface="Gotham SSm A"/>
              </a:rPr>
              <a:t>The Clinic had nearly 3.5 million patient encounters for the year ended September 30, 2017, and reported approximately 328,000 unique patients in the health system during this same period.</a:t>
            </a:r>
          </a:p>
          <a:p>
            <a:r>
              <a:rPr lang="en-US" b="0" i="0" dirty="0" smtClean="0">
                <a:solidFill>
                  <a:srgbClr val="414141"/>
                </a:solidFill>
                <a:effectLst/>
                <a:latin typeface="Gotham SSm A"/>
              </a:rPr>
              <a:t/>
            </a:r>
            <a:br>
              <a:rPr lang="en-US" b="0" i="0" dirty="0" smtClean="0">
                <a:solidFill>
                  <a:srgbClr val="414141"/>
                </a:solidFill>
                <a:effectLst/>
                <a:latin typeface="Gotham SSm A"/>
              </a:rPr>
            </a:br>
            <a:endParaRPr lang="en-US" dirty="0"/>
          </a:p>
        </p:txBody>
      </p:sp>
    </p:spTree>
    <p:extLst>
      <p:ext uri="{BB962C8B-B14F-4D97-AF65-F5344CB8AC3E}">
        <p14:creationId xmlns:p14="http://schemas.microsoft.com/office/powerpoint/2010/main" val="2332476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3DAEE-BF46-4EE2-A530-3AAA5A439F87}"/>
              </a:ext>
            </a:extLst>
          </p:cNvPr>
          <p:cNvSpPr/>
          <p:nvPr/>
        </p:nvSpPr>
        <p:spPr>
          <a:xfrm>
            <a:off x="566488" y="653534"/>
            <a:ext cx="7824001" cy="4524315"/>
          </a:xfrm>
          <a:prstGeom prst="rect">
            <a:avLst/>
          </a:prstGeom>
        </p:spPr>
        <p:txBody>
          <a:bodyPr wrap="none">
            <a:spAutoFit/>
          </a:bodyPr>
          <a:lstStyle/>
          <a:p>
            <a:r>
              <a:rPr lang="en-US" altLang="zh-CN" sz="3600" dirty="0"/>
              <a:t>Rare phenotype and rare case</a:t>
            </a:r>
          </a:p>
          <a:p>
            <a:endParaRPr lang="en-US" sz="2800" dirty="0"/>
          </a:p>
          <a:p>
            <a:pPr marL="514350" indent="-514350">
              <a:buAutoNum type="arabicPeriod"/>
            </a:pPr>
            <a:r>
              <a:rPr lang="en-US" sz="2800" dirty="0"/>
              <a:t>Rare phenotype </a:t>
            </a:r>
          </a:p>
          <a:p>
            <a:pPr marL="514350" indent="-514350">
              <a:buAutoNum type="arabicPeriod"/>
            </a:pPr>
            <a:r>
              <a:rPr lang="en-US" sz="2800" dirty="0"/>
              <a:t>Rare response to drug</a:t>
            </a:r>
          </a:p>
          <a:p>
            <a:pPr marL="514350" indent="-514350">
              <a:buAutoNum type="arabicPeriod"/>
            </a:pPr>
            <a:r>
              <a:rPr lang="en-US" sz="2800" dirty="0"/>
              <a:t>Rare family with specific traits or disease cluster. </a:t>
            </a:r>
          </a:p>
          <a:p>
            <a:endParaRPr lang="en-US" sz="2800" dirty="0"/>
          </a:p>
          <a:p>
            <a:endParaRPr lang="en-US" sz="2800" dirty="0"/>
          </a:p>
          <a:p>
            <a:r>
              <a:rPr lang="en-US" sz="2800" dirty="0"/>
              <a:t>Manuscript type: Case reports</a:t>
            </a:r>
          </a:p>
          <a:p>
            <a:r>
              <a:rPr lang="en-US" sz="2800" dirty="0"/>
              <a:t>1. Short </a:t>
            </a:r>
          </a:p>
          <a:p>
            <a:r>
              <a:rPr lang="en-US" sz="2800" dirty="0"/>
              <a:t>2. Swift</a:t>
            </a:r>
          </a:p>
        </p:txBody>
      </p:sp>
    </p:spTree>
    <p:extLst>
      <p:ext uri="{BB962C8B-B14F-4D97-AF65-F5344CB8AC3E}">
        <p14:creationId xmlns:p14="http://schemas.microsoft.com/office/powerpoint/2010/main" val="87368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3E7A5D-D827-43BE-BA3E-E2F3017C22FE}"/>
              </a:ext>
            </a:extLst>
          </p:cNvPr>
          <p:cNvSpPr/>
          <p:nvPr/>
        </p:nvSpPr>
        <p:spPr>
          <a:xfrm>
            <a:off x="666284" y="653534"/>
            <a:ext cx="9818906" cy="5509200"/>
          </a:xfrm>
          <a:prstGeom prst="rect">
            <a:avLst/>
          </a:prstGeom>
        </p:spPr>
        <p:txBody>
          <a:bodyPr wrap="none">
            <a:spAutoFit/>
          </a:bodyPr>
          <a:lstStyle/>
          <a:p>
            <a:r>
              <a:rPr lang="en-US" sz="3200" dirty="0"/>
              <a:t>Collaboration and extend research</a:t>
            </a:r>
          </a:p>
          <a:p>
            <a:endParaRPr lang="en-US" sz="3200" dirty="0"/>
          </a:p>
          <a:p>
            <a:pPr marL="514350" indent="-514350">
              <a:buAutoNum type="arabicPeriod"/>
            </a:pPr>
            <a:r>
              <a:rPr lang="en-US" sz="3200" dirty="0"/>
              <a:t>Follow top journals (</a:t>
            </a:r>
            <a:r>
              <a:rPr lang="en-US" altLang="zh-CN" sz="3200" dirty="0"/>
              <a:t>Nature Review Rheumatology, AR</a:t>
            </a:r>
            <a:r>
              <a:rPr lang="en-US" sz="3200" dirty="0"/>
              <a:t>)</a:t>
            </a:r>
          </a:p>
          <a:p>
            <a:pPr marL="514350" indent="-514350">
              <a:buAutoNum type="arabicPeriod"/>
            </a:pPr>
            <a:r>
              <a:rPr lang="en-US" sz="3200" dirty="0"/>
              <a:t>Check our own data</a:t>
            </a:r>
          </a:p>
          <a:p>
            <a:pPr marL="514350" indent="-514350">
              <a:buAutoNum type="arabicPeriod"/>
            </a:pPr>
            <a:r>
              <a:rPr lang="en-US" sz="3200" dirty="0"/>
              <a:t>Comments or make further investigate. </a:t>
            </a:r>
          </a:p>
          <a:p>
            <a:endParaRPr lang="en-US" sz="3200" dirty="0"/>
          </a:p>
          <a:p>
            <a:r>
              <a:rPr lang="en-US" altLang="zh-CN" sz="3200" dirty="0" err="1"/>
              <a:t>Manuscipt</a:t>
            </a:r>
            <a:r>
              <a:rPr lang="en-US" altLang="zh-CN" sz="3200" dirty="0"/>
              <a:t> type</a:t>
            </a:r>
            <a:r>
              <a:rPr lang="zh-CN" altLang="en-US" sz="3200" dirty="0"/>
              <a:t>： </a:t>
            </a:r>
            <a:r>
              <a:rPr lang="en-US" altLang="zh-CN" sz="3200" dirty="0"/>
              <a:t>Brief Report</a:t>
            </a:r>
          </a:p>
          <a:p>
            <a:pPr marL="514350" indent="-514350">
              <a:buAutoNum type="arabicPeriod"/>
            </a:pPr>
            <a:r>
              <a:rPr lang="en-US" sz="3200" dirty="0"/>
              <a:t>Fast</a:t>
            </a:r>
          </a:p>
          <a:p>
            <a:pPr marL="514350" indent="-514350">
              <a:buAutoNum type="arabicPeriod"/>
            </a:pPr>
            <a:r>
              <a:rPr lang="en-US" sz="3200" dirty="0"/>
              <a:t>Swift</a:t>
            </a:r>
          </a:p>
          <a:p>
            <a:pPr marL="514350" indent="-514350">
              <a:buAutoNum type="arabicPeriod"/>
            </a:pPr>
            <a:r>
              <a:rPr lang="en-US" sz="3200" dirty="0"/>
              <a:t>But require systemic data collection system </a:t>
            </a:r>
          </a:p>
          <a:p>
            <a:endParaRPr lang="en-US" altLang="zh-CN" sz="3200" dirty="0"/>
          </a:p>
        </p:txBody>
      </p:sp>
    </p:spTree>
    <p:extLst>
      <p:ext uri="{BB962C8B-B14F-4D97-AF65-F5344CB8AC3E}">
        <p14:creationId xmlns:p14="http://schemas.microsoft.com/office/powerpoint/2010/main" val="197224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7CA68C-4FCA-4D55-9BD1-A42DF4B97D88}"/>
              </a:ext>
            </a:extLst>
          </p:cNvPr>
          <p:cNvSpPr/>
          <p:nvPr/>
        </p:nvSpPr>
        <p:spPr>
          <a:xfrm>
            <a:off x="506324" y="428178"/>
            <a:ext cx="11179352" cy="6001643"/>
          </a:xfrm>
          <a:prstGeom prst="rect">
            <a:avLst/>
          </a:prstGeom>
        </p:spPr>
        <p:txBody>
          <a:bodyPr wrap="square">
            <a:spAutoFit/>
          </a:bodyPr>
          <a:lstStyle/>
          <a:p>
            <a:r>
              <a:rPr lang="en-US" sz="3200" dirty="0"/>
              <a:t>Guanghua Research Style </a:t>
            </a:r>
          </a:p>
          <a:p>
            <a:endParaRPr lang="en-US" sz="3200" dirty="0"/>
          </a:p>
          <a:p>
            <a:r>
              <a:rPr lang="en-US" sz="3200" dirty="0"/>
              <a:t>We have our own research advantage and professional in this field</a:t>
            </a:r>
          </a:p>
          <a:p>
            <a:endParaRPr lang="en-US" sz="3200" dirty="0"/>
          </a:p>
          <a:p>
            <a:pPr marL="514350" indent="-514350">
              <a:buAutoNum type="arabicPeriod"/>
            </a:pPr>
            <a:r>
              <a:rPr lang="en-US" altLang="zh-CN" sz="3200" dirty="0"/>
              <a:t>Big data support </a:t>
            </a:r>
          </a:p>
          <a:p>
            <a:pPr marL="514350" indent="-514350">
              <a:buAutoNum type="arabicPeriod"/>
            </a:pPr>
            <a:r>
              <a:rPr lang="en-US" sz="3200" dirty="0"/>
              <a:t>Collaboration to extend research depth. </a:t>
            </a:r>
          </a:p>
          <a:p>
            <a:pPr marL="514350" indent="-514350">
              <a:buAutoNum type="arabicPeriod"/>
            </a:pPr>
            <a:r>
              <a:rPr lang="en-US" altLang="zh-CN" sz="3200" dirty="0"/>
              <a:t>Professional in certain field and extend to other field.</a:t>
            </a:r>
            <a:endParaRPr lang="en-US" sz="3200" dirty="0"/>
          </a:p>
          <a:p>
            <a:endParaRPr lang="en-US" sz="3200" dirty="0"/>
          </a:p>
          <a:p>
            <a:r>
              <a:rPr lang="en-US" altLang="zh-CN" sz="3200" dirty="0" err="1"/>
              <a:t>Manuscipt</a:t>
            </a:r>
            <a:r>
              <a:rPr lang="en-US" altLang="zh-CN" sz="3200" dirty="0"/>
              <a:t> type</a:t>
            </a:r>
            <a:r>
              <a:rPr lang="zh-CN" altLang="en-US" sz="3200" dirty="0"/>
              <a:t>：</a:t>
            </a:r>
            <a:r>
              <a:rPr lang="en-US" altLang="zh-CN" sz="3200" dirty="0"/>
              <a:t>Research Study</a:t>
            </a:r>
          </a:p>
          <a:p>
            <a:pPr marL="514350" indent="-514350">
              <a:buAutoNum type="arabicPeriod"/>
            </a:pPr>
            <a:r>
              <a:rPr lang="en-US" sz="3200" dirty="0"/>
              <a:t>Fast</a:t>
            </a:r>
          </a:p>
          <a:p>
            <a:pPr marL="514350" indent="-514350">
              <a:buAutoNum type="arabicPeriod"/>
            </a:pPr>
            <a:r>
              <a:rPr lang="en-US" sz="3200" dirty="0"/>
              <a:t>Swift</a:t>
            </a:r>
          </a:p>
          <a:p>
            <a:pPr marL="514350" indent="-514350">
              <a:buAutoNum type="arabicPeriod"/>
            </a:pPr>
            <a:r>
              <a:rPr lang="en-US" sz="3200" dirty="0"/>
              <a:t>But require systemic data collection system</a:t>
            </a:r>
            <a:endParaRPr lang="en-US" altLang="zh-CN" sz="3200" dirty="0"/>
          </a:p>
        </p:txBody>
      </p:sp>
    </p:spTree>
    <p:extLst>
      <p:ext uri="{BB962C8B-B14F-4D97-AF65-F5344CB8AC3E}">
        <p14:creationId xmlns:p14="http://schemas.microsoft.com/office/powerpoint/2010/main" val="401718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57C745-475A-4FF3-A872-46D83C77E490}"/>
              </a:ext>
            </a:extLst>
          </p:cNvPr>
          <p:cNvSpPr/>
          <p:nvPr/>
        </p:nvSpPr>
        <p:spPr>
          <a:xfrm>
            <a:off x="506324" y="428178"/>
            <a:ext cx="11179352" cy="5016758"/>
          </a:xfrm>
          <a:prstGeom prst="rect">
            <a:avLst/>
          </a:prstGeom>
        </p:spPr>
        <p:txBody>
          <a:bodyPr wrap="square">
            <a:spAutoFit/>
          </a:bodyPr>
          <a:lstStyle/>
          <a:p>
            <a:r>
              <a:rPr lang="en-US" sz="3200" dirty="0"/>
              <a:t>Perspective and review</a:t>
            </a:r>
          </a:p>
          <a:p>
            <a:endParaRPr lang="en-US" sz="3200" dirty="0"/>
          </a:p>
          <a:p>
            <a:r>
              <a:rPr lang="en-US" altLang="zh-CN" sz="3200" dirty="0"/>
              <a:t>When we have enough research in certain field, we will obtain respect from other institute and then we can publish </a:t>
            </a:r>
            <a:r>
              <a:rPr lang="zh-CN" altLang="en-US" sz="3200" dirty="0"/>
              <a:t>‘</a:t>
            </a:r>
            <a:r>
              <a:rPr lang="en-US" altLang="zh-CN" sz="3200" dirty="0"/>
              <a:t>review paper</a:t>
            </a:r>
            <a:r>
              <a:rPr lang="zh-CN" altLang="en-US" sz="3200" dirty="0"/>
              <a:t>’</a:t>
            </a:r>
            <a:endParaRPr lang="en-US" sz="3200" dirty="0"/>
          </a:p>
          <a:p>
            <a:endParaRPr lang="en-US" sz="3200" dirty="0"/>
          </a:p>
          <a:p>
            <a:r>
              <a:rPr lang="en-US" altLang="zh-CN" sz="3200" dirty="0" err="1"/>
              <a:t>Manuscipt</a:t>
            </a:r>
            <a:r>
              <a:rPr lang="en-US" altLang="zh-CN" sz="3200" dirty="0"/>
              <a:t> type</a:t>
            </a:r>
            <a:r>
              <a:rPr lang="zh-CN" altLang="en-US" sz="3200" dirty="0"/>
              <a:t>：</a:t>
            </a:r>
            <a:r>
              <a:rPr lang="en-US" altLang="zh-CN" sz="3200" dirty="0"/>
              <a:t>Review</a:t>
            </a:r>
          </a:p>
          <a:p>
            <a:endParaRPr lang="en-US" altLang="zh-CN" sz="3200" dirty="0"/>
          </a:p>
          <a:p>
            <a:pPr marL="514350" indent="-514350">
              <a:buAutoNum type="arabicPeriod"/>
            </a:pPr>
            <a:r>
              <a:rPr lang="en-US" altLang="zh-CN" sz="3200" dirty="0"/>
              <a:t>Deep understand to certain field</a:t>
            </a:r>
          </a:p>
          <a:p>
            <a:pPr marL="514350" indent="-514350">
              <a:buAutoNum type="arabicPeriod"/>
            </a:pPr>
            <a:r>
              <a:rPr lang="en-US" sz="3200" dirty="0"/>
              <a:t>Big benefit to achieve collaboration from other institutes</a:t>
            </a:r>
          </a:p>
        </p:txBody>
      </p:sp>
    </p:spTree>
    <p:extLst>
      <p:ext uri="{BB962C8B-B14F-4D97-AF65-F5344CB8AC3E}">
        <p14:creationId xmlns:p14="http://schemas.microsoft.com/office/powerpoint/2010/main" val="34855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75E7-810E-4DCD-9CC2-7928B6E63D56}"/>
              </a:ext>
            </a:extLst>
          </p:cNvPr>
          <p:cNvSpPr>
            <a:spLocks noGrp="1"/>
          </p:cNvSpPr>
          <p:nvPr>
            <p:ph type="ctrTitle"/>
          </p:nvPr>
        </p:nvSpPr>
        <p:spPr>
          <a:xfrm>
            <a:off x="983672" y="4218709"/>
            <a:ext cx="9144000" cy="2387600"/>
          </a:xfrm>
        </p:spPr>
        <p:txBody>
          <a:bodyPr>
            <a:noAutofit/>
          </a:bodyPr>
          <a:lstStyle/>
          <a:p>
            <a:r>
              <a:rPr lang="zh-CN" altLang="en-US" sz="4000" dirty="0"/>
              <a:t>经验分享</a:t>
            </a:r>
            <a:r>
              <a:rPr lang="en-US" altLang="zh-CN" sz="4000" dirty="0"/>
              <a:t/>
            </a:r>
            <a:br>
              <a:rPr lang="en-US" altLang="zh-CN" sz="4000" dirty="0"/>
            </a:br>
            <a:r>
              <a:rPr lang="en-US" sz="2800" dirty="0"/>
              <a:t/>
            </a:r>
            <a:br>
              <a:rPr lang="en-US" sz="2800" dirty="0"/>
            </a:br>
            <a:r>
              <a:rPr lang="en-US" sz="2800" dirty="0"/>
              <a:t>1. </a:t>
            </a:r>
            <a:r>
              <a:rPr lang="zh-CN" altLang="en-US" sz="2800" dirty="0"/>
              <a:t>文章发表时</a:t>
            </a:r>
            <a:r>
              <a:rPr lang="en-US" altLang="zh-CN" sz="2800" dirty="0"/>
              <a:t>reviewer</a:t>
            </a:r>
            <a:r>
              <a:rPr lang="zh-CN" altLang="en-US" sz="2800" dirty="0"/>
              <a:t>不管你是不是临床医生而决定接受或者拒绝你的稿子，审稿时只看文章的新颖性和扎实性。</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2. </a:t>
            </a:r>
            <a:r>
              <a:rPr lang="zh-CN" altLang="en-US" sz="2800" dirty="0"/>
              <a:t>课题的设计部分要严谨，尽量寻找多种前期数据或者文章给自己做坚实的基础，降低课题失败的概率</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3. </a:t>
            </a:r>
            <a:r>
              <a:rPr lang="zh-CN" altLang="en-US" sz="2800" dirty="0"/>
              <a:t>合作，合作，合作，贡献自己的那一部分，或者灵感，或者临床知识，或者数据收集。一篇文章需要生物信息，统计，医学，生物学多种知识的共同叠加。</a:t>
            </a:r>
            <a:r>
              <a:rPr lang="en-US" altLang="zh-CN" sz="2800" dirty="0"/>
              <a:t/>
            </a:r>
            <a:br>
              <a:rPr lang="en-US" altLang="zh-CN" sz="2800" dirty="0"/>
            </a:br>
            <a:r>
              <a:rPr lang="en-US" altLang="zh-CN" sz="2800" dirty="0"/>
              <a:t/>
            </a:r>
            <a:br>
              <a:rPr lang="en-US" altLang="zh-CN" sz="2800" dirty="0"/>
            </a:br>
            <a:r>
              <a:rPr lang="en-US" altLang="zh-CN" sz="2800" dirty="0"/>
              <a:t>4. </a:t>
            </a:r>
            <a:r>
              <a:rPr lang="zh-CN" altLang="en-US" sz="2800" dirty="0"/>
              <a:t>紧跟领域最前沿杂志，需要一个本领域的讨论群，接受最新的信息，做好数据积累，一旦机会到来，抓住机遇</a:t>
            </a:r>
            <a:endParaRPr lang="en-US" sz="2800" dirty="0"/>
          </a:p>
        </p:txBody>
      </p:sp>
    </p:spTree>
    <p:extLst>
      <p:ext uri="{BB962C8B-B14F-4D97-AF65-F5344CB8AC3E}">
        <p14:creationId xmlns:p14="http://schemas.microsoft.com/office/powerpoint/2010/main" val="336177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marshfield cl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98" y="1019175"/>
            <a:ext cx="10985701" cy="5407025"/>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a:off x="4648200" y="4305300"/>
            <a:ext cx="342900" cy="228600"/>
          </a:xfrm>
          <a:prstGeom prst="downArrow">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own Arrow 4"/>
          <p:cNvSpPr/>
          <p:nvPr/>
        </p:nvSpPr>
        <p:spPr>
          <a:xfrm>
            <a:off x="3810000" y="4127500"/>
            <a:ext cx="342900" cy="165100"/>
          </a:xfrm>
          <a:prstGeom prst="down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ectangle 2"/>
          <p:cNvSpPr/>
          <p:nvPr/>
        </p:nvSpPr>
        <p:spPr>
          <a:xfrm>
            <a:off x="2484393" y="282456"/>
            <a:ext cx="7770076" cy="461665"/>
          </a:xfrm>
          <a:prstGeom prst="rect">
            <a:avLst/>
          </a:prstGeom>
        </p:spPr>
        <p:txBody>
          <a:bodyPr wrap="none">
            <a:spAutoFit/>
          </a:bodyPr>
          <a:lstStyle/>
          <a:p>
            <a:r>
              <a:rPr lang="en-US" sz="2400" b="0" i="0" dirty="0" smtClean="0">
                <a:solidFill>
                  <a:srgbClr val="3D3D3D"/>
                </a:solidFill>
                <a:effectLst/>
                <a:latin typeface="Roboto Condensed"/>
              </a:rPr>
              <a:t>Marshfield Clinic Headquarters (Marshfield, Wisconsin) </a:t>
            </a:r>
            <a:endParaRPr lang="en-US" sz="2400" dirty="0"/>
          </a:p>
        </p:txBody>
      </p:sp>
    </p:spTree>
    <p:extLst>
      <p:ext uri="{BB962C8B-B14F-4D97-AF65-F5344CB8AC3E}">
        <p14:creationId xmlns:p14="http://schemas.microsoft.com/office/powerpoint/2010/main" val="817650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arshfield cl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71" y="369756"/>
            <a:ext cx="5137679" cy="30909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3" y="369756"/>
            <a:ext cx="5264154" cy="299586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Marshfield Clin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94" y="3673286"/>
            <a:ext cx="5036856" cy="303030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731" y="3673286"/>
            <a:ext cx="5353055" cy="303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08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687" y="749300"/>
            <a:ext cx="4162425" cy="5943600"/>
          </a:xfrm>
          <a:prstGeom prst="rect">
            <a:avLst/>
          </a:prstGeom>
        </p:spPr>
      </p:pic>
      <p:graphicFrame>
        <p:nvGraphicFramePr>
          <p:cNvPr id="3" name="Chart 2"/>
          <p:cNvGraphicFramePr>
            <a:graphicFrameLocks/>
          </p:cNvGraphicFramePr>
          <p:nvPr>
            <p:extLst>
              <p:ext uri="{D42A27DB-BD31-4B8C-83A1-F6EECF244321}">
                <p14:modId xmlns:p14="http://schemas.microsoft.com/office/powerpoint/2010/main" val="3391313969"/>
              </p:ext>
            </p:extLst>
          </p:nvPr>
        </p:nvGraphicFramePr>
        <p:xfrm>
          <a:off x="4775200" y="1193800"/>
          <a:ext cx="3632200" cy="53467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8497888" y="1560374"/>
            <a:ext cx="6096000" cy="2862322"/>
          </a:xfrm>
          <a:prstGeom prst="rect">
            <a:avLst/>
          </a:prstGeom>
        </p:spPr>
        <p:txBody>
          <a:bodyPr>
            <a:spAutoFit/>
          </a:bodyPr>
          <a:lstStyle/>
          <a:p>
            <a:r>
              <a:rPr lang="en-US" dirty="0" smtClean="0"/>
              <a:t>Disease </a:t>
            </a:r>
            <a:r>
              <a:rPr lang="en-US" dirty="0"/>
              <a:t>specific and general </a:t>
            </a:r>
            <a:r>
              <a:rPr lang="en-US" dirty="0" smtClean="0"/>
              <a:t>biobanks</a:t>
            </a:r>
          </a:p>
          <a:p>
            <a:endParaRPr lang="en-US" b="1" i="0" dirty="0" smtClean="0">
              <a:solidFill>
                <a:srgbClr val="2B2B2B"/>
              </a:solidFill>
              <a:effectLst/>
              <a:latin typeface="Helvetica Neue"/>
            </a:endParaRPr>
          </a:p>
          <a:p>
            <a:r>
              <a:rPr lang="en-US" b="1" i="0" dirty="0" smtClean="0">
                <a:solidFill>
                  <a:srgbClr val="2B2B2B"/>
                </a:solidFill>
                <a:effectLst/>
                <a:latin typeface="Helvetica Neue"/>
              </a:rPr>
              <a:t>“All of Us” biobank</a:t>
            </a:r>
          </a:p>
          <a:p>
            <a:r>
              <a:rPr lang="en-US" dirty="0"/>
              <a:t>Target size: 1 million participants</a:t>
            </a:r>
          </a:p>
          <a:p>
            <a:r>
              <a:rPr lang="en-US" dirty="0" smtClean="0"/>
              <a:t/>
            </a:r>
            <a:br>
              <a:rPr lang="en-US" dirty="0" smtClean="0"/>
            </a:br>
            <a:r>
              <a:rPr lang="en-US" b="1" dirty="0"/>
              <a:t>UK Biobank</a:t>
            </a:r>
            <a:endParaRPr lang="en-US" dirty="0"/>
          </a:p>
          <a:p>
            <a:r>
              <a:rPr lang="en-US" dirty="0" smtClean="0"/>
              <a:t>Size</a:t>
            </a:r>
            <a:r>
              <a:rPr lang="en-US" dirty="0"/>
              <a:t>: 500,000 </a:t>
            </a:r>
            <a:r>
              <a:rPr lang="en-US" dirty="0" smtClean="0"/>
              <a:t>participants</a:t>
            </a:r>
          </a:p>
          <a:p>
            <a:endParaRPr lang="en-US" dirty="0"/>
          </a:p>
          <a:p>
            <a:r>
              <a:rPr lang="en-US" dirty="0" smtClean="0"/>
              <a:t>….</a:t>
            </a:r>
            <a:endParaRPr lang="en-US" dirty="0"/>
          </a:p>
          <a:p>
            <a:endParaRPr lang="en-US" dirty="0"/>
          </a:p>
        </p:txBody>
      </p:sp>
      <p:sp>
        <p:nvSpPr>
          <p:cNvPr id="5" name="Rectangle 4"/>
          <p:cNvSpPr/>
          <p:nvPr/>
        </p:nvSpPr>
        <p:spPr>
          <a:xfrm>
            <a:off x="1692897" y="132834"/>
            <a:ext cx="9599103" cy="461665"/>
          </a:xfrm>
          <a:prstGeom prst="rect">
            <a:avLst/>
          </a:prstGeom>
        </p:spPr>
        <p:txBody>
          <a:bodyPr wrap="none">
            <a:spAutoFit/>
          </a:bodyPr>
          <a:lstStyle/>
          <a:p>
            <a:r>
              <a:rPr lang="en-US" sz="2400" b="1" dirty="0" smtClean="0">
                <a:solidFill>
                  <a:srgbClr val="2B2B2B"/>
                </a:solidFill>
                <a:latin typeface="Helvetica Neue"/>
              </a:rPr>
              <a:t>B</a:t>
            </a:r>
            <a:r>
              <a:rPr lang="en-US" sz="2400" b="1" i="0" dirty="0" smtClean="0">
                <a:solidFill>
                  <a:srgbClr val="2B2B2B"/>
                </a:solidFill>
                <a:effectLst/>
                <a:latin typeface="Helvetica Neue"/>
              </a:rPr>
              <a:t>iobank: Path to Personalized Medicine and Precision Medicine </a:t>
            </a:r>
            <a:endParaRPr lang="en-US" sz="2400" b="1" i="0" dirty="0" smtClean="0">
              <a:solidFill>
                <a:srgbClr val="2B2B2B"/>
              </a:solidFill>
              <a:effectLst/>
              <a:latin typeface="Helvetica Neue"/>
            </a:endParaRPr>
          </a:p>
        </p:txBody>
      </p:sp>
    </p:spTree>
    <p:extLst>
      <p:ext uri="{BB962C8B-B14F-4D97-AF65-F5344CB8AC3E}">
        <p14:creationId xmlns:p14="http://schemas.microsoft.com/office/powerpoint/2010/main" val="414395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794" y="1349770"/>
            <a:ext cx="9534398" cy="4758403"/>
          </a:xfrm>
          <a:prstGeom prst="rect">
            <a:avLst/>
          </a:prstGeom>
        </p:spPr>
      </p:pic>
      <p:sp>
        <p:nvSpPr>
          <p:cNvPr id="3" name="Rectangle 2"/>
          <p:cNvSpPr/>
          <p:nvPr/>
        </p:nvSpPr>
        <p:spPr>
          <a:xfrm>
            <a:off x="431800" y="368716"/>
            <a:ext cx="11260328" cy="461665"/>
          </a:xfrm>
          <a:prstGeom prst="rect">
            <a:avLst/>
          </a:prstGeom>
        </p:spPr>
        <p:txBody>
          <a:bodyPr wrap="square">
            <a:spAutoFit/>
          </a:bodyPr>
          <a:lstStyle/>
          <a:p>
            <a:r>
              <a:rPr lang="en-US" sz="2400" b="1" dirty="0" smtClean="0">
                <a:solidFill>
                  <a:srgbClr val="2B2B2B"/>
                </a:solidFill>
                <a:latin typeface="Helvetica Neue"/>
              </a:rPr>
              <a:t>Marshfield Clinic Personalized Medicine Research Project (PMRP) Biobank</a:t>
            </a:r>
            <a:endParaRPr lang="en-US" sz="2400" b="1" dirty="0">
              <a:solidFill>
                <a:srgbClr val="2B2B2B"/>
              </a:solidFill>
              <a:latin typeface="Helvetica Neue"/>
            </a:endParaRPr>
          </a:p>
        </p:txBody>
      </p:sp>
      <p:sp>
        <p:nvSpPr>
          <p:cNvPr id="4" name="Rectangle 3"/>
          <p:cNvSpPr/>
          <p:nvPr/>
        </p:nvSpPr>
        <p:spPr>
          <a:xfrm>
            <a:off x="879094" y="6258230"/>
            <a:ext cx="6096000" cy="369332"/>
          </a:xfrm>
          <a:prstGeom prst="rect">
            <a:avLst/>
          </a:prstGeom>
        </p:spPr>
        <p:txBody>
          <a:bodyPr>
            <a:spAutoFit/>
          </a:bodyPr>
          <a:lstStyle/>
          <a:p>
            <a:r>
              <a:rPr lang="en-US" b="1" dirty="0" smtClean="0">
                <a:solidFill>
                  <a:srgbClr val="0070C0"/>
                </a:solidFill>
                <a:latin typeface="Helvetica Neue"/>
              </a:rPr>
              <a:t>Stage: 2003 -&gt; 2005 -&gt; 2008 </a:t>
            </a:r>
            <a:endParaRPr lang="en-US" b="1" dirty="0">
              <a:solidFill>
                <a:srgbClr val="0070C0"/>
              </a:solidFill>
              <a:latin typeface="Helvetica Neue"/>
            </a:endParaRPr>
          </a:p>
        </p:txBody>
      </p:sp>
    </p:spTree>
    <p:extLst>
      <p:ext uri="{BB962C8B-B14F-4D97-AF65-F5344CB8AC3E}">
        <p14:creationId xmlns:p14="http://schemas.microsoft.com/office/powerpoint/2010/main" val="339200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arshfield clinic biob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2" y="732254"/>
            <a:ext cx="9788526" cy="59767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32837" y="123690"/>
            <a:ext cx="6205545" cy="523220"/>
          </a:xfrm>
          <a:prstGeom prst="rect">
            <a:avLst/>
          </a:prstGeom>
        </p:spPr>
        <p:txBody>
          <a:bodyPr wrap="none">
            <a:spAutoFit/>
          </a:bodyPr>
          <a:lstStyle/>
          <a:p>
            <a:r>
              <a:rPr lang="en-US" sz="2800" b="0" i="0" dirty="0" smtClean="0">
                <a:solidFill>
                  <a:srgbClr val="333333"/>
                </a:solidFill>
                <a:effectLst/>
                <a:latin typeface="Roboto"/>
              </a:rPr>
              <a:t>The Marshfield Clinic data warehouse</a:t>
            </a:r>
            <a:endParaRPr lang="en-US" sz="2800" dirty="0"/>
          </a:p>
        </p:txBody>
      </p:sp>
    </p:spTree>
    <p:extLst>
      <p:ext uri="{BB962C8B-B14F-4D97-AF65-F5344CB8AC3E}">
        <p14:creationId xmlns:p14="http://schemas.microsoft.com/office/powerpoint/2010/main" val="101169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734" y="1036321"/>
            <a:ext cx="7361048" cy="5279136"/>
          </a:xfrm>
          <a:prstGeom prst="rect">
            <a:avLst/>
          </a:prstGeom>
        </p:spPr>
      </p:pic>
      <p:sp>
        <p:nvSpPr>
          <p:cNvPr id="3" name="Rectangle 2"/>
          <p:cNvSpPr/>
          <p:nvPr/>
        </p:nvSpPr>
        <p:spPr>
          <a:xfrm>
            <a:off x="7388352" y="1808125"/>
            <a:ext cx="4925568" cy="4247317"/>
          </a:xfrm>
          <a:prstGeom prst="rect">
            <a:avLst/>
          </a:prstGeom>
        </p:spPr>
        <p:txBody>
          <a:bodyPr wrap="square">
            <a:spAutoFit/>
          </a:bodyPr>
          <a:lstStyle/>
          <a:p>
            <a:r>
              <a:rPr lang="en-US" b="0" i="0" dirty="0" smtClean="0">
                <a:solidFill>
                  <a:srgbClr val="202020"/>
                </a:solidFill>
                <a:effectLst/>
                <a:latin typeface="Open Sans"/>
              </a:rPr>
              <a:t>Dr. Steven Schrodi: </a:t>
            </a:r>
          </a:p>
          <a:p>
            <a:endParaRPr lang="en-US" b="0" i="0" dirty="0" smtClean="0">
              <a:solidFill>
                <a:srgbClr val="202020"/>
              </a:solidFill>
              <a:effectLst/>
              <a:latin typeface="Open Sans"/>
            </a:endParaRPr>
          </a:p>
          <a:p>
            <a:r>
              <a:rPr lang="en-US" b="0" i="0" dirty="0" smtClean="0">
                <a:solidFill>
                  <a:srgbClr val="202020"/>
                </a:solidFill>
                <a:effectLst/>
                <a:latin typeface="Open Sans"/>
              </a:rPr>
              <a:t>Human Genetics </a:t>
            </a:r>
            <a:r>
              <a:rPr lang="en-US" dirty="0" smtClean="0"/>
              <a:t/>
            </a:r>
            <a:br>
              <a:rPr lang="en-US" dirty="0" smtClean="0"/>
            </a:br>
            <a:r>
              <a:rPr lang="en-US" b="0" i="0" dirty="0" smtClean="0">
                <a:solidFill>
                  <a:srgbClr val="202020"/>
                </a:solidFill>
                <a:effectLst/>
                <a:latin typeface="Open Sans"/>
              </a:rPr>
              <a:t>Disease Genetics Theory </a:t>
            </a:r>
            <a:r>
              <a:rPr lang="en-US" dirty="0" smtClean="0"/>
              <a:t/>
            </a:r>
            <a:br>
              <a:rPr lang="en-US" dirty="0" smtClean="0"/>
            </a:br>
            <a:r>
              <a:rPr lang="en-US" b="0" i="0" dirty="0" smtClean="0">
                <a:solidFill>
                  <a:srgbClr val="202020"/>
                </a:solidFill>
                <a:effectLst/>
                <a:latin typeface="Open Sans"/>
              </a:rPr>
              <a:t>Bayesian Statistics and Applied Probability </a:t>
            </a:r>
            <a:r>
              <a:rPr lang="en-US" dirty="0" smtClean="0"/>
              <a:t/>
            </a:r>
            <a:br>
              <a:rPr lang="en-US" dirty="0" smtClean="0"/>
            </a:br>
            <a:r>
              <a:rPr lang="en-US" b="0" i="0" dirty="0" smtClean="0">
                <a:solidFill>
                  <a:srgbClr val="FF0000"/>
                </a:solidFill>
                <a:effectLst/>
                <a:latin typeface="Open Sans"/>
              </a:rPr>
              <a:t>Systemic Inflammation Traits </a:t>
            </a:r>
            <a:r>
              <a:rPr lang="en-US" dirty="0" smtClean="0">
                <a:solidFill>
                  <a:srgbClr val="FF0000"/>
                </a:solidFill>
              </a:rPr>
              <a:t/>
            </a:r>
            <a:br>
              <a:rPr lang="en-US" dirty="0" smtClean="0">
                <a:solidFill>
                  <a:srgbClr val="FF0000"/>
                </a:solidFill>
              </a:rPr>
            </a:br>
            <a:r>
              <a:rPr lang="en-US" b="0" i="0" dirty="0" smtClean="0">
                <a:solidFill>
                  <a:srgbClr val="FF0000"/>
                </a:solidFill>
                <a:effectLst/>
                <a:latin typeface="Open Sans"/>
              </a:rPr>
              <a:t>Autoimmune Genetics </a:t>
            </a:r>
            <a:r>
              <a:rPr lang="en-US" dirty="0" smtClean="0">
                <a:solidFill>
                  <a:srgbClr val="FF0000"/>
                </a:solidFill>
              </a:rPr>
              <a:t/>
            </a:r>
            <a:br>
              <a:rPr lang="en-US" dirty="0" smtClean="0">
                <a:solidFill>
                  <a:srgbClr val="FF0000"/>
                </a:solidFill>
              </a:rPr>
            </a:br>
            <a:r>
              <a:rPr lang="en-US" b="0" i="0" dirty="0" smtClean="0">
                <a:solidFill>
                  <a:srgbClr val="FF0000"/>
                </a:solidFill>
                <a:effectLst/>
                <a:latin typeface="Open Sans"/>
              </a:rPr>
              <a:t>Predictive Modeling </a:t>
            </a:r>
          </a:p>
          <a:p>
            <a:endParaRPr lang="en-US" dirty="0">
              <a:solidFill>
                <a:srgbClr val="202020"/>
              </a:solidFill>
              <a:latin typeface="Open Sans"/>
            </a:endParaRPr>
          </a:p>
          <a:p>
            <a:r>
              <a:rPr lang="en-US" dirty="0" smtClean="0">
                <a:solidFill>
                  <a:srgbClr val="202020"/>
                </a:solidFill>
                <a:latin typeface="Open Sans"/>
              </a:rPr>
              <a:t>Shicheng Guo:</a:t>
            </a:r>
          </a:p>
          <a:p>
            <a:endParaRPr lang="en-US" dirty="0" smtClean="0">
              <a:solidFill>
                <a:srgbClr val="202020"/>
              </a:solidFill>
              <a:latin typeface="Open Sans"/>
            </a:endParaRPr>
          </a:p>
          <a:p>
            <a:r>
              <a:rPr lang="en-US" dirty="0" smtClean="0">
                <a:solidFill>
                  <a:srgbClr val="FF0000"/>
                </a:solidFill>
                <a:latin typeface="Open Sans"/>
              </a:rPr>
              <a:t>Rheumatoid Arthritis Susceptibility Genes.</a:t>
            </a:r>
          </a:p>
          <a:p>
            <a:r>
              <a:rPr lang="en-US" dirty="0" smtClean="0">
                <a:solidFill>
                  <a:srgbClr val="FF0000"/>
                </a:solidFill>
                <a:latin typeface="Open Sans"/>
              </a:rPr>
              <a:t>Genetic and Epigenetic Interaction</a:t>
            </a:r>
          </a:p>
          <a:p>
            <a:r>
              <a:rPr lang="en-US" b="0" i="0" dirty="0" smtClean="0">
                <a:solidFill>
                  <a:srgbClr val="202020"/>
                </a:solidFill>
                <a:effectLst/>
                <a:latin typeface="Open Sans"/>
              </a:rPr>
              <a:t>Predictive Modeling </a:t>
            </a:r>
          </a:p>
          <a:p>
            <a:r>
              <a:rPr lang="en-US" dirty="0" smtClean="0">
                <a:solidFill>
                  <a:srgbClr val="202020"/>
                </a:solidFill>
                <a:latin typeface="Open Sans"/>
              </a:rPr>
              <a:t>Biomarker for diagnosis and prognosis</a:t>
            </a:r>
          </a:p>
        </p:txBody>
      </p:sp>
      <p:sp>
        <p:nvSpPr>
          <p:cNvPr id="4" name="Rectangle 3"/>
          <p:cNvSpPr/>
          <p:nvPr/>
        </p:nvSpPr>
        <p:spPr>
          <a:xfrm>
            <a:off x="776900" y="306062"/>
            <a:ext cx="10367582" cy="461665"/>
          </a:xfrm>
          <a:prstGeom prst="rect">
            <a:avLst/>
          </a:prstGeom>
        </p:spPr>
        <p:txBody>
          <a:bodyPr wrap="none">
            <a:spAutoFit/>
          </a:bodyPr>
          <a:lstStyle/>
          <a:p>
            <a:r>
              <a:rPr lang="en-US" sz="2400" b="0" i="0" dirty="0" smtClean="0">
                <a:solidFill>
                  <a:srgbClr val="202020"/>
                </a:solidFill>
                <a:effectLst/>
                <a:latin typeface="Open Sans"/>
              </a:rPr>
              <a:t>Dr. Steven Schrodi Lab:  Genetics and Epigenetics for Complex Diseases  </a:t>
            </a:r>
            <a:endParaRPr lang="en-US" sz="2400" b="0" i="0" dirty="0" smtClean="0">
              <a:solidFill>
                <a:srgbClr val="202020"/>
              </a:solidFill>
              <a:effectLst/>
              <a:latin typeface="Open Sans"/>
            </a:endParaRPr>
          </a:p>
        </p:txBody>
      </p:sp>
    </p:spTree>
    <p:extLst>
      <p:ext uri="{BB962C8B-B14F-4D97-AF65-F5344CB8AC3E}">
        <p14:creationId xmlns:p14="http://schemas.microsoft.com/office/powerpoint/2010/main" val="115894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324" y="1051084"/>
            <a:ext cx="6021514" cy="5325521"/>
          </a:xfrm>
          <a:prstGeom prst="rect">
            <a:avLst/>
          </a:prstGeom>
        </p:spPr>
      </p:pic>
      <p:pic>
        <p:nvPicPr>
          <p:cNvPr id="3" name="Picture 2"/>
          <p:cNvPicPr>
            <a:picLocks noChangeAspect="1"/>
          </p:cNvPicPr>
          <p:nvPr/>
        </p:nvPicPr>
        <p:blipFill>
          <a:blip r:embed="rId3"/>
          <a:stretch>
            <a:fillRect/>
          </a:stretch>
        </p:blipFill>
        <p:spPr>
          <a:xfrm>
            <a:off x="6192838" y="1051084"/>
            <a:ext cx="5618163" cy="5609913"/>
          </a:xfrm>
          <a:prstGeom prst="rect">
            <a:avLst/>
          </a:prstGeom>
        </p:spPr>
      </p:pic>
      <p:sp>
        <p:nvSpPr>
          <p:cNvPr id="4" name="Rectangle 3"/>
          <p:cNvSpPr/>
          <p:nvPr/>
        </p:nvSpPr>
        <p:spPr>
          <a:xfrm>
            <a:off x="1018200" y="305027"/>
            <a:ext cx="9394559" cy="461665"/>
          </a:xfrm>
          <a:prstGeom prst="rect">
            <a:avLst/>
          </a:prstGeom>
        </p:spPr>
        <p:txBody>
          <a:bodyPr wrap="none">
            <a:spAutoFit/>
          </a:bodyPr>
          <a:lstStyle/>
          <a:p>
            <a:r>
              <a:rPr lang="en-US" sz="2400" b="0" i="0" dirty="0" smtClean="0">
                <a:solidFill>
                  <a:srgbClr val="202020"/>
                </a:solidFill>
                <a:effectLst/>
                <a:latin typeface="Open Sans"/>
              </a:rPr>
              <a:t>Dr. Steven Schrodi Lab: Previous Publication and Interested Project</a:t>
            </a:r>
            <a:endParaRPr lang="en-US" sz="2400" b="0" i="0" dirty="0" smtClean="0">
              <a:solidFill>
                <a:srgbClr val="202020"/>
              </a:solidFill>
              <a:effectLst/>
              <a:latin typeface="Open Sans"/>
            </a:endParaRPr>
          </a:p>
        </p:txBody>
      </p:sp>
    </p:spTree>
    <p:extLst>
      <p:ext uri="{BB962C8B-B14F-4D97-AF65-F5344CB8AC3E}">
        <p14:creationId xmlns:p14="http://schemas.microsoft.com/office/powerpoint/2010/main" val="70363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75E7-810E-4DCD-9CC2-7928B6E63D56}"/>
              </a:ext>
            </a:extLst>
          </p:cNvPr>
          <p:cNvSpPr>
            <a:spLocks noGrp="1"/>
          </p:cNvSpPr>
          <p:nvPr>
            <p:ph type="ctrTitle"/>
          </p:nvPr>
        </p:nvSpPr>
        <p:spPr>
          <a:xfrm>
            <a:off x="1524000" y="1306030"/>
            <a:ext cx="9144000" cy="2387600"/>
          </a:xfrm>
        </p:spPr>
        <p:txBody>
          <a:bodyPr>
            <a:normAutofit fontScale="90000"/>
          </a:bodyPr>
          <a:lstStyle/>
          <a:p>
            <a:r>
              <a:rPr lang="zh-CN" altLang="en-US" dirty="0"/>
              <a:t>临床医生如何找到适合自己的科研模式</a:t>
            </a:r>
            <a:r>
              <a:rPr lang="en-US" altLang="zh-CN" dirty="0"/>
              <a:t/>
            </a:r>
            <a:br>
              <a:rPr lang="en-US" altLang="zh-CN" dirty="0"/>
            </a:br>
            <a:r>
              <a:rPr lang="en-US" altLang="zh-CN" sz="4000" dirty="0"/>
              <a:t>How to make yourself survive in the clinical research career</a:t>
            </a:r>
            <a:endParaRPr lang="en-US" dirty="0"/>
          </a:p>
        </p:txBody>
      </p:sp>
      <p:sp>
        <p:nvSpPr>
          <p:cNvPr id="3" name="Subtitle 2">
            <a:extLst>
              <a:ext uri="{FF2B5EF4-FFF2-40B4-BE49-F238E27FC236}">
                <a16:creationId xmlns:a16="http://schemas.microsoft.com/office/drawing/2014/main" id="{87359D53-E232-4766-B7A3-5A80AA6FBEA3}"/>
              </a:ext>
            </a:extLst>
          </p:cNvPr>
          <p:cNvSpPr>
            <a:spLocks noGrp="1"/>
          </p:cNvSpPr>
          <p:nvPr>
            <p:ph type="subTitle" idx="1"/>
          </p:nvPr>
        </p:nvSpPr>
        <p:spPr>
          <a:xfrm>
            <a:off x="1630017" y="4358170"/>
            <a:ext cx="9144000" cy="1655762"/>
          </a:xfrm>
        </p:spPr>
        <p:txBody>
          <a:bodyPr/>
          <a:lstStyle/>
          <a:p>
            <a:r>
              <a:rPr lang="zh-CN" altLang="en-US" dirty="0"/>
              <a:t>郭士成</a:t>
            </a:r>
            <a:endParaRPr lang="en-US" altLang="zh-CN" dirty="0"/>
          </a:p>
          <a:p>
            <a:r>
              <a:rPr lang="en-US" altLang="zh-CN" dirty="0"/>
              <a:t>Marshfield Clinic Research Institute</a:t>
            </a:r>
          </a:p>
          <a:p>
            <a:r>
              <a:rPr lang="en-US" altLang="zh-CN" dirty="0"/>
              <a:t>09/06/2018</a:t>
            </a:r>
            <a:endParaRPr lang="en-US" dirty="0"/>
          </a:p>
        </p:txBody>
      </p:sp>
    </p:spTree>
    <p:extLst>
      <p:ext uri="{BB962C8B-B14F-4D97-AF65-F5344CB8AC3E}">
        <p14:creationId xmlns:p14="http://schemas.microsoft.com/office/powerpoint/2010/main" val="56038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328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等线</vt:lpstr>
      <vt:lpstr>等线 Light</vt:lpstr>
      <vt:lpstr>Gotham SSm A</vt:lpstr>
      <vt:lpstr>Helvetica Neue</vt:lpstr>
      <vt:lpstr>Open Sans</vt:lpstr>
      <vt:lpstr>Roboto</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临床医生如何找到适合自己的科研模式 How to make yourself survive in the clinical research career</vt:lpstr>
      <vt:lpstr>PowerPoint Presentation</vt:lpstr>
      <vt:lpstr>PowerPoint Presentation</vt:lpstr>
      <vt:lpstr>PowerPoint Presentation</vt:lpstr>
      <vt:lpstr>PowerPoint Presentation</vt:lpstr>
      <vt:lpstr>经验分享  1. 文章发表时reviewer不管你是不是临床医生而决定接受或者拒绝你的稿子，审稿时只看文章的新颖性和扎实性。   2. 课题的设计部分要严谨，尽量寻找多种前期数据或者文章给自己做坚实的基础，降低课题失败的概率   3. 合作，合作，合作，贡献自己的那一部分，或者灵感，或者临床知识，或者数据收集。一篇文章需要生物信息，统计，医学，生物学多种知识的共同叠加。  4. 紧跟领域最前沿杂志，需要一个本领域的讨论群，接受最新的信息，做好数据积累，一旦机会到来，抓住机遇</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28</cp:revision>
  <dcterms:created xsi:type="dcterms:W3CDTF">2018-09-06T04:19:07Z</dcterms:created>
  <dcterms:modified xsi:type="dcterms:W3CDTF">2018-09-06T05:52:15Z</dcterms:modified>
</cp:coreProperties>
</file>