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54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4E583C-98F1-4D09-96FA-C65FD55A78F8}"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204535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E583C-98F1-4D09-96FA-C65FD55A78F8}"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262810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E583C-98F1-4D09-96FA-C65FD55A78F8}"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174746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E583C-98F1-4D09-96FA-C65FD55A78F8}"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353883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E583C-98F1-4D09-96FA-C65FD55A78F8}"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56458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4E583C-98F1-4D09-96FA-C65FD55A78F8}"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426447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4E583C-98F1-4D09-96FA-C65FD55A78F8}"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26869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4E583C-98F1-4D09-96FA-C65FD55A78F8}"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327144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E583C-98F1-4D09-96FA-C65FD55A78F8}"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83340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E583C-98F1-4D09-96FA-C65FD55A78F8}"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375694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E583C-98F1-4D09-96FA-C65FD55A78F8}"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3498A-34E3-4777-932A-88DFF4CB710C}" type="slidenum">
              <a:rPr lang="en-US" smtClean="0"/>
              <a:t>‹#›</a:t>
            </a:fld>
            <a:endParaRPr lang="en-US"/>
          </a:p>
        </p:txBody>
      </p:sp>
    </p:spTree>
    <p:extLst>
      <p:ext uri="{BB962C8B-B14F-4D97-AF65-F5344CB8AC3E}">
        <p14:creationId xmlns:p14="http://schemas.microsoft.com/office/powerpoint/2010/main" val="63192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E583C-98F1-4D09-96FA-C65FD55A78F8}" type="datetimeFigureOut">
              <a:rPr lang="en-US" smtClean="0"/>
              <a:t>6/26/2018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3498A-34E3-4777-932A-88DFF4CB710C}" type="slidenum">
              <a:rPr lang="en-US" smtClean="0"/>
              <a:t>‹#›</a:t>
            </a:fld>
            <a:endParaRPr lang="en-US"/>
          </a:p>
        </p:txBody>
      </p:sp>
    </p:spTree>
    <p:extLst>
      <p:ext uri="{BB962C8B-B14F-4D97-AF65-F5344CB8AC3E}">
        <p14:creationId xmlns:p14="http://schemas.microsoft.com/office/powerpoint/2010/main" val="99708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evolutionary lineage of metazoan organisms and functional evolutionary history of the Fgf gene family. (A) The entire C. elegans, C. intestinalis, mouse and human genomes have been sequenced. The Fgf gene family expanded in two major phases (I and II) during metazoan evolution. Phase I occurred after the separation of protostomes and deutrostomes. Phase II occurred at the early emergence of vertebrates. Mya, million years ago. (B) Fgf13-like is the ancestral gene of the Fgf gene family. Fgf4-like was generated from Fgf13-like by gene duplication during the early stages of metazoan evolution. Fgf5-like, Fgf8-like, Fgf9-like and Fgf10-like were generated from Fgf4-like in phase I by gene duplication. Fgf15/19-like was also generated from Fgf4-like by local gene duplication. Each subfamily further expanded into three or four members via two large-scale genome duplication events in phase 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87547"/>
            <a:ext cx="4026652" cy="45781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870" y="304800"/>
            <a:ext cx="4488932"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19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4572000" cy="646331"/>
          </a:xfrm>
          <a:prstGeom prst="rect">
            <a:avLst/>
          </a:prstGeom>
        </p:spPr>
        <p:txBody>
          <a:bodyPr>
            <a:spAutoFit/>
          </a:bodyPr>
          <a:lstStyle/>
          <a:p>
            <a:r>
              <a:rPr lang="en-US" dirty="0" smtClean="0"/>
              <a:t>TFR1, TFR2, HAMP, HFE, NGAL, DMT1, DMT1nonIRE,, IREG1, HEPH, CP, HJV, FTH1</a:t>
            </a:r>
            <a:endParaRPr lang="en-US" dirty="0"/>
          </a:p>
        </p:txBody>
      </p:sp>
      <p:pic>
        <p:nvPicPr>
          <p:cNvPr id="2050" name="Picture 2" descr="http://useast.ensembl.org/img-tmp/temporary/2018_06_26/LMZJIXMUARMfICACOYAAATF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752600"/>
            <a:ext cx="7848925"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1676400"/>
            <a:ext cx="777777" cy="369332"/>
          </a:xfrm>
          <a:prstGeom prst="rect">
            <a:avLst/>
          </a:prstGeom>
        </p:spPr>
        <p:txBody>
          <a:bodyPr wrap="none">
            <a:spAutoFit/>
          </a:bodyPr>
          <a:lstStyle/>
          <a:p>
            <a:r>
              <a:rPr lang="en-US" dirty="0" smtClean="0"/>
              <a:t>HAMP</a:t>
            </a:r>
            <a:endParaRPr lang="en-US" dirty="0"/>
          </a:p>
        </p:txBody>
      </p:sp>
    </p:spTree>
    <p:extLst>
      <p:ext uri="{BB962C8B-B14F-4D97-AF65-F5344CB8AC3E}">
        <p14:creationId xmlns:p14="http://schemas.microsoft.com/office/powerpoint/2010/main" val="297980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useast.ensembl.org/img-tmp/temporary/2018_06_26/LMZJfNKaTMEKACIAQUAAAFe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654028" cy="5181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1418" y="609600"/>
            <a:ext cx="663964" cy="369332"/>
          </a:xfrm>
          <a:prstGeom prst="rect">
            <a:avLst/>
          </a:prstGeom>
        </p:spPr>
        <p:txBody>
          <a:bodyPr wrap="none">
            <a:spAutoFit/>
          </a:bodyPr>
          <a:lstStyle/>
          <a:p>
            <a:r>
              <a:rPr lang="en-US" dirty="0" smtClean="0"/>
              <a:t>FTH1</a:t>
            </a:r>
            <a:endParaRPr lang="en-US" dirty="0"/>
          </a:p>
        </p:txBody>
      </p:sp>
    </p:spTree>
    <p:extLst>
      <p:ext uri="{BB962C8B-B14F-4D97-AF65-F5344CB8AC3E}">
        <p14:creationId xmlns:p14="http://schemas.microsoft.com/office/powerpoint/2010/main" val="49689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25</Words>
  <Application>Microsoft Office PowerPoint</Application>
  <PresentationFormat>On-screen Show (4:3)</PresentationFormat>
  <Paragraphs>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Marshfield Clinic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3</cp:revision>
  <dcterms:created xsi:type="dcterms:W3CDTF">2018-06-26T19:10:47Z</dcterms:created>
  <dcterms:modified xsi:type="dcterms:W3CDTF">2018-06-26T20:42:53Z</dcterms:modified>
</cp:coreProperties>
</file>