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58" r:id="rId5"/>
    <p:sldId id="264" r:id="rId6"/>
    <p:sldId id="265" r:id="rId7"/>
    <p:sldId id="260" r:id="rId8"/>
    <p:sldId id="257" r:id="rId9"/>
    <p:sldId id="256"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F98563-1D82-4DF2-A082-428DFD12C87B}"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154554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98563-1D82-4DF2-A082-428DFD12C87B}"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91056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98563-1D82-4DF2-A082-428DFD12C87B}"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33941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98563-1D82-4DF2-A082-428DFD12C87B}"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19043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F98563-1D82-4DF2-A082-428DFD12C87B}"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3284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F98563-1D82-4DF2-A082-428DFD12C87B}"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29390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F98563-1D82-4DF2-A082-428DFD12C87B}" type="datetimeFigureOut">
              <a:rPr lang="en-US" smtClean="0"/>
              <a:t>8/17/2019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340469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F98563-1D82-4DF2-A082-428DFD12C87B}" type="datetimeFigureOut">
              <a:rPr lang="en-US" smtClean="0"/>
              <a:t>8/17/2019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327252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98563-1D82-4DF2-A082-428DFD12C87B}" type="datetimeFigureOut">
              <a:rPr lang="en-US" smtClean="0"/>
              <a:t>8/17/2019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194462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F98563-1D82-4DF2-A082-428DFD12C87B}"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287589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F98563-1D82-4DF2-A082-428DFD12C87B}"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F1A84-B000-47C8-96A4-282368582B93}" type="slidenum">
              <a:rPr lang="en-US" smtClean="0"/>
              <a:t>‹#›</a:t>
            </a:fld>
            <a:endParaRPr lang="en-US"/>
          </a:p>
        </p:txBody>
      </p:sp>
    </p:spTree>
    <p:extLst>
      <p:ext uri="{BB962C8B-B14F-4D97-AF65-F5344CB8AC3E}">
        <p14:creationId xmlns:p14="http://schemas.microsoft.com/office/powerpoint/2010/main" val="110523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98563-1D82-4DF2-A082-428DFD12C87B}" type="datetimeFigureOut">
              <a:rPr lang="en-US" smtClean="0"/>
              <a:t>8/17/2019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F1A84-B000-47C8-96A4-282368582B93}" type="slidenum">
              <a:rPr lang="en-US" smtClean="0"/>
              <a:t>‹#›</a:t>
            </a:fld>
            <a:endParaRPr lang="en-US"/>
          </a:p>
        </p:txBody>
      </p:sp>
    </p:spTree>
    <p:extLst>
      <p:ext uri="{BB962C8B-B14F-4D97-AF65-F5344CB8AC3E}">
        <p14:creationId xmlns:p14="http://schemas.microsoft.com/office/powerpoint/2010/main" val="64619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3708548/"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99901" y="1224047"/>
            <a:ext cx="2842021" cy="2183367"/>
          </a:xfrm>
          <a:prstGeom prst="rect">
            <a:avLst/>
          </a:prstGeom>
        </p:spPr>
      </p:pic>
      <p:pic>
        <p:nvPicPr>
          <p:cNvPr id="3" name="Picture 2"/>
          <p:cNvPicPr>
            <a:picLocks noChangeAspect="1"/>
          </p:cNvPicPr>
          <p:nvPr/>
        </p:nvPicPr>
        <p:blipFill>
          <a:blip r:embed="rId3"/>
          <a:stretch>
            <a:fillRect/>
          </a:stretch>
        </p:blipFill>
        <p:spPr>
          <a:xfrm>
            <a:off x="271604" y="1457607"/>
            <a:ext cx="7367683" cy="5299561"/>
          </a:xfrm>
          <a:prstGeom prst="rect">
            <a:avLst/>
          </a:prstGeom>
        </p:spPr>
      </p:pic>
      <p:sp>
        <p:nvSpPr>
          <p:cNvPr id="4" name="Rectangle 3"/>
          <p:cNvSpPr/>
          <p:nvPr/>
        </p:nvSpPr>
        <p:spPr>
          <a:xfrm>
            <a:off x="512672" y="309425"/>
            <a:ext cx="10884076" cy="523220"/>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Stanford </a:t>
            </a:r>
            <a:r>
              <a:rPr lang="en-US" sz="2800" dirty="0">
                <a:latin typeface="Arial" panose="020B0604020202020204" pitchFamily="34" charset="0"/>
                <a:cs typeface="Arial" panose="020B0604020202020204" pitchFamily="34" charset="0"/>
              </a:rPr>
              <a:t>Model: longitudinal big data approach for </a:t>
            </a:r>
            <a:r>
              <a:rPr lang="en-US" sz="2800" dirty="0" smtClean="0">
                <a:latin typeface="Arial" panose="020B0604020202020204" pitchFamily="34" charset="0"/>
                <a:cs typeface="Arial" panose="020B0604020202020204" pitchFamily="34" charset="0"/>
              </a:rPr>
              <a:t>precision health</a:t>
            </a:r>
            <a:endParaRPr 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8199900" y="3503010"/>
            <a:ext cx="2842021" cy="3254158"/>
          </a:xfrm>
          <a:prstGeom prst="rect">
            <a:avLst/>
          </a:prstGeom>
        </p:spPr>
      </p:pic>
    </p:spTree>
    <p:extLst>
      <p:ext uri="{BB962C8B-B14F-4D97-AF65-F5344CB8AC3E}">
        <p14:creationId xmlns:p14="http://schemas.microsoft.com/office/powerpoint/2010/main" val="342498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38149" y="581525"/>
            <a:ext cx="10067926" cy="5751558"/>
            <a:chOff x="438149" y="581525"/>
            <a:chExt cx="10067926" cy="5751558"/>
          </a:xfrm>
        </p:grpSpPr>
        <p:grpSp>
          <p:nvGrpSpPr>
            <p:cNvPr id="5" name="Group 4"/>
            <p:cNvGrpSpPr/>
            <p:nvPr/>
          </p:nvGrpSpPr>
          <p:grpSpPr>
            <a:xfrm>
              <a:off x="438149" y="581525"/>
              <a:ext cx="10067926" cy="5751558"/>
              <a:chOff x="438149" y="581525"/>
              <a:chExt cx="10067926" cy="5751558"/>
            </a:xfrm>
          </p:grpSpPr>
          <p:pic>
            <p:nvPicPr>
              <p:cNvPr id="2" name="Picture 1"/>
              <p:cNvPicPr>
                <a:picLocks noChangeAspect="1"/>
              </p:cNvPicPr>
              <p:nvPr/>
            </p:nvPicPr>
            <p:blipFill>
              <a:blip r:embed="rId2"/>
              <a:stretch>
                <a:fillRect/>
              </a:stretch>
            </p:blipFill>
            <p:spPr>
              <a:xfrm>
                <a:off x="5943933" y="581525"/>
                <a:ext cx="4562142" cy="5751558"/>
              </a:xfrm>
              <a:prstGeom prst="rect">
                <a:avLst/>
              </a:prstGeom>
            </p:spPr>
          </p:pic>
          <p:pic>
            <p:nvPicPr>
              <p:cNvPr id="4" name="Picture 3"/>
              <p:cNvPicPr>
                <a:picLocks noChangeAspect="1"/>
              </p:cNvPicPr>
              <p:nvPr/>
            </p:nvPicPr>
            <p:blipFill rotWithShape="1">
              <a:blip r:embed="rId3"/>
              <a:srcRect l="5924" t="9327" r="8181" b="7454"/>
              <a:stretch/>
            </p:blipFill>
            <p:spPr>
              <a:xfrm>
                <a:off x="438149" y="618582"/>
                <a:ext cx="4648201" cy="5677444"/>
              </a:xfrm>
              <a:prstGeom prst="rect">
                <a:avLst/>
              </a:prstGeom>
            </p:spPr>
          </p:pic>
        </p:grpSp>
        <p:cxnSp>
          <p:nvCxnSpPr>
            <p:cNvPr id="7" name="Straight Arrow Connector 6"/>
            <p:cNvCxnSpPr/>
            <p:nvPr/>
          </p:nvCxnSpPr>
          <p:spPr>
            <a:xfrm flipV="1">
              <a:off x="8562975" y="4324351"/>
              <a:ext cx="85725" cy="4571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25570" y="4781550"/>
              <a:ext cx="474810" cy="369332"/>
            </a:xfrm>
            <a:prstGeom prst="rect">
              <a:avLst/>
            </a:prstGeom>
            <a:noFill/>
          </p:spPr>
          <p:txBody>
            <a:bodyPr wrap="none" rtlCol="0">
              <a:spAutoFit/>
            </a:bodyPr>
            <a:lstStyle/>
            <a:p>
              <a:r>
                <a:rPr lang="en-US" dirty="0" smtClean="0"/>
                <a:t>GH</a:t>
              </a:r>
              <a:endParaRPr lang="en-US" dirty="0"/>
            </a:p>
          </p:txBody>
        </p:sp>
      </p:grpSp>
    </p:spTree>
    <p:extLst>
      <p:ext uri="{BB962C8B-B14F-4D97-AF65-F5344CB8AC3E}">
        <p14:creationId xmlns:p14="http://schemas.microsoft.com/office/powerpoint/2010/main" val="3611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çç©ä¿¡æ¯å­¦100ä¸ªåºç¡é®é¢ ââ ç¬¬37é¢ å½æ ·æ¬è½¬å½ç»æ®éååæ¶RNA-Seqæä¹è¿è¡åæ(1)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629" y="1409700"/>
            <a:ext cx="9518077" cy="396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8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05112" y="1709658"/>
            <a:ext cx="5919788" cy="2555002"/>
            <a:chOff x="2805112" y="1709658"/>
            <a:chExt cx="5919788" cy="2555002"/>
          </a:xfrm>
        </p:grpSpPr>
        <p:grpSp>
          <p:nvGrpSpPr>
            <p:cNvPr id="5" name="Group 4"/>
            <p:cNvGrpSpPr/>
            <p:nvPr/>
          </p:nvGrpSpPr>
          <p:grpSpPr>
            <a:xfrm>
              <a:off x="2805112" y="1709658"/>
              <a:ext cx="5919788" cy="2555002"/>
              <a:chOff x="2805112" y="1709658"/>
              <a:chExt cx="5919788" cy="2555002"/>
            </a:xfrm>
          </p:grpSpPr>
          <p:pic>
            <p:nvPicPr>
              <p:cNvPr id="2" name="Picture 1"/>
              <p:cNvPicPr/>
              <p:nvPr/>
            </p:nvPicPr>
            <p:blipFill>
              <a:blip r:embed="rId2"/>
              <a:stretch>
                <a:fillRect/>
              </a:stretch>
            </p:blipFill>
            <p:spPr>
              <a:xfrm>
                <a:off x="5634037" y="2152650"/>
                <a:ext cx="3090863" cy="2038350"/>
              </a:xfrm>
              <a:prstGeom prst="rect">
                <a:avLst/>
              </a:prstGeom>
            </p:spPr>
          </p:pic>
          <p:sp>
            <p:nvSpPr>
              <p:cNvPr id="3" name="TextBox 2"/>
              <p:cNvSpPr txBox="1"/>
              <p:nvPr/>
            </p:nvSpPr>
            <p:spPr>
              <a:xfrm>
                <a:off x="5948362" y="1709658"/>
                <a:ext cx="338554"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B</a:t>
                </a:r>
                <a:endParaRPr lang="en-US" sz="1600" dirty="0">
                  <a:latin typeface="Arial" panose="020B0604020202020204" pitchFamily="34" charset="0"/>
                  <a:cs typeface="Arial" panose="020B0604020202020204" pitchFamily="34"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r="43866"/>
              <a:stretch/>
            </p:blipFill>
            <p:spPr bwMode="auto">
              <a:xfrm>
                <a:off x="2805112" y="1724025"/>
                <a:ext cx="2905125" cy="2540635"/>
              </a:xfrm>
              <a:prstGeom prst="rect">
                <a:avLst/>
              </a:prstGeom>
              <a:noFill/>
              <a:ln>
                <a:noFill/>
              </a:ln>
              <a:extLst>
                <a:ext uri="{53640926-AAD7-44D8-BBD7-CCE9431645EC}">
                  <a14:shadowObscured xmlns:a14="http://schemas.microsoft.com/office/drawing/2010/main"/>
                </a:ext>
              </a:extLst>
            </p:spPr>
          </p:pic>
        </p:grpSp>
        <p:sp>
          <p:nvSpPr>
            <p:cNvPr id="6" name="Rectangle 5"/>
            <p:cNvSpPr/>
            <p:nvPr/>
          </p:nvSpPr>
          <p:spPr>
            <a:xfrm>
              <a:off x="6853140" y="1786602"/>
              <a:ext cx="1343638" cy="261610"/>
            </a:xfrm>
            <a:prstGeom prst="rect">
              <a:avLst/>
            </a:prstGeom>
          </p:spPr>
          <p:txBody>
            <a:bodyPr wrap="none">
              <a:spAutoFit/>
            </a:bodyPr>
            <a:lstStyle/>
            <a:p>
              <a:r>
                <a:rPr lang="en-US" sz="1100" b="1" dirty="0" smtClean="0">
                  <a:latin typeface="Arial" panose="020B0604020202020204" pitchFamily="34" charset="0"/>
                  <a:ea typeface="Times New Roman" panose="02020603050405020304" pitchFamily="18" charset="0"/>
                </a:rPr>
                <a:t>Astrocytes 24Hr </a:t>
              </a:r>
              <a:endParaRPr lang="en-US" sz="1100" b="1" dirty="0"/>
            </a:p>
          </p:txBody>
        </p:sp>
      </p:grpSp>
    </p:spTree>
    <p:extLst>
      <p:ext uri="{BB962C8B-B14F-4D97-AF65-F5344CB8AC3E}">
        <p14:creationId xmlns:p14="http://schemas.microsoft.com/office/powerpoint/2010/main" val="22377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82" y="1072284"/>
            <a:ext cx="6524625" cy="5133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5082" y="6314163"/>
            <a:ext cx="5031566" cy="461665"/>
          </a:xfrm>
          <a:prstGeom prst="rect">
            <a:avLst/>
          </a:prstGeom>
        </p:spPr>
        <p:txBody>
          <a:bodyPr wrap="square">
            <a:spAutoFit/>
          </a:bodyPr>
          <a:lstStyle/>
          <a:p>
            <a:pPr algn="ctr"/>
            <a:r>
              <a:rPr lang="en-US" sz="1200" dirty="0">
                <a:solidFill>
                  <a:srgbClr val="222222"/>
                </a:solidFill>
                <a:latin typeface="Arial" panose="020B0604020202020204" pitchFamily="34" charset="0"/>
                <a:cs typeface="Arial" panose="020B0604020202020204" pitchFamily="34" charset="0"/>
              </a:rPr>
              <a:t>The Nordic countries, a geographical and cultural region in Northern Europe and the North and Norwegian Seas.</a:t>
            </a:r>
            <a:endParaRPr lang="en-US" sz="1200" dirty="0">
              <a:latin typeface="Arial" panose="020B0604020202020204" pitchFamily="34" charset="0"/>
              <a:cs typeface="Arial" panose="020B0604020202020204" pitchFamily="34" charset="0"/>
            </a:endParaRPr>
          </a:p>
        </p:txBody>
      </p:sp>
      <p:sp>
        <p:nvSpPr>
          <p:cNvPr id="3" name="Rectangle 2"/>
          <p:cNvSpPr/>
          <p:nvPr/>
        </p:nvSpPr>
        <p:spPr>
          <a:xfrm>
            <a:off x="1028008" y="318392"/>
            <a:ext cx="10310554" cy="523220"/>
          </a:xfrm>
          <a:prstGeom prst="rect">
            <a:avLst/>
          </a:prstGeom>
        </p:spPr>
        <p:txBody>
          <a:bodyPr wrap="square">
            <a:spAutoFit/>
          </a:bodyPr>
          <a:lstStyle/>
          <a:p>
            <a:r>
              <a:rPr lang="en-US" sz="2800" dirty="0">
                <a:solidFill>
                  <a:srgbClr val="222222"/>
                </a:solidFill>
                <a:latin typeface="Lora"/>
              </a:rPr>
              <a:t>Roadmap for a precision-medicine initiative in the Nordic </a:t>
            </a:r>
            <a:r>
              <a:rPr lang="en-US" sz="2800" dirty="0" smtClean="0">
                <a:solidFill>
                  <a:srgbClr val="222222"/>
                </a:solidFill>
                <a:latin typeface="Lora"/>
              </a:rPr>
              <a:t>region</a:t>
            </a:r>
            <a:endParaRPr lang="en-US" sz="2800" dirty="0"/>
          </a:p>
        </p:txBody>
      </p:sp>
    </p:spTree>
    <p:extLst>
      <p:ext uri="{BB962C8B-B14F-4D97-AF65-F5344CB8AC3E}">
        <p14:creationId xmlns:p14="http://schemas.microsoft.com/office/powerpoint/2010/main" val="328536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5775" y="628650"/>
            <a:ext cx="6096000" cy="3067050"/>
          </a:xfrm>
          <a:prstGeom prst="rect">
            <a:avLst/>
          </a:prstGeom>
        </p:spPr>
      </p:pic>
      <p:sp>
        <p:nvSpPr>
          <p:cNvPr id="3" name="Rectangle 2"/>
          <p:cNvSpPr/>
          <p:nvPr/>
        </p:nvSpPr>
        <p:spPr>
          <a:xfrm>
            <a:off x="485775" y="4056787"/>
            <a:ext cx="10782300" cy="923330"/>
          </a:xfrm>
          <a:prstGeom prst="rect">
            <a:avLst/>
          </a:prstGeom>
        </p:spPr>
        <p:txBody>
          <a:bodyPr wrap="square">
            <a:spAutoFit/>
          </a:bodyPr>
          <a:lstStyle/>
          <a:p>
            <a:r>
              <a:rPr lang="en-US" dirty="0">
                <a:solidFill>
                  <a:srgbClr val="000000"/>
                </a:solidFill>
                <a:latin typeface="Times New Roman" panose="02020603050405020304" pitchFamily="18" charset="0"/>
              </a:rPr>
              <a:t>Response and progression as distinct events in solid tumor oncology care and research. Because response and progression play two very different roles, the two may be better conceptualized as distinct events rather than as the two ends of a single spectrum, and each can be studied and critiqued separately.</a:t>
            </a:r>
            <a:endParaRPr lang="en-US" dirty="0"/>
          </a:p>
        </p:txBody>
      </p:sp>
      <p:sp>
        <p:nvSpPr>
          <p:cNvPr id="4" name="Rectangle 3"/>
          <p:cNvSpPr/>
          <p:nvPr/>
        </p:nvSpPr>
        <p:spPr>
          <a:xfrm>
            <a:off x="6419850" y="6329660"/>
            <a:ext cx="5953125" cy="369332"/>
          </a:xfrm>
          <a:prstGeom prst="rect">
            <a:avLst/>
          </a:prstGeom>
        </p:spPr>
        <p:txBody>
          <a:bodyPr wrap="square">
            <a:spAutoFit/>
          </a:bodyPr>
          <a:lstStyle/>
          <a:p>
            <a:r>
              <a:rPr lang="en-US" dirty="0">
                <a:solidFill>
                  <a:srgbClr val="642A8F"/>
                </a:solidFill>
                <a:latin typeface="arial" panose="020B0604020202020204" pitchFamily="34" charset="0"/>
                <a:hlinkClick r:id="rId3"/>
              </a:rPr>
              <a:t>J Natl Cancer Inst. 2012 Oct 17; 104(20): </a:t>
            </a:r>
            <a:r>
              <a:rPr lang="en-US" dirty="0" smtClean="0">
                <a:solidFill>
                  <a:srgbClr val="642A8F"/>
                </a:solidFill>
                <a:latin typeface="arial" panose="020B0604020202020204" pitchFamily="34" charset="0"/>
                <a:hlinkClick r:id="rId3"/>
              </a:rPr>
              <a:t>1534–1541</a:t>
            </a:r>
            <a:endParaRPr lang="en-US" dirty="0"/>
          </a:p>
        </p:txBody>
      </p:sp>
    </p:spTree>
    <p:extLst>
      <p:ext uri="{BB962C8B-B14F-4D97-AF65-F5344CB8AC3E}">
        <p14:creationId xmlns:p14="http://schemas.microsoft.com/office/powerpoint/2010/main" val="151998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25" y="1666518"/>
            <a:ext cx="6096000" cy="4801314"/>
          </a:xfrm>
          <a:prstGeom prst="rect">
            <a:avLst/>
          </a:prstGeom>
        </p:spPr>
        <p:txBody>
          <a:bodyPr>
            <a:spAutoFit/>
          </a:bodyPr>
          <a:lstStyle/>
          <a:p>
            <a:r>
              <a:rPr lang="en-US" dirty="0"/>
              <a:t>To date, whole exome sequencing has been performed on approximately 90,000 samples and are linked to their EHR under a protocol approved by </a:t>
            </a:r>
            <a:r>
              <a:rPr lang="en-US" dirty="0" err="1"/>
              <a:t>Geisinger</a:t>
            </a:r>
            <a:r>
              <a:rPr lang="en-US" dirty="0"/>
              <a:t> Institutional Review Board. Additionally, </a:t>
            </a:r>
            <a:r>
              <a:rPr lang="en-US" dirty="0" err="1"/>
              <a:t>Geisinger</a:t>
            </a:r>
            <a:r>
              <a:rPr lang="en-US" dirty="0"/>
              <a:t> also maintains a separate cancer registry, which contains information on all patients who have been diagnosed with cancer. The </a:t>
            </a:r>
            <a:r>
              <a:rPr lang="en-US" dirty="0" err="1"/>
              <a:t>Geisinger</a:t>
            </a:r>
            <a:r>
              <a:rPr lang="en-US" dirty="0"/>
              <a:t> cancer registry also contributes patient data to the National Cancer Database. There were 8,791 patients out of 90,000 sequenced patients diagnosed with any type of cancer from the cancer registry and 481 EMCA cases were identified among them using ICD-9 site codes – C54.3, C54.9, C54.1 and C54.0. The control population consisted of a subset of age and BMI matched patients out of 90,000 sequenced samples with no history of cancer diagnosis based on the absence of any ICD9/ICD10 code related to cancer in a problem-list entry of the diagnosis code, an inpatient hospitalization-discharge diagnosis code, or an encounter diagnosis code.”</a:t>
            </a:r>
          </a:p>
        </p:txBody>
      </p:sp>
    </p:spTree>
    <p:extLst>
      <p:ext uri="{BB962C8B-B14F-4D97-AF65-F5344CB8AC3E}">
        <p14:creationId xmlns:p14="http://schemas.microsoft.com/office/powerpoint/2010/main" val="137336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214" y="619431"/>
            <a:ext cx="6000059" cy="3769749"/>
          </a:xfrm>
          <a:prstGeom prst="rect">
            <a:avLst/>
          </a:prstGeom>
        </p:spPr>
      </p:pic>
      <p:pic>
        <p:nvPicPr>
          <p:cNvPr id="3" name="Picture 2"/>
          <p:cNvPicPr>
            <a:picLocks noChangeAspect="1"/>
          </p:cNvPicPr>
          <p:nvPr/>
        </p:nvPicPr>
        <p:blipFill>
          <a:blip r:embed="rId3"/>
          <a:stretch>
            <a:fillRect/>
          </a:stretch>
        </p:blipFill>
        <p:spPr>
          <a:xfrm>
            <a:off x="6550588" y="619431"/>
            <a:ext cx="5189128" cy="3648307"/>
          </a:xfrm>
          <a:prstGeom prst="rect">
            <a:avLst/>
          </a:prstGeom>
        </p:spPr>
      </p:pic>
    </p:spTree>
    <p:extLst>
      <p:ext uri="{BB962C8B-B14F-4D97-AF65-F5344CB8AC3E}">
        <p14:creationId xmlns:p14="http://schemas.microsoft.com/office/powerpoint/2010/main" val="249110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enome.ucsc.edu/trash/hgc/gtexGene_genome_2966_a750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09" y="971328"/>
            <a:ext cx="7938101" cy="44512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6958" y="308988"/>
            <a:ext cx="10829824" cy="461665"/>
          </a:xfrm>
          <a:prstGeom prst="rect">
            <a:avLst/>
          </a:prstGeom>
          <a:noFill/>
        </p:spPr>
        <p:txBody>
          <a:bodyPr wrap="none" rtlCol="0">
            <a:spAutoFit/>
          </a:bodyPr>
          <a:lstStyle/>
          <a:p>
            <a:r>
              <a:rPr lang="en-US" sz="2400" dirty="0" smtClean="0"/>
              <a:t>Mechanism of increased expression of DNMT1 in Hemisphere, Cerebellum and Testis </a:t>
            </a:r>
            <a:endParaRPr lang="en-US" sz="2400" dirty="0"/>
          </a:p>
        </p:txBody>
      </p:sp>
      <p:sp>
        <p:nvSpPr>
          <p:cNvPr id="4" name="TextBox 3"/>
          <p:cNvSpPr txBox="1"/>
          <p:nvPr/>
        </p:nvSpPr>
        <p:spPr>
          <a:xfrm>
            <a:off x="250309" y="5314411"/>
            <a:ext cx="9423221" cy="1323439"/>
          </a:xfrm>
          <a:prstGeom prst="rect">
            <a:avLst/>
          </a:prstGeom>
          <a:noFill/>
        </p:spPr>
        <p:txBody>
          <a:bodyPr wrap="none" rtlCol="0">
            <a:spAutoFit/>
          </a:bodyPr>
          <a:lstStyle/>
          <a:p>
            <a:r>
              <a:rPr lang="en-US" sz="2000" dirty="0" smtClean="0"/>
              <a:t>Which transcriptional factor regulate this specific DNMT1 expression in different tissues?</a:t>
            </a:r>
          </a:p>
          <a:p>
            <a:r>
              <a:rPr lang="en-US" sz="2000" dirty="0" smtClean="0"/>
              <a:t>Why Hemisphere, Cerebellum and Testis require high level DNMT1 gene expression? </a:t>
            </a:r>
          </a:p>
          <a:p>
            <a:endParaRPr lang="en-US" sz="2000" dirty="0"/>
          </a:p>
          <a:p>
            <a:r>
              <a:rPr lang="en-US" sz="2000" dirty="0" smtClean="0"/>
              <a:t>miRNA, </a:t>
            </a:r>
            <a:r>
              <a:rPr lang="en-US" sz="2000" dirty="0" err="1" smtClean="0"/>
              <a:t>lncRNA</a:t>
            </a:r>
            <a:r>
              <a:rPr lang="en-US" sz="2000" dirty="0" smtClean="0"/>
              <a:t>, TF, regulate DNMT1, DNMT3A, 3B? </a:t>
            </a:r>
            <a:endParaRPr lang="en-US" sz="2000" dirty="0"/>
          </a:p>
        </p:txBody>
      </p:sp>
    </p:spTree>
    <p:extLst>
      <p:ext uri="{BB962C8B-B14F-4D97-AF65-F5344CB8AC3E}">
        <p14:creationId xmlns:p14="http://schemas.microsoft.com/office/powerpoint/2010/main" val="177575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19747" y="0"/>
            <a:ext cx="9395778" cy="6858000"/>
            <a:chOff x="519747" y="0"/>
            <a:chExt cx="9395778" cy="6858000"/>
          </a:xfrm>
        </p:grpSpPr>
        <p:grpSp>
          <p:nvGrpSpPr>
            <p:cNvPr id="6" name="Group 5"/>
            <p:cNvGrpSpPr/>
            <p:nvPr/>
          </p:nvGrpSpPr>
          <p:grpSpPr>
            <a:xfrm>
              <a:off x="519747" y="0"/>
              <a:ext cx="9395778" cy="6858000"/>
              <a:chOff x="519747" y="0"/>
              <a:chExt cx="9395778" cy="6858000"/>
            </a:xfrm>
          </p:grpSpPr>
          <p:pic>
            <p:nvPicPr>
              <p:cNvPr id="2" name="Picture 1"/>
              <p:cNvPicPr/>
              <p:nvPr/>
            </p:nvPicPr>
            <p:blipFill>
              <a:blip r:embed="rId2"/>
              <a:stretch>
                <a:fillRect/>
              </a:stretch>
            </p:blipFill>
            <p:spPr>
              <a:xfrm>
                <a:off x="519747" y="0"/>
                <a:ext cx="4566603" cy="3828415"/>
              </a:xfrm>
              <a:prstGeom prst="rect">
                <a:avLst/>
              </a:prstGeom>
            </p:spPr>
          </p:pic>
          <p:pic>
            <p:nvPicPr>
              <p:cNvPr id="3" name="Picture 2"/>
              <p:cNvPicPr/>
              <p:nvPr/>
            </p:nvPicPr>
            <p:blipFill rotWithShape="1">
              <a:blip r:embed="rId3"/>
              <a:srcRect r="6350"/>
              <a:stretch/>
            </p:blipFill>
            <p:spPr bwMode="auto">
              <a:xfrm>
                <a:off x="5170169" y="1"/>
                <a:ext cx="4469131" cy="3828414"/>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4"/>
              <a:srcRect r="6587"/>
              <a:stretch/>
            </p:blipFill>
            <p:spPr bwMode="auto">
              <a:xfrm>
                <a:off x="519747" y="3514725"/>
                <a:ext cx="4252278" cy="3343275"/>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5"/>
              <a:stretch>
                <a:fillRect/>
              </a:stretch>
            </p:blipFill>
            <p:spPr>
              <a:xfrm>
                <a:off x="5170169" y="3514725"/>
                <a:ext cx="4745356" cy="3343275"/>
              </a:xfrm>
              <a:prstGeom prst="rect">
                <a:avLst/>
              </a:prstGeom>
            </p:spPr>
          </p:pic>
        </p:grpSp>
        <p:sp>
          <p:nvSpPr>
            <p:cNvPr id="7" name="TextBox 6"/>
            <p:cNvSpPr txBox="1"/>
            <p:nvPr/>
          </p:nvSpPr>
          <p:spPr>
            <a:xfrm>
              <a:off x="609599" y="0"/>
              <a:ext cx="361951" cy="369332"/>
            </a:xfrm>
            <a:prstGeom prst="rect">
              <a:avLst/>
            </a:prstGeom>
            <a:noFill/>
          </p:spPr>
          <p:txBody>
            <a:bodyPr wrap="square" rtlCol="0">
              <a:spAutoFit/>
            </a:bodyPr>
            <a:lstStyle/>
            <a:p>
              <a:r>
                <a:rPr lang="en-US" b="1" dirty="0" smtClean="0"/>
                <a:t>A</a:t>
              </a:r>
              <a:endParaRPr lang="en-US" b="1" dirty="0"/>
            </a:p>
          </p:txBody>
        </p:sp>
        <p:sp>
          <p:nvSpPr>
            <p:cNvPr id="8" name="TextBox 7"/>
            <p:cNvSpPr txBox="1"/>
            <p:nvPr/>
          </p:nvSpPr>
          <p:spPr>
            <a:xfrm>
              <a:off x="5257799" y="0"/>
              <a:ext cx="361951" cy="369332"/>
            </a:xfrm>
            <a:prstGeom prst="rect">
              <a:avLst/>
            </a:prstGeom>
            <a:noFill/>
          </p:spPr>
          <p:txBody>
            <a:bodyPr wrap="square" rtlCol="0">
              <a:spAutoFit/>
            </a:bodyPr>
            <a:lstStyle/>
            <a:p>
              <a:r>
                <a:rPr lang="en-US" b="1" dirty="0" smtClean="0"/>
                <a:t>B</a:t>
              </a:r>
              <a:endParaRPr lang="en-US" b="1" dirty="0"/>
            </a:p>
          </p:txBody>
        </p:sp>
        <p:sp>
          <p:nvSpPr>
            <p:cNvPr id="9" name="TextBox 8"/>
            <p:cNvSpPr txBox="1"/>
            <p:nvPr/>
          </p:nvSpPr>
          <p:spPr>
            <a:xfrm>
              <a:off x="5267323" y="3466465"/>
              <a:ext cx="361951" cy="369332"/>
            </a:xfrm>
            <a:prstGeom prst="rect">
              <a:avLst/>
            </a:prstGeom>
            <a:noFill/>
          </p:spPr>
          <p:txBody>
            <a:bodyPr wrap="square" rtlCol="0">
              <a:spAutoFit/>
            </a:bodyPr>
            <a:lstStyle/>
            <a:p>
              <a:r>
                <a:rPr lang="en-US" b="1" dirty="0" smtClean="0"/>
                <a:t>D</a:t>
              </a:r>
              <a:endParaRPr lang="en-US" b="1" dirty="0"/>
            </a:p>
          </p:txBody>
        </p:sp>
      </p:grpSp>
    </p:spTree>
    <p:extLst>
      <p:ext uri="{BB962C8B-B14F-4D97-AF65-F5344CB8AC3E}">
        <p14:creationId xmlns:p14="http://schemas.microsoft.com/office/powerpoint/2010/main" val="2953392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24057</TotalTime>
  <Words>322</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Calibri Light</vt:lpstr>
      <vt:lpstr>Lora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Guo, Shicheng</cp:lastModifiedBy>
  <cp:revision>49</cp:revision>
  <dcterms:created xsi:type="dcterms:W3CDTF">2017-03-11T07:49:05Z</dcterms:created>
  <dcterms:modified xsi:type="dcterms:W3CDTF">2019-08-17T21:37:46Z</dcterms:modified>
</cp:coreProperties>
</file>