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AAC3-B8BC-49D1-A6BC-83DEE38B0467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C975-0025-4120-A2DF-9E6AC92A9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14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AAC3-B8BC-49D1-A6BC-83DEE38B0467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C975-0025-4120-A2DF-9E6AC92A9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AAC3-B8BC-49D1-A6BC-83DEE38B0467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C975-0025-4120-A2DF-9E6AC92A9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39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AAC3-B8BC-49D1-A6BC-83DEE38B0467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C975-0025-4120-A2DF-9E6AC92A9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0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AAC3-B8BC-49D1-A6BC-83DEE38B0467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C975-0025-4120-A2DF-9E6AC92A9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96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AAC3-B8BC-49D1-A6BC-83DEE38B0467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C975-0025-4120-A2DF-9E6AC92A9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1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AAC3-B8BC-49D1-A6BC-83DEE38B0467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C975-0025-4120-A2DF-9E6AC92A9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44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AAC3-B8BC-49D1-A6BC-83DEE38B0467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C975-0025-4120-A2DF-9E6AC92A9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5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AAC3-B8BC-49D1-A6BC-83DEE38B0467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C975-0025-4120-A2DF-9E6AC92A9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4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AAC3-B8BC-49D1-A6BC-83DEE38B0467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C975-0025-4120-A2DF-9E6AC92A9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4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AAC3-B8BC-49D1-A6BC-83DEE38B0467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C975-0025-4120-A2DF-9E6AC92A9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7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7AAC3-B8BC-49D1-A6BC-83DEE38B0467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EC975-0025-4120-A2DF-9E6AC92A9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6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395303"/>
            <a:ext cx="7391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The use of gene-based functional exome scans for compound heterozygosity with application to hemochromatosis</a:t>
            </a:r>
            <a:endParaRPr 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40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66991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8600" y="2057400"/>
            <a:ext cx="8593715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2590800"/>
            <a:ext cx="8593715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48000" y="746225"/>
            <a:ext cx="3547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Inclusion criteria: Hemochromatosis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8820" y="5246132"/>
            <a:ext cx="453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Serum transferrin saturation(STS)  &gt;48%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Serum iron </a:t>
            </a:r>
            <a:r>
              <a:rPr lang="en-US" b="1" dirty="0">
                <a:solidFill>
                  <a:srgbClr val="7030A0"/>
                </a:solidFill>
              </a:rPr>
              <a:t>concentration (SI)  </a:t>
            </a:r>
            <a:r>
              <a:rPr lang="en-US" b="1" dirty="0" smtClean="0">
                <a:solidFill>
                  <a:srgbClr val="7030A0"/>
                </a:solidFill>
              </a:rPr>
              <a:t>&gt;27µmol/L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Total iron-binding capacity(TIBC) &lt;  54 µ</a:t>
            </a:r>
            <a:r>
              <a:rPr lang="en-US" b="1" dirty="0" err="1" smtClean="0">
                <a:solidFill>
                  <a:srgbClr val="7030A0"/>
                </a:solidFill>
              </a:rPr>
              <a:t>mol</a:t>
            </a:r>
            <a:r>
              <a:rPr lang="en-US" b="1" dirty="0" smtClean="0">
                <a:solidFill>
                  <a:srgbClr val="7030A0"/>
                </a:solidFill>
              </a:rPr>
              <a:t>/L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4876800"/>
            <a:ext cx="5576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Criteria in </a:t>
            </a:r>
            <a:r>
              <a:rPr lang="en-US" dirty="0" err="1" smtClean="0"/>
              <a:t>Guanghua</a:t>
            </a:r>
            <a:r>
              <a:rPr lang="en-US" dirty="0" smtClean="0"/>
              <a:t> hospital (Shanghai, Prof. </a:t>
            </a:r>
            <a:r>
              <a:rPr lang="en-US" dirty="0" err="1" smtClean="0"/>
              <a:t>Dongyi</a:t>
            </a:r>
            <a:r>
              <a:rPr lang="en-US" dirty="0" smtClean="0"/>
              <a:t> He)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86376" y="6227008"/>
            <a:ext cx="7848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Brandhagen</a:t>
            </a:r>
            <a:r>
              <a:rPr lang="en-US" sz="1200" dirty="0"/>
              <a:t>, D.J., V.F. Fairbanks, and W. </a:t>
            </a:r>
            <a:r>
              <a:rPr lang="en-US" sz="1200" dirty="0" err="1"/>
              <a:t>Baldus</a:t>
            </a:r>
            <a:r>
              <a:rPr lang="en-US" sz="1200" dirty="0"/>
              <a:t>, </a:t>
            </a:r>
            <a:r>
              <a:rPr lang="en-US" sz="1200" i="1" dirty="0"/>
              <a:t>Recognition and management of hereditary hemochromatosis.</a:t>
            </a:r>
            <a:r>
              <a:rPr lang="en-US" sz="1200" dirty="0"/>
              <a:t> Am Fam Physician, 2002. </a:t>
            </a:r>
            <a:r>
              <a:rPr lang="en-US" sz="1200" b="1" dirty="0"/>
              <a:t>65</a:t>
            </a:r>
            <a:r>
              <a:rPr lang="en-US" sz="1200" dirty="0"/>
              <a:t>(5): p. 853-60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77326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90339"/>
              </p:ext>
            </p:extLst>
          </p:nvPr>
        </p:nvGraphicFramePr>
        <p:xfrm>
          <a:off x="1346200" y="1524000"/>
          <a:ext cx="6451599" cy="38100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609300"/>
                <a:gridCol w="863175"/>
                <a:gridCol w="609300"/>
                <a:gridCol w="888563"/>
                <a:gridCol w="964725"/>
                <a:gridCol w="675942"/>
                <a:gridCol w="621994"/>
                <a:gridCol w="609300"/>
                <a:gridCol w="6093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ORIG_SNP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NOHOM_SNP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HFE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1.29E-08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6707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FGF6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1.99E-06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6743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KRTAP15-1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7.55E-05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XKR7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0.000118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6861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CABLES2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0.000128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6860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THOC5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0.000138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CABYR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0.000254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CMSS1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0.000309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PCDHB2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0.000377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6843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ZFP37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0.001067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C3orf30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0.001156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DENND5B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0.001286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MRS2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0.001299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6708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BCLAF1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0.001686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NBPF3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0.001793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BRDT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0.002315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CAMKK1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0.002332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CELSR3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0.002353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6794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UHRF1BP1L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0.002353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6794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487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264</Words>
  <Application>Microsoft Office PowerPoint</Application>
  <PresentationFormat>On-screen Show (4:3)</PresentationFormat>
  <Paragraphs>187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Marshfield Clinic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7</cp:revision>
  <dcterms:created xsi:type="dcterms:W3CDTF">2017-12-14T23:13:57Z</dcterms:created>
  <dcterms:modified xsi:type="dcterms:W3CDTF">2017-12-14T23:53:39Z</dcterms:modified>
</cp:coreProperties>
</file>