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7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3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06B7-25BA-4263-9D59-665CF77F6D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193-A53A-4D6D-9804-3119D5C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" y="498763"/>
            <a:ext cx="7597671" cy="41729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448" y="4816819"/>
            <a:ext cx="10981113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60C82"/>
                </a:solidFill>
                <a:latin typeface="MyriadPro-SemiboldSemiCn"/>
              </a:rPr>
              <a:t>Figure . 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Pathogenesis of Rheumatoid Arthritis. In individuals susceptible to rheumatoid arthritis (RA) there is break down in self-tolerance.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Genetic and environmental triggers including toxic products such as cigarette smoke and pathogens (e.g. </a:t>
            </a:r>
            <a:r>
              <a:rPr lang="en-US" sz="1100" dirty="0" err="1">
                <a:solidFill>
                  <a:srgbClr val="000000"/>
                </a:solidFill>
                <a:latin typeface="MyriadPro-SemiCn"/>
              </a:rPr>
              <a:t>Porphyromonas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yriadPro-SemiCn"/>
              </a:rPr>
              <a:t>gingivalis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) are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considered to play a role in the pathogenesis of RA. These triggers ultimately result in the activation </a:t>
            </a:r>
            <a:r>
              <a:rPr lang="en-US" sz="1100" dirty="0" err="1">
                <a:solidFill>
                  <a:srgbClr val="000000"/>
                </a:solidFill>
                <a:latin typeface="MyriadPro-SemiCn"/>
              </a:rPr>
              <a:t>ofmacrophages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 and neutrophils. These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cells produce TNF-</a:t>
            </a:r>
            <a:r>
              <a:rPr lang="el-GR" sz="1100" i="1" dirty="0">
                <a:solidFill>
                  <a:srgbClr val="000000"/>
                </a:solidFill>
                <a:latin typeface="RMTMI"/>
              </a:rPr>
              <a:t>α</a:t>
            </a:r>
            <a:r>
              <a:rPr lang="el-GR" sz="1100" dirty="0">
                <a:solidFill>
                  <a:srgbClr val="000000"/>
                </a:solidFill>
                <a:latin typeface="MyriadPro-SemiCn"/>
              </a:rPr>
              <a:t>, 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IL-</a:t>
            </a:r>
            <a:r>
              <a:rPr lang="el-GR" sz="1100" i="1" dirty="0">
                <a:solidFill>
                  <a:srgbClr val="000000"/>
                </a:solidFill>
                <a:latin typeface="RMTMI"/>
              </a:rPr>
              <a:t>β 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and IL-, enhancing local inflammation. The dendritic cells (DC) migrate to lymph nodes and present antigens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to T cells which through epitope spreading activate self-reactive T cells and enhance the generation of autoantibodies by B cells. Activated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auto reactive lymphocytes enhance local joint inflammation and also produce plasma cells and produce rheumatoid factor (RF) and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anti-</a:t>
            </a:r>
            <a:r>
              <a:rPr lang="en-US" sz="1100" dirty="0" err="1">
                <a:solidFill>
                  <a:srgbClr val="000000"/>
                </a:solidFill>
                <a:latin typeface="MyriadPro-SemiCn"/>
              </a:rPr>
              <a:t>citrullinated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 protein antibodies (ACPA). In the synovium these antibodies further enhance joint inflammation. Activated T cells stimulate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macrophages resulting in activation of fibroblasts and fibroblast-like </a:t>
            </a:r>
            <a:r>
              <a:rPr lang="en-US" sz="1100" dirty="0" err="1">
                <a:solidFill>
                  <a:srgbClr val="000000"/>
                </a:solidFill>
                <a:latin typeface="MyriadPro-SemiCn"/>
              </a:rPr>
              <a:t>synoviocytes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 (FLS). The activated neutrophils, fibroblasts and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FLS produce matrix </a:t>
            </a:r>
            <a:r>
              <a:rPr lang="en-US" sz="1100" dirty="0" err="1">
                <a:solidFill>
                  <a:srgbClr val="000000"/>
                </a:solidFill>
                <a:latin typeface="MyriadPro-SemiCn"/>
              </a:rPr>
              <a:t>metalloproteinases</a:t>
            </a:r>
            <a:r>
              <a:rPr lang="en-US" sz="1100" dirty="0">
                <a:solidFill>
                  <a:srgbClr val="000000"/>
                </a:solidFill>
                <a:latin typeface="MyriadPro-SemiCn"/>
              </a:rPr>
              <a:t> (MMPs) which degrade cartilage in affected joints. They also activate osteoclasts through RANKL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promoting bone resorption leading to osteoporosis. Fibroblasts and FLS proliferate resulting in synovial hyperplasia which eventually lead</a:t>
            </a:r>
          </a:p>
          <a:p>
            <a:r>
              <a:rPr lang="en-US" sz="1100" dirty="0">
                <a:solidFill>
                  <a:srgbClr val="000000"/>
                </a:solidFill>
                <a:latin typeface="MyriadPro-SemiCn"/>
              </a:rPr>
              <a:t>to pannus formation.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00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MyriadPro-SemiboldSemiCn</vt:lpstr>
      <vt:lpstr>MyriadPro-SemiCn</vt:lpstr>
      <vt:lpstr>RMTMI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2019-11-28T01:28:54Z</dcterms:created>
  <dcterms:modified xsi:type="dcterms:W3CDTF">2019-11-28T01:29:38Z</dcterms:modified>
</cp:coreProperties>
</file>