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9" r:id="rId3"/>
    <p:sldId id="260" r:id="rId4"/>
    <p:sldId id="261" r:id="rId5"/>
    <p:sldId id="262" r:id="rId6"/>
    <p:sldId id="263" r:id="rId7"/>
    <p:sldId id="264" r:id="rId8"/>
    <p:sldId id="265" r:id="rId9"/>
    <p:sldId id="267" r:id="rId10"/>
    <p:sldId id="268" r:id="rId11"/>
    <p:sldId id="272" r:id="rId12"/>
    <p:sldId id="269" r:id="rId13"/>
    <p:sldId id="270" r:id="rId14"/>
    <p:sldId id="27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10</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12</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938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Biobank Whole-Exome Sequence Binary Phenome Analysis with Robust Region-Based Rare-Variant Test</a:t>
            </a: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616351" y="38960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00"/>
                </a:solidFill>
                <a:latin typeface="Arial" panose="020B0604020202020204" pitchFamily="34" charset="0"/>
                <a:ea typeface="+mn-ea"/>
                <a:cs typeface="+mn-cs"/>
              </a:rPr>
              <a:t>Shicheng Guo</a:t>
            </a:r>
          </a:p>
          <a:p>
            <a:r>
              <a:rPr lang="en-US" sz="2400" b="1" dirty="0">
                <a:solidFill>
                  <a:srgbClr val="000000"/>
                </a:solidFill>
                <a:latin typeface="Arial" panose="020B0604020202020204" pitchFamily="34" charset="0"/>
                <a:ea typeface="+mn-ea"/>
                <a:cs typeface="+mn-cs"/>
              </a:rPr>
              <a:t>Center for Precision Medicine Research, </a:t>
            </a:r>
          </a:p>
          <a:p>
            <a:r>
              <a:rPr lang="en-US" sz="2400" b="1" dirty="0">
                <a:solidFill>
                  <a:srgbClr val="000000"/>
                </a:solidFill>
                <a:latin typeface="Arial" panose="020B0604020202020204" pitchFamily="34" charset="0"/>
                <a:ea typeface="+mn-ea"/>
                <a:cs typeface="+mn-cs"/>
              </a:rPr>
              <a:t>Marshfield Clinic Research Institute</a:t>
            </a:r>
            <a:br>
              <a:rPr lang="en-US" sz="2400" b="1" dirty="0">
                <a:solidFill>
                  <a:srgbClr val="000000"/>
                </a:solidFill>
                <a:latin typeface="Arial" panose="020B0604020202020204" pitchFamily="34" charset="0"/>
                <a:ea typeface="+mn-ea"/>
                <a:cs typeface="+mn-cs"/>
              </a:rPr>
            </a:br>
            <a:r>
              <a:rPr lang="en-US" sz="2400" b="1" dirty="0">
                <a:solidFill>
                  <a:srgbClr val="000000"/>
                </a:solidFill>
                <a:latin typeface="Arial" panose="020B0604020202020204" pitchFamily="34" charset="0"/>
                <a:ea typeface="+mn-ea"/>
                <a:cs typeface="+mn-cs"/>
              </a:rPr>
              <a:t>01/20/2019</a:t>
            </a: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1.4% in men with familial prostate cancer compared with 0.1%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207682" y="968875"/>
            <a:ext cx="1487650" cy="307777"/>
          </a:xfrm>
          <a:prstGeom prst="rect">
            <a:avLst/>
          </a:prstGeom>
        </p:spPr>
        <p:txBody>
          <a:bodyPr wrap="none">
            <a:spAutoFit/>
          </a:bodyPr>
          <a:lstStyle/>
          <a:p>
            <a:pPr algn="ctr"/>
            <a:r>
              <a:rPr lang="en-US" sz="1400" i="1" dirty="0">
                <a:solidFill>
                  <a:srgbClr val="00B050"/>
                </a:solidFill>
                <a:latin typeface="Times New Roman" panose="02020603050405020304" pitchFamily="18" charset="0"/>
              </a:rPr>
              <a:t>cancer of prostate</a:t>
            </a:r>
          </a:p>
        </p:txBody>
      </p:sp>
    </p:spTree>
    <p:extLst>
      <p:ext uri="{BB962C8B-B14F-4D97-AF65-F5344CB8AC3E}">
        <p14:creationId xmlns:p14="http://schemas.microsoft.com/office/powerpoint/2010/main" val="1331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8809" y="88798"/>
            <a:ext cx="9747155"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t>
            </a:r>
            <a:r>
              <a:rPr lang="en-US" sz="3200" b="1" dirty="0" smtClean="0">
                <a:latin typeface="Arial" panose="020B0604020202020204" pitchFamily="34" charset="0"/>
                <a:cs typeface="Arial" panose="020B0604020202020204" pitchFamily="34" charset="0"/>
              </a:rPr>
              <a:t>analyses to Rheumatoid Arthritis</a:t>
            </a:r>
            <a:endParaRPr lang="en-US" sz="3200" b="1" dirty="0">
              <a:latin typeface="Arial" panose="020B0604020202020204" pitchFamily="34" charset="0"/>
              <a:cs typeface="Arial" panose="020B0604020202020204" pitchFamily="34" charset="0"/>
            </a:endParaRPr>
          </a:p>
        </p:txBody>
      </p:sp>
      <p:sp>
        <p:nvSpPr>
          <p:cNvPr id="10" name="Rectangle 9"/>
          <p:cNvSpPr/>
          <p:nvPr/>
        </p:nvSpPr>
        <p:spPr>
          <a:xfrm>
            <a:off x="1562100" y="4933503"/>
            <a:ext cx="1112805" cy="1323439"/>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ZNF595</a:t>
            </a:r>
          </a:p>
          <a:p>
            <a:r>
              <a:rPr lang="en-US" sz="2000" b="1" dirty="0" smtClean="0">
                <a:latin typeface="Arial" panose="020B0604020202020204" pitchFamily="34" charset="0"/>
                <a:cs typeface="Arial" panose="020B0604020202020204" pitchFamily="34" charset="0"/>
              </a:rPr>
              <a:t>ZNF718</a:t>
            </a:r>
          </a:p>
          <a:p>
            <a:r>
              <a:rPr lang="en-US" sz="2000" b="1" dirty="0" smtClean="0">
                <a:latin typeface="Arial" panose="020B0604020202020204" pitchFamily="34" charset="0"/>
                <a:cs typeface="Arial" panose="020B0604020202020204" pitchFamily="34" charset="0"/>
              </a:rPr>
              <a:t>ZNF774</a:t>
            </a:r>
          </a:p>
          <a:p>
            <a:r>
              <a:rPr lang="en-US" sz="2000" b="1" dirty="0" smtClean="0">
                <a:latin typeface="Arial" panose="020B0604020202020204" pitchFamily="34" charset="0"/>
                <a:cs typeface="Arial" panose="020B0604020202020204" pitchFamily="34" charset="0"/>
              </a:rPr>
              <a:t>ZNF438</a:t>
            </a:r>
            <a:endParaRPr lang="en-US" sz="2000" b="1" dirty="0">
              <a:latin typeface="Arial" panose="020B0604020202020204" pitchFamily="34" charset="0"/>
              <a:cs typeface="Arial" panose="020B0604020202020204" pitchFamily="34" charset="0"/>
            </a:endParaRPr>
          </a:p>
        </p:txBody>
      </p:sp>
      <p:grpSp>
        <p:nvGrpSpPr>
          <p:cNvPr id="12" name="Group 11"/>
          <p:cNvGrpSpPr/>
          <p:nvPr/>
        </p:nvGrpSpPr>
        <p:grpSpPr>
          <a:xfrm>
            <a:off x="1562100" y="918736"/>
            <a:ext cx="8334895" cy="3637433"/>
            <a:chOff x="-72577" y="899454"/>
            <a:chExt cx="8334895" cy="3637433"/>
          </a:xfrm>
        </p:grpSpPr>
        <p:grpSp>
          <p:nvGrpSpPr>
            <p:cNvPr id="7" name="Group 6"/>
            <p:cNvGrpSpPr/>
            <p:nvPr/>
          </p:nvGrpSpPr>
          <p:grpSpPr>
            <a:xfrm>
              <a:off x="-72577" y="899454"/>
              <a:ext cx="8334895" cy="3637433"/>
              <a:chOff x="1230283" y="804285"/>
              <a:chExt cx="8138160" cy="3487783"/>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283" y="804285"/>
                <a:ext cx="8138160" cy="3487783"/>
              </a:xfrm>
              <a:prstGeom prst="rect">
                <a:avLst/>
              </a:prstGeom>
            </p:spPr>
          </p:pic>
          <p:sp>
            <p:nvSpPr>
              <p:cNvPr id="4" name="Rectangle 3"/>
              <p:cNvSpPr/>
              <p:nvPr/>
            </p:nvSpPr>
            <p:spPr>
              <a:xfrm>
                <a:off x="5410616" y="1219783"/>
                <a:ext cx="891502"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ZNF462</a:t>
                </a:r>
                <a:endParaRPr lang="en-US" sz="1600" b="1" dirty="0">
                  <a:latin typeface="Arial" panose="020B0604020202020204" pitchFamily="34" charset="0"/>
                  <a:cs typeface="Arial" panose="020B0604020202020204" pitchFamily="34" charset="0"/>
                </a:endParaRPr>
              </a:p>
            </p:txBody>
          </p:sp>
          <p:sp>
            <p:nvSpPr>
              <p:cNvPr id="5" name="Rectangle 4"/>
              <p:cNvSpPr/>
              <p:nvPr/>
            </p:nvSpPr>
            <p:spPr>
              <a:xfrm>
                <a:off x="4087594" y="1475210"/>
                <a:ext cx="700627"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XPO5</a:t>
                </a:r>
                <a:endParaRPr lang="en-US" sz="1600" b="1" dirty="0">
                  <a:latin typeface="Arial" panose="020B0604020202020204" pitchFamily="34" charset="0"/>
                  <a:cs typeface="Arial" panose="020B0604020202020204" pitchFamily="34" charset="0"/>
                </a:endParaRPr>
              </a:p>
            </p:txBody>
          </p:sp>
          <p:sp>
            <p:nvSpPr>
              <p:cNvPr id="6" name="Rectangle 5"/>
              <p:cNvSpPr/>
              <p:nvPr/>
            </p:nvSpPr>
            <p:spPr>
              <a:xfrm>
                <a:off x="3204041" y="1874160"/>
                <a:ext cx="1093606"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SNRNP48</a:t>
                </a:r>
              </a:p>
            </p:txBody>
          </p:sp>
        </p:grpSp>
        <p:sp>
          <p:nvSpPr>
            <p:cNvPr id="8" name="Rectangle 7"/>
            <p:cNvSpPr/>
            <p:nvPr/>
          </p:nvSpPr>
          <p:spPr>
            <a:xfrm>
              <a:off x="825500" y="1938508"/>
              <a:ext cx="1123395"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KCTD18</a:t>
              </a:r>
            </a:p>
          </p:txBody>
        </p:sp>
        <p:sp>
          <p:nvSpPr>
            <p:cNvPr id="9" name="Rectangle 8"/>
            <p:cNvSpPr/>
            <p:nvPr/>
          </p:nvSpPr>
          <p:spPr>
            <a:xfrm>
              <a:off x="6935946" y="1753841"/>
              <a:ext cx="1257596"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CHAF1B</a:t>
              </a:r>
            </a:p>
          </p:txBody>
        </p:sp>
      </p:grpSp>
      <p:pic>
        <p:nvPicPr>
          <p:cNvPr id="14" name="Picture 13"/>
          <p:cNvPicPr>
            <a:picLocks noChangeAspect="1"/>
          </p:cNvPicPr>
          <p:nvPr/>
        </p:nvPicPr>
        <p:blipFill>
          <a:blip r:embed="rId3"/>
          <a:stretch>
            <a:fillRect/>
          </a:stretch>
        </p:blipFill>
        <p:spPr>
          <a:xfrm>
            <a:off x="2945674" y="4632895"/>
            <a:ext cx="2647465" cy="1537238"/>
          </a:xfrm>
          <a:prstGeom prst="rect">
            <a:avLst/>
          </a:prstGeom>
        </p:spPr>
      </p:pic>
      <p:sp>
        <p:nvSpPr>
          <p:cNvPr id="15" name="Rectangle 14"/>
          <p:cNvSpPr/>
          <p:nvPr/>
        </p:nvSpPr>
        <p:spPr>
          <a:xfrm>
            <a:off x="5669339" y="5224473"/>
            <a:ext cx="1297150" cy="461665"/>
          </a:xfrm>
          <a:prstGeom prst="rect">
            <a:avLst/>
          </a:prstGeom>
        </p:spPr>
        <p:txBody>
          <a:bodyPr wrap="none">
            <a:spAutoFit/>
          </a:bodyPr>
          <a:lstStyle/>
          <a:p>
            <a:r>
              <a:rPr lang="en-US" sz="2400" b="1" dirty="0">
                <a:solidFill>
                  <a:srgbClr val="00B050"/>
                </a:solidFill>
                <a:latin typeface="Arial" panose="020B0604020202020204" pitchFamily="34" charset="0"/>
                <a:cs typeface="Arial" panose="020B0604020202020204" pitchFamily="34" charset="0"/>
              </a:rPr>
              <a:t>ZNF438</a:t>
            </a:r>
            <a:endParaRPr lang="en-US" sz="2400" b="1" dirty="0">
              <a:solidFill>
                <a:srgbClr val="00B050"/>
              </a:solidFill>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4"/>
          <a:stretch>
            <a:fillRect/>
          </a:stretch>
        </p:blipFill>
        <p:spPr>
          <a:xfrm>
            <a:off x="7186439" y="4495084"/>
            <a:ext cx="3057525" cy="2200275"/>
          </a:xfrm>
          <a:prstGeom prst="rect">
            <a:avLst/>
          </a:prstGeom>
        </p:spPr>
      </p:pic>
      <p:cxnSp>
        <p:nvCxnSpPr>
          <p:cNvPr id="18" name="Straight Arrow Connector 17"/>
          <p:cNvCxnSpPr/>
          <p:nvPr/>
        </p:nvCxnSpPr>
        <p:spPr>
          <a:xfrm flipV="1">
            <a:off x="7042689" y="5292746"/>
            <a:ext cx="1230010" cy="79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77484" y="6259401"/>
            <a:ext cx="2852063" cy="461665"/>
          </a:xfrm>
          <a:prstGeom prst="rect">
            <a:avLst/>
          </a:prstGeom>
        </p:spPr>
        <p:txBody>
          <a:bodyPr wrap="none">
            <a:spAutoFit/>
          </a:bodyPr>
          <a:lstStyle/>
          <a:p>
            <a:r>
              <a:rPr lang="en-US" sz="2400" b="1" dirty="0" smtClean="0">
                <a:solidFill>
                  <a:srgbClr val="7030A0"/>
                </a:solidFill>
                <a:latin typeface="Arial" panose="020B0604020202020204" pitchFamily="34" charset="0"/>
                <a:cs typeface="Arial" panose="020B0604020202020204" pitchFamily="34" charset="0"/>
              </a:rPr>
              <a:t>169 ZNF-</a:t>
            </a:r>
            <a:r>
              <a:rPr lang="en-US" sz="2400" b="1" dirty="0" err="1" smtClean="0">
                <a:solidFill>
                  <a:srgbClr val="7030A0"/>
                </a:solidFill>
                <a:latin typeface="Arial" panose="020B0604020202020204" pitchFamily="34" charset="0"/>
                <a:cs typeface="Arial" panose="020B0604020202020204" pitchFamily="34" charset="0"/>
              </a:rPr>
              <a:t>ChIP</a:t>
            </a:r>
            <a:r>
              <a:rPr lang="en-US" sz="2400" b="1" dirty="0" smtClean="0">
                <a:solidFill>
                  <a:srgbClr val="7030A0"/>
                </a:solidFill>
                <a:latin typeface="Arial" panose="020B0604020202020204" pitchFamily="34" charset="0"/>
                <a:cs typeface="Arial" panose="020B0604020202020204" pitchFamily="34" charset="0"/>
              </a:rPr>
              <a:t>-</a:t>
            </a:r>
            <a:r>
              <a:rPr lang="en-US" sz="2400" b="1" dirty="0" err="1" smtClean="0">
                <a:solidFill>
                  <a:srgbClr val="7030A0"/>
                </a:solidFill>
                <a:latin typeface="Arial" panose="020B0604020202020204" pitchFamily="34" charset="0"/>
                <a:cs typeface="Arial" panose="020B0604020202020204" pitchFamily="34" charset="0"/>
              </a:rPr>
              <a:t>Seq</a:t>
            </a:r>
            <a:endParaRPr lang="en-US"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biobank</a:t>
            </a:r>
          </a:p>
          <a:p>
            <a:pPr>
              <a:defRPr/>
            </a:pPr>
            <a:r>
              <a:rPr lang="en-US" sz="2000" dirty="0" smtClean="0">
                <a:latin typeface="Arial" panose="020B0604020202020204" pitchFamily="34" charset="0"/>
                <a:cs typeface="Arial" panose="020B0604020202020204" pitchFamily="34" charset="0"/>
              </a:rPr>
              <a:t>Imputation accuracy for rare variants will be very low</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cxnSp>
        <p:nvCxnSpPr>
          <p:cNvPr id="8" name="Straight Arrow Connector 7"/>
          <p:cNvCxnSpPr/>
          <p:nvPr/>
        </p:nvCxnSpPr>
        <p:spPr>
          <a:xfrm flipH="1" flipV="1">
            <a:off x="6629401" y="4284232"/>
            <a:ext cx="346352" cy="99074"/>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21472" y="4198640"/>
            <a:ext cx="4366059" cy="369332"/>
          </a:xfrm>
          <a:prstGeom prst="rect">
            <a:avLst/>
          </a:prstGeom>
        </p:spPr>
        <p:txBody>
          <a:bodyPr wrap="square">
            <a:spAutoFit/>
          </a:bodyPr>
          <a:lstStyle/>
          <a:p>
            <a:pPr algn="r"/>
            <a:r>
              <a:rPr lang="en-US" b="1" dirty="0" smtClean="0">
                <a:solidFill>
                  <a:srgbClr val="7030A0"/>
                </a:solidFill>
                <a:latin typeface="Helvetica W01 Roman"/>
              </a:rPr>
              <a:t>Genome-wide sequencing</a:t>
            </a:r>
            <a:endParaRPr lang="en-US" b="1" dirty="0">
              <a:solidFill>
                <a:srgbClr val="7030A0"/>
              </a:solidFill>
              <a:latin typeface="Helvetica W01 Roman"/>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region based computational pipeline to </a:t>
            </a:r>
            <a:r>
              <a:rPr lang="en-US" sz="2000" dirty="0" smtClean="0">
                <a:latin typeface="Arial" panose="020B0604020202020204" pitchFamily="34" charset="0"/>
                <a:cs typeface="Arial" panose="020B0604020202020204" pitchFamily="34" charset="0"/>
              </a:rPr>
              <a:t>identify rare 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GWAS 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403079" y="2438816"/>
            <a:ext cx="6518787" cy="3453371"/>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p>
          <a:p>
            <a:pPr marL="0" indent="0">
              <a:buFont typeface="Arial" panose="020B0604020202020204" pitchFamily="34" charset="0"/>
              <a:buNone/>
              <a:defRPr/>
            </a:pPr>
            <a:endParaRPr lang="en-US" sz="20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smtClean="0">
                <a:latin typeface="Arial" panose="020B0604020202020204" pitchFamily="34" charset="0"/>
                <a:cs typeface="Arial" panose="020B0604020202020204" pitchFamily="34" charset="0"/>
              </a:rPr>
              <a:t>       2. Kernel-based variance-component test (SKAT)</a:t>
            </a: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
        <p:nvSpPr>
          <p:cNvPr id="2" name="Rectangle 1"/>
          <p:cNvSpPr/>
          <p:nvPr/>
        </p:nvSpPr>
        <p:spPr>
          <a:xfrm>
            <a:off x="5458724" y="4779378"/>
            <a:ext cx="4255318" cy="1190625"/>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42355" y="3191859"/>
            <a:ext cx="5830519" cy="1163746"/>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67946" y="6102485"/>
            <a:ext cx="246439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Steven Schrodi</a:t>
            </a:r>
          </a:p>
        </p:txBody>
      </p:sp>
      <p:cxnSp>
        <p:nvCxnSpPr>
          <p:cNvPr id="6" name="Straight Arrow Connector 5"/>
          <p:cNvCxnSpPr/>
          <p:nvPr/>
        </p:nvCxnSpPr>
        <p:spPr>
          <a:xfrm flipH="1" flipV="1">
            <a:off x="9298234" y="5810300"/>
            <a:ext cx="285750" cy="30564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98133" y="4671852"/>
            <a:ext cx="263431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Scott J Hebbring</a:t>
            </a:r>
          </a:p>
        </p:txBody>
      </p:sp>
      <p:cxnSp>
        <p:nvCxnSpPr>
          <p:cNvPr id="28" name="Straight Arrow Connector 27"/>
          <p:cNvCxnSpPr/>
          <p:nvPr/>
        </p:nvCxnSpPr>
        <p:spPr>
          <a:xfrm flipV="1">
            <a:off x="10791831" y="4366510"/>
            <a:ext cx="222801" cy="35279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053690"/>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regions</a:t>
              </a: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2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714</Words>
  <Application>Microsoft Office PowerPoint</Application>
  <PresentationFormat>Widescreen</PresentationFormat>
  <Paragraphs>146</Paragraphs>
  <Slides>15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18</cp:revision>
  <dcterms:created xsi:type="dcterms:W3CDTF">2020-01-20T01:46:29Z</dcterms:created>
  <dcterms:modified xsi:type="dcterms:W3CDTF">2020-01-20T06:43:14Z</dcterms:modified>
</cp:coreProperties>
</file>