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5" r:id="rId2"/>
    <p:sldId id="271" r:id="rId3"/>
    <p:sldId id="269" r:id="rId4"/>
    <p:sldId id="268" r:id="rId5"/>
    <p:sldId id="267" r:id="rId6"/>
    <p:sldId id="266" r:id="rId7"/>
    <p:sldId id="265" r:id="rId8"/>
    <p:sldId id="259" r:id="rId9"/>
    <p:sldId id="258" r:id="rId10"/>
    <p:sldId id="257" r:id="rId11"/>
    <p:sldId id="261" r:id="rId12"/>
    <p:sldId id="262" r:id="rId13"/>
    <p:sldId id="263" r:id="rId14"/>
    <p:sldId id="270" r:id="rId15"/>
    <p:sldId id="274" r:id="rId16"/>
    <p:sldId id="2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95147" autoAdjust="0"/>
  </p:normalViewPr>
  <p:slideViewPr>
    <p:cSldViewPr snapToGrid="0">
      <p:cViewPr varScale="1">
        <p:scale>
          <a:sx n="86" d="100"/>
          <a:sy n="86" d="100"/>
        </p:scale>
        <p:origin x="6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32173-A8F7-4B59-BF83-EDEE976DFA4E}"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F1C8D-9B3B-4836-B94F-E467FF31EBC3}" type="slidenum">
              <a:rPr lang="en-US" smtClean="0"/>
              <a:t>‹#›</a:t>
            </a:fld>
            <a:endParaRPr lang="en-US"/>
          </a:p>
        </p:txBody>
      </p:sp>
    </p:spTree>
    <p:extLst>
      <p:ext uri="{BB962C8B-B14F-4D97-AF65-F5344CB8AC3E}">
        <p14:creationId xmlns:p14="http://schemas.microsoft.com/office/powerpoint/2010/main" val="370947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effectLst/>
                <a:latin typeface="arial" panose="020B0604020202020204" pitchFamily="34" charset="0"/>
              </a:rPr>
              <a:t>Epigenetic regulation of immune cell types could be critical for the development and maintenance of autoimmune diseases like </a:t>
            </a:r>
            <a:r>
              <a:rPr lang="en-US" b="1" i="0" dirty="0" smtClean="0">
                <a:solidFill>
                  <a:srgbClr val="000000"/>
                </a:solidFill>
                <a:effectLst/>
                <a:latin typeface="arial" panose="020B0604020202020204" pitchFamily="34" charset="0"/>
              </a:rPr>
              <a:t>rheumatoid arthritis</a:t>
            </a:r>
            <a:r>
              <a:rPr lang="en-US" b="0" i="0" dirty="0" smtClean="0">
                <a:solidFill>
                  <a:srgbClr val="000000"/>
                </a:solidFill>
                <a:effectLst/>
                <a:latin typeface="arial" panose="020B0604020202020204" pitchFamily="34" charset="0"/>
              </a:rPr>
              <a:t> (RA). B cells are highly relevant in RA, since patients express autoantibodies and depleting this cell type is a successful therapeutic approach. Epigenetic variation, such as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may mediate the pathogenic activity of B cells. In this study, we performed an </a:t>
            </a:r>
            <a:r>
              <a:rPr lang="en-US" b="0" i="0" dirty="0" err="1" smtClean="0">
                <a:solidFill>
                  <a:srgbClr val="000000"/>
                </a:solidFill>
                <a:effectLst/>
                <a:latin typeface="arial" panose="020B0604020202020204" pitchFamily="34" charset="0"/>
              </a:rPr>
              <a:t>epigenome</a:t>
            </a:r>
            <a:r>
              <a:rPr lang="en-US" b="0" i="0" dirty="0" smtClean="0">
                <a:solidFill>
                  <a:srgbClr val="000000"/>
                </a:solidFill>
                <a:effectLst/>
                <a:latin typeface="arial" panose="020B0604020202020204" pitchFamily="34" charset="0"/>
              </a:rPr>
              <a:t>-wide association study (EWAS) for RA with three different replication cohorts, to identify disease-specific alterations in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B cells.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isolated B lymphocytes was assayed on the Illumina HumanMethylation450 </a:t>
            </a:r>
            <a:r>
              <a:rPr lang="en-US" b="0" i="0" dirty="0" err="1" smtClean="0">
                <a:solidFill>
                  <a:srgbClr val="000000"/>
                </a:solidFill>
                <a:effectLst/>
                <a:latin typeface="arial" panose="020B0604020202020204" pitchFamily="34" charset="0"/>
              </a:rPr>
              <a:t>BeadChip</a:t>
            </a:r>
            <a:r>
              <a:rPr lang="en-US" b="0" i="0" dirty="0" smtClean="0">
                <a:solidFill>
                  <a:srgbClr val="000000"/>
                </a:solidFill>
                <a:effectLst/>
                <a:latin typeface="arial" panose="020B0604020202020204" pitchFamily="34" charset="0"/>
              </a:rPr>
              <a:t> in a discovery cohort of </a:t>
            </a:r>
            <a:r>
              <a:rPr lang="en-US" b="1" i="0" dirty="0" smtClean="0">
                <a:solidFill>
                  <a:srgbClr val="FF0000"/>
                </a:solidFill>
                <a:effectLst/>
                <a:latin typeface="arial" panose="020B0604020202020204" pitchFamily="34" charset="0"/>
              </a:rPr>
              <a:t>RA patients (N = 50) and controls (N = 75). </a:t>
            </a:r>
            <a:r>
              <a:rPr lang="en-US" b="0" i="0" dirty="0" smtClean="0">
                <a:solidFill>
                  <a:srgbClr val="000000"/>
                </a:solidFill>
                <a:effectLst/>
                <a:latin typeface="arial" panose="020B0604020202020204" pitchFamily="34" charset="0"/>
              </a:rPr>
              <a:t>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was observed in 64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(q &lt; 0.05). Six biological pathways were also differentially methylated in RA B cells. Analysis in an independent cohort of patients (N = 15) and controls (N = 15) validated the association of 10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located on 8 genes CD1C, TNFSF10, PARVG, NID1, DHRS12, ITPK1, ACSF3 and TNFRSF13C, and 2 intergenic regions. 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at the CBL signaling pathway was replicated. Using an additional case-control cohort (N = 24), the association between RA risk and </a:t>
            </a:r>
            <a:r>
              <a:rPr lang="en-US" b="0" i="0" dirty="0" err="1" smtClean="0">
                <a:solidFill>
                  <a:srgbClr val="000000"/>
                </a:solidFill>
                <a:effectLst/>
                <a:latin typeface="arial" panose="020B0604020202020204" pitchFamily="34" charset="0"/>
              </a:rPr>
              <a:t>CpGs</a:t>
            </a:r>
            <a:r>
              <a:rPr lang="en-US" b="0" i="0" dirty="0" smtClean="0">
                <a:solidFill>
                  <a:srgbClr val="000000"/>
                </a:solidFill>
                <a:effectLst/>
                <a:latin typeface="arial" panose="020B0604020202020204" pitchFamily="34" charset="0"/>
              </a:rPr>
              <a:t> cg18972751 at CD1C (P = 2.26 × 10-9) and cg03055671 at TNFSF10 (P = 1.67 × 10-8) genes was further validated. 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at genes CD1C, TNFSF10, PARVG, NID1, DHRS12, ITPK1, ACSF3, TNFRSF13C and intergenic region chr10p12.31 was replicated in a cohort of systemic lupus erythematosus (SLE) patients (N = 47) and controls (N = 56</a:t>
            </a:r>
            <a:r>
              <a:rPr lang="en-US" b="1" i="0" dirty="0" smtClean="0">
                <a:solidFill>
                  <a:srgbClr val="FF0000"/>
                </a:solidFill>
                <a:effectLst/>
                <a:latin typeface="arial" panose="020B0604020202020204" pitchFamily="34" charset="0"/>
              </a:rPr>
              <a:t>). Our results highlight genes that may drive the pathogenic activity of B cells in RA and suggest shared methylation patterns with SLE.</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5</a:t>
            </a:fld>
            <a:endParaRPr lang="en-US"/>
          </a:p>
        </p:txBody>
      </p:sp>
    </p:spTree>
    <p:extLst>
      <p:ext uri="{BB962C8B-B14F-4D97-AF65-F5344CB8AC3E}">
        <p14:creationId xmlns:p14="http://schemas.microsoft.com/office/powerpoint/2010/main" val="392407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smtClean="0">
                <a:solidFill>
                  <a:srgbClr val="000000"/>
                </a:solidFill>
                <a:effectLst/>
                <a:latin typeface="arial" panose="020B0604020202020204" pitchFamily="34" charset="0"/>
              </a:rPr>
              <a:t>In this study, we aimed to determine whether differential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peripheral blood cell subpopulations is associated with any of 4 clinical outcomes among RA patients. </a:t>
            </a:r>
            <a:r>
              <a:rPr lang="en-US" b="1" i="0" cap="all" dirty="0" smtClean="0">
                <a:solidFill>
                  <a:srgbClr val="000000"/>
                </a:solidFill>
                <a:effectLst/>
                <a:latin typeface="arial" panose="020B0604020202020204" pitchFamily="34" charset="0"/>
              </a:rPr>
              <a:t>METHODS: </a:t>
            </a:r>
            <a:r>
              <a:rPr lang="en-US" b="0" i="0" dirty="0" smtClean="0">
                <a:solidFill>
                  <a:srgbClr val="000000"/>
                </a:solidFill>
                <a:effectLst/>
                <a:latin typeface="arial" panose="020B0604020202020204" pitchFamily="34" charset="0"/>
              </a:rPr>
              <a:t>Peripheral blood samples were obtained from 63 patients in the </a:t>
            </a:r>
            <a:r>
              <a:rPr lang="en-US" b="1" i="0" dirty="0" smtClean="0">
                <a:solidFill>
                  <a:srgbClr val="FF0000"/>
                </a:solidFill>
                <a:effectLst/>
                <a:latin typeface="arial" panose="020B0604020202020204" pitchFamily="34" charset="0"/>
              </a:rPr>
              <a:t>University of California, San Francisco RA cohort </a:t>
            </a:r>
            <a:r>
              <a:rPr lang="en-US" b="0" i="0" dirty="0" smtClean="0">
                <a:solidFill>
                  <a:srgbClr val="000000"/>
                </a:solidFill>
                <a:effectLst/>
                <a:latin typeface="arial" panose="020B0604020202020204" pitchFamily="34" charset="0"/>
              </a:rPr>
              <a:t>(all satisfied the American College of Rheumatology classification criteria; 57 were seropositive for </a:t>
            </a:r>
            <a:r>
              <a:rPr lang="en-US" b="1" i="0" dirty="0" smtClean="0">
                <a:solidFill>
                  <a:srgbClr val="000000"/>
                </a:solidFill>
                <a:effectLst/>
                <a:latin typeface="arial" panose="020B0604020202020204" pitchFamily="34" charset="0"/>
              </a:rPr>
              <a:t>rheumatoid</a:t>
            </a:r>
            <a:r>
              <a:rPr lang="en-US" b="0" i="0" dirty="0" smtClean="0">
                <a:solidFill>
                  <a:srgbClr val="000000"/>
                </a:solidFill>
                <a:effectLst/>
                <a:latin typeface="arial" panose="020B0604020202020204" pitchFamily="34" charset="0"/>
              </a:rPr>
              <a:t> factor and/or anti-cyclic </a:t>
            </a:r>
            <a:r>
              <a:rPr lang="en-US" b="0" i="0" dirty="0" err="1" smtClean="0">
                <a:solidFill>
                  <a:srgbClr val="000000"/>
                </a:solidFill>
                <a:effectLst/>
                <a:latin typeface="arial" panose="020B0604020202020204" pitchFamily="34" charset="0"/>
              </a:rPr>
              <a:t>citrullinated</a:t>
            </a:r>
            <a:r>
              <a:rPr lang="en-US" b="0" i="0" dirty="0" smtClean="0">
                <a:solidFill>
                  <a:srgbClr val="000000"/>
                </a:solidFill>
                <a:effectLst/>
                <a:latin typeface="arial" panose="020B0604020202020204" pitchFamily="34" charset="0"/>
              </a:rPr>
              <a:t> protein). Fluorescence-activated cell sorting was used to separate the cells into 4 immune cell subpopulations (</a:t>
            </a:r>
            <a:r>
              <a:rPr lang="en-US" b="0" i="0" dirty="0" smtClean="0">
                <a:solidFill>
                  <a:srgbClr val="FF0000"/>
                </a:solidFill>
                <a:effectLst/>
                <a:latin typeface="arial" panose="020B0604020202020204" pitchFamily="34" charset="0"/>
              </a:rPr>
              <a:t>CD14+ monocytes, CD19+ B cells, CD4+ naive T cells, and CD4+ memory T cells</a:t>
            </a:r>
            <a:r>
              <a:rPr lang="en-US" b="0" i="0" dirty="0" smtClean="0">
                <a:solidFill>
                  <a:srgbClr val="000000"/>
                </a:solidFill>
                <a:effectLst/>
                <a:latin typeface="arial" panose="020B0604020202020204" pitchFamily="34" charset="0"/>
              </a:rPr>
              <a:t>) per individual, and 229 </a:t>
            </a:r>
            <a:r>
              <a:rPr lang="en-US" b="0" i="0" dirty="0" err="1" smtClean="0">
                <a:solidFill>
                  <a:srgbClr val="000000"/>
                </a:solidFill>
                <a:effectLst/>
                <a:latin typeface="arial" panose="020B0604020202020204" pitchFamily="34" charset="0"/>
              </a:rPr>
              <a:t>epigenome</a:t>
            </a:r>
            <a:r>
              <a:rPr lang="en-US" b="0" i="0" dirty="0" smtClean="0">
                <a:solidFill>
                  <a:srgbClr val="000000"/>
                </a:solidFill>
                <a:effectLst/>
                <a:latin typeface="arial" panose="020B0604020202020204" pitchFamily="34" charset="0"/>
              </a:rPr>
              <a:t>-wide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profiles were generated using Illumina HumanMethylation450 </a:t>
            </a:r>
            <a:r>
              <a:rPr lang="en-US" b="0" i="0" dirty="0" err="1" smtClean="0">
                <a:solidFill>
                  <a:srgbClr val="000000"/>
                </a:solidFill>
                <a:effectLst/>
                <a:latin typeface="arial" panose="020B0604020202020204" pitchFamily="34" charset="0"/>
              </a:rPr>
              <a:t>BeadChips</a:t>
            </a:r>
            <a:r>
              <a:rPr lang="en-US" b="0" i="0" dirty="0" smtClean="0">
                <a:solidFill>
                  <a:srgbClr val="000000"/>
                </a:solidFill>
                <a:effectLst/>
                <a:latin typeface="arial" panose="020B0604020202020204" pitchFamily="34" charset="0"/>
              </a:rPr>
              <a:t>. Differentially methylated positions and regions associated with the Clinical Disease Activity Index score, erosive disease, RA Articular Damage score, Sharp score, medication at time of blood draw, smoking status, and disease duration were identified using robust regression models and empirical Bayes variance estimators.</a:t>
            </a:r>
          </a:p>
          <a:p>
            <a:pPr algn="just"/>
            <a:r>
              <a:rPr lang="en-US" b="1" i="0" cap="all" dirty="0" smtClean="0">
                <a:solidFill>
                  <a:srgbClr val="000000"/>
                </a:solidFill>
                <a:effectLst/>
                <a:latin typeface="arial" panose="020B0604020202020204" pitchFamily="34" charset="0"/>
              </a:rPr>
              <a:t>RESULTS: </a:t>
            </a:r>
            <a:r>
              <a:rPr lang="en-US" b="0" i="0" dirty="0" smtClean="0">
                <a:solidFill>
                  <a:srgbClr val="000000"/>
                </a:solidFill>
                <a:effectLst/>
                <a:latin typeface="arial" panose="020B0604020202020204" pitchFamily="34" charset="0"/>
              </a:rPr>
              <a:t>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of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associated with clinical outcomes was observed in all 4 cell types. </a:t>
            </a:r>
            <a:r>
              <a:rPr lang="en-US" b="0" i="0" dirty="0" err="1" smtClean="0">
                <a:solidFill>
                  <a:srgbClr val="000000"/>
                </a:solidFill>
                <a:effectLst/>
                <a:latin typeface="arial" panose="020B0604020202020204" pitchFamily="34" charset="0"/>
              </a:rPr>
              <a:t>Hypomethylated</a:t>
            </a:r>
            <a:r>
              <a:rPr lang="en-US" b="0" i="0" dirty="0" smtClean="0">
                <a:solidFill>
                  <a:srgbClr val="000000"/>
                </a:solidFill>
                <a:effectLst/>
                <a:latin typeface="arial" panose="020B0604020202020204" pitchFamily="34" charset="0"/>
              </a:rPr>
              <a:t> regions in the CYP2E1 and DUSP22 gene promoters were associated with active and erosive disease, respectively. Pathway analyses suggested that the biologic mechanisms underlying each clinical outcome are cell type-specific. Evidence of independent effects on DNA </a:t>
            </a:r>
            <a:r>
              <a:rPr lang="en-US" b="1" i="0" dirty="0" err="1" smtClean="0">
                <a:solidFill>
                  <a:srgbClr val="000000"/>
                </a:solidFill>
                <a:effectLst/>
                <a:latin typeface="arial" panose="020B0604020202020204" pitchFamily="34" charset="0"/>
              </a:rPr>
              <a:t>methylation</a:t>
            </a:r>
            <a:r>
              <a:rPr lang="en-US" b="0" i="0" dirty="0" err="1" smtClean="0">
                <a:solidFill>
                  <a:srgbClr val="000000"/>
                </a:solidFill>
                <a:effectLst/>
                <a:latin typeface="arial" panose="020B0604020202020204" pitchFamily="34" charset="0"/>
              </a:rPr>
              <a:t>from</a:t>
            </a:r>
            <a:r>
              <a:rPr lang="en-US" b="0" i="0" dirty="0" smtClean="0">
                <a:solidFill>
                  <a:srgbClr val="000000"/>
                </a:solidFill>
                <a:effectLst/>
                <a:latin typeface="arial" panose="020B0604020202020204" pitchFamily="34" charset="0"/>
              </a:rPr>
              <a:t> smoking, medication use, and disease duration were also identified.</a:t>
            </a:r>
          </a:p>
          <a:p>
            <a:pPr algn="just"/>
            <a:r>
              <a:rPr lang="en-US" b="1" i="0" cap="all" dirty="0" smtClean="0">
                <a:solidFill>
                  <a:srgbClr val="000000"/>
                </a:solidFill>
                <a:effectLst/>
                <a:latin typeface="arial" panose="020B0604020202020204" pitchFamily="34" charset="0"/>
              </a:rPr>
              <a:t>CONCLUSION: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signatures specific to RA clinical outcomes may have utility as biomarkers or predictors of exposure, disease progression, and disease severity.</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6</a:t>
            </a:fld>
            <a:endParaRPr lang="en-US"/>
          </a:p>
        </p:txBody>
      </p:sp>
    </p:spTree>
    <p:extLst>
      <p:ext uri="{BB962C8B-B14F-4D97-AF65-F5344CB8AC3E}">
        <p14:creationId xmlns:p14="http://schemas.microsoft.com/office/powerpoint/2010/main" val="64244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effectLst/>
                <a:latin typeface="arial" panose="020B0604020202020204" pitchFamily="34" charset="0"/>
              </a:rPr>
              <a:t>Epigenetics contributes to the pathogenesis of immune-mediated diseases like </a:t>
            </a:r>
            <a:r>
              <a:rPr lang="en-US" b="1" i="0" dirty="0" smtClean="0">
                <a:solidFill>
                  <a:srgbClr val="000000"/>
                </a:solidFill>
                <a:effectLst/>
                <a:latin typeface="arial" panose="020B0604020202020204" pitchFamily="34" charset="0"/>
              </a:rPr>
              <a:t>rheumatoid arthritis</a:t>
            </a:r>
            <a:r>
              <a:rPr lang="en-US" b="0" i="0" dirty="0" smtClean="0">
                <a:solidFill>
                  <a:srgbClr val="000000"/>
                </a:solidFill>
                <a:effectLst/>
                <a:latin typeface="arial" panose="020B0604020202020204" pitchFamily="34" charset="0"/>
              </a:rPr>
              <a:t> (RA). Here we show the first comprehensive </a:t>
            </a:r>
            <a:r>
              <a:rPr lang="en-US" b="0" i="0" dirty="0" err="1" smtClean="0">
                <a:solidFill>
                  <a:srgbClr val="000000"/>
                </a:solidFill>
                <a:effectLst/>
                <a:latin typeface="arial" panose="020B0604020202020204" pitchFamily="34" charset="0"/>
              </a:rPr>
              <a:t>epigenomic</a:t>
            </a:r>
            <a:r>
              <a:rPr lang="en-US" b="0" i="0" dirty="0" smtClean="0">
                <a:solidFill>
                  <a:srgbClr val="000000"/>
                </a:solidFill>
                <a:effectLst/>
                <a:latin typeface="arial" panose="020B0604020202020204" pitchFamily="34" charset="0"/>
              </a:rPr>
              <a:t> characterization of RA fibroblast-like </a:t>
            </a:r>
            <a:r>
              <a:rPr lang="en-US" b="0" i="0" dirty="0" err="1" smtClean="0">
                <a:solidFill>
                  <a:srgbClr val="000000"/>
                </a:solidFill>
                <a:effectLst/>
                <a:latin typeface="arial" panose="020B0604020202020204" pitchFamily="34" charset="0"/>
              </a:rPr>
              <a:t>synoviocytes</a:t>
            </a:r>
            <a:r>
              <a:rPr lang="en-US" b="0" i="0" dirty="0" smtClean="0">
                <a:solidFill>
                  <a:srgbClr val="000000"/>
                </a:solidFill>
                <a:effectLst/>
                <a:latin typeface="arial" panose="020B0604020202020204" pitchFamily="34" charset="0"/>
              </a:rPr>
              <a:t> (FLS), including histone modifications (</a:t>
            </a:r>
            <a:r>
              <a:rPr lang="en-US" b="1" i="0" dirty="0" smtClean="0">
                <a:solidFill>
                  <a:srgbClr val="FF0000"/>
                </a:solidFill>
                <a:effectLst/>
                <a:latin typeface="arial" panose="020B0604020202020204" pitchFamily="34" charset="0"/>
              </a:rPr>
              <a:t>H3K27ac, H3K4me1, H3K4me3, H3K36me3, H3K27me3, and H3K9me3</a:t>
            </a:r>
            <a:r>
              <a:rPr lang="en-US" b="0" i="0" dirty="0" smtClean="0">
                <a:solidFill>
                  <a:srgbClr val="000000"/>
                </a:solidFill>
                <a:effectLst/>
                <a:latin typeface="arial" panose="020B0604020202020204" pitchFamily="34" charset="0"/>
              </a:rPr>
              <a:t>), </a:t>
            </a:r>
            <a:r>
              <a:rPr lang="en-US" b="1" i="0" dirty="0" smtClean="0">
                <a:solidFill>
                  <a:srgbClr val="FF0000"/>
                </a:solidFill>
                <a:effectLst/>
                <a:latin typeface="arial" panose="020B0604020202020204" pitchFamily="34" charset="0"/>
              </a:rPr>
              <a:t>open chromatin, RNA expression and whole-genome DNA methylation</a:t>
            </a:r>
            <a:r>
              <a:rPr lang="en-US" b="0" i="0" dirty="0" smtClean="0">
                <a:solidFill>
                  <a:srgbClr val="000000"/>
                </a:solidFill>
                <a:effectLst/>
                <a:latin typeface="arial" panose="020B0604020202020204" pitchFamily="34" charset="0"/>
              </a:rPr>
              <a:t>. To address complex multidimensional relationship and reveal epigenetic regulation of RA, we perform integrative analyses using a novel unbiased method to identify genomic regions with similar profiles. </a:t>
            </a:r>
            <a:r>
              <a:rPr lang="en-US" b="0" i="0" dirty="0" err="1" smtClean="0">
                <a:solidFill>
                  <a:srgbClr val="000000"/>
                </a:solidFill>
                <a:effectLst/>
                <a:latin typeface="arial" panose="020B0604020202020204" pitchFamily="34" charset="0"/>
              </a:rPr>
              <a:t>Epigenomically</a:t>
            </a:r>
            <a:r>
              <a:rPr lang="en-US" b="0" i="0" dirty="0" smtClean="0">
                <a:solidFill>
                  <a:srgbClr val="000000"/>
                </a:solidFill>
                <a:effectLst/>
                <a:latin typeface="arial" panose="020B0604020202020204" pitchFamily="34" charset="0"/>
              </a:rPr>
              <a:t> similar regions exist in RA cells and are associated with active enhancers and promoters and specific transcription factor binding motifs. Differentially marked genes are enriched for immunological and unexpected pathways, with "</a:t>
            </a:r>
            <a:r>
              <a:rPr lang="en-US" b="1" i="0" dirty="0" smtClean="0">
                <a:solidFill>
                  <a:srgbClr val="FF0000"/>
                </a:solidFill>
                <a:effectLst/>
                <a:latin typeface="arial" panose="020B0604020202020204" pitchFamily="34" charset="0"/>
              </a:rPr>
              <a:t>Huntington's Disease Signaling</a:t>
            </a:r>
            <a:r>
              <a:rPr lang="en-US" b="0" i="0" dirty="0" smtClean="0">
                <a:solidFill>
                  <a:srgbClr val="000000"/>
                </a:solidFill>
                <a:effectLst/>
                <a:latin typeface="arial" panose="020B0604020202020204" pitchFamily="34" charset="0"/>
              </a:rPr>
              <a:t>" identified as particularly prominent. We validate the relevance of this pathway to RA by showing that Huntingtin-interacting protein-1 regulates FLS invasion into matrix. This work establishes a high-resolution </a:t>
            </a:r>
            <a:r>
              <a:rPr lang="en-US" b="0" i="0" dirty="0" err="1" smtClean="0">
                <a:solidFill>
                  <a:srgbClr val="000000"/>
                </a:solidFill>
                <a:effectLst/>
                <a:latin typeface="arial" panose="020B0604020202020204" pitchFamily="34" charset="0"/>
              </a:rPr>
              <a:t>epigenomic</a:t>
            </a:r>
            <a:r>
              <a:rPr lang="en-US" b="0" i="0" dirty="0" smtClean="0">
                <a:solidFill>
                  <a:srgbClr val="000000"/>
                </a:solidFill>
                <a:effectLst/>
                <a:latin typeface="arial" panose="020B0604020202020204" pitchFamily="34" charset="0"/>
              </a:rPr>
              <a:t> landscape of RA and demonstrates the potential for integrative analyses to identify unanticipated therapeutic targets.</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7</a:t>
            </a:fld>
            <a:endParaRPr lang="en-US"/>
          </a:p>
        </p:txBody>
      </p:sp>
    </p:spTree>
    <p:extLst>
      <p:ext uri="{BB962C8B-B14F-4D97-AF65-F5344CB8AC3E}">
        <p14:creationId xmlns:p14="http://schemas.microsoft.com/office/powerpoint/2010/main" val="164955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smtClean="0">
                <a:solidFill>
                  <a:srgbClr val="000000"/>
                </a:solidFill>
                <a:effectLst/>
                <a:latin typeface="arial" panose="020B0604020202020204" pitchFamily="34" charset="0"/>
              </a:rPr>
              <a:t>To investigate possible contributions of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to the </a:t>
            </a:r>
            <a:r>
              <a:rPr lang="en-US" sz="1200" b="0" i="0" dirty="0" err="1" smtClean="0">
                <a:solidFill>
                  <a:srgbClr val="000000"/>
                </a:solidFill>
                <a:effectLst/>
                <a:latin typeface="arial" panose="020B0604020202020204" pitchFamily="34" charset="0"/>
              </a:rPr>
              <a:t>aetiology</a:t>
            </a:r>
            <a:r>
              <a:rPr lang="en-US" sz="1200" b="0" i="0" dirty="0" smtClean="0">
                <a:solidFill>
                  <a:srgbClr val="000000"/>
                </a:solidFill>
                <a:effectLst/>
                <a:latin typeface="arial" panose="020B0604020202020204" pitchFamily="34" charset="0"/>
              </a:rPr>
              <a:t> of </a:t>
            </a:r>
            <a:r>
              <a:rPr lang="en-US" sz="1200" b="1" i="0" dirty="0" smtClean="0">
                <a:solidFill>
                  <a:srgbClr val="000000"/>
                </a:solidFill>
                <a:effectLst/>
                <a:latin typeface="arial" panose="020B0604020202020204" pitchFamily="34" charset="0"/>
              </a:rPr>
              <a:t>rheumatoid </a:t>
            </a:r>
            <a:r>
              <a:rPr lang="en-US" sz="1200" b="1" i="0" dirty="0" err="1" smtClean="0">
                <a:solidFill>
                  <a:srgbClr val="000000"/>
                </a:solidFill>
                <a:effectLst/>
                <a:latin typeface="arial" panose="020B0604020202020204" pitchFamily="34" charset="0"/>
              </a:rPr>
              <a:t>arthritis</a:t>
            </a:r>
            <a:r>
              <a:rPr lang="en-US" sz="1200" b="0" i="0" dirty="0" err="1" smtClean="0">
                <a:solidFill>
                  <a:srgbClr val="000000"/>
                </a:solidFill>
                <a:effectLst/>
                <a:latin typeface="arial" panose="020B0604020202020204" pitchFamily="34" charset="0"/>
              </a:rPr>
              <a:t>with</a:t>
            </a:r>
            <a:r>
              <a:rPr lang="en-US" sz="1200" b="0" i="0" dirty="0" smtClean="0">
                <a:solidFill>
                  <a:srgbClr val="000000"/>
                </a:solidFill>
                <a:effectLst/>
                <a:latin typeface="arial" panose="020B0604020202020204" pitchFamily="34" charset="0"/>
              </a:rPr>
              <a:t> minimum confounding genetic heterogeneity, we investigated genome-wide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disease-discordant monozygotic twin pairs.</a:t>
            </a:r>
          </a:p>
          <a:p>
            <a:r>
              <a:rPr lang="en-US" sz="1200" b="1" i="0" cap="all" dirty="0" smtClean="0">
                <a:solidFill>
                  <a:srgbClr val="000000"/>
                </a:solidFill>
                <a:effectLst/>
                <a:latin typeface="arial" panose="020B0604020202020204" pitchFamily="34" charset="0"/>
              </a:rPr>
              <a:t>METHODS: </a:t>
            </a:r>
            <a:r>
              <a:rPr lang="en-US" sz="1200" b="0" i="0" dirty="0" smtClean="0">
                <a:solidFill>
                  <a:srgbClr val="000000"/>
                </a:solidFill>
                <a:effectLst/>
                <a:latin typeface="arial" panose="020B0604020202020204" pitchFamily="34" charset="0"/>
              </a:rPr>
              <a:t>Genome-wide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was assessed in </a:t>
            </a:r>
            <a:r>
              <a:rPr lang="en-US" sz="1200" b="1" i="0" dirty="0" smtClean="0">
                <a:solidFill>
                  <a:srgbClr val="FF0000"/>
                </a:solidFill>
                <a:effectLst/>
                <a:latin typeface="arial" panose="020B0604020202020204" pitchFamily="34" charset="0"/>
              </a:rPr>
              <a:t>79 monozygotic twin pairs discordant for rheumatoid arthritis</a:t>
            </a:r>
            <a:r>
              <a:rPr lang="en-US" sz="1200" b="0" i="0" dirty="0" smtClean="0">
                <a:solidFill>
                  <a:srgbClr val="000000"/>
                </a:solidFill>
                <a:effectLst/>
                <a:latin typeface="arial" panose="020B0604020202020204" pitchFamily="34" charset="0"/>
              </a:rPr>
              <a:t> using the HumanMethylation450 </a:t>
            </a:r>
            <a:r>
              <a:rPr lang="en-US" sz="1200" b="0" i="0" dirty="0" err="1" smtClean="0">
                <a:solidFill>
                  <a:srgbClr val="000000"/>
                </a:solidFill>
                <a:effectLst/>
                <a:latin typeface="arial" panose="020B0604020202020204" pitchFamily="34" charset="0"/>
              </a:rPr>
              <a:t>BeadChip</a:t>
            </a:r>
            <a:r>
              <a:rPr lang="en-US" sz="1200" b="0" i="0" dirty="0" smtClean="0">
                <a:solidFill>
                  <a:srgbClr val="000000"/>
                </a:solidFill>
                <a:effectLst/>
                <a:latin typeface="arial" panose="020B0604020202020204" pitchFamily="34" charset="0"/>
              </a:rPr>
              <a:t> array (Illumina). Discordant twins were tested for both differential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and </a:t>
            </a:r>
            <a:r>
              <a:rPr lang="en-US" sz="1200" b="1" i="0" dirty="0" err="1" smtClean="0">
                <a:solidFill>
                  <a:srgbClr val="000000"/>
                </a:solidFill>
                <a:effectLst/>
                <a:latin typeface="arial" panose="020B0604020202020204" pitchFamily="34" charset="0"/>
              </a:rPr>
              <a:t>methylation</a:t>
            </a:r>
            <a:r>
              <a:rPr lang="en-US" sz="1200" b="0" i="0" dirty="0" err="1" smtClean="0">
                <a:solidFill>
                  <a:srgbClr val="000000"/>
                </a:solidFill>
                <a:effectLst/>
                <a:latin typeface="arial" panose="020B0604020202020204" pitchFamily="34" charset="0"/>
              </a:rPr>
              <a:t>variability</a:t>
            </a:r>
            <a:r>
              <a:rPr lang="en-US" sz="1200" b="0" i="0" dirty="0" smtClean="0">
                <a:solidFill>
                  <a:srgbClr val="000000"/>
                </a:solidFill>
                <a:effectLst/>
                <a:latin typeface="arial" panose="020B0604020202020204" pitchFamily="34" charset="0"/>
              </a:rPr>
              <a:t> between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and healthy twins. The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variability signature was then compared with </a:t>
            </a:r>
            <a:r>
              <a:rPr lang="en-US" sz="1200" b="1" i="0" dirty="0" err="1" smtClean="0">
                <a:solidFill>
                  <a:srgbClr val="000000"/>
                </a:solidFill>
                <a:effectLst/>
                <a:latin typeface="arial" panose="020B0604020202020204" pitchFamily="34" charset="0"/>
              </a:rPr>
              <a:t>methylation</a:t>
            </a:r>
            <a:r>
              <a:rPr lang="en-US" sz="1200" b="0" i="0" dirty="0" err="1" smtClean="0">
                <a:solidFill>
                  <a:srgbClr val="000000"/>
                </a:solidFill>
                <a:effectLst/>
                <a:latin typeface="arial" panose="020B0604020202020204" pitchFamily="34" charset="0"/>
              </a:rPr>
              <a:t>variants</a:t>
            </a:r>
            <a:r>
              <a:rPr lang="en-US" sz="1200" b="0" i="0" dirty="0" smtClean="0">
                <a:solidFill>
                  <a:srgbClr val="000000"/>
                </a:solidFill>
                <a:effectLst/>
                <a:latin typeface="arial" panose="020B0604020202020204" pitchFamily="34" charset="0"/>
              </a:rPr>
              <a:t> from studies of other autoimmune diseases and with an independent healthy population.</a:t>
            </a:r>
          </a:p>
          <a:p>
            <a:r>
              <a:rPr lang="en-US" sz="1200" b="1" i="0" cap="all" dirty="0" smtClean="0">
                <a:solidFill>
                  <a:srgbClr val="000000"/>
                </a:solidFill>
                <a:effectLst/>
                <a:latin typeface="arial" panose="020B0604020202020204" pitchFamily="34" charset="0"/>
              </a:rPr>
              <a:t>RESULTS: </a:t>
            </a:r>
            <a:r>
              <a:rPr lang="en-US" sz="1200" b="0" i="0" dirty="0" smtClean="0">
                <a:solidFill>
                  <a:srgbClr val="000000"/>
                </a:solidFill>
                <a:effectLst/>
                <a:latin typeface="arial" panose="020B0604020202020204" pitchFamily="34" charset="0"/>
              </a:rPr>
              <a:t>We have identified a differentially variable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signature that suggests </a:t>
            </a:r>
            <a:r>
              <a:rPr lang="en-US" sz="1200" b="1" i="0" dirty="0" smtClean="0">
                <a:solidFill>
                  <a:srgbClr val="FF0000"/>
                </a:solidFill>
                <a:effectLst/>
                <a:latin typeface="arial" panose="020B0604020202020204" pitchFamily="34" charset="0"/>
              </a:rPr>
              <a:t>multiple stress response pathways may be involved in the </a:t>
            </a:r>
            <a:r>
              <a:rPr lang="en-US" sz="1200" b="1" i="0" dirty="0" err="1" smtClean="0">
                <a:solidFill>
                  <a:srgbClr val="FF0000"/>
                </a:solidFill>
                <a:effectLst/>
                <a:latin typeface="arial" panose="020B0604020202020204" pitchFamily="34" charset="0"/>
              </a:rPr>
              <a:t>aetiology</a:t>
            </a:r>
            <a:r>
              <a:rPr lang="en-US" sz="1200" b="1" i="0" dirty="0" smtClean="0">
                <a:solidFill>
                  <a:srgbClr val="FF0000"/>
                </a:solidFill>
                <a:effectLst/>
                <a:latin typeface="arial" panose="020B0604020202020204" pitchFamily="34" charset="0"/>
              </a:rPr>
              <a:t> of the disease</a:t>
            </a:r>
            <a:r>
              <a:rPr lang="en-US" sz="1200" b="0" i="0" dirty="0" smtClean="0">
                <a:solidFill>
                  <a:srgbClr val="000000"/>
                </a:solidFill>
                <a:effectLst/>
                <a:latin typeface="arial" panose="020B0604020202020204" pitchFamily="34" charset="0"/>
              </a:rPr>
              <a:t>. This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variability signature also highlighted potential epigenetic disruption of multiple RUNX3 transcription factor binding sites as being associated with disease development. Comparison with previously performed </a:t>
            </a:r>
            <a:r>
              <a:rPr lang="en-US" sz="1200" b="0" i="0" dirty="0" err="1" smtClean="0">
                <a:solidFill>
                  <a:srgbClr val="000000"/>
                </a:solidFill>
                <a:effectLst/>
                <a:latin typeface="arial" panose="020B0604020202020204" pitchFamily="34" charset="0"/>
              </a:rPr>
              <a:t>epigenome</a:t>
            </a:r>
            <a:r>
              <a:rPr lang="en-US" sz="1200" b="0" i="0" dirty="0" smtClean="0">
                <a:solidFill>
                  <a:srgbClr val="000000"/>
                </a:solidFill>
                <a:effectLst/>
                <a:latin typeface="arial" panose="020B0604020202020204" pitchFamily="34" charset="0"/>
              </a:rPr>
              <a:t>-wide association studies of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and type 1 diabetes identified shared pathways for autoimmune disorders, suggesting that epigenetics plays a role in autoimmunity and offering the possibility of identifying new targets for intervention.</a:t>
            </a:r>
          </a:p>
          <a:p>
            <a:r>
              <a:rPr lang="en-US" sz="1200" b="1" i="0" cap="all" dirty="0" smtClean="0">
                <a:solidFill>
                  <a:srgbClr val="000000"/>
                </a:solidFill>
                <a:effectLst/>
                <a:latin typeface="arial" panose="020B0604020202020204" pitchFamily="34" charset="0"/>
              </a:rPr>
              <a:t>CONCLUSIONS: </a:t>
            </a:r>
            <a:r>
              <a:rPr lang="en-US" sz="1200" b="0" i="0" dirty="0" smtClean="0">
                <a:solidFill>
                  <a:srgbClr val="000000"/>
                </a:solidFill>
                <a:effectLst/>
                <a:latin typeface="arial" panose="020B0604020202020204" pitchFamily="34" charset="0"/>
              </a:rPr>
              <a:t>Through genome-wide analysis of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disease-discordant monozygotic twins, we have identified a differentially variable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signature, in the absence of differential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This finding supports the importance of epigenetic variability as an emerging component in autoimmune disorders.</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9</a:t>
            </a:fld>
            <a:endParaRPr lang="en-US"/>
          </a:p>
        </p:txBody>
      </p:sp>
    </p:spTree>
    <p:extLst>
      <p:ext uri="{BB962C8B-B14F-4D97-AF65-F5344CB8AC3E}">
        <p14:creationId xmlns:p14="http://schemas.microsoft.com/office/powerpoint/2010/main" val="258923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https://www.fda.gov/Drugs/ScienceResearch/ucm572698.htm</a:t>
            </a:r>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11</a:t>
            </a:fld>
            <a:endParaRPr lang="en-US"/>
          </a:p>
        </p:txBody>
      </p:sp>
    </p:spTree>
    <p:extLst>
      <p:ext uri="{BB962C8B-B14F-4D97-AF65-F5344CB8AC3E}">
        <p14:creationId xmlns:p14="http://schemas.microsoft.com/office/powerpoint/2010/main" val="222531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12</a:t>
            </a:fld>
            <a:endParaRPr lang="en-US"/>
          </a:p>
        </p:txBody>
      </p:sp>
    </p:spTree>
    <p:extLst>
      <p:ext uri="{BB962C8B-B14F-4D97-AF65-F5344CB8AC3E}">
        <p14:creationId xmlns:p14="http://schemas.microsoft.com/office/powerpoint/2010/main" val="11801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16</a:t>
            </a:fld>
            <a:endParaRPr lang="en-US"/>
          </a:p>
        </p:txBody>
      </p:sp>
    </p:spTree>
    <p:extLst>
      <p:ext uri="{BB962C8B-B14F-4D97-AF65-F5344CB8AC3E}">
        <p14:creationId xmlns:p14="http://schemas.microsoft.com/office/powerpoint/2010/main" val="189055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58312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120953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100561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03708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64520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3861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A90E4-3951-420E-B8D3-D2B4061EE49D}"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319837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A90E4-3951-420E-B8D3-D2B4061EE49D}"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13694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A90E4-3951-420E-B8D3-D2B4061EE49D}"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54951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99318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78130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A90E4-3951-420E-B8D3-D2B4061EE49D}"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BCE9D-A9DF-420E-8E84-6616583BDA76}" type="slidenum">
              <a:rPr lang="en-US" smtClean="0"/>
              <a:t>‹#›</a:t>
            </a:fld>
            <a:endParaRPr lang="en-US"/>
          </a:p>
        </p:txBody>
      </p:sp>
    </p:spTree>
    <p:extLst>
      <p:ext uri="{BB962C8B-B14F-4D97-AF65-F5344CB8AC3E}">
        <p14:creationId xmlns:p14="http://schemas.microsoft.com/office/powerpoint/2010/main" val="91711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ncbi.nlm.nih.gov/pubmed/?term=Gay%20S%5BAuthor%5D&amp;cauthor=true&amp;cauthor_uid=29743579" TargetMode="External"/><Relationship Id="rId3" Type="http://schemas.openxmlformats.org/officeDocument/2006/relationships/hyperlink" Target="https://www.ncbi.nlm.nih.gov/pubmed/29743579" TargetMode="External"/><Relationship Id="rId7" Type="http://schemas.openxmlformats.org/officeDocument/2006/relationships/hyperlink" Target="https://www.ncbi.nlm.nih.gov/pubmed/?term=Buckley%20CD%5BAuthor%5D&amp;cauthor=true&amp;cauthor_uid=29743579" TargetMode="External"/><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hyperlink" Target="https://www.ncbi.nlm.nih.gov/pubmed/?term=Kolling%20C%5BAuthor%5D&amp;cauthor=true&amp;cauthor_uid=29743579" TargetMode="External"/><Relationship Id="rId5" Type="http://schemas.openxmlformats.org/officeDocument/2006/relationships/hyperlink" Target="https://www.ncbi.nlm.nih.gov/pubmed/?term=Raza%20K%5BAuthor%5D&amp;cauthor=true&amp;cauthor_uid=29743579" TargetMode="External"/><Relationship Id="rId10" Type="http://schemas.openxmlformats.org/officeDocument/2006/relationships/hyperlink" Target="https://www.ncbi.nlm.nih.gov/pubmed/?term=Ospelt%20C%5BAuthor%5D&amp;cauthor=true&amp;cauthor_uid=29743579" TargetMode="External"/><Relationship Id="rId4" Type="http://schemas.openxmlformats.org/officeDocument/2006/relationships/hyperlink" Target="https://www.ncbi.nlm.nih.gov/pubmed/?term=Karouzakis%20E%5BAuthor%5D&amp;cauthor=true&amp;cauthor_uid=29743579" TargetMode="External"/><Relationship Id="rId9" Type="http://schemas.openxmlformats.org/officeDocument/2006/relationships/hyperlink" Target="https://www.ncbi.nlm.nih.gov/pubmed/?term=Filer%20A%5BAuthor%5D&amp;cauthor=true&amp;cauthor_uid=29743579"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accessdata.fda.gov/scripts/cder/daf/index.cfm?event=overview.process&amp;varApplNo=125293" TargetMode="External"/><Relationship Id="rId3" Type="http://schemas.openxmlformats.org/officeDocument/2006/relationships/hyperlink" Target="http://www.accessdata.fda.gov/scripts/cder/daf/index.cfm?event=overview.process&amp;varApplNo=016324" TargetMode="External"/><Relationship Id="rId7" Type="http://schemas.openxmlformats.org/officeDocument/2006/relationships/hyperlink" Target="http://www.accessdata.fda.gov/scripts/cder/daf/index.cfm?event=overview.process&amp;varApplNo=207988"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www.accessdata.fda.gov/scripts/cder/daf/index.cfm?event=overview.process&amp;varApplNo=018766" TargetMode="External"/><Relationship Id="rId5" Type="http://schemas.openxmlformats.org/officeDocument/2006/relationships/hyperlink" Target="http://www.accessdata.fda.gov/scripts/cder/daf/index.cfm?event=overview.process&amp;varApplNo=020998" TargetMode="External"/><Relationship Id="rId4" Type="http://schemas.openxmlformats.org/officeDocument/2006/relationships/hyperlink" Target="http://www.accessdata.fda.gov/scripts/cder/daf/index.cfm?event=overview.process&amp;varApplNo=011792" TargetMode="External"/><Relationship Id="rId9" Type="http://schemas.openxmlformats.org/officeDocument/2006/relationships/hyperlink" Target="http://www.accessdata.fda.gov/scripts/cder/daf/index.cfm?event=overview.process&amp;varApplNo=018147"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ncbi.nlm.nih.gov/pmc/articles/PMC3383485/table/table2-1759720X09351778/?report=objectonly#table-fn3-1759720X09351778"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www.ncbi.nlm.nih.gov/pubmed/?term=Zheleznyakova%20G%5BAuthor%5D&amp;cauthor=true&amp;cauthor_uid=29921915" TargetMode="External"/><Relationship Id="rId13" Type="http://schemas.openxmlformats.org/officeDocument/2006/relationships/hyperlink" Target="https://www.ncbi.nlm.nih.gov/pubmed/?term=Lind%C3%A9n%20M%5BAuthor%5D&amp;cauthor=true&amp;cauthor_uid=29921915" TargetMode="External"/><Relationship Id="rId3" Type="http://schemas.openxmlformats.org/officeDocument/2006/relationships/image" Target="../media/image20.jpeg"/><Relationship Id="rId7" Type="http://schemas.openxmlformats.org/officeDocument/2006/relationships/hyperlink" Target="https://www.ncbi.nlm.nih.gov/pubmed/?term=Ruhrmann%20S%5BAuthor%5D&amp;cauthor=true&amp;cauthor_uid=29921915" TargetMode="External"/><Relationship Id="rId12" Type="http://schemas.openxmlformats.org/officeDocument/2006/relationships/hyperlink" Target="https://www.ncbi.nlm.nih.gov/pubmed/?term=Ewing%20E%5BAuthor%5D&amp;cauthor=true&amp;cauthor_uid=29921915" TargetMode="External"/><Relationship Id="rId17" Type="http://schemas.openxmlformats.org/officeDocument/2006/relationships/hyperlink" Target="https://www.ncbi.nlm.nih.gov/pubmed/?term=Link%20J%5BAuthor%5D&amp;cauthor=true&amp;cauthor_uid=29921915" TargetMode="External"/><Relationship Id="rId2" Type="http://schemas.openxmlformats.org/officeDocument/2006/relationships/image" Target="../media/image19.png"/><Relationship Id="rId16" Type="http://schemas.openxmlformats.org/officeDocument/2006/relationships/hyperlink" Target="https://www.ncbi.nlm.nih.gov/pubmed/?term=Stridh%20P%5BAuthor%5D&amp;cauthor=true&amp;cauthor_uid=29921915" TargetMode="External"/><Relationship Id="rId1" Type="http://schemas.openxmlformats.org/officeDocument/2006/relationships/slideLayout" Target="../slideLayouts/slideLayout7.xml"/><Relationship Id="rId6" Type="http://schemas.openxmlformats.org/officeDocument/2006/relationships/hyperlink" Target="https://www.ncbi.nlm.nih.gov/pubmed/?term=Liu%20Y%5BAuthor%5D&amp;cauthor=true&amp;cauthor_uid=29921915" TargetMode="External"/><Relationship Id="rId11" Type="http://schemas.openxmlformats.org/officeDocument/2006/relationships/hyperlink" Target="https://www.ncbi.nlm.nih.gov/pubmed/?term=James%20T%5BAuthor%5D&amp;cauthor=true&amp;cauthor_uid=29921915" TargetMode="External"/><Relationship Id="rId5" Type="http://schemas.openxmlformats.org/officeDocument/2006/relationships/hyperlink" Target="https://www.ncbi.nlm.nih.gov/pubmed/?term=Kular%20L%5BAuthor%5D&amp;cauthor=true&amp;cauthor_uid=29921915" TargetMode="External"/><Relationship Id="rId15" Type="http://schemas.openxmlformats.org/officeDocument/2006/relationships/hyperlink" Target="https://www.ncbi.nlm.nih.gov/pubmed/?term=Aeinehband%20S%5BAuthor%5D&amp;cauthor=true&amp;cauthor_uid=29921915" TargetMode="External"/><Relationship Id="rId10" Type="http://schemas.openxmlformats.org/officeDocument/2006/relationships/hyperlink" Target="https://www.ncbi.nlm.nih.gov/pubmed/?term=Gomez-Cabrero%20D%5BAuthor%5D&amp;cauthor=true&amp;cauthor_uid=29921915" TargetMode="External"/><Relationship Id="rId4" Type="http://schemas.openxmlformats.org/officeDocument/2006/relationships/hyperlink" Target="https://www.ncbi.nlm.nih.gov/pubmed/29921915" TargetMode="External"/><Relationship Id="rId9" Type="http://schemas.openxmlformats.org/officeDocument/2006/relationships/hyperlink" Target="https://www.ncbi.nlm.nih.gov/pubmed/?term=Marabita%20F%5BAuthor%5D&amp;cauthor=true&amp;cauthor_uid=29921915" TargetMode="External"/><Relationship Id="rId14" Type="http://schemas.openxmlformats.org/officeDocument/2006/relationships/hyperlink" Target="https://www.ncbi.nlm.nih.gov/pubmed/?term=G%C3%B3rnikiewicz%20B%5BAuthor%5D&amp;cauthor=true&amp;cauthor_uid=29921915"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ncbi.nlm.nih.gov/pubmed/?term=Bracken%20B%5BAuthor%5D&amp;cauthor=true&amp;cauthor_uid=29476078" TargetMode="External"/><Relationship Id="rId13" Type="http://schemas.openxmlformats.org/officeDocument/2006/relationships/hyperlink" Target="https://www.ncbi.nlm.nih.gov/pubmed/?term=Orange%20DE%5BAuthor%5D&amp;cauthor=true&amp;cauthor_uid=29476078" TargetMode="External"/><Relationship Id="rId3" Type="http://schemas.openxmlformats.org/officeDocument/2006/relationships/hyperlink" Target="https://www.ncbi.nlm.nih.gov/pubmed/?term=Single-cell+RNA-seq+of+rheumatoid+arthritis+synovial+tissue+using+low-cost+microfluidic+instrumentation" TargetMode="External"/><Relationship Id="rId7" Type="http://schemas.openxmlformats.org/officeDocument/2006/relationships/hyperlink" Target="https://www.ncbi.nlm.nih.gov/pubmed/?term=Rozo%20C%5BAuthor%5D&amp;cauthor=true&amp;cauthor_uid=29476078" TargetMode="External"/><Relationship Id="rId12" Type="http://schemas.openxmlformats.org/officeDocument/2006/relationships/hyperlink" Target="https://www.ncbi.nlm.nih.gov/pubmed/?term=Bykerk%20VP%5BAuthor%5D&amp;cauthor=true&amp;cauthor_uid=29476078" TargetMode="External"/><Relationship Id="rId2" Type="http://schemas.openxmlformats.org/officeDocument/2006/relationships/image" Target="../media/image21.png"/><Relationship Id="rId16" Type="http://schemas.openxmlformats.org/officeDocument/2006/relationships/hyperlink" Target="https://www.ncbi.nlm.nih.gov/pubmed/?term=Satija%20R%5BAuthor%5D&amp;cauthor=true&amp;cauthor_uid=29476078" TargetMode="External"/><Relationship Id="rId1" Type="http://schemas.openxmlformats.org/officeDocument/2006/relationships/slideLayout" Target="../slideLayouts/slideLayout7.xml"/><Relationship Id="rId6" Type="http://schemas.openxmlformats.org/officeDocument/2006/relationships/hyperlink" Target="https://www.ncbi.nlm.nih.gov/pubmed/?term=Butler%20A%5BAuthor%5D&amp;cauthor=true&amp;cauthor_uid=29476078" TargetMode="External"/><Relationship Id="rId11" Type="http://schemas.openxmlformats.org/officeDocument/2006/relationships/hyperlink" Target="https://www.ncbi.nlm.nih.gov/pubmed/?term=Ivashkiv%20LB%5BAuthor%5D&amp;cauthor=true&amp;cauthor_uid=29476078" TargetMode="External"/><Relationship Id="rId5" Type="http://schemas.openxmlformats.org/officeDocument/2006/relationships/hyperlink" Target="https://www.ncbi.nlm.nih.gov/pubmed/?term=Donlin%20LT%5BAuthor%5D&amp;cauthor=true&amp;cauthor_uid=29476078" TargetMode="External"/><Relationship Id="rId15" Type="http://schemas.openxmlformats.org/officeDocument/2006/relationships/hyperlink" Target="https://www.ncbi.nlm.nih.gov/pubmed/?term=Swerdlow%20HP%5BAuthor%5D&amp;cauthor=true&amp;cauthor_uid=29476078" TargetMode="External"/><Relationship Id="rId10" Type="http://schemas.openxmlformats.org/officeDocument/2006/relationships/hyperlink" Target="https://www.ncbi.nlm.nih.gov/pubmed/?term=Goodman%20SM%5BAuthor%5D&amp;cauthor=true&amp;cauthor_uid=29476078" TargetMode="External"/><Relationship Id="rId4" Type="http://schemas.openxmlformats.org/officeDocument/2006/relationships/hyperlink" Target="https://www.ncbi.nlm.nih.gov/pubmed/?term=Stephenson%20W%5BAuthor%5D&amp;cauthor=true&amp;cauthor_uid=29476078" TargetMode="External"/><Relationship Id="rId9" Type="http://schemas.openxmlformats.org/officeDocument/2006/relationships/hyperlink" Target="https://www.ncbi.nlm.nih.gov/pubmed/?term=Rashidfarrokhi%20A%5BAuthor%5D&amp;cauthor=true&amp;cauthor_uid=29476078" TargetMode="External"/><Relationship Id="rId14" Type="http://schemas.openxmlformats.org/officeDocument/2006/relationships/hyperlink" Target="https://www.ncbi.nlm.nih.gov/pubmed/?term=Darnell%20RB%5BAuthor%5D&amp;cauthor=true&amp;cauthor_uid=29476078"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ncbi.nlm.nih.gov/pubmed/?term=Nixon%20NB%5BAuthor%5D&amp;cauthor=true&amp;cauthor_uid=26111028" TargetMode="External"/><Relationship Id="rId13" Type="http://schemas.openxmlformats.org/officeDocument/2006/relationships/hyperlink" Target="https://www.ncbi.nlm.nih.gov/pubmed/?term=Farrell%20WE%5BAuthor%5D&amp;cauthor=true&amp;cauthor_uid=26111028" TargetMode="External"/><Relationship Id="rId3" Type="http://schemas.openxmlformats.org/officeDocument/2006/relationships/image" Target="../media/image2.png"/><Relationship Id="rId7" Type="http://schemas.openxmlformats.org/officeDocument/2006/relationships/hyperlink" Target="https://www.ncbi.nlm.nih.gov/pubmed/?term=Emes%20RD%5BAuthor%5D&amp;cauthor=true&amp;cauthor_uid=26111028" TargetMode="External"/><Relationship Id="rId12" Type="http://schemas.openxmlformats.org/officeDocument/2006/relationships/hyperlink" Target="https://www.ncbi.nlm.nih.gov/pubmed/?term=Mattey%20DL%5BAuthor%5D&amp;cauthor=true&amp;cauthor_uid=26111028"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ncbi.nlm.nih.gov/pubmed/?term=Haworth%20KE%5BAuthor%5D&amp;cauthor=true&amp;cauthor_uid=26111028" TargetMode="External"/><Relationship Id="rId11" Type="http://schemas.openxmlformats.org/officeDocument/2006/relationships/hyperlink" Target="https://www.ncbi.nlm.nih.gov/pubmed/?term=Fryer%20AA%5BAuthor%5D&amp;cauthor=true&amp;cauthor_uid=26111028" TargetMode="External"/><Relationship Id="rId5" Type="http://schemas.openxmlformats.org/officeDocument/2006/relationships/hyperlink" Target="https://www.ncbi.nlm.nih.gov/pubmed/?term=Glossop%20JR%5BAuthor%5D&amp;cauthor=true&amp;cauthor_uid=26111028" TargetMode="External"/><Relationship Id="rId10" Type="http://schemas.openxmlformats.org/officeDocument/2006/relationships/hyperlink" Target="https://www.ncbi.nlm.nih.gov/pubmed/?term=Dawes%20PT%5BAuthor%5D&amp;cauthor=true&amp;cauthor_uid=26111028" TargetMode="External"/><Relationship Id="rId4" Type="http://schemas.openxmlformats.org/officeDocument/2006/relationships/hyperlink" Target="https://www.ncbi.nlm.nih.gov/pubmed/?term=DNA+methylation+profiling+of+synovial+fluid+FLS+in+rheumatoid+arthritis+reveals+changes+common+with+tissue-derived+FLS." TargetMode="External"/><Relationship Id="rId9" Type="http://schemas.openxmlformats.org/officeDocument/2006/relationships/hyperlink" Target="https://www.ncbi.nlm.nih.gov/pubmed/?term=Packham%20JC%5BAuthor%5D&amp;cauthor=true&amp;cauthor_uid=26111028"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ncbi.nlm.nih.gov/pubmed/?term=Haworth%20KE%5BAuthor%5D&amp;cauthor=true&amp;cauthor_uid=25147922" TargetMode="External"/><Relationship Id="rId13" Type="http://schemas.openxmlformats.org/officeDocument/2006/relationships/hyperlink" Target="https://www.ncbi.nlm.nih.gov/pubmed/?term=Farrell%20WE%5BAuthor%5D&amp;cauthor=true&amp;cauthor_uid=25147922" TargetMode="External"/><Relationship Id="rId3" Type="http://schemas.openxmlformats.org/officeDocument/2006/relationships/image" Target="../media/image4.png"/><Relationship Id="rId7" Type="http://schemas.openxmlformats.org/officeDocument/2006/relationships/hyperlink" Target="https://www.ncbi.nlm.nih.gov/pubmed/?term=Nixon%20NB%5BAuthor%5D&amp;cauthor=true&amp;cauthor_uid=25147922" TargetMode="External"/><Relationship Id="rId12" Type="http://schemas.openxmlformats.org/officeDocument/2006/relationships/hyperlink" Target="https://www.ncbi.nlm.nih.gov/pubmed/?term=Mattey%20DL%5BAuthor%5D&amp;cauthor=true&amp;cauthor_uid=25147922"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ncbi.nlm.nih.gov/pubmed/?term=Emes%20RD%5BAuthor%5D&amp;cauthor=true&amp;cauthor_uid=25147922" TargetMode="External"/><Relationship Id="rId11" Type="http://schemas.openxmlformats.org/officeDocument/2006/relationships/hyperlink" Target="https://www.ncbi.nlm.nih.gov/pubmed/?term=Fryer%20AA%5BAuthor%5D&amp;cauthor=true&amp;cauthor_uid=25147922" TargetMode="External"/><Relationship Id="rId5" Type="http://schemas.openxmlformats.org/officeDocument/2006/relationships/hyperlink" Target="https://www.ncbi.nlm.nih.gov/pubmed/?term=Glossop%20JR%5BAuthor%5D&amp;cauthor=true&amp;cauthor_uid=25147922" TargetMode="External"/><Relationship Id="rId10" Type="http://schemas.openxmlformats.org/officeDocument/2006/relationships/hyperlink" Target="https://www.ncbi.nlm.nih.gov/pubmed/?term=Dawes%20PT%5BAuthor%5D&amp;cauthor=true&amp;cauthor_uid=25147922" TargetMode="External"/><Relationship Id="rId4" Type="http://schemas.openxmlformats.org/officeDocument/2006/relationships/hyperlink" Target="https://www.ncbi.nlm.nih.gov/pubmed/25147922" TargetMode="External"/><Relationship Id="rId9" Type="http://schemas.openxmlformats.org/officeDocument/2006/relationships/hyperlink" Target="https://www.ncbi.nlm.nih.gov/pubmed/?term=Packham%20JC%5BAuthor%5D&amp;cauthor=true&amp;cauthor_uid=2514792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ncbi.nlm.nih.gov/pubmed/?term=Zhu%20X%5BAuthor%5D&amp;cauthor=true&amp;cauthor_uid=27585642" TargetMode="External"/><Relationship Id="rId13" Type="http://schemas.openxmlformats.org/officeDocument/2006/relationships/hyperlink" Target="https://www.ncbi.nlm.nih.gov/pubmed/?term=Chen%20G%5BAuthor%5D&amp;cauthor=true&amp;cauthor_uid=27585642" TargetMode="External"/><Relationship Id="rId3" Type="http://schemas.openxmlformats.org/officeDocument/2006/relationships/hyperlink" Target="https://www.ncbi.nlm.nih.gov/pubmed/?term=Guo%20S%5BAuthor%5D&amp;cauthor=true&amp;cauthor_uid=27585642" TargetMode="External"/><Relationship Id="rId7" Type="http://schemas.openxmlformats.org/officeDocument/2006/relationships/hyperlink" Target="https://www.ncbi.nlm.nih.gov/pubmed/?term=Shen%20Y%5BAuthor%5D&amp;cauthor=true&amp;cauthor_uid=27585642" TargetMode="External"/><Relationship Id="rId12" Type="http://schemas.openxmlformats.org/officeDocument/2006/relationships/hyperlink" Target="https://www.ncbi.nlm.nih.gov/pubmed/?term=Zhou%20X%5BAuthor%5D&amp;cauthor=true&amp;cauthor_uid=27585642" TargetMode="External"/><Relationship Id="rId17" Type="http://schemas.openxmlformats.org/officeDocument/2006/relationships/image" Target="../media/image7.png"/><Relationship Id="rId2" Type="http://schemas.openxmlformats.org/officeDocument/2006/relationships/hyperlink" Target="https://www.ncbi.nlm.nih.gov/pubmed/27585642" TargetMode="Externa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www.ncbi.nlm.nih.gov/pubmed/?term=Wang%20R%5BAuthor%5D&amp;cauthor=true&amp;cauthor_uid=27585642" TargetMode="External"/><Relationship Id="rId11" Type="http://schemas.openxmlformats.org/officeDocument/2006/relationships/hyperlink" Target="https://www.ncbi.nlm.nih.gov/pubmed/?term=Ding%20Q%5BAuthor%5D&amp;cauthor=true&amp;cauthor_uid=27585642" TargetMode="External"/><Relationship Id="rId5" Type="http://schemas.openxmlformats.org/officeDocument/2006/relationships/hyperlink" Target="https://www.ncbi.nlm.nih.gov/pubmed/?term=Jiang%20T%5BAuthor%5D&amp;cauthor=true&amp;cauthor_uid=27585642" TargetMode="External"/><Relationship Id="rId15" Type="http://schemas.openxmlformats.org/officeDocument/2006/relationships/image" Target="../media/image5.png"/><Relationship Id="rId10" Type="http://schemas.openxmlformats.org/officeDocument/2006/relationships/hyperlink" Target="https://www.ncbi.nlm.nih.gov/pubmed/?term=Bai%20F%5BAuthor%5D&amp;cauthor=true&amp;cauthor_uid=27585642" TargetMode="External"/><Relationship Id="rId4" Type="http://schemas.openxmlformats.org/officeDocument/2006/relationships/hyperlink" Target="https://www.ncbi.nlm.nih.gov/pubmed/?term=Zhu%20Q%5BAuthor%5D&amp;cauthor=true&amp;cauthor_uid=27585642" TargetMode="External"/><Relationship Id="rId9" Type="http://schemas.openxmlformats.org/officeDocument/2006/relationships/hyperlink" Target="https://www.ncbi.nlm.nih.gov/pubmed/?term=Wang%20Y%5BAuthor%5D&amp;cauthor=true&amp;cauthor_uid=27585642" TargetMode="External"/><Relationship Id="rId14" Type="http://schemas.openxmlformats.org/officeDocument/2006/relationships/hyperlink" Target="https://www.ncbi.nlm.nih.gov/pubmed/?term=He%20DY%5BAuthor%5D&amp;cauthor=true&amp;cauthor_uid=2758564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ncbi.nlm.nih.gov/pubmed/?term=Pluma%20A%5bAuthor%5d&amp;cauthor=true&amp;cauthor_uid=28475762" TargetMode="External"/><Relationship Id="rId13" Type="http://schemas.openxmlformats.org/officeDocument/2006/relationships/hyperlink" Target="https://www.ncbi.nlm.nih.gov/pubmed/?term=Marsal%20S%5bAuthor%5d&amp;cauthor=true&amp;cauthor_uid=28475762" TargetMode="External"/><Relationship Id="rId3" Type="http://schemas.openxmlformats.org/officeDocument/2006/relationships/hyperlink" Target="https://www.ncbi.nlm.nih.gov/pubmed/28475762" TargetMode="External"/><Relationship Id="rId7" Type="http://schemas.openxmlformats.org/officeDocument/2006/relationships/hyperlink" Target="https://www.ncbi.nlm.nih.gov/pubmed/?term=Palau%20N%5bAuthor%5d&amp;cauthor=true&amp;cauthor_uid=28475762" TargetMode="External"/><Relationship Id="rId12" Type="http://schemas.openxmlformats.org/officeDocument/2006/relationships/hyperlink" Target="https://www.ncbi.nlm.nih.gov/pubmed/?term=Myers%20RM%5bAuthor%5d&amp;cauthor=true&amp;cauthor_uid=28475762" TargetMode="External"/><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s://www.ncbi.nlm.nih.gov/pubmed/?term=L%C3%B3pez-Lasanta%20M%5bAuthor%5d&amp;cauthor=true&amp;cauthor_uid=28475762" TargetMode="External"/><Relationship Id="rId11" Type="http://schemas.openxmlformats.org/officeDocument/2006/relationships/hyperlink" Target="https://www.ncbi.nlm.nih.gov/pubmed/?term=Farrell%20WE%5bAuthor%5d&amp;cauthor=true&amp;cauthor_uid=28475762" TargetMode="External"/><Relationship Id="rId5" Type="http://schemas.openxmlformats.org/officeDocument/2006/relationships/hyperlink" Target="https://www.ncbi.nlm.nih.gov/pubmed/?term=Absher%20D%5bAuthor%5d&amp;cauthor=true&amp;cauthor_uid=28475762" TargetMode="External"/><Relationship Id="rId15" Type="http://schemas.openxmlformats.org/officeDocument/2006/relationships/image" Target="../media/image9.png"/><Relationship Id="rId10" Type="http://schemas.openxmlformats.org/officeDocument/2006/relationships/hyperlink" Target="https://www.ncbi.nlm.nih.gov/pubmed/?term=Glossop%20JR%5bAuthor%5d&amp;cauthor=true&amp;cauthor_uid=28475762" TargetMode="External"/><Relationship Id="rId4" Type="http://schemas.openxmlformats.org/officeDocument/2006/relationships/hyperlink" Target="https://www.ncbi.nlm.nih.gov/pubmed/?term=Juli%C3%A0%20A%5bAuthor%5d&amp;cauthor=true&amp;cauthor_uid=28475762" TargetMode="External"/><Relationship Id="rId9" Type="http://schemas.openxmlformats.org/officeDocument/2006/relationships/hyperlink" Target="https://www.ncbi.nlm.nih.gov/pubmed/?term=Waite%20Jones%20L%5bAuthor%5d&amp;cauthor=true&amp;cauthor_uid=28475762" TargetMode="Externa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hyperlink" Target="https://www.ncbi.nlm.nih.gov/pubmed/?term=Quach%20HL%5bAuthor%5d&amp;cauthor=true&amp;cauthor_uid=29287311" TargetMode="External"/><Relationship Id="rId13" Type="http://schemas.openxmlformats.org/officeDocument/2006/relationships/hyperlink" Target="https://www.ncbi.nlm.nih.gov/pubmed/?term=Link%20T%5bAuthor%5d&amp;cauthor=true&amp;cauthor_uid=29287311" TargetMode="External"/><Relationship Id="rId18" Type="http://schemas.openxmlformats.org/officeDocument/2006/relationships/image" Target="../media/image11.png"/><Relationship Id="rId3" Type="http://schemas.openxmlformats.org/officeDocument/2006/relationships/hyperlink" Target="https://www.ncbi.nlm.nih.gov/pubmed/29287311" TargetMode="External"/><Relationship Id="rId7" Type="http://schemas.openxmlformats.org/officeDocument/2006/relationships/hyperlink" Target="https://www.ncbi.nlm.nih.gov/pubmed/?term=Shao%20X%5bAuthor%5d&amp;cauthor=true&amp;cauthor_uid=29287311" TargetMode="External"/><Relationship Id="rId12" Type="http://schemas.openxmlformats.org/officeDocument/2006/relationships/hyperlink" Target="https://www.ncbi.nlm.nih.gov/pubmed/?term=Imboden%20J%5bAuthor%5d&amp;cauthor=true&amp;cauthor_uid=29287311" TargetMode="External"/><Relationship Id="rId17" Type="http://schemas.openxmlformats.org/officeDocument/2006/relationships/hyperlink" Target="https://www.ncbi.nlm.nih.gov/pubmed/?term=Criswell%20LA%5bAuthor%5d&amp;cauthor=true&amp;cauthor_uid=29287311" TargetMode="External"/><Relationship Id="rId2" Type="http://schemas.openxmlformats.org/officeDocument/2006/relationships/notesSlide" Target="../notesSlides/notesSlide2.xml"/><Relationship Id="rId16" Type="http://schemas.openxmlformats.org/officeDocument/2006/relationships/hyperlink" Target="https://www.ncbi.nlm.nih.gov/pubmed/?term=Barcellos%20LF%5bAuthor%5d&amp;cauthor=true&amp;cauthor_uid=29287311" TargetMode="External"/><Relationship Id="rId1" Type="http://schemas.openxmlformats.org/officeDocument/2006/relationships/slideLayout" Target="../slideLayouts/slideLayout7.xml"/><Relationship Id="rId6" Type="http://schemas.openxmlformats.org/officeDocument/2006/relationships/hyperlink" Target="https://www.ncbi.nlm.nih.gov/pubmed/?term=Holingue%20C%5bAuthor%5d&amp;cauthor=true&amp;cauthor_uid=29287311" TargetMode="External"/><Relationship Id="rId11" Type="http://schemas.openxmlformats.org/officeDocument/2006/relationships/hyperlink" Target="https://www.ncbi.nlm.nih.gov/pubmed/?term=Graf%20J%5bAuthor%5d&amp;cauthor=true&amp;cauthor_uid=29287311" TargetMode="External"/><Relationship Id="rId5" Type="http://schemas.openxmlformats.org/officeDocument/2006/relationships/hyperlink" Target="https://www.ncbi.nlm.nih.gov/pubmed/?term=Rhead%20B%5bAuthor%5d&amp;cauthor=true&amp;cauthor_uid=29287311" TargetMode="External"/><Relationship Id="rId15" Type="http://schemas.openxmlformats.org/officeDocument/2006/relationships/hyperlink" Target="https://www.ncbi.nlm.nih.gov/pubmed/?term=Chernitskiy%20V%5bAuthor%5d&amp;cauthor=true&amp;cauthor_uid=29287311" TargetMode="External"/><Relationship Id="rId10" Type="http://schemas.openxmlformats.org/officeDocument/2006/relationships/hyperlink" Target="https://www.ncbi.nlm.nih.gov/pubmed/?term=Sinclair%20E%5bAuthor%5d&amp;cauthor=true&amp;cauthor_uid=29287311" TargetMode="External"/><Relationship Id="rId4" Type="http://schemas.openxmlformats.org/officeDocument/2006/relationships/hyperlink" Target="https://www.ncbi.nlm.nih.gov/pubmed/?term=Mok%20A%5bAuthor%5d&amp;cauthor=true&amp;cauthor_uid=29287311" TargetMode="External"/><Relationship Id="rId9" Type="http://schemas.openxmlformats.org/officeDocument/2006/relationships/hyperlink" Target="https://www.ncbi.nlm.nih.gov/pubmed/?term=Quach%20D%5bAuthor%5d&amp;cauthor=true&amp;cauthor_uid=29287311" TargetMode="External"/><Relationship Id="rId14" Type="http://schemas.openxmlformats.org/officeDocument/2006/relationships/hyperlink" Target="https://www.ncbi.nlm.nih.gov/pubmed/?term=Harrison%20R%5bAuthor%5d&amp;cauthor=true&amp;cauthor_uid=29287311"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ubmed/?term=Wildberg%20A%5bAuthor%5d&amp;cauthor=true&amp;cauthor_uid=29765031" TargetMode="External"/><Relationship Id="rId13" Type="http://schemas.openxmlformats.org/officeDocument/2006/relationships/hyperlink" Target="https://www.ncbi.nlm.nih.gov/pubmed/?term=Whitaker%20JW%5bAuthor%5d&amp;cauthor=true&amp;cauthor_uid=29765031" TargetMode="External"/><Relationship Id="rId18" Type="http://schemas.openxmlformats.org/officeDocument/2006/relationships/hyperlink" Target="https://www.ncbi.nlm.nih.gov/pubmed/?term=Wang%20M%5bAuthor%5d&amp;cauthor=true&amp;cauthor_uid=29765031" TargetMode="External"/><Relationship Id="rId3" Type="http://schemas.openxmlformats.org/officeDocument/2006/relationships/hyperlink" Target="https://www.ncbi.nlm.nih.gov/pubmed/29765031" TargetMode="External"/><Relationship Id="rId21" Type="http://schemas.openxmlformats.org/officeDocument/2006/relationships/hyperlink" Target="https://www.ncbi.nlm.nih.gov/pubmed/?term=Wang%20W%5bAuthor%5d&amp;cauthor=true&amp;cauthor_uid=29765031" TargetMode="External"/><Relationship Id="rId7" Type="http://schemas.openxmlformats.org/officeDocument/2006/relationships/hyperlink" Target="https://www.ncbi.nlm.nih.gov/pubmed/?term=Boyle%20DL%5bAuthor%5d&amp;cauthor=true&amp;cauthor_uid=29765031" TargetMode="External"/><Relationship Id="rId12" Type="http://schemas.openxmlformats.org/officeDocument/2006/relationships/hyperlink" Target="https://www.ncbi.nlm.nih.gov/pubmed/?term=Pocalyko%20D%5bAuthor%5d&amp;cauthor=true&amp;cauthor_uid=29765031" TargetMode="External"/><Relationship Id="rId17" Type="http://schemas.openxmlformats.org/officeDocument/2006/relationships/hyperlink" Target="https://www.ncbi.nlm.nih.gov/pubmed/?term=Ainsworth%20RI%5bAuthor%5d&amp;cauthor=true&amp;cauthor_uid=29765031" TargetMode="External"/><Relationship Id="rId25"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hyperlink" Target="https://www.ncbi.nlm.nih.gov/pubmed/?term=Bachman%20KE%5bAuthor%5d&amp;cauthor=true&amp;cauthor_uid=29765031" TargetMode="External"/><Relationship Id="rId20" Type="http://schemas.openxmlformats.org/officeDocument/2006/relationships/hyperlink" Target="https://www.ncbi.nlm.nih.gov/pubmed/?term=Gulko%20PS%5bAuthor%5d&amp;cauthor=true&amp;cauthor_uid=29765031" TargetMode="External"/><Relationship Id="rId1" Type="http://schemas.openxmlformats.org/officeDocument/2006/relationships/slideLayout" Target="../slideLayouts/slideLayout7.xml"/><Relationship Id="rId6" Type="http://schemas.openxmlformats.org/officeDocument/2006/relationships/hyperlink" Target="https://www.ncbi.nlm.nih.gov/pubmed/?term=Hammaker%20D%5bAuthor%5d&amp;cauthor=true&amp;cauthor_uid=29765031" TargetMode="External"/><Relationship Id="rId11" Type="http://schemas.openxmlformats.org/officeDocument/2006/relationships/hyperlink" Target="https://www.ncbi.nlm.nih.gov/pubmed/?term=Krishna%20V%5bAuthor%5d&amp;cauthor=true&amp;cauthor_uid=29765031" TargetMode="External"/><Relationship Id="rId24" Type="http://schemas.openxmlformats.org/officeDocument/2006/relationships/image" Target="../media/image13.png"/><Relationship Id="rId5" Type="http://schemas.openxmlformats.org/officeDocument/2006/relationships/hyperlink" Target="https://www.ncbi.nlm.nih.gov/pubmed/?term=Laragione%20T%5bAuthor%5d&amp;cauthor=true&amp;cauthor_uid=29765031" TargetMode="External"/><Relationship Id="rId15" Type="http://schemas.openxmlformats.org/officeDocument/2006/relationships/hyperlink" Target="https://www.ncbi.nlm.nih.gov/pubmed/?term=Nagpal%20S%5bAuthor%5d&amp;cauthor=true&amp;cauthor_uid=29765031" TargetMode="External"/><Relationship Id="rId23" Type="http://schemas.openxmlformats.org/officeDocument/2006/relationships/image" Target="../media/image12.png"/><Relationship Id="rId10" Type="http://schemas.openxmlformats.org/officeDocument/2006/relationships/hyperlink" Target="https://www.ncbi.nlm.nih.gov/pubmed/?term=Palescandolo%20E%5bAuthor%5d&amp;cauthor=true&amp;cauthor_uid=29765031" TargetMode="External"/><Relationship Id="rId19" Type="http://schemas.openxmlformats.org/officeDocument/2006/relationships/hyperlink" Target="https://www.ncbi.nlm.nih.gov/pubmed/?term=Ding%20B%5bAuthor%5d&amp;cauthor=true&amp;cauthor_uid=29765031" TargetMode="External"/><Relationship Id="rId4" Type="http://schemas.openxmlformats.org/officeDocument/2006/relationships/hyperlink" Target="https://www.ncbi.nlm.nih.gov/pubmed/?term=Ai%20R%5bAuthor%5d&amp;cauthor=true&amp;cauthor_uid=29765031" TargetMode="External"/><Relationship Id="rId9" Type="http://schemas.openxmlformats.org/officeDocument/2006/relationships/hyperlink" Target="https://www.ncbi.nlm.nih.gov/pubmed/?term=Maeshima%20K%5bAuthor%5d&amp;cauthor=true&amp;cauthor_uid=29765031" TargetMode="External"/><Relationship Id="rId14" Type="http://schemas.openxmlformats.org/officeDocument/2006/relationships/hyperlink" Target="https://www.ncbi.nlm.nih.gov/pubmed/?term=Bai%20Y%5bAuthor%5d&amp;cauthor=true&amp;cauthor_uid=29765031" TargetMode="External"/><Relationship Id="rId22" Type="http://schemas.openxmlformats.org/officeDocument/2006/relationships/hyperlink" Target="https://www.ncbi.nlm.nih.gov/pubmed/?term=Firestein%20GS%5bAuthor%5d&amp;cauthor=true&amp;cauthor_uid=2976503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www.ncbi.nlm.nih.gov/pubmed/?term=Bell%20JT%5bAuthor%5d&amp;cauthor=true&amp;cauthor_uid=30176915" TargetMode="External"/><Relationship Id="rId13" Type="http://schemas.openxmlformats.org/officeDocument/2006/relationships/hyperlink" Target="https://www.ncbi.nlm.nih.gov/pubmed/?term=Williams%20FMK%5bAuthor%5d&amp;cauthor=true&amp;cauthor_uid=30176915" TargetMode="External"/><Relationship Id="rId3" Type="http://schemas.openxmlformats.org/officeDocument/2006/relationships/hyperlink" Target="https://www.ncbi.nlm.nih.gov/pubmed/30176915" TargetMode="External"/><Relationship Id="rId7" Type="http://schemas.openxmlformats.org/officeDocument/2006/relationships/hyperlink" Target="https://www.ncbi.nlm.nih.gov/pubmed/?term=Zufferey%20F%5bAuthor%5d&amp;cauthor=true&amp;cauthor_uid=30176915" TargetMode="External"/><Relationship Id="rId12" Type="http://schemas.openxmlformats.org/officeDocument/2006/relationships/hyperlink" Target="https://www.ncbi.nlm.nih.gov/pubmed/?term=Barton%20A%5bAuthor%5d&amp;cauthor=true&amp;cauthor_uid=30176915" TargetMode="External"/><Relationship Id="rId2" Type="http://schemas.openxmlformats.org/officeDocument/2006/relationships/notesSlide" Target="../notesSlides/notesSlide4.xml"/><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ncbi.nlm.nih.gov/pubmed/?term=Ecker%20S%5bAuthor%5d&amp;cauthor=true&amp;cauthor_uid=30176915" TargetMode="External"/><Relationship Id="rId11" Type="http://schemas.openxmlformats.org/officeDocument/2006/relationships/hyperlink" Target="https://www.ncbi.nlm.nih.gov/pubmed/?term=Beck%20S%5bAuthor%5d&amp;cauthor=true&amp;cauthor_uid=30176915" TargetMode="External"/><Relationship Id="rId5" Type="http://schemas.openxmlformats.org/officeDocument/2006/relationships/hyperlink" Target="https://www.ncbi.nlm.nih.gov/pubmed/?term=Plant%20D%5bAuthor%5d&amp;cauthor=true&amp;cauthor_uid=30176915" TargetMode="External"/><Relationship Id="rId15" Type="http://schemas.openxmlformats.org/officeDocument/2006/relationships/image" Target="../media/image16.png"/><Relationship Id="rId10" Type="http://schemas.openxmlformats.org/officeDocument/2006/relationships/hyperlink" Target="https://www.ncbi.nlm.nih.gov/pubmed/?term=Paul%20DS%5bAuthor%5d&amp;cauthor=true&amp;cauthor_uid=30176915" TargetMode="External"/><Relationship Id="rId4" Type="http://schemas.openxmlformats.org/officeDocument/2006/relationships/hyperlink" Target="https://www.ncbi.nlm.nih.gov/pubmed/?term=Webster%20AP%5bAuthor%5d&amp;cauthor=true&amp;cauthor_uid=30176915" TargetMode="External"/><Relationship Id="rId9" Type="http://schemas.openxmlformats.org/officeDocument/2006/relationships/hyperlink" Target="https://www.ncbi.nlm.nih.gov/pubmed/?term=Feber%20A%5bAuthor%5d&amp;cauthor=true&amp;cauthor_uid=30176915" TargetMode="External"/><Relationship Id="rId14" Type="http://schemas.openxmlformats.org/officeDocument/2006/relationships/hyperlink" Target="https://www.ncbi.nlm.nih.gov/pubmed/?term=Worthington%20J%5bAuthor%5d&amp;cauthor=true&amp;cauthor_uid=301769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538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88" y="1245148"/>
            <a:ext cx="11715521" cy="41394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1921" y="414151"/>
            <a:ext cx="11260428" cy="830997"/>
          </a:xfrm>
          <a:prstGeom prst="rect">
            <a:avLst/>
          </a:prstGeom>
        </p:spPr>
        <p:txBody>
          <a:bodyPr wrap="square">
            <a:spAutoFit/>
          </a:bodyPr>
          <a:lstStyle/>
          <a:p>
            <a:pPr algn="ctr"/>
            <a:r>
              <a:rPr lang="en-US" sz="2400" b="1" i="0" dirty="0" smtClean="0">
                <a:solidFill>
                  <a:srgbClr val="222222"/>
                </a:solidFill>
                <a:effectLst/>
                <a:latin typeface="Lora"/>
              </a:rPr>
              <a:t>Differentially methylated </a:t>
            </a:r>
            <a:r>
              <a:rPr lang="en-US" sz="2400" b="1" i="0" dirty="0" err="1" smtClean="0">
                <a:solidFill>
                  <a:srgbClr val="222222"/>
                </a:solidFill>
                <a:effectLst/>
                <a:latin typeface="Lora"/>
              </a:rPr>
              <a:t>CpGs</a:t>
            </a:r>
            <a:r>
              <a:rPr lang="en-US" sz="2400" b="1" i="0" dirty="0" smtClean="0">
                <a:solidFill>
                  <a:srgbClr val="222222"/>
                </a:solidFill>
                <a:effectLst/>
                <a:latin typeface="Lora"/>
              </a:rPr>
              <a:t> at promoter sites (DMPs) differ between diseases and disease stage</a:t>
            </a:r>
            <a:endParaRPr lang="en-US" sz="2400" b="1" dirty="0"/>
          </a:p>
        </p:txBody>
      </p:sp>
      <p:sp>
        <p:nvSpPr>
          <p:cNvPr id="3" name="Rectangle 2"/>
          <p:cNvSpPr/>
          <p:nvPr/>
        </p:nvSpPr>
        <p:spPr>
          <a:xfrm>
            <a:off x="291921" y="5384632"/>
            <a:ext cx="11685430" cy="646331"/>
          </a:xfrm>
          <a:prstGeom prst="rect">
            <a:avLst/>
          </a:prstGeom>
        </p:spPr>
        <p:txBody>
          <a:bodyPr wrap="square">
            <a:spAutoFit/>
          </a:bodyPr>
          <a:lstStyle/>
          <a:p>
            <a:r>
              <a:rPr lang="en-US" dirty="0">
                <a:solidFill>
                  <a:srgbClr val="222222"/>
                </a:solidFill>
                <a:latin typeface="Source Sans Pro"/>
              </a:rPr>
              <a:t>H</a:t>
            </a:r>
            <a:r>
              <a:rPr lang="en-US" b="0" i="0" dirty="0" smtClean="0">
                <a:solidFill>
                  <a:srgbClr val="222222"/>
                </a:solidFill>
                <a:effectLst/>
                <a:latin typeface="Source Sans Pro"/>
              </a:rPr>
              <a:t>ealthy individuals (</a:t>
            </a:r>
            <a:r>
              <a:rPr lang="en-US" b="0" i="0" dirty="0" err="1" smtClean="0">
                <a:solidFill>
                  <a:srgbClr val="222222"/>
                </a:solidFill>
                <a:effectLst/>
                <a:latin typeface="Source Sans Pro"/>
              </a:rPr>
              <a:t>nSF</a:t>
            </a:r>
            <a:r>
              <a:rPr lang="en-US" b="0" i="0" dirty="0" smtClean="0">
                <a:solidFill>
                  <a:srgbClr val="222222"/>
                </a:solidFill>
                <a:effectLst/>
                <a:latin typeface="Source Sans Pro"/>
              </a:rPr>
              <a:t>) and patients with resolving, acute arthritis (</a:t>
            </a:r>
            <a:r>
              <a:rPr lang="en-US" b="0" i="0" dirty="0" err="1" smtClean="0">
                <a:solidFill>
                  <a:srgbClr val="222222"/>
                </a:solidFill>
                <a:effectLst/>
                <a:latin typeface="Source Sans Pro"/>
              </a:rPr>
              <a:t>rSF</a:t>
            </a:r>
            <a:r>
              <a:rPr lang="en-US" b="0" i="0" dirty="0" smtClean="0">
                <a:solidFill>
                  <a:srgbClr val="222222"/>
                </a:solidFill>
                <a:effectLst/>
                <a:latin typeface="Source Sans Pro"/>
              </a:rPr>
              <a:t>), very early rheumatoid arthritis (</a:t>
            </a:r>
            <a:r>
              <a:rPr lang="en-US" b="0" i="0" dirty="0" err="1" smtClean="0">
                <a:solidFill>
                  <a:srgbClr val="222222"/>
                </a:solidFill>
                <a:effectLst/>
                <a:latin typeface="Source Sans Pro"/>
              </a:rPr>
              <a:t>veRA</a:t>
            </a:r>
            <a:r>
              <a:rPr lang="en-US" b="0" i="0" dirty="0" smtClean="0">
                <a:solidFill>
                  <a:srgbClr val="222222"/>
                </a:solidFill>
                <a:effectLst/>
                <a:latin typeface="Source Sans Pro"/>
              </a:rPr>
              <a:t>) and patients fulfilling the criteria for the diagnosis of RA (</a:t>
            </a:r>
            <a:r>
              <a:rPr lang="en-US" b="0" i="0" dirty="0" err="1" smtClean="0">
                <a:solidFill>
                  <a:srgbClr val="222222"/>
                </a:solidFill>
                <a:effectLst/>
                <a:latin typeface="Source Sans Pro"/>
              </a:rPr>
              <a:t>estRA</a:t>
            </a:r>
            <a:r>
              <a:rPr lang="en-US" b="0" i="0" dirty="0" smtClean="0">
                <a:solidFill>
                  <a:srgbClr val="222222"/>
                </a:solidFill>
                <a:effectLst/>
                <a:latin typeface="Source Sans Pro"/>
              </a:rPr>
              <a:t>), </a:t>
            </a:r>
            <a:endParaRPr lang="en-US" dirty="0"/>
          </a:p>
        </p:txBody>
      </p:sp>
      <p:sp>
        <p:nvSpPr>
          <p:cNvPr id="5" name="Rectangle 4"/>
          <p:cNvSpPr/>
          <p:nvPr/>
        </p:nvSpPr>
        <p:spPr>
          <a:xfrm>
            <a:off x="291921" y="6339046"/>
            <a:ext cx="5083443" cy="369332"/>
          </a:xfrm>
          <a:prstGeom prst="rect">
            <a:avLst/>
          </a:prstGeom>
        </p:spPr>
        <p:txBody>
          <a:bodyPr wrap="none">
            <a:spAutoFit/>
          </a:bodyPr>
          <a:lstStyle/>
          <a:p>
            <a:r>
              <a:rPr lang="en-US" b="0" i="0" dirty="0" smtClean="0">
                <a:solidFill>
                  <a:srgbClr val="222222"/>
                </a:solidFill>
                <a:effectLst/>
                <a:latin typeface="Lora"/>
              </a:rPr>
              <a:t>UK Birmingham early arthritis (BEACON) cohort</a:t>
            </a:r>
            <a:endParaRPr lang="en-US" dirty="0"/>
          </a:p>
        </p:txBody>
      </p:sp>
      <p:sp>
        <p:nvSpPr>
          <p:cNvPr id="6" name="Rectangle 5"/>
          <p:cNvSpPr/>
          <p:nvPr/>
        </p:nvSpPr>
        <p:spPr>
          <a:xfrm>
            <a:off x="6304148" y="6048861"/>
            <a:ext cx="6096000" cy="769441"/>
          </a:xfrm>
          <a:prstGeom prst="rect">
            <a:avLst/>
          </a:prstGeom>
        </p:spPr>
        <p:txBody>
          <a:bodyPr>
            <a:spAutoFit/>
          </a:bodyPr>
          <a:lstStyle/>
          <a:p>
            <a:r>
              <a:rPr lang="en-US" sz="1100" b="0" i="0" u="sng" dirty="0" err="1" smtClean="0">
                <a:solidFill>
                  <a:srgbClr val="660066"/>
                </a:solidFill>
                <a:effectLst/>
                <a:latin typeface="arial" panose="020B0604020202020204" pitchFamily="34" charset="0"/>
                <a:hlinkClick r:id="rId3" tooltip="Scientific reports."/>
              </a:rPr>
              <a:t>Sci</a:t>
            </a:r>
            <a:r>
              <a:rPr lang="en-US" sz="1100" b="0" i="0" u="sng" dirty="0" smtClean="0">
                <a:solidFill>
                  <a:srgbClr val="660066"/>
                </a:solidFill>
                <a:effectLst/>
                <a:latin typeface="arial" panose="020B0604020202020204" pitchFamily="34" charset="0"/>
                <a:hlinkClick r:id="rId3" tooltip="Scientific reports."/>
              </a:rPr>
              <a:t> Rep.</a:t>
            </a:r>
            <a:r>
              <a:rPr lang="en-US" sz="1100" b="0" i="0" dirty="0" smtClean="0">
                <a:solidFill>
                  <a:srgbClr val="000000"/>
                </a:solidFill>
                <a:effectLst/>
                <a:latin typeface="arial" panose="020B0604020202020204" pitchFamily="34" charset="0"/>
              </a:rPr>
              <a:t> 2018 May 9;8(1):7370.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10.1038/s41598-018-24240-2.</a:t>
            </a:r>
          </a:p>
          <a:p>
            <a:r>
              <a:rPr lang="en-US" sz="1100" b="1" i="0" dirty="0" smtClean="0">
                <a:solidFill>
                  <a:srgbClr val="000000"/>
                </a:solidFill>
                <a:effectLst/>
                <a:latin typeface="arial" panose="020B0604020202020204" pitchFamily="34" charset="0"/>
              </a:rPr>
              <a:t>Analysis of early changes in DNA methylation in synovial fibroblasts of RA patients before diagnosis.</a:t>
            </a:r>
          </a:p>
          <a:p>
            <a:r>
              <a:rPr lang="en-US" sz="1100" b="0" i="0" u="sng" dirty="0" err="1" smtClean="0">
                <a:solidFill>
                  <a:srgbClr val="660066"/>
                </a:solidFill>
                <a:effectLst/>
                <a:latin typeface="arial" panose="020B0604020202020204" pitchFamily="34" charset="0"/>
                <a:hlinkClick r:id="rId4"/>
              </a:rPr>
              <a:t>Karouzakis</a:t>
            </a:r>
            <a:r>
              <a:rPr lang="en-US" sz="1100" b="0" i="0" u="sng" dirty="0" smtClean="0">
                <a:solidFill>
                  <a:srgbClr val="660066"/>
                </a:solidFill>
                <a:effectLst/>
                <a:latin typeface="arial" panose="020B0604020202020204" pitchFamily="34" charset="0"/>
                <a:hlinkClick r:id="rId4"/>
              </a:rPr>
              <a:t> 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5"/>
              </a:rPr>
              <a:t>Raza K</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Kolling</a:t>
            </a:r>
            <a:r>
              <a:rPr lang="en-US" sz="1100" b="0" i="0" u="sng" dirty="0" smtClean="0">
                <a:solidFill>
                  <a:srgbClr val="660066"/>
                </a:solidFill>
                <a:effectLst/>
                <a:latin typeface="arial" panose="020B0604020202020204" pitchFamily="34" charset="0"/>
                <a:hlinkClick r:id="rId6"/>
              </a:rPr>
              <a:t> C</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Buckley CD</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Gay S</a:t>
            </a:r>
            <a:r>
              <a:rPr lang="en-US" sz="1100" b="0" i="0" baseline="30000" dirty="0" smtClean="0">
                <a:solidFill>
                  <a:srgbClr val="000000"/>
                </a:solidFill>
                <a:effectLst/>
                <a:latin typeface="arial" panose="020B0604020202020204" pitchFamily="34" charset="0"/>
              </a:rPr>
              <a:t>5</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9"/>
              </a:rPr>
              <a:t>Filer A</a:t>
            </a:r>
            <a:r>
              <a:rPr lang="en-US" sz="1100" b="0" i="0" baseline="30000" dirty="0" smtClean="0">
                <a:solidFill>
                  <a:srgbClr val="000000"/>
                </a:solidFill>
                <a:effectLst/>
                <a:latin typeface="arial" panose="020B0604020202020204" pitchFamily="34" charset="0"/>
              </a:rPr>
              <a:t>2,6</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0"/>
              </a:rPr>
              <a:t>Ospelt</a:t>
            </a:r>
            <a:r>
              <a:rPr lang="en-US" sz="1100" b="0" i="0" u="sng" dirty="0" smtClean="0">
                <a:solidFill>
                  <a:srgbClr val="660066"/>
                </a:solidFill>
                <a:effectLst/>
                <a:latin typeface="arial" panose="020B0604020202020204" pitchFamily="34" charset="0"/>
                <a:hlinkClick r:id="rId10"/>
              </a:rPr>
              <a:t> C</a:t>
            </a:r>
            <a:r>
              <a:rPr lang="en-US" sz="1100" b="0" i="0" baseline="30000" dirty="0" smtClean="0">
                <a:solidFill>
                  <a:srgbClr val="000000"/>
                </a:solidFill>
                <a:effectLst/>
                <a:latin typeface="arial" panose="020B0604020202020204" pitchFamily="34" charset="0"/>
              </a:rPr>
              <a:t>5</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79483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133711"/>
              </p:ext>
            </p:extLst>
          </p:nvPr>
        </p:nvGraphicFramePr>
        <p:xfrm>
          <a:off x="386255" y="1607043"/>
          <a:ext cx="11112062" cy="3036743"/>
        </p:xfrm>
        <a:graphic>
          <a:graphicData uri="http://schemas.openxmlformats.org/drawingml/2006/table">
            <a:tbl>
              <a:tblPr>
                <a:tableStyleId>{2A488322-F2BA-4B5B-9748-0D474271808F}</a:tableStyleId>
              </a:tblPr>
              <a:tblGrid>
                <a:gridCol w="1457730">
                  <a:extLst>
                    <a:ext uri="{9D8B030D-6E8A-4147-A177-3AD203B41FA5}">
                      <a16:colId xmlns:a16="http://schemas.microsoft.com/office/drawing/2014/main" val="335431239"/>
                    </a:ext>
                  </a:extLst>
                </a:gridCol>
                <a:gridCol w="1777041">
                  <a:extLst>
                    <a:ext uri="{9D8B030D-6E8A-4147-A177-3AD203B41FA5}">
                      <a16:colId xmlns:a16="http://schemas.microsoft.com/office/drawing/2014/main" val="286080141"/>
                    </a:ext>
                  </a:extLst>
                </a:gridCol>
                <a:gridCol w="1143970">
                  <a:extLst>
                    <a:ext uri="{9D8B030D-6E8A-4147-A177-3AD203B41FA5}">
                      <a16:colId xmlns:a16="http://schemas.microsoft.com/office/drawing/2014/main" val="1882095446"/>
                    </a:ext>
                  </a:extLst>
                </a:gridCol>
                <a:gridCol w="6733321">
                  <a:extLst>
                    <a:ext uri="{9D8B030D-6E8A-4147-A177-3AD203B41FA5}">
                      <a16:colId xmlns:a16="http://schemas.microsoft.com/office/drawing/2014/main" val="970241191"/>
                    </a:ext>
                  </a:extLst>
                </a:gridCol>
              </a:tblGrid>
              <a:tr h="188205">
                <a:tc>
                  <a:txBody>
                    <a:bodyPr/>
                    <a:lstStyle/>
                    <a:p>
                      <a:pPr algn="l" fontAlgn="b"/>
                      <a:r>
                        <a:rPr lang="en-US" sz="1600" u="none" strike="noStrike">
                          <a:effectLst/>
                        </a:rPr>
                        <a:t>Drug</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Therapeutic Area*</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Biomarker†</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Labeling Sections</a:t>
                      </a:r>
                      <a:endParaRPr lang="en-US" sz="1600" b="0" i="0" u="none" strike="noStrike">
                        <a:solidFill>
                          <a:srgbClr val="FFFFFF"/>
                        </a:solidFill>
                        <a:effectLst/>
                        <a:latin typeface="Arial" panose="020B0604020202020204" pitchFamily="34" charset="0"/>
                      </a:endParaRPr>
                    </a:p>
                  </a:txBody>
                  <a:tcPr marL="8962" marR="8962" marT="8962" marB="0" anchor="b"/>
                </a:tc>
                <a:extLst>
                  <a:ext uri="{0D108BD9-81ED-4DB2-BD59-A6C34878D82A}">
                    <a16:rowId xmlns:a16="http://schemas.microsoft.com/office/drawing/2014/main" val="1238475587"/>
                  </a:ext>
                </a:extLst>
              </a:tr>
              <a:tr h="627351">
                <a:tc>
                  <a:txBody>
                    <a:bodyPr/>
                    <a:lstStyle/>
                    <a:p>
                      <a:pPr algn="l" fontAlgn="t"/>
                      <a:r>
                        <a:rPr lang="en-US" sz="1800" u="sng" strike="noStrike">
                          <a:effectLst/>
                          <a:hlinkClick r:id="rId3"/>
                        </a:rPr>
                        <a:t>Azathioprine</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TPMT</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Dosage and Administration,  Warnings, Precautions, Drug Interactions, Adverse Reactions,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2245496127"/>
                  </a:ext>
                </a:extLst>
              </a:tr>
              <a:tr h="313676">
                <a:tc>
                  <a:txBody>
                    <a:bodyPr/>
                    <a:lstStyle/>
                    <a:p>
                      <a:pPr algn="l" fontAlgn="t"/>
                      <a:r>
                        <a:rPr lang="en-US" sz="1800" u="sng" strike="noStrike">
                          <a:effectLst/>
                          <a:hlinkClick r:id="rId4"/>
                        </a:rPr>
                        <a:t>Carisoprodol</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CYP2C19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Use in Specific Populations,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2192121728"/>
                  </a:ext>
                </a:extLst>
              </a:tr>
              <a:tr h="466032">
                <a:tc>
                  <a:txBody>
                    <a:bodyPr/>
                    <a:lstStyle/>
                    <a:p>
                      <a:pPr algn="l" fontAlgn="t"/>
                      <a:r>
                        <a:rPr lang="en-US" sz="1800" u="sng" strike="noStrike">
                          <a:effectLst/>
                          <a:hlinkClick r:id="rId5"/>
                        </a:rPr>
                        <a:t>Celecoxib</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Dosage and Administration, Use in Specific Populations,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040423987"/>
                  </a:ext>
                </a:extLst>
              </a:tr>
              <a:tr h="188205">
                <a:tc>
                  <a:txBody>
                    <a:bodyPr/>
                    <a:lstStyle/>
                    <a:p>
                      <a:pPr algn="l" fontAlgn="t"/>
                      <a:r>
                        <a:rPr lang="en-US" sz="1800" u="sng" strike="noStrike">
                          <a:effectLst/>
                          <a:hlinkClick r:id="rId6"/>
                        </a:rPr>
                        <a:t>Flurbiprofen</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1484605134"/>
                  </a:ext>
                </a:extLst>
              </a:tr>
              <a:tr h="313676">
                <a:tc>
                  <a:txBody>
                    <a:bodyPr/>
                    <a:lstStyle/>
                    <a:p>
                      <a:pPr algn="l" fontAlgn="t"/>
                      <a:r>
                        <a:rPr lang="en-US" sz="1800" u="sng" strike="noStrike">
                          <a:effectLst/>
                          <a:hlinkClick r:id="rId7"/>
                        </a:rPr>
                        <a:t>Lesinurad</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Drug Interactions,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082071926"/>
                  </a:ext>
                </a:extLst>
              </a:tr>
              <a:tr h="466032">
                <a:tc>
                  <a:txBody>
                    <a:bodyPr/>
                    <a:lstStyle/>
                    <a:p>
                      <a:pPr algn="l" fontAlgn="t"/>
                      <a:r>
                        <a:rPr lang="en-US" sz="1800" u="sng" strike="noStrike">
                          <a:effectLst/>
                          <a:hlinkClick r:id="rId8"/>
                        </a:rPr>
                        <a:t>Pegloticase</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G6PD</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Boxed Warning, Contraindications, Warnings and Precautions, Patient Counseling Information</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570973981"/>
                  </a:ext>
                </a:extLst>
              </a:tr>
              <a:tr h="179243">
                <a:tc>
                  <a:txBody>
                    <a:bodyPr/>
                    <a:lstStyle/>
                    <a:p>
                      <a:pPr algn="l" fontAlgn="t"/>
                      <a:r>
                        <a:rPr lang="en-US" sz="1800" u="sng" strike="noStrike">
                          <a:effectLst/>
                          <a:hlinkClick r:id="rId9"/>
                        </a:rPr>
                        <a:t>Piroxicam</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dirty="0">
                          <a:effectLst/>
                        </a:rPr>
                        <a:t>Clinical Pharmacology</a:t>
                      </a:r>
                      <a:endParaRPr lang="en-US" sz="1600" b="0" i="0" u="none" strike="noStrike" dirty="0">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1736227015"/>
                  </a:ext>
                </a:extLst>
              </a:tr>
            </a:tbl>
          </a:graphicData>
        </a:graphic>
      </p:graphicFrame>
      <p:sp>
        <p:nvSpPr>
          <p:cNvPr id="5" name="Rectangle 4"/>
          <p:cNvSpPr/>
          <p:nvPr/>
        </p:nvSpPr>
        <p:spPr>
          <a:xfrm>
            <a:off x="480848" y="548517"/>
            <a:ext cx="10922876" cy="400110"/>
          </a:xfrm>
          <a:prstGeom prst="rect">
            <a:avLst/>
          </a:prstGeom>
        </p:spPr>
        <p:txBody>
          <a:bodyPr wrap="square">
            <a:spAutoFit/>
          </a:bodyPr>
          <a:lstStyle/>
          <a:p>
            <a:r>
              <a:rPr lang="en-US" sz="2000" dirty="0">
                <a:latin typeface="AdvOT3b30f6db.B"/>
              </a:rPr>
              <a:t>Treatments and diagnostics of some selected personalized (genomic) medicine </a:t>
            </a:r>
            <a:r>
              <a:rPr lang="en-US" sz="2000" dirty="0" smtClean="0">
                <a:latin typeface="AdvOT3b30f6db.B"/>
              </a:rPr>
              <a:t>drugs for RA</a:t>
            </a:r>
            <a:endParaRPr lang="en-US" sz="2000" dirty="0"/>
          </a:p>
        </p:txBody>
      </p:sp>
      <p:sp>
        <p:nvSpPr>
          <p:cNvPr id="6" name="Rectangle 5"/>
          <p:cNvSpPr/>
          <p:nvPr/>
        </p:nvSpPr>
        <p:spPr>
          <a:xfrm>
            <a:off x="240405" y="4870241"/>
            <a:ext cx="11698309" cy="369332"/>
          </a:xfrm>
          <a:prstGeom prst="rect">
            <a:avLst/>
          </a:prstGeom>
        </p:spPr>
        <p:txBody>
          <a:bodyPr wrap="square">
            <a:spAutoFit/>
          </a:bodyPr>
          <a:lstStyle/>
          <a:p>
            <a:r>
              <a:rPr lang="en-US" b="0" i="0" u="none" strike="noStrike" baseline="0" dirty="0" smtClean="0">
                <a:latin typeface="AdvOT46dcae81"/>
              </a:rPr>
              <a:t>This list and further details relating to these drugs can be found at the FDA's website</a:t>
            </a:r>
            <a:endParaRPr lang="en-US" sz="2800" dirty="0"/>
          </a:p>
        </p:txBody>
      </p:sp>
    </p:spTree>
    <p:extLst>
      <p:ext uri="{BB962C8B-B14F-4D97-AF65-F5344CB8AC3E}">
        <p14:creationId xmlns:p14="http://schemas.microsoft.com/office/powerpoint/2010/main" val="775657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9140051"/>
              </p:ext>
            </p:extLst>
          </p:nvPr>
        </p:nvGraphicFramePr>
        <p:xfrm>
          <a:off x="483156" y="1504247"/>
          <a:ext cx="11070020" cy="4322682"/>
        </p:xfrm>
        <a:graphic>
          <a:graphicData uri="http://schemas.openxmlformats.org/drawingml/2006/table">
            <a:tbl>
              <a:tblPr>
                <a:tableStyleId>{2A488322-F2BA-4B5B-9748-0D474271808F}</a:tableStyleId>
              </a:tblPr>
              <a:tblGrid>
                <a:gridCol w="1300327">
                  <a:extLst>
                    <a:ext uri="{9D8B030D-6E8A-4147-A177-3AD203B41FA5}">
                      <a16:colId xmlns:a16="http://schemas.microsoft.com/office/drawing/2014/main" val="4037779349"/>
                    </a:ext>
                  </a:extLst>
                </a:gridCol>
                <a:gridCol w="4415218">
                  <a:extLst>
                    <a:ext uri="{9D8B030D-6E8A-4147-A177-3AD203B41FA5}">
                      <a16:colId xmlns:a16="http://schemas.microsoft.com/office/drawing/2014/main" val="1858564994"/>
                    </a:ext>
                  </a:extLst>
                </a:gridCol>
                <a:gridCol w="5354475">
                  <a:extLst>
                    <a:ext uri="{9D8B030D-6E8A-4147-A177-3AD203B41FA5}">
                      <a16:colId xmlns:a16="http://schemas.microsoft.com/office/drawing/2014/main" val="207899803"/>
                    </a:ext>
                  </a:extLst>
                </a:gridCol>
              </a:tblGrid>
              <a:tr h="223669">
                <a:tc>
                  <a:txBody>
                    <a:bodyPr/>
                    <a:lstStyle/>
                    <a:p>
                      <a:pPr algn="l" fontAlgn="t"/>
                      <a:r>
                        <a:rPr lang="en-US" sz="1400" u="none" strike="noStrike">
                          <a:effectLst/>
                        </a:rPr>
                        <a:t>Drugs</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(SNP) gene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Response/toxicity</a:t>
                      </a:r>
                      <a:endParaRPr lang="en-US" sz="1400" b="1"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555151697"/>
                  </a:ext>
                </a:extLst>
              </a:tr>
              <a:tr h="385513">
                <a:tc>
                  <a:txBody>
                    <a:bodyPr/>
                    <a:lstStyle/>
                    <a:p>
                      <a:pPr algn="l" fontAlgn="t"/>
                      <a:r>
                        <a:rPr lang="en-US" sz="1400" u="none" strike="noStrike">
                          <a:effectLst/>
                        </a:rPr>
                        <a:t>Methotrexate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(3435C &gt; T) MDR1</a:t>
                      </a:r>
                      <a:endParaRPr lang="en-US" sz="1400" b="0"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genotype is associated with high remission rate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074106077"/>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(3435C&gt;T) MDR1</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genotype is associated with nonresponder status</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135454727"/>
                  </a:ext>
                </a:extLst>
              </a:tr>
              <a:tr h="652975">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(1236C&gt;T) ABCB1, (23 + 56T&gt; C) ABCC2, (1249G&gt;A and 1058G&gt; A) ABCC2 and (2677C&gt; T)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overall toxicity (especially hepatic, intestinal and alopecia) with variable frequency in different ethnic groups</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072385045"/>
                  </a:ext>
                </a:extLst>
              </a:tr>
              <a:tr h="438322">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(-401CC) GGH, (347GG) ATIC, (1298AC/CC)MTHFR, (2756AA) MS, (66GG) MTRR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83664064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(34TT) AMPD1, (347CC) ATIC, (94CC) ITPA</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28241675"/>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(677T-1298A) MTHFR</a:t>
                      </a:r>
                      <a:endParaRPr lang="en-US" sz="1400" b="0"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88218056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(1298CC)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CC genotype is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722548956"/>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(677C/T)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or C/T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57389677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(677T, 1298C)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572682042"/>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(1289A, rs48466051C)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535573150"/>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(677T-1298A)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not associated with toxicity or efficacy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69125705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(TSER*2/*3) TYMS, (347CG) ATIC, (80GA) SLC19A1</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diminished activity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782368649"/>
                  </a:ext>
                </a:extLst>
              </a:tr>
              <a:tr h="385513">
                <a:tc>
                  <a:txBody>
                    <a:bodyPr/>
                    <a:lstStyle/>
                    <a:p>
                      <a:pPr algn="l" fontAlgn="t"/>
                      <a:r>
                        <a:rPr lang="en-US" sz="1400" u="none" strike="noStrike">
                          <a:effectLst/>
                        </a:rPr>
                        <a:t>Sulfasalazine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NAT2</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Slow acetylator phenotype is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081331593"/>
                  </a:ext>
                </a:extLst>
              </a:tr>
              <a:tr h="223669">
                <a:tc>
                  <a:txBody>
                    <a:bodyPr/>
                    <a:lstStyle/>
                    <a:p>
                      <a:pPr algn="l" fontAlgn="t"/>
                      <a:r>
                        <a:rPr lang="en-US" sz="1400" u="none" strike="noStrike" dirty="0" err="1">
                          <a:effectLst/>
                        </a:rPr>
                        <a:t>Leflunomide</a:t>
                      </a:r>
                      <a:endParaRPr lang="en-US" sz="1400" b="1"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(19C&gt; A) DHODH</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C allele is associated with a good clinical response</a:t>
                      </a:r>
                      <a:endParaRPr lang="en-US" sz="1400" b="0" i="0" u="none" strike="noStrike" dirty="0">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406632526"/>
                  </a:ext>
                </a:extLst>
              </a:tr>
            </a:tbl>
          </a:graphicData>
        </a:graphic>
      </p:graphicFrame>
      <p:sp>
        <p:nvSpPr>
          <p:cNvPr id="3" name="Rectangle 2"/>
          <p:cNvSpPr/>
          <p:nvPr/>
        </p:nvSpPr>
        <p:spPr>
          <a:xfrm>
            <a:off x="483156" y="5900504"/>
            <a:ext cx="4103111" cy="646331"/>
          </a:xfrm>
          <a:prstGeom prst="rect">
            <a:avLst/>
          </a:prstGeom>
        </p:spPr>
        <p:txBody>
          <a:bodyPr wrap="none">
            <a:spAutoFit/>
          </a:bodyPr>
          <a:lstStyle/>
          <a:p>
            <a:r>
              <a:rPr lang="en-US" dirty="0" smtClean="0"/>
              <a:t>*MDR1, MTHFR, MTRR, SLC19A1, DHODH</a:t>
            </a:r>
          </a:p>
          <a:p>
            <a:r>
              <a:rPr lang="en-US" dirty="0" smtClean="0"/>
              <a:t>* SNP (CNV, m5C…)</a:t>
            </a:r>
            <a:endParaRPr lang="en-US" dirty="0"/>
          </a:p>
        </p:txBody>
      </p:sp>
      <p:sp>
        <p:nvSpPr>
          <p:cNvPr id="4" name="Rectangle 3"/>
          <p:cNvSpPr/>
          <p:nvPr/>
        </p:nvSpPr>
        <p:spPr>
          <a:xfrm>
            <a:off x="1300426" y="424966"/>
            <a:ext cx="9564415" cy="707886"/>
          </a:xfrm>
          <a:prstGeom prst="rect">
            <a:avLst/>
          </a:prstGeom>
        </p:spPr>
        <p:txBody>
          <a:bodyPr wrap="square">
            <a:spAutoFit/>
          </a:bodyPr>
          <a:lstStyle/>
          <a:p>
            <a:pPr algn="ctr"/>
            <a:r>
              <a:rPr lang="en-US" sz="2000" b="0" i="0" dirty="0" err="1" smtClean="0">
                <a:solidFill>
                  <a:srgbClr val="000000"/>
                </a:solidFill>
                <a:effectLst/>
                <a:latin typeface="Times New Roman" panose="02020603050405020304" pitchFamily="18" charset="0"/>
              </a:rPr>
              <a:t>Pharmacogenomic</a:t>
            </a:r>
            <a:r>
              <a:rPr lang="en-US" sz="2000" b="0" i="0" dirty="0" smtClean="0">
                <a:solidFill>
                  <a:srgbClr val="000000"/>
                </a:solidFill>
                <a:effectLst/>
                <a:latin typeface="Times New Roman" panose="02020603050405020304" pitchFamily="18" charset="0"/>
              </a:rPr>
              <a:t> studies in patients with rheumatoid arthritis treated with traditional disease-modifying anti-rheumatic drugs.</a:t>
            </a:r>
            <a:endParaRPr lang="en-US" sz="2000" dirty="0"/>
          </a:p>
        </p:txBody>
      </p:sp>
    </p:spTree>
    <p:extLst>
      <p:ext uri="{BB962C8B-B14F-4D97-AF65-F5344CB8AC3E}">
        <p14:creationId xmlns:p14="http://schemas.microsoft.com/office/powerpoint/2010/main" val="1125577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25691762"/>
              </p:ext>
            </p:extLst>
          </p:nvPr>
        </p:nvGraphicFramePr>
        <p:xfrm>
          <a:off x="736161" y="1436469"/>
          <a:ext cx="11003894" cy="4015465"/>
        </p:xfrm>
        <a:graphic>
          <a:graphicData uri="http://schemas.openxmlformats.org/drawingml/2006/table">
            <a:tbl>
              <a:tblPr>
                <a:tableStyleId>{2A488322-F2BA-4B5B-9748-0D474271808F}</a:tableStyleId>
              </a:tblPr>
              <a:tblGrid>
                <a:gridCol w="2101632">
                  <a:extLst>
                    <a:ext uri="{9D8B030D-6E8A-4147-A177-3AD203B41FA5}">
                      <a16:colId xmlns:a16="http://schemas.microsoft.com/office/drawing/2014/main" val="3044538463"/>
                    </a:ext>
                  </a:extLst>
                </a:gridCol>
                <a:gridCol w="3920359">
                  <a:extLst>
                    <a:ext uri="{9D8B030D-6E8A-4147-A177-3AD203B41FA5}">
                      <a16:colId xmlns:a16="http://schemas.microsoft.com/office/drawing/2014/main" val="3436470110"/>
                    </a:ext>
                  </a:extLst>
                </a:gridCol>
                <a:gridCol w="4981903">
                  <a:extLst>
                    <a:ext uri="{9D8B030D-6E8A-4147-A177-3AD203B41FA5}">
                      <a16:colId xmlns:a16="http://schemas.microsoft.com/office/drawing/2014/main" val="1943070726"/>
                    </a:ext>
                  </a:extLst>
                </a:gridCol>
              </a:tblGrid>
              <a:tr h="215639">
                <a:tc>
                  <a:txBody>
                    <a:bodyPr/>
                    <a:lstStyle/>
                    <a:p>
                      <a:pPr algn="l" fontAlgn="t"/>
                      <a:r>
                        <a:rPr lang="en-US" sz="1400" u="none" strike="noStrike">
                          <a:effectLst/>
                        </a:rPr>
                        <a:t>Drugs</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(SNP) gene</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Response/toxicity</a:t>
                      </a:r>
                      <a:endParaRPr lang="en-US" sz="1400" b="1"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296948436"/>
                  </a:ext>
                </a:extLst>
              </a:tr>
              <a:tr h="215639">
                <a:tc>
                  <a:txBody>
                    <a:bodyPr/>
                    <a:lstStyle/>
                    <a:p>
                      <a:pPr algn="l" fontAlgn="t"/>
                      <a:r>
                        <a:rPr lang="en-US" sz="1400" u="none" strike="noStrike">
                          <a:effectLst/>
                        </a:rPr>
                        <a:t>Etanercept</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LTA-TNF</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response to treatment in early RA</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593915175"/>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(−308G/G)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better responses than −308A/G</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96492665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(158V/F) FCGRIIIA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18814762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 TNF-alpha, (-1087) IL10</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475025864"/>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dirty="0">
                          <a:effectLst/>
                        </a:rPr>
                        <a:t>(−857C/T) TNF-alpha</a:t>
                      </a:r>
                      <a:endParaRPr lang="en-US" sz="1400" b="0" i="0" u="none" strike="noStrike" dirty="0">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170896329"/>
                  </a:ext>
                </a:extLst>
              </a:tr>
              <a:tr h="215639">
                <a:tc>
                  <a:txBody>
                    <a:bodyPr/>
                    <a:lstStyle/>
                    <a:p>
                      <a:pPr algn="l" fontAlgn="t"/>
                      <a:r>
                        <a:rPr lang="en-US" sz="1400" u="none" strike="noStrike">
                          <a:effectLst/>
                        </a:rPr>
                        <a:t>Infliximab</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IL1B, IL1-RN,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not associated with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044417371"/>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HLA-DQA1, HLA-DQB1 and BAT2</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304807327"/>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516249166"/>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(158V/F) FCGRIIIA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60445656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(196M/R) TNFRSF1B</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49815656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(-238G/A)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poorer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75351473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(131R/H) FCGR2A, (158F/V) FCGR3A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Both genotypes influence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75954835"/>
                  </a:ext>
                </a:extLst>
              </a:tr>
              <a:tr h="215639">
                <a:tc>
                  <a:txBody>
                    <a:bodyPr/>
                    <a:lstStyle/>
                    <a:p>
                      <a:pPr algn="l" fontAlgn="t"/>
                      <a:r>
                        <a:rPr lang="en-US" sz="1400" u="none" strike="noStrike" dirty="0" err="1">
                          <a:effectLst/>
                        </a:rPr>
                        <a:t>Adalimumab</a:t>
                      </a:r>
                      <a:endParaRPr lang="en-US" sz="1400" b="1" i="0" u="none" strike="noStrike" dirty="0">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(−308G/G)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a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442721356"/>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(−238G/−308G/−857C) TNF</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diminished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635995897"/>
                  </a:ext>
                </a:extLst>
              </a:tr>
              <a:tr h="215639">
                <a:tc>
                  <a:txBody>
                    <a:bodyPr/>
                    <a:lstStyle/>
                    <a:p>
                      <a:pPr algn="l" fontAlgn="t"/>
                      <a:r>
                        <a:rPr lang="en-US" sz="1400" u="none" strike="noStrike" kern="1200" dirty="0">
                          <a:solidFill>
                            <a:schemeClr val="dk1"/>
                          </a:solidFill>
                          <a:effectLst/>
                          <a:latin typeface="+mn-lt"/>
                          <a:ea typeface="+mn-ea"/>
                          <a:cs typeface="+mn-cs"/>
                          <a:hlinkClick r:id="rId2"/>
                        </a:rPr>
                        <a:t>Any anti-TNF*</a:t>
                      </a:r>
                      <a:endParaRPr lang="en-US" sz="1400" u="none" strike="noStrike" kern="1200" dirty="0">
                        <a:solidFill>
                          <a:schemeClr val="dk1"/>
                        </a:solidFill>
                        <a:effectLst/>
                        <a:latin typeface="+mn-lt"/>
                        <a:ea typeface="+mn-ea"/>
                        <a:cs typeface="+mn-cs"/>
                      </a:endParaRPr>
                    </a:p>
                  </a:txBody>
                  <a:tcPr marL="9525" marR="9525" marT="9525" marB="0"/>
                </a:tc>
                <a:tc>
                  <a:txBody>
                    <a:bodyPr/>
                    <a:lstStyle/>
                    <a:p>
                      <a:pPr algn="l" fontAlgn="t"/>
                      <a:r>
                        <a:rPr lang="en-US" sz="1400" u="none" strike="noStrike">
                          <a:effectLst/>
                        </a:rPr>
                        <a:t>(−308G/G) TNF-alpha GG</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better response than A/G or A/A</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67528781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(676T &gt;G) TNFSF1B</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not associated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047685112"/>
                  </a:ext>
                </a:extLst>
              </a:tr>
              <a:tr h="226420">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MAFB, IFN-k, PON1, IL10</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dirty="0">
                          <a:effectLst/>
                        </a:rPr>
                        <a:t>Genotypes are associated with good clinical response</a:t>
                      </a:r>
                      <a:endParaRPr lang="en-US" sz="1400" b="0" i="0" u="none" strike="noStrike" dirty="0">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94492746"/>
                  </a:ext>
                </a:extLst>
              </a:tr>
            </a:tbl>
          </a:graphicData>
        </a:graphic>
      </p:graphicFrame>
      <p:sp>
        <p:nvSpPr>
          <p:cNvPr id="4" name="Rectangle 3"/>
          <p:cNvSpPr/>
          <p:nvPr/>
        </p:nvSpPr>
        <p:spPr>
          <a:xfrm>
            <a:off x="1267227" y="239701"/>
            <a:ext cx="9343696" cy="1569660"/>
          </a:xfrm>
          <a:prstGeom prst="rect">
            <a:avLst/>
          </a:prstGeom>
        </p:spPr>
        <p:txBody>
          <a:bodyPr wrap="square">
            <a:spAutoFit/>
          </a:bodyPr>
          <a:lstStyle/>
          <a:p>
            <a:pPr algn="ctr"/>
            <a:r>
              <a:rPr lang="en-US" sz="2400" b="0" i="0" dirty="0" err="1" smtClean="0">
                <a:solidFill>
                  <a:srgbClr val="000000"/>
                </a:solidFill>
                <a:effectLst/>
                <a:latin typeface="Times New Roman" panose="02020603050405020304" pitchFamily="18" charset="0"/>
              </a:rPr>
              <a:t>Pharmacogenomic</a:t>
            </a:r>
            <a:r>
              <a:rPr lang="en-US" sz="2400" b="0" i="0" dirty="0" smtClean="0">
                <a:solidFill>
                  <a:srgbClr val="000000"/>
                </a:solidFill>
                <a:effectLst/>
                <a:latin typeface="Times New Roman" panose="02020603050405020304" pitchFamily="18" charset="0"/>
              </a:rPr>
              <a:t> studies in patients with rheumatoid arthritis treated with anti-tumor necrosis factor agents.</a:t>
            </a:r>
          </a:p>
          <a:p>
            <a:pPr algn="ctr"/>
            <a:r>
              <a:rPr lang="en-US" sz="2400" dirty="0" smtClean="0"/>
              <a:t/>
            </a:r>
            <a:br>
              <a:rPr lang="en-US" sz="2400" dirty="0" smtClean="0"/>
            </a:br>
            <a:endParaRPr lang="en-US" sz="2400" dirty="0"/>
          </a:p>
        </p:txBody>
      </p:sp>
      <p:sp>
        <p:nvSpPr>
          <p:cNvPr id="5" name="Rectangle 4"/>
          <p:cNvSpPr/>
          <p:nvPr/>
        </p:nvSpPr>
        <p:spPr>
          <a:xfrm>
            <a:off x="890909" y="5609161"/>
            <a:ext cx="2776722" cy="369332"/>
          </a:xfrm>
          <a:prstGeom prst="rect">
            <a:avLst/>
          </a:prstGeom>
        </p:spPr>
        <p:txBody>
          <a:bodyPr wrap="none">
            <a:spAutoFit/>
          </a:bodyPr>
          <a:lstStyle/>
          <a:p>
            <a:pPr fontAlgn="t"/>
            <a:r>
              <a:rPr lang="en-US" dirty="0" smtClean="0"/>
              <a:t>TNF-alpha, HLA-DRB1, IL-10</a:t>
            </a: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2483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210" y="653534"/>
            <a:ext cx="4578960" cy="5331372"/>
          </a:xfrm>
          <a:prstGeom prst="rect">
            <a:avLst/>
          </a:prstGeom>
        </p:spPr>
      </p:pic>
      <p:sp>
        <p:nvSpPr>
          <p:cNvPr id="3" name="Rectangle 2"/>
          <p:cNvSpPr/>
          <p:nvPr/>
        </p:nvSpPr>
        <p:spPr>
          <a:xfrm>
            <a:off x="1101971" y="261482"/>
            <a:ext cx="9812216" cy="830997"/>
          </a:xfrm>
          <a:prstGeom prst="rect">
            <a:avLst/>
          </a:prstGeom>
        </p:spPr>
        <p:txBody>
          <a:bodyPr wrap="square">
            <a:spAutoFit/>
          </a:bodyPr>
          <a:lstStyle/>
          <a:p>
            <a:pPr algn="ctr"/>
            <a:r>
              <a:rPr lang="en-US" sz="2400" b="0" i="0" dirty="0" smtClean="0">
                <a:solidFill>
                  <a:srgbClr val="222222"/>
                </a:solidFill>
                <a:effectLst/>
                <a:latin typeface="Lora"/>
              </a:rPr>
              <a:t>DNA methylation as a mediator of </a:t>
            </a:r>
            <a:r>
              <a:rPr lang="en-US" sz="2400" b="0" i="1" dirty="0" smtClean="0">
                <a:solidFill>
                  <a:srgbClr val="222222"/>
                </a:solidFill>
                <a:effectLst/>
                <a:latin typeface="Lora"/>
              </a:rPr>
              <a:t>HLA-DRB1*15</a:t>
            </a:r>
            <a:r>
              <a:rPr lang="en-US" sz="2400" b="0" i="0" dirty="0" smtClean="0">
                <a:solidFill>
                  <a:srgbClr val="222222"/>
                </a:solidFill>
                <a:effectLst/>
                <a:latin typeface="Lora"/>
              </a:rPr>
              <a:t>:</a:t>
            </a:r>
            <a:r>
              <a:rPr lang="en-US" sz="2400" b="0" i="1" dirty="0" smtClean="0">
                <a:solidFill>
                  <a:srgbClr val="222222"/>
                </a:solidFill>
                <a:effectLst/>
                <a:latin typeface="Lora"/>
              </a:rPr>
              <a:t>01</a:t>
            </a:r>
            <a:r>
              <a:rPr lang="en-US" sz="2400" b="0" i="0" dirty="0" smtClean="0">
                <a:solidFill>
                  <a:srgbClr val="222222"/>
                </a:solidFill>
                <a:effectLst/>
                <a:latin typeface="Lora"/>
              </a:rPr>
              <a:t> and a protective variant in multiple sclerosis</a:t>
            </a:r>
            <a:endParaRPr lang="en-US" sz="2400" dirty="0"/>
          </a:p>
        </p:txBody>
      </p:sp>
      <p:pic>
        <p:nvPicPr>
          <p:cNvPr id="6148" name="Picture 4"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l="57525" b="29938"/>
          <a:stretch/>
        </p:blipFill>
        <p:spPr bwMode="auto">
          <a:xfrm>
            <a:off x="6805249" y="1407815"/>
            <a:ext cx="3745520" cy="47091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66364" y="6257836"/>
            <a:ext cx="12015613" cy="600164"/>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4" tooltip="Nature communications."/>
              </a:rPr>
              <a:t>Nat </a:t>
            </a:r>
            <a:r>
              <a:rPr lang="en-US" sz="1100" b="0" i="0" u="sng" dirty="0" err="1" smtClean="0">
                <a:solidFill>
                  <a:srgbClr val="660066"/>
                </a:solidFill>
                <a:effectLst/>
                <a:latin typeface="arial" panose="020B0604020202020204" pitchFamily="34" charset="0"/>
                <a:hlinkClick r:id="rId4" tooltip="Nature communications."/>
              </a:rPr>
              <a:t>Commun</a:t>
            </a:r>
            <a:r>
              <a:rPr lang="en-US" sz="1100" b="0" i="0" u="sng" dirty="0" smtClean="0">
                <a:solidFill>
                  <a:srgbClr val="660066"/>
                </a:solidFill>
                <a:effectLst/>
                <a:latin typeface="arial" panose="020B0604020202020204" pitchFamily="34" charset="0"/>
                <a:hlinkClick r:id="rId4" tooltip="Nature communications."/>
              </a:rPr>
              <a:t>.</a:t>
            </a:r>
            <a:r>
              <a:rPr lang="en-US" sz="1100" b="0" i="0" dirty="0" smtClean="0">
                <a:solidFill>
                  <a:srgbClr val="000000"/>
                </a:solidFill>
                <a:effectLst/>
                <a:latin typeface="arial" panose="020B0604020202020204" pitchFamily="34" charset="0"/>
              </a:rPr>
              <a:t> 2018 Jun 19;9(1):2397.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10.1038/s41467-018-04732-5.</a:t>
            </a:r>
          </a:p>
          <a:p>
            <a:r>
              <a:rPr lang="en-US" sz="1100" b="1" i="0" dirty="0" smtClean="0">
                <a:solidFill>
                  <a:srgbClr val="000000"/>
                </a:solidFill>
                <a:effectLst/>
                <a:latin typeface="arial" panose="020B0604020202020204" pitchFamily="34" charset="0"/>
              </a:rPr>
              <a:t>DNA methylation as a mediator of HLA-DRB1*15:01 and a protective variant in multiple sclerosis.</a:t>
            </a:r>
          </a:p>
          <a:p>
            <a:r>
              <a:rPr lang="en-US" sz="1100" b="0" i="0" u="sng" dirty="0" err="1" smtClean="0">
                <a:solidFill>
                  <a:srgbClr val="660066"/>
                </a:solidFill>
                <a:effectLst/>
                <a:latin typeface="arial" panose="020B0604020202020204" pitchFamily="34" charset="0"/>
                <a:hlinkClick r:id="rId5"/>
              </a:rPr>
              <a:t>Kular</a:t>
            </a:r>
            <a:r>
              <a:rPr lang="en-US" sz="1100" b="0" i="0" u="sng" dirty="0" smtClean="0">
                <a:solidFill>
                  <a:srgbClr val="660066"/>
                </a:solidFill>
                <a:effectLst/>
                <a:latin typeface="arial" panose="020B0604020202020204" pitchFamily="34" charset="0"/>
                <a:hlinkClick r:id="rId5"/>
              </a:rPr>
              <a:t> 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6"/>
              </a:rPr>
              <a:t>Liu Y</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7"/>
              </a:rPr>
              <a:t>Ruhrmann</a:t>
            </a:r>
            <a:r>
              <a:rPr lang="en-US" sz="1100" b="0" i="0" u="sng" dirty="0" smtClean="0">
                <a:solidFill>
                  <a:srgbClr val="660066"/>
                </a:solidFill>
                <a:effectLst/>
                <a:latin typeface="arial" panose="020B0604020202020204" pitchFamily="34" charset="0"/>
                <a:hlinkClick r:id="rId7"/>
              </a:rPr>
              <a:t> S</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8"/>
              </a:rPr>
              <a:t>Zheleznyakova</a:t>
            </a:r>
            <a:r>
              <a:rPr lang="en-US" sz="1100" b="0" i="0" u="sng" dirty="0" smtClean="0">
                <a:solidFill>
                  <a:srgbClr val="660066"/>
                </a:solidFill>
                <a:effectLst/>
                <a:latin typeface="arial" panose="020B0604020202020204" pitchFamily="34" charset="0"/>
                <a:hlinkClick r:id="rId8"/>
              </a:rPr>
              <a:t> G</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Marabita</a:t>
            </a:r>
            <a:r>
              <a:rPr lang="en-US" sz="1100" b="0" i="0" u="sng" dirty="0" smtClean="0">
                <a:solidFill>
                  <a:srgbClr val="660066"/>
                </a:solidFill>
                <a:effectLst/>
                <a:latin typeface="arial" panose="020B0604020202020204" pitchFamily="34" charset="0"/>
                <a:hlinkClick r:id="rId9"/>
              </a:rPr>
              <a:t> F</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Gomez-</a:t>
            </a:r>
            <a:r>
              <a:rPr lang="en-US" sz="1100" b="0" i="0" u="sng" dirty="0" err="1" smtClean="0">
                <a:solidFill>
                  <a:srgbClr val="660066"/>
                </a:solidFill>
                <a:effectLst/>
                <a:latin typeface="arial" panose="020B0604020202020204" pitchFamily="34" charset="0"/>
                <a:hlinkClick r:id="rId10"/>
              </a:rPr>
              <a:t>Cabrero</a:t>
            </a:r>
            <a:r>
              <a:rPr lang="en-US" sz="1100" b="0" i="0" u="sng" dirty="0" smtClean="0">
                <a:solidFill>
                  <a:srgbClr val="660066"/>
                </a:solidFill>
                <a:effectLst/>
                <a:latin typeface="arial" panose="020B0604020202020204" pitchFamily="34" charset="0"/>
                <a:hlinkClick r:id="rId10"/>
              </a:rPr>
              <a:t> D</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James T</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2"/>
              </a:rPr>
              <a:t>Ewing 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3"/>
              </a:rPr>
              <a:t>Lindén</a:t>
            </a:r>
            <a:r>
              <a:rPr lang="en-US" sz="1100" b="0" i="0" u="sng" dirty="0" smtClean="0">
                <a:solidFill>
                  <a:srgbClr val="660066"/>
                </a:solidFill>
                <a:effectLst/>
                <a:latin typeface="arial" panose="020B0604020202020204" pitchFamily="34" charset="0"/>
                <a:hlinkClick r:id="rId13"/>
              </a:rPr>
              <a:t> M</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4"/>
              </a:rPr>
              <a:t>Górnikiewicz</a:t>
            </a:r>
            <a:r>
              <a:rPr lang="en-US" sz="1100" b="0" i="0" u="sng" dirty="0" smtClean="0">
                <a:solidFill>
                  <a:srgbClr val="660066"/>
                </a:solidFill>
                <a:effectLst/>
                <a:latin typeface="arial" panose="020B0604020202020204" pitchFamily="34" charset="0"/>
                <a:hlinkClick r:id="rId14"/>
              </a:rPr>
              <a:t> B</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Aeinehband</a:t>
            </a:r>
            <a:r>
              <a:rPr lang="en-US" sz="1100" b="0" i="0" u="sng" dirty="0" smtClean="0">
                <a:solidFill>
                  <a:srgbClr val="660066"/>
                </a:solidFill>
                <a:effectLst/>
                <a:latin typeface="arial" panose="020B0604020202020204" pitchFamily="34" charset="0"/>
                <a:hlinkClick r:id="rId15"/>
              </a:rPr>
              <a:t> S</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Stridh</a:t>
            </a:r>
            <a:r>
              <a:rPr lang="en-US" sz="1100" b="0" i="0" u="sng" dirty="0" smtClean="0">
                <a:solidFill>
                  <a:srgbClr val="660066"/>
                </a:solidFill>
                <a:effectLst/>
                <a:latin typeface="arial" panose="020B0604020202020204" pitchFamily="34" charset="0"/>
                <a:hlinkClick r:id="rId16"/>
              </a:rPr>
              <a:t> P</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7"/>
              </a:rPr>
              <a:t>Link J</a:t>
            </a:r>
            <a:r>
              <a:rPr lang="en-US" sz="1100" b="0" i="0" baseline="30000" dirty="0" smtClean="0">
                <a:solidFill>
                  <a:srgbClr val="000000"/>
                </a:solidFill>
                <a:effectLst/>
                <a:latin typeface="arial" panose="020B0604020202020204" pitchFamily="34" charset="0"/>
              </a:rPr>
              <a:t>1</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8524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48292" y="923807"/>
            <a:ext cx="10592498" cy="5432387"/>
            <a:chOff x="725990" y="834598"/>
            <a:chExt cx="10927034" cy="5911892"/>
          </a:xfrm>
        </p:grpSpPr>
        <p:pic>
          <p:nvPicPr>
            <p:cNvPr id="2" name="Picture 1"/>
            <p:cNvPicPr>
              <a:picLocks noChangeAspect="1"/>
            </p:cNvPicPr>
            <p:nvPr/>
          </p:nvPicPr>
          <p:blipFill>
            <a:blip r:embed="rId2"/>
            <a:stretch>
              <a:fillRect/>
            </a:stretch>
          </p:blipFill>
          <p:spPr>
            <a:xfrm>
              <a:off x="725990" y="834598"/>
              <a:ext cx="10927034" cy="5870736"/>
            </a:xfrm>
            <a:prstGeom prst="rect">
              <a:avLst/>
            </a:prstGeom>
          </p:spPr>
        </p:pic>
        <p:sp>
          <p:nvSpPr>
            <p:cNvPr id="3" name="Oval 2"/>
            <p:cNvSpPr/>
            <p:nvPr/>
          </p:nvSpPr>
          <p:spPr>
            <a:xfrm>
              <a:off x="8040029" y="6211231"/>
              <a:ext cx="1338147" cy="5352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520433" y="6170075"/>
              <a:ext cx="1338147" cy="5352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59834" y="138978"/>
            <a:ext cx="11872332" cy="1569660"/>
          </a:xfrm>
          <a:prstGeom prst="rect">
            <a:avLst/>
          </a:prstGeom>
        </p:spPr>
        <p:txBody>
          <a:bodyPr wrap="square">
            <a:spAutoFit/>
          </a:bodyPr>
          <a:lstStyle/>
          <a:p>
            <a:pPr algn="ctr"/>
            <a:r>
              <a:rPr lang="en-US" sz="2400" b="0" i="0" dirty="0" smtClean="0">
                <a:solidFill>
                  <a:srgbClr val="222222"/>
                </a:solidFill>
                <a:effectLst/>
                <a:latin typeface="Lora"/>
              </a:rPr>
              <a:t>Single-cell RNA-</a:t>
            </a:r>
            <a:r>
              <a:rPr lang="en-US" sz="2400" b="0" i="0" dirty="0" err="1" smtClean="0">
                <a:solidFill>
                  <a:srgbClr val="222222"/>
                </a:solidFill>
                <a:effectLst/>
                <a:latin typeface="Lora"/>
              </a:rPr>
              <a:t>seq</a:t>
            </a:r>
            <a:r>
              <a:rPr lang="en-US" sz="2400" b="0" i="0" dirty="0" smtClean="0">
                <a:solidFill>
                  <a:srgbClr val="222222"/>
                </a:solidFill>
                <a:effectLst/>
                <a:latin typeface="Lora"/>
              </a:rPr>
              <a:t> of rheumatoid arthritis synovial tissue using low-cost microfluidic instrumentation</a:t>
            </a:r>
          </a:p>
          <a:p>
            <a:pPr algn="ctr"/>
            <a:r>
              <a:rPr lang="en-US" sz="2400" dirty="0" smtClean="0"/>
              <a:t/>
            </a:r>
            <a:br>
              <a:rPr lang="en-US" sz="2400" dirty="0" smtClean="0"/>
            </a:br>
            <a:endParaRPr lang="en-US" sz="2400" dirty="0"/>
          </a:p>
        </p:txBody>
      </p:sp>
      <p:sp>
        <p:nvSpPr>
          <p:cNvPr id="7" name="Rectangle 6"/>
          <p:cNvSpPr/>
          <p:nvPr/>
        </p:nvSpPr>
        <p:spPr>
          <a:xfrm>
            <a:off x="159834" y="6257836"/>
            <a:ext cx="12154830" cy="600164"/>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3" tooltip="Nature communications."/>
              </a:rPr>
              <a:t>Nat </a:t>
            </a:r>
            <a:r>
              <a:rPr lang="en-US" sz="1100" b="0" i="0" u="sng" dirty="0" err="1" smtClean="0">
                <a:solidFill>
                  <a:srgbClr val="660066"/>
                </a:solidFill>
                <a:effectLst/>
                <a:latin typeface="arial" panose="020B0604020202020204" pitchFamily="34" charset="0"/>
                <a:hlinkClick r:id="rId3" tooltip="Nature communications."/>
              </a:rPr>
              <a:t>Commun</a:t>
            </a:r>
            <a:r>
              <a:rPr lang="en-US" sz="1100" b="0" i="0" u="sng" dirty="0" smtClean="0">
                <a:solidFill>
                  <a:srgbClr val="660066"/>
                </a:solidFill>
                <a:effectLst/>
                <a:latin typeface="arial" panose="020B0604020202020204" pitchFamily="34" charset="0"/>
                <a:hlinkClick r:id="rId3" tooltip="Nature communications."/>
              </a:rPr>
              <a:t>.</a:t>
            </a:r>
            <a:r>
              <a:rPr lang="en-US" sz="1100" b="0" i="0" dirty="0" smtClean="0">
                <a:solidFill>
                  <a:srgbClr val="000000"/>
                </a:solidFill>
                <a:effectLst/>
                <a:latin typeface="arial" panose="020B0604020202020204" pitchFamily="34" charset="0"/>
              </a:rPr>
              <a:t> 2018 Feb 23;9(1):791.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10.1038/s41467-017-02659-x.</a:t>
            </a:r>
          </a:p>
          <a:p>
            <a:r>
              <a:rPr lang="en-US" sz="1100" b="1" i="0" dirty="0" smtClean="0">
                <a:solidFill>
                  <a:srgbClr val="000000"/>
                </a:solidFill>
                <a:effectLst/>
                <a:latin typeface="arial" panose="020B0604020202020204" pitchFamily="34" charset="0"/>
              </a:rPr>
              <a:t>Single-cell RNA-</a:t>
            </a:r>
            <a:r>
              <a:rPr lang="en-US" sz="1100" b="1" i="0" dirty="0" err="1" smtClean="0">
                <a:solidFill>
                  <a:srgbClr val="000000"/>
                </a:solidFill>
                <a:effectLst/>
                <a:latin typeface="arial" panose="020B0604020202020204" pitchFamily="34" charset="0"/>
              </a:rPr>
              <a:t>seq</a:t>
            </a:r>
            <a:r>
              <a:rPr lang="en-US" sz="1100" b="1" i="0" dirty="0" smtClean="0">
                <a:solidFill>
                  <a:srgbClr val="000000"/>
                </a:solidFill>
                <a:effectLst/>
                <a:latin typeface="arial" panose="020B0604020202020204" pitchFamily="34" charset="0"/>
              </a:rPr>
              <a:t> of rheumatoid arthritis synovial tissue using low-cost </a:t>
            </a:r>
            <a:r>
              <a:rPr lang="en-US" sz="1100" b="1" i="0" dirty="0" err="1" smtClean="0">
                <a:solidFill>
                  <a:srgbClr val="000000"/>
                </a:solidFill>
                <a:effectLst/>
                <a:latin typeface="arial" panose="020B0604020202020204" pitchFamily="34" charset="0"/>
              </a:rPr>
              <a:t>microfluidicinstrumentation</a:t>
            </a:r>
            <a:r>
              <a:rPr lang="en-US" sz="1100" b="1" i="0" dirty="0" smtClean="0">
                <a:solidFill>
                  <a:srgbClr val="000000"/>
                </a:solidFill>
                <a:effectLst/>
                <a:latin typeface="arial" panose="020B0604020202020204" pitchFamily="34" charset="0"/>
              </a:rPr>
              <a:t>.</a:t>
            </a:r>
          </a:p>
          <a:p>
            <a:r>
              <a:rPr lang="en-US" sz="1100" b="0" i="0" u="sng" dirty="0" smtClean="0">
                <a:solidFill>
                  <a:srgbClr val="660066"/>
                </a:solidFill>
                <a:effectLst/>
                <a:latin typeface="arial" panose="020B0604020202020204" pitchFamily="34" charset="0"/>
                <a:hlinkClick r:id="rId4"/>
              </a:rPr>
              <a:t>Stephenson W</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5"/>
              </a:rPr>
              <a:t>Donlin</a:t>
            </a:r>
            <a:r>
              <a:rPr lang="en-US" sz="1100" b="0" i="0" u="sng" dirty="0" smtClean="0">
                <a:solidFill>
                  <a:srgbClr val="660066"/>
                </a:solidFill>
                <a:effectLst/>
                <a:latin typeface="arial" panose="020B0604020202020204" pitchFamily="34" charset="0"/>
                <a:hlinkClick r:id="rId5"/>
              </a:rPr>
              <a:t> LT</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6"/>
              </a:rPr>
              <a:t>Butler A</a:t>
            </a:r>
            <a:r>
              <a:rPr lang="en-US" sz="1100" b="0" i="0" baseline="30000" dirty="0" smtClean="0">
                <a:solidFill>
                  <a:srgbClr val="000000"/>
                </a:solidFill>
                <a:effectLst/>
                <a:latin typeface="arial" panose="020B0604020202020204" pitchFamily="34" charset="0"/>
              </a:rPr>
              <a:t>4,5</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7"/>
              </a:rPr>
              <a:t>Rozo</a:t>
            </a:r>
            <a:r>
              <a:rPr lang="en-US" sz="1100" b="0" i="0" u="sng" dirty="0" smtClean="0">
                <a:solidFill>
                  <a:srgbClr val="660066"/>
                </a:solidFill>
                <a:effectLst/>
                <a:latin typeface="arial" panose="020B0604020202020204" pitchFamily="34" charset="0"/>
                <a:hlinkClick r:id="rId7"/>
              </a:rPr>
              <a:t> C</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Bracken B</a:t>
            </a:r>
            <a:r>
              <a:rPr lang="en-US" sz="1100" b="0" i="0" baseline="30000" dirty="0" smtClean="0">
                <a:solidFill>
                  <a:srgbClr val="000000"/>
                </a:solidFill>
                <a:effectLst/>
                <a:latin typeface="arial" panose="020B0604020202020204" pitchFamily="34" charset="0"/>
              </a:rPr>
              <a:t>4,5</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Rashidfarrokhi</a:t>
            </a:r>
            <a:r>
              <a:rPr lang="en-US" sz="1100" b="0" i="0" u="sng" dirty="0" smtClean="0">
                <a:solidFill>
                  <a:srgbClr val="660066"/>
                </a:solidFill>
                <a:effectLst/>
                <a:latin typeface="arial" panose="020B0604020202020204" pitchFamily="34" charset="0"/>
                <a:hlinkClick r:id="rId9"/>
              </a:rPr>
              <a:t> A</a:t>
            </a:r>
            <a:r>
              <a:rPr lang="en-US" sz="1100" b="0" i="0" baseline="30000" dirty="0" smtClean="0">
                <a:solidFill>
                  <a:srgbClr val="000000"/>
                </a:solidFill>
                <a:effectLst/>
                <a:latin typeface="arial" panose="020B0604020202020204" pitchFamily="34" charset="0"/>
              </a:rPr>
              <a:t>4,6</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Goodman SM</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1"/>
              </a:rPr>
              <a:t>Ivashkiv</a:t>
            </a:r>
            <a:r>
              <a:rPr lang="en-US" sz="1100" b="0" i="0" u="sng" dirty="0" smtClean="0">
                <a:solidFill>
                  <a:srgbClr val="660066"/>
                </a:solidFill>
                <a:effectLst/>
                <a:latin typeface="arial" panose="020B0604020202020204" pitchFamily="34" charset="0"/>
                <a:hlinkClick r:id="rId11"/>
              </a:rPr>
              <a:t> LB</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Bykerk</a:t>
            </a:r>
            <a:r>
              <a:rPr lang="en-US" sz="1100" b="0" i="0" u="sng" dirty="0" smtClean="0">
                <a:solidFill>
                  <a:srgbClr val="660066"/>
                </a:solidFill>
                <a:effectLst/>
                <a:latin typeface="arial" panose="020B0604020202020204" pitchFamily="34" charset="0"/>
                <a:hlinkClick r:id="rId12"/>
              </a:rPr>
              <a:t> VP</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Orange DE</a:t>
            </a:r>
            <a:r>
              <a:rPr lang="en-US" sz="1100" b="0" i="0" baseline="30000" dirty="0" smtClean="0">
                <a:solidFill>
                  <a:srgbClr val="000000"/>
                </a:solidFill>
                <a:effectLst/>
                <a:latin typeface="arial" panose="020B0604020202020204" pitchFamily="34" charset="0"/>
              </a:rPr>
              <a:t>2,7</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4"/>
              </a:rPr>
              <a:t>Darnell RB</a:t>
            </a:r>
            <a:r>
              <a:rPr lang="en-US" sz="1100" b="0" i="0" baseline="30000" dirty="0" smtClean="0">
                <a:solidFill>
                  <a:srgbClr val="000000"/>
                </a:solidFill>
                <a:effectLst/>
                <a:latin typeface="arial" panose="020B0604020202020204" pitchFamily="34" charset="0"/>
              </a:rPr>
              <a:t>4,7,8</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Swerdlow</a:t>
            </a:r>
            <a:r>
              <a:rPr lang="en-US" sz="1100" b="0" i="0" u="sng" dirty="0" smtClean="0">
                <a:solidFill>
                  <a:srgbClr val="660066"/>
                </a:solidFill>
                <a:effectLst/>
                <a:latin typeface="arial" panose="020B0604020202020204" pitchFamily="34" charset="0"/>
                <a:hlinkClick r:id="rId15"/>
              </a:rPr>
              <a:t> HP</a:t>
            </a:r>
            <a:r>
              <a:rPr lang="en-US" sz="1100" b="0" i="0" baseline="30000" dirty="0" smtClean="0">
                <a:solidFill>
                  <a:srgbClr val="000000"/>
                </a:solidFill>
                <a:effectLst/>
                <a:latin typeface="arial" panose="020B0604020202020204" pitchFamily="34" charset="0"/>
              </a:rPr>
              <a:t>9</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Satija</a:t>
            </a:r>
            <a:r>
              <a:rPr lang="en-US" sz="1100" b="0" i="0" u="sng" dirty="0" smtClean="0">
                <a:solidFill>
                  <a:srgbClr val="660066"/>
                </a:solidFill>
                <a:effectLst/>
                <a:latin typeface="arial" panose="020B0604020202020204" pitchFamily="34" charset="0"/>
                <a:hlinkClick r:id="rId16"/>
              </a:rPr>
              <a:t> R</a:t>
            </a:r>
            <a:r>
              <a:rPr lang="en-US" sz="1100" b="0" i="0" baseline="30000" dirty="0" smtClean="0">
                <a:solidFill>
                  <a:srgbClr val="000000"/>
                </a:solidFill>
                <a:effectLst/>
                <a:latin typeface="arial" panose="020B0604020202020204" pitchFamily="34" charset="0"/>
              </a:rPr>
              <a:t>10,11</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7010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ched Right Arrow 5"/>
          <p:cNvSpPr/>
          <p:nvPr/>
        </p:nvSpPr>
        <p:spPr>
          <a:xfrm rot="20033284">
            <a:off x="100990" y="2922196"/>
            <a:ext cx="7817272" cy="13142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47853" y="5363737"/>
            <a:ext cx="683200" cy="369332"/>
          </a:xfrm>
          <a:prstGeom prst="rect">
            <a:avLst/>
          </a:prstGeom>
          <a:noFill/>
        </p:spPr>
        <p:txBody>
          <a:bodyPr wrap="none" rtlCol="0">
            <a:spAutoFit/>
          </a:bodyPr>
          <a:lstStyle/>
          <a:p>
            <a:r>
              <a:rPr lang="en-US" dirty="0" smtClean="0"/>
              <a:t>CD4+</a:t>
            </a:r>
            <a:endParaRPr lang="en-US" dirty="0"/>
          </a:p>
        </p:txBody>
      </p:sp>
      <p:sp>
        <p:nvSpPr>
          <p:cNvPr id="8" name="TextBox 7"/>
          <p:cNvSpPr txBox="1"/>
          <p:nvPr/>
        </p:nvSpPr>
        <p:spPr>
          <a:xfrm>
            <a:off x="799170" y="4099932"/>
            <a:ext cx="683200" cy="369332"/>
          </a:xfrm>
          <a:prstGeom prst="rect">
            <a:avLst/>
          </a:prstGeom>
          <a:noFill/>
        </p:spPr>
        <p:txBody>
          <a:bodyPr wrap="none" rtlCol="0">
            <a:spAutoFit/>
          </a:bodyPr>
          <a:lstStyle/>
          <a:p>
            <a:r>
              <a:rPr lang="en-US" dirty="0" smtClean="0"/>
              <a:t>CD8+</a:t>
            </a:r>
            <a:endParaRPr lang="en-US" dirty="0"/>
          </a:p>
        </p:txBody>
      </p:sp>
      <p:sp>
        <p:nvSpPr>
          <p:cNvPr id="9" name="TextBox 8"/>
          <p:cNvSpPr txBox="1"/>
          <p:nvPr/>
        </p:nvSpPr>
        <p:spPr>
          <a:xfrm>
            <a:off x="1999784" y="4832195"/>
            <a:ext cx="681597" cy="369332"/>
          </a:xfrm>
          <a:prstGeom prst="rect">
            <a:avLst/>
          </a:prstGeom>
          <a:noFill/>
        </p:spPr>
        <p:txBody>
          <a:bodyPr wrap="none" rtlCol="0">
            <a:spAutoFit/>
          </a:bodyPr>
          <a:lstStyle/>
          <a:p>
            <a:r>
              <a:rPr lang="en-US" dirty="0" smtClean="0"/>
              <a:t>B cell</a:t>
            </a:r>
            <a:endParaRPr lang="en-US" dirty="0"/>
          </a:p>
        </p:txBody>
      </p:sp>
      <p:sp>
        <p:nvSpPr>
          <p:cNvPr id="10" name="TextBox 9"/>
          <p:cNvSpPr txBox="1"/>
          <p:nvPr/>
        </p:nvSpPr>
        <p:spPr>
          <a:xfrm>
            <a:off x="2207940" y="3394646"/>
            <a:ext cx="800219" cy="369332"/>
          </a:xfrm>
          <a:prstGeom prst="rect">
            <a:avLst/>
          </a:prstGeom>
          <a:noFill/>
        </p:spPr>
        <p:txBody>
          <a:bodyPr wrap="none" rtlCol="0">
            <a:spAutoFit/>
          </a:bodyPr>
          <a:lstStyle/>
          <a:p>
            <a:r>
              <a:rPr lang="en-US" dirty="0" smtClean="0"/>
              <a:t>CD19+</a:t>
            </a:r>
            <a:endParaRPr lang="en-US" dirty="0"/>
          </a:p>
        </p:txBody>
      </p:sp>
      <p:sp>
        <p:nvSpPr>
          <p:cNvPr id="11" name="TextBox 10"/>
          <p:cNvSpPr txBox="1"/>
          <p:nvPr/>
        </p:nvSpPr>
        <p:spPr>
          <a:xfrm>
            <a:off x="3821150" y="3915266"/>
            <a:ext cx="1303562" cy="369332"/>
          </a:xfrm>
          <a:prstGeom prst="rect">
            <a:avLst/>
          </a:prstGeom>
          <a:noFill/>
        </p:spPr>
        <p:txBody>
          <a:bodyPr wrap="none" rtlCol="0">
            <a:spAutoFit/>
          </a:bodyPr>
          <a:lstStyle/>
          <a:p>
            <a:r>
              <a:rPr lang="en-US" dirty="0" smtClean="0"/>
              <a:t>Multi-omics</a:t>
            </a:r>
            <a:endParaRPr lang="en-US" dirty="0"/>
          </a:p>
        </p:txBody>
      </p:sp>
      <p:sp>
        <p:nvSpPr>
          <p:cNvPr id="12" name="TextBox 11"/>
          <p:cNvSpPr txBox="1"/>
          <p:nvPr/>
        </p:nvSpPr>
        <p:spPr>
          <a:xfrm>
            <a:off x="4009626" y="2285531"/>
            <a:ext cx="1132041" cy="369332"/>
          </a:xfrm>
          <a:prstGeom prst="rect">
            <a:avLst/>
          </a:prstGeom>
          <a:noFill/>
        </p:spPr>
        <p:txBody>
          <a:bodyPr wrap="none" rtlCol="0">
            <a:spAutoFit/>
          </a:bodyPr>
          <a:lstStyle/>
          <a:p>
            <a:r>
              <a:rPr lang="en-US" dirty="0" smtClean="0"/>
              <a:t>Single-cell</a:t>
            </a:r>
            <a:endParaRPr lang="en-US" dirty="0"/>
          </a:p>
        </p:txBody>
      </p:sp>
      <p:sp>
        <p:nvSpPr>
          <p:cNvPr id="13" name="Notched Right Arrow 12"/>
          <p:cNvSpPr/>
          <p:nvPr/>
        </p:nvSpPr>
        <p:spPr>
          <a:xfrm rot="20033284">
            <a:off x="3899910" y="3442815"/>
            <a:ext cx="7817272" cy="13142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46773" y="5884356"/>
            <a:ext cx="1387496" cy="369332"/>
          </a:xfrm>
          <a:prstGeom prst="rect">
            <a:avLst/>
          </a:prstGeom>
          <a:noFill/>
        </p:spPr>
        <p:txBody>
          <a:bodyPr wrap="none" rtlCol="0">
            <a:spAutoFit/>
          </a:bodyPr>
          <a:lstStyle/>
          <a:p>
            <a:r>
              <a:rPr lang="en-US" dirty="0" smtClean="0"/>
              <a:t>Case-Control</a:t>
            </a:r>
            <a:endParaRPr lang="en-US" dirty="0"/>
          </a:p>
        </p:txBody>
      </p:sp>
      <p:sp>
        <p:nvSpPr>
          <p:cNvPr id="17" name="TextBox 16"/>
          <p:cNvSpPr txBox="1"/>
          <p:nvPr/>
        </p:nvSpPr>
        <p:spPr>
          <a:xfrm>
            <a:off x="5627804" y="4102461"/>
            <a:ext cx="716799" cy="369332"/>
          </a:xfrm>
          <a:prstGeom prst="rect">
            <a:avLst/>
          </a:prstGeom>
          <a:noFill/>
        </p:spPr>
        <p:txBody>
          <a:bodyPr wrap="none" rtlCol="0">
            <a:spAutoFit/>
          </a:bodyPr>
          <a:lstStyle/>
          <a:p>
            <a:r>
              <a:rPr lang="en-US" dirty="0" smtClean="0"/>
              <a:t>Twins</a:t>
            </a:r>
            <a:endParaRPr lang="en-US" dirty="0"/>
          </a:p>
        </p:txBody>
      </p:sp>
      <p:sp>
        <p:nvSpPr>
          <p:cNvPr id="18" name="TextBox 17"/>
          <p:cNvSpPr txBox="1"/>
          <p:nvPr/>
        </p:nvSpPr>
        <p:spPr>
          <a:xfrm>
            <a:off x="7620070" y="4435885"/>
            <a:ext cx="1695272" cy="369332"/>
          </a:xfrm>
          <a:prstGeom prst="rect">
            <a:avLst/>
          </a:prstGeom>
          <a:noFill/>
        </p:spPr>
        <p:txBody>
          <a:bodyPr wrap="none" rtlCol="0">
            <a:spAutoFit/>
          </a:bodyPr>
          <a:lstStyle/>
          <a:p>
            <a:r>
              <a:rPr lang="en-US" dirty="0" smtClean="0"/>
              <a:t>Cross-Validation</a:t>
            </a:r>
            <a:endParaRPr lang="en-US" dirty="0"/>
          </a:p>
        </p:txBody>
      </p:sp>
      <p:sp>
        <p:nvSpPr>
          <p:cNvPr id="19" name="TextBox 18"/>
          <p:cNvSpPr txBox="1"/>
          <p:nvPr/>
        </p:nvSpPr>
        <p:spPr>
          <a:xfrm>
            <a:off x="6741641" y="2928071"/>
            <a:ext cx="2444387" cy="369332"/>
          </a:xfrm>
          <a:prstGeom prst="rect">
            <a:avLst/>
          </a:prstGeom>
          <a:noFill/>
        </p:spPr>
        <p:txBody>
          <a:bodyPr wrap="none" rtlCol="0">
            <a:spAutoFit/>
          </a:bodyPr>
          <a:lstStyle/>
          <a:p>
            <a:r>
              <a:rPr lang="en-US" dirty="0" smtClean="0"/>
              <a:t>Multi-disease Validation</a:t>
            </a:r>
            <a:endParaRPr lang="en-US" dirty="0"/>
          </a:p>
        </p:txBody>
      </p:sp>
      <p:sp>
        <p:nvSpPr>
          <p:cNvPr id="20" name="Down Arrow 19"/>
          <p:cNvSpPr/>
          <p:nvPr/>
        </p:nvSpPr>
        <p:spPr>
          <a:xfrm>
            <a:off x="4387030" y="2017433"/>
            <a:ext cx="503092" cy="31223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FF00"/>
              </a:solidFill>
            </a:endParaRPr>
          </a:p>
        </p:txBody>
      </p:sp>
      <p:sp>
        <p:nvSpPr>
          <p:cNvPr id="21" name="Down Arrow 20"/>
          <p:cNvSpPr/>
          <p:nvPr/>
        </p:nvSpPr>
        <p:spPr>
          <a:xfrm>
            <a:off x="8216160" y="2615837"/>
            <a:ext cx="503092" cy="31223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FF00"/>
              </a:solidFill>
            </a:endParaRPr>
          </a:p>
        </p:txBody>
      </p:sp>
      <p:sp>
        <p:nvSpPr>
          <p:cNvPr id="22" name="Down Arrow 21"/>
          <p:cNvSpPr/>
          <p:nvPr/>
        </p:nvSpPr>
        <p:spPr>
          <a:xfrm>
            <a:off x="1897122" y="3639691"/>
            <a:ext cx="503092" cy="31223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FFFF00"/>
              </a:solidFill>
            </a:endParaRPr>
          </a:p>
        </p:txBody>
      </p:sp>
      <p:sp>
        <p:nvSpPr>
          <p:cNvPr id="23" name="Down Arrow 22"/>
          <p:cNvSpPr/>
          <p:nvPr/>
        </p:nvSpPr>
        <p:spPr>
          <a:xfrm>
            <a:off x="5281290" y="4435885"/>
            <a:ext cx="503092" cy="31223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FFFF00"/>
              </a:solidFill>
            </a:endParaRPr>
          </a:p>
        </p:txBody>
      </p:sp>
      <p:sp>
        <p:nvSpPr>
          <p:cNvPr id="24" name="Rectangle 23"/>
          <p:cNvSpPr/>
          <p:nvPr/>
        </p:nvSpPr>
        <p:spPr>
          <a:xfrm>
            <a:off x="1140770" y="408385"/>
            <a:ext cx="9812216" cy="461665"/>
          </a:xfrm>
          <a:prstGeom prst="rect">
            <a:avLst/>
          </a:prstGeom>
        </p:spPr>
        <p:txBody>
          <a:bodyPr wrap="square">
            <a:spAutoFit/>
          </a:bodyPr>
          <a:lstStyle/>
          <a:p>
            <a:pPr algn="ctr"/>
            <a:r>
              <a:rPr lang="en-US" sz="2400" b="0" i="0" dirty="0" smtClean="0">
                <a:solidFill>
                  <a:srgbClr val="222222"/>
                </a:solidFill>
                <a:effectLst/>
                <a:latin typeface="Lora"/>
              </a:rPr>
              <a:t>Long-term Precision Medicine Roadmap for </a:t>
            </a:r>
            <a:r>
              <a:rPr lang="en-US" sz="2400" b="0" i="0" dirty="0" smtClean="0">
                <a:solidFill>
                  <a:srgbClr val="222222"/>
                </a:solidFill>
                <a:effectLst/>
                <a:latin typeface="Lora"/>
              </a:rPr>
              <a:t>Rheumatoid Arthritis</a:t>
            </a:r>
            <a:endParaRPr lang="en-US" sz="2400" dirty="0"/>
          </a:p>
        </p:txBody>
      </p:sp>
      <p:sp>
        <p:nvSpPr>
          <p:cNvPr id="25" name="TextBox 24"/>
          <p:cNvSpPr txBox="1"/>
          <p:nvPr/>
        </p:nvSpPr>
        <p:spPr>
          <a:xfrm>
            <a:off x="69428" y="4563453"/>
            <a:ext cx="494046" cy="369332"/>
          </a:xfrm>
          <a:prstGeom prst="rect">
            <a:avLst/>
          </a:prstGeom>
          <a:noFill/>
        </p:spPr>
        <p:txBody>
          <a:bodyPr wrap="none" rtlCol="0">
            <a:spAutoFit/>
          </a:bodyPr>
          <a:lstStyle/>
          <a:p>
            <a:r>
              <a:rPr lang="en-US" dirty="0" smtClean="0"/>
              <a:t>FLS</a:t>
            </a:r>
            <a:endParaRPr lang="en-US" dirty="0"/>
          </a:p>
        </p:txBody>
      </p:sp>
    </p:spTree>
    <p:extLst>
      <p:ext uri="{BB962C8B-B14F-4D97-AF65-F5344CB8AC3E}">
        <p14:creationId xmlns:p14="http://schemas.microsoft.com/office/powerpoint/2010/main" val="265095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4690" y="1096420"/>
            <a:ext cx="4343400" cy="5267325"/>
          </a:xfrm>
          <a:prstGeom prst="rect">
            <a:avLst/>
          </a:prstGeom>
        </p:spPr>
      </p:pic>
      <p:pic>
        <p:nvPicPr>
          <p:cNvPr id="3" name="Picture 2"/>
          <p:cNvPicPr>
            <a:picLocks noChangeAspect="1"/>
          </p:cNvPicPr>
          <p:nvPr/>
        </p:nvPicPr>
        <p:blipFill>
          <a:blip r:embed="rId3"/>
          <a:stretch>
            <a:fillRect/>
          </a:stretch>
        </p:blipFill>
        <p:spPr>
          <a:xfrm>
            <a:off x="5446092" y="1109120"/>
            <a:ext cx="5333680" cy="4021990"/>
          </a:xfrm>
          <a:prstGeom prst="rect">
            <a:avLst/>
          </a:prstGeom>
        </p:spPr>
      </p:pic>
      <p:sp>
        <p:nvSpPr>
          <p:cNvPr id="4" name="Rectangle 3"/>
          <p:cNvSpPr/>
          <p:nvPr/>
        </p:nvSpPr>
        <p:spPr>
          <a:xfrm>
            <a:off x="5144430" y="5131110"/>
            <a:ext cx="6675863" cy="461665"/>
          </a:xfrm>
          <a:prstGeom prst="rect">
            <a:avLst/>
          </a:prstGeom>
        </p:spPr>
        <p:txBody>
          <a:bodyPr wrap="square">
            <a:spAutoFit/>
          </a:bodyPr>
          <a:lstStyle/>
          <a:p>
            <a:r>
              <a:rPr lang="en-US" sz="1200" b="1" dirty="0" err="1">
                <a:solidFill>
                  <a:srgbClr val="001C00"/>
                </a:solidFill>
                <a:latin typeface="Frutiger-Bold"/>
              </a:rPr>
              <a:t>Heatmap</a:t>
            </a:r>
            <a:r>
              <a:rPr lang="en-US" sz="1200" b="1" dirty="0">
                <a:solidFill>
                  <a:srgbClr val="001C00"/>
                </a:solidFill>
                <a:latin typeface="Frutiger-Bold"/>
              </a:rPr>
              <a:t> and clustering for the 328 </a:t>
            </a:r>
            <a:r>
              <a:rPr lang="en-US" sz="1200" b="1" dirty="0" err="1">
                <a:solidFill>
                  <a:srgbClr val="001C00"/>
                </a:solidFill>
                <a:latin typeface="Frutiger-Bold"/>
              </a:rPr>
              <a:t>CpGs</a:t>
            </a:r>
            <a:r>
              <a:rPr lang="en-US" sz="1200" b="1" dirty="0">
                <a:solidFill>
                  <a:srgbClr val="001C00"/>
                </a:solidFill>
                <a:latin typeface="Frutiger-Bold"/>
              </a:rPr>
              <a:t> identified as differentially methylated between </a:t>
            </a:r>
            <a:r>
              <a:rPr lang="en-US" sz="1200" b="1" dirty="0" smtClean="0">
                <a:solidFill>
                  <a:srgbClr val="001C00"/>
                </a:solidFill>
                <a:latin typeface="Frutiger-Bold"/>
              </a:rPr>
              <a:t>rheumatoid arthritis </a:t>
            </a:r>
            <a:r>
              <a:rPr lang="en-US" sz="1200" b="1" dirty="0">
                <a:solidFill>
                  <a:srgbClr val="001C00"/>
                </a:solidFill>
                <a:latin typeface="Frutiger-Bold"/>
              </a:rPr>
              <a:t>and osteoarthritis fluid-derived fibroblast-like </a:t>
            </a:r>
            <a:r>
              <a:rPr lang="en-US" sz="1200" b="1" dirty="0" err="1">
                <a:solidFill>
                  <a:srgbClr val="001C00"/>
                </a:solidFill>
                <a:latin typeface="Frutiger-Bold"/>
              </a:rPr>
              <a:t>synoviocytes</a:t>
            </a:r>
            <a:endParaRPr lang="en-US" sz="1200" dirty="0"/>
          </a:p>
        </p:txBody>
      </p:sp>
      <p:sp>
        <p:nvSpPr>
          <p:cNvPr id="5" name="Rectangle 4"/>
          <p:cNvSpPr/>
          <p:nvPr/>
        </p:nvSpPr>
        <p:spPr>
          <a:xfrm>
            <a:off x="739697" y="190508"/>
            <a:ext cx="11247863" cy="707886"/>
          </a:xfrm>
          <a:prstGeom prst="rect">
            <a:avLst/>
          </a:prstGeom>
        </p:spPr>
        <p:txBody>
          <a:bodyPr wrap="square">
            <a:spAutoFit/>
          </a:bodyPr>
          <a:lstStyle/>
          <a:p>
            <a:pPr algn="ctr"/>
            <a:r>
              <a:rPr lang="en-US" sz="2000" dirty="0">
                <a:latin typeface="Frutiger-Roman"/>
              </a:rPr>
              <a:t>DNA methylation profiling of synovial </a:t>
            </a:r>
            <a:r>
              <a:rPr lang="en-US" sz="2000" dirty="0" smtClean="0">
                <a:latin typeface="Frutiger-Roman"/>
              </a:rPr>
              <a:t>fluid FLS </a:t>
            </a:r>
            <a:r>
              <a:rPr lang="en-US" sz="2000" dirty="0">
                <a:latin typeface="Frutiger-Roman"/>
              </a:rPr>
              <a:t>in rheumatoid arthritis reveals </a:t>
            </a:r>
            <a:r>
              <a:rPr lang="en-US" sz="2000" dirty="0" smtClean="0">
                <a:latin typeface="Frutiger-Roman"/>
              </a:rPr>
              <a:t>changes common </a:t>
            </a:r>
            <a:r>
              <a:rPr lang="en-US" sz="2000" dirty="0">
                <a:latin typeface="Frutiger-Roman"/>
              </a:rPr>
              <a:t>with tissue-derived FLS</a:t>
            </a:r>
            <a:endParaRPr lang="en-US" sz="2000" dirty="0"/>
          </a:p>
        </p:txBody>
      </p:sp>
      <p:sp>
        <p:nvSpPr>
          <p:cNvPr id="6" name="Rectangle 5"/>
          <p:cNvSpPr/>
          <p:nvPr/>
        </p:nvSpPr>
        <p:spPr>
          <a:xfrm>
            <a:off x="5144430" y="5725250"/>
            <a:ext cx="6843129" cy="938719"/>
          </a:xfrm>
          <a:prstGeom prst="rect">
            <a:avLst/>
          </a:prstGeom>
        </p:spPr>
        <p:txBody>
          <a:bodyPr wrap="square">
            <a:spAutoFit/>
          </a:bodyPr>
          <a:lstStyle/>
          <a:p>
            <a:r>
              <a:rPr lang="en-US" sz="1100" b="0" i="0" u="sng" dirty="0" err="1" smtClean="0">
                <a:solidFill>
                  <a:srgbClr val="660066"/>
                </a:solidFill>
                <a:effectLst/>
                <a:latin typeface="arial" panose="020B0604020202020204" pitchFamily="34" charset="0"/>
                <a:hlinkClick r:id="rId4" tooltip="Epigenomics."/>
              </a:rPr>
              <a:t>Epigenomics</a:t>
            </a:r>
            <a:r>
              <a:rPr lang="en-US" sz="1100" b="0" i="0" u="sng" dirty="0" smtClean="0">
                <a:solidFill>
                  <a:srgbClr val="660066"/>
                </a:solidFill>
                <a:effectLst/>
                <a:latin typeface="arial" panose="020B0604020202020204" pitchFamily="34" charset="0"/>
                <a:hlinkClick r:id="rId4" tooltip="Epigenomics."/>
              </a:rPr>
              <a:t>.</a:t>
            </a:r>
            <a:r>
              <a:rPr lang="en-US" sz="1100" b="0" i="0" dirty="0" smtClean="0">
                <a:solidFill>
                  <a:srgbClr val="000000"/>
                </a:solidFill>
                <a:effectLst/>
                <a:latin typeface="arial" panose="020B0604020202020204" pitchFamily="34" charset="0"/>
              </a:rPr>
              <a:t> 2015;7(4):539-51.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10.2217/epi.15.15.</a:t>
            </a:r>
          </a:p>
          <a:p>
            <a:r>
              <a:rPr lang="en-US" sz="1100" b="1" i="0" dirty="0" smtClean="0">
                <a:solidFill>
                  <a:srgbClr val="000000"/>
                </a:solidFill>
                <a:effectLst/>
                <a:latin typeface="arial" panose="020B0604020202020204" pitchFamily="34" charset="0"/>
              </a:rPr>
              <a:t>DNA methylation profiling of synovial fluid FLS in rheumatoid arthritis reveals changes common with tissue-derived FLS.</a:t>
            </a:r>
          </a:p>
          <a:p>
            <a:r>
              <a:rPr lang="en-US" sz="1100" b="0" i="0" u="sng" dirty="0" err="1" smtClean="0">
                <a:solidFill>
                  <a:srgbClr val="660066"/>
                </a:solidFill>
                <a:effectLst/>
                <a:latin typeface="arial" panose="020B0604020202020204" pitchFamily="34" charset="0"/>
                <a:hlinkClick r:id="rId5"/>
              </a:rPr>
              <a:t>Glossop</a:t>
            </a:r>
            <a:r>
              <a:rPr lang="en-US" sz="1100" b="0" i="0" u="sng" dirty="0" smtClean="0">
                <a:solidFill>
                  <a:srgbClr val="660066"/>
                </a:solidFill>
                <a:effectLst/>
                <a:latin typeface="arial" panose="020B0604020202020204" pitchFamily="34" charset="0"/>
                <a:hlinkClick r:id="rId5"/>
              </a:rPr>
              <a:t> JR</a:t>
            </a:r>
            <a:r>
              <a:rPr lang="en-US" sz="1100" b="0" i="0" baseline="30000" dirty="0" smtClean="0">
                <a:solidFill>
                  <a:srgbClr val="000000"/>
                </a:solidFill>
                <a:effectLst/>
                <a:latin typeface="arial" panose="020B0604020202020204" pitchFamily="34" charset="0"/>
              </a:rPr>
              <a:t>1,2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6"/>
              </a:rPr>
              <a:t>Haworth KE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7"/>
              </a:rPr>
              <a:t>Emes</a:t>
            </a:r>
            <a:r>
              <a:rPr lang="en-US" sz="1100" b="0" i="0" u="sng" dirty="0" smtClean="0">
                <a:solidFill>
                  <a:srgbClr val="660066"/>
                </a:solidFill>
                <a:effectLst/>
                <a:latin typeface="arial" panose="020B0604020202020204" pitchFamily="34" charset="0"/>
                <a:hlinkClick r:id="rId7"/>
              </a:rPr>
              <a:t> RD</a:t>
            </a:r>
            <a:r>
              <a:rPr lang="en-US" sz="1100" b="0" i="0" baseline="30000" dirty="0" smtClean="0">
                <a:solidFill>
                  <a:srgbClr val="000000"/>
                </a:solidFill>
                <a:effectLst/>
                <a:latin typeface="arial" panose="020B0604020202020204" pitchFamily="34" charset="0"/>
              </a:rPr>
              <a:t>3,4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Nixon NB</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Packham</a:t>
            </a:r>
            <a:r>
              <a:rPr lang="en-US" sz="1100" b="0" i="0" u="sng" dirty="0" smtClean="0">
                <a:solidFill>
                  <a:srgbClr val="660066"/>
                </a:solidFill>
                <a:effectLst/>
                <a:latin typeface="arial" panose="020B0604020202020204" pitchFamily="34" charset="0"/>
                <a:hlinkClick r:id="rId9"/>
              </a:rPr>
              <a:t> JC</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Dawes PT</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Fryer AA</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Mattey</a:t>
            </a:r>
            <a:r>
              <a:rPr lang="en-US" sz="1100" b="0" i="0" u="sng" dirty="0" smtClean="0">
                <a:solidFill>
                  <a:srgbClr val="660066"/>
                </a:solidFill>
                <a:effectLst/>
                <a:latin typeface="arial" panose="020B0604020202020204" pitchFamily="34" charset="0"/>
                <a:hlinkClick r:id="rId12"/>
              </a:rPr>
              <a:t> DL</a:t>
            </a:r>
            <a:r>
              <a:rPr lang="en-US" sz="1100" b="0" i="0" baseline="30000" dirty="0" smtClean="0">
                <a:solidFill>
                  <a:srgbClr val="000000"/>
                </a:solidFill>
                <a:effectLst/>
                <a:latin typeface="arial" panose="020B0604020202020204" pitchFamily="34" charset="0"/>
              </a:rPr>
              <a:t>1,2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Farrell WE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5686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015" y="317920"/>
            <a:ext cx="10070123" cy="830997"/>
          </a:xfrm>
          <a:prstGeom prst="rect">
            <a:avLst/>
          </a:prstGeom>
        </p:spPr>
        <p:txBody>
          <a:bodyPr wrap="square">
            <a:spAutoFit/>
          </a:bodyPr>
          <a:lstStyle/>
          <a:p>
            <a:pPr algn="ctr"/>
            <a:r>
              <a:rPr lang="en-US" sz="2400" b="1" dirty="0" smtClean="0"/>
              <a:t>Genome-wide DNA methylation profiling T- and B-lymphocyte of from</a:t>
            </a:r>
            <a:r>
              <a:rPr lang="en-US" sz="2400" b="1" dirty="0" smtClean="0"/>
              <a:t> rheumatoid arthritis</a:t>
            </a:r>
            <a:r>
              <a:rPr lang="en-US" sz="2400" b="1" dirty="0" smtClean="0"/>
              <a:t> </a:t>
            </a:r>
            <a:endParaRPr lang="en-US" sz="2400" b="1" dirty="0"/>
          </a:p>
        </p:txBody>
      </p:sp>
      <p:pic>
        <p:nvPicPr>
          <p:cNvPr id="3" name="Picture 2"/>
          <p:cNvPicPr>
            <a:picLocks noChangeAspect="1"/>
          </p:cNvPicPr>
          <p:nvPr/>
        </p:nvPicPr>
        <p:blipFill>
          <a:blip r:embed="rId2"/>
          <a:stretch>
            <a:fillRect/>
          </a:stretch>
        </p:blipFill>
        <p:spPr>
          <a:xfrm>
            <a:off x="538528" y="1410683"/>
            <a:ext cx="4221040" cy="5226775"/>
          </a:xfrm>
          <a:prstGeom prst="rect">
            <a:avLst/>
          </a:prstGeom>
        </p:spPr>
      </p:pic>
      <p:pic>
        <p:nvPicPr>
          <p:cNvPr id="4" name="Picture 3"/>
          <p:cNvPicPr>
            <a:picLocks noChangeAspect="1"/>
          </p:cNvPicPr>
          <p:nvPr/>
        </p:nvPicPr>
        <p:blipFill>
          <a:blip r:embed="rId3"/>
          <a:stretch>
            <a:fillRect/>
          </a:stretch>
        </p:blipFill>
        <p:spPr>
          <a:xfrm>
            <a:off x="4927355" y="1512277"/>
            <a:ext cx="7227714" cy="3769219"/>
          </a:xfrm>
          <a:prstGeom prst="rect">
            <a:avLst/>
          </a:prstGeom>
        </p:spPr>
      </p:pic>
      <p:sp>
        <p:nvSpPr>
          <p:cNvPr id="5" name="Rectangle 4"/>
          <p:cNvSpPr/>
          <p:nvPr/>
        </p:nvSpPr>
        <p:spPr>
          <a:xfrm>
            <a:off x="4927355" y="5711878"/>
            <a:ext cx="7444154" cy="769441"/>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4" tooltip="Epigenetics."/>
              </a:rPr>
              <a:t>Epigenetics.</a:t>
            </a:r>
            <a:r>
              <a:rPr lang="en-US" sz="1100" b="0" i="0" dirty="0" smtClean="0">
                <a:solidFill>
                  <a:srgbClr val="000000"/>
                </a:solidFill>
                <a:effectLst/>
                <a:latin typeface="arial" panose="020B0604020202020204" pitchFamily="34" charset="0"/>
              </a:rPr>
              <a:t> 2014 Sep;9(9):1228-37.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10.4161/epi.29718. </a:t>
            </a:r>
            <a:r>
              <a:rPr lang="en-US" sz="1100" b="0" i="0" dirty="0" err="1" smtClean="0">
                <a:solidFill>
                  <a:srgbClr val="000000"/>
                </a:solidFill>
                <a:effectLst/>
                <a:latin typeface="arial" panose="020B0604020202020204" pitchFamily="34" charset="0"/>
              </a:rPr>
              <a:t>Epub</a:t>
            </a:r>
            <a:r>
              <a:rPr lang="en-US" sz="1100" b="0" i="0" dirty="0" smtClean="0">
                <a:solidFill>
                  <a:srgbClr val="000000"/>
                </a:solidFill>
                <a:effectLst/>
                <a:latin typeface="arial" panose="020B0604020202020204" pitchFamily="34" charset="0"/>
              </a:rPr>
              <a:t> 2014 Jul 7.</a:t>
            </a:r>
          </a:p>
          <a:p>
            <a:r>
              <a:rPr lang="en-US" sz="1100" b="1" i="0" dirty="0" smtClean="0">
                <a:solidFill>
                  <a:srgbClr val="000000"/>
                </a:solidFill>
                <a:effectLst/>
                <a:latin typeface="arial" panose="020B0604020202020204" pitchFamily="34" charset="0"/>
              </a:rPr>
              <a:t>Genome-wide DNA methylation profiling in rheumatoid arthritis identifies disease-associated methylation changes that are distinct to individual T- and B-lymphocyte populations.</a:t>
            </a:r>
          </a:p>
          <a:p>
            <a:r>
              <a:rPr lang="en-US" sz="1100" b="0" i="0" u="sng" dirty="0" err="1" smtClean="0">
                <a:solidFill>
                  <a:srgbClr val="660066"/>
                </a:solidFill>
                <a:effectLst/>
                <a:latin typeface="arial" panose="020B0604020202020204" pitchFamily="34" charset="0"/>
                <a:hlinkClick r:id="rId5"/>
              </a:rPr>
              <a:t>Glossop</a:t>
            </a:r>
            <a:r>
              <a:rPr lang="en-US" sz="1100" b="0" i="0" u="sng" dirty="0" smtClean="0">
                <a:solidFill>
                  <a:srgbClr val="660066"/>
                </a:solidFill>
                <a:effectLst/>
                <a:latin typeface="arial" panose="020B0604020202020204" pitchFamily="34" charset="0"/>
                <a:hlinkClick r:id="rId5"/>
              </a:rPr>
              <a:t> JR</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Emes</a:t>
            </a:r>
            <a:r>
              <a:rPr lang="en-US" sz="1100" b="0" i="0" u="sng" dirty="0" smtClean="0">
                <a:solidFill>
                  <a:srgbClr val="660066"/>
                </a:solidFill>
                <a:effectLst/>
                <a:latin typeface="arial" panose="020B0604020202020204" pitchFamily="34" charset="0"/>
                <a:hlinkClick r:id="rId6"/>
              </a:rPr>
              <a:t> RD</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Nixon NB</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Haworth KE</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Packham</a:t>
            </a:r>
            <a:r>
              <a:rPr lang="en-US" sz="1100" b="0" i="0" u="sng" dirty="0" smtClean="0">
                <a:solidFill>
                  <a:srgbClr val="660066"/>
                </a:solidFill>
                <a:effectLst/>
                <a:latin typeface="arial" panose="020B0604020202020204" pitchFamily="34" charset="0"/>
                <a:hlinkClick r:id="rId9"/>
              </a:rPr>
              <a:t> JC</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Dawes PT</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Fryer AA</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Mattey</a:t>
            </a:r>
            <a:r>
              <a:rPr lang="en-US" sz="1100" b="0" i="0" u="sng" dirty="0" smtClean="0">
                <a:solidFill>
                  <a:srgbClr val="660066"/>
                </a:solidFill>
                <a:effectLst/>
                <a:latin typeface="arial" panose="020B0604020202020204" pitchFamily="34" charset="0"/>
                <a:hlinkClick r:id="rId12"/>
              </a:rPr>
              <a:t> DL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Farrell WE</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0110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4304" y="5350126"/>
            <a:ext cx="4357696" cy="1200329"/>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2" tooltip="Modern rheumatology."/>
              </a:rPr>
              <a:t>Mod </a:t>
            </a:r>
            <a:r>
              <a:rPr lang="en-US" sz="1200" b="0" i="0" u="sng" dirty="0" err="1" smtClean="0">
                <a:solidFill>
                  <a:srgbClr val="660066"/>
                </a:solidFill>
                <a:effectLst/>
                <a:latin typeface="arial" panose="020B0604020202020204" pitchFamily="34" charset="0"/>
                <a:hlinkClick r:id="rId2" tooltip="Modern rheumatology."/>
              </a:rPr>
              <a:t>Rheumatol</a:t>
            </a:r>
            <a:r>
              <a:rPr lang="en-US" sz="1200" b="0" i="0" u="sng" dirty="0" smtClean="0">
                <a:solidFill>
                  <a:srgbClr val="660066"/>
                </a:solidFill>
                <a:effectLst/>
                <a:latin typeface="arial" panose="020B0604020202020204" pitchFamily="34" charset="0"/>
                <a:hlinkClick r:id="rId2" tooltip="Modern rheumatology."/>
              </a:rPr>
              <a:t>.</a:t>
            </a:r>
            <a:r>
              <a:rPr lang="en-US" sz="1200" b="0" i="0" dirty="0" smtClean="0">
                <a:solidFill>
                  <a:srgbClr val="000000"/>
                </a:solidFill>
                <a:effectLst/>
                <a:latin typeface="arial" panose="020B0604020202020204" pitchFamily="34" charset="0"/>
              </a:rPr>
              <a:t> 2017 May;27(3):441-447.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10.1080/14397595.2016.1218595. </a:t>
            </a:r>
            <a:r>
              <a:rPr lang="en-US" sz="1200" b="0" i="0" dirty="0" err="1" smtClean="0">
                <a:solidFill>
                  <a:srgbClr val="000000"/>
                </a:solidFill>
                <a:effectLst/>
                <a:latin typeface="arial" panose="020B0604020202020204" pitchFamily="34" charset="0"/>
              </a:rPr>
              <a:t>Epub</a:t>
            </a:r>
            <a:r>
              <a:rPr lang="en-US" sz="1200" b="0" i="0" dirty="0" smtClean="0">
                <a:solidFill>
                  <a:srgbClr val="000000"/>
                </a:solidFill>
                <a:effectLst/>
                <a:latin typeface="arial" panose="020B0604020202020204" pitchFamily="34" charset="0"/>
              </a:rPr>
              <a:t> 2016 Sep 1.</a:t>
            </a:r>
          </a:p>
          <a:p>
            <a:r>
              <a:rPr lang="en-US" sz="1200" b="1" i="0" dirty="0" smtClean="0">
                <a:solidFill>
                  <a:srgbClr val="000000"/>
                </a:solidFill>
                <a:effectLst/>
                <a:latin typeface="arial" panose="020B0604020202020204" pitchFamily="34" charset="0"/>
              </a:rPr>
              <a:t>Genome-wide DNA methylation patterns in CD4+ T cells from Chinese Han patients with rheumatoid arthritis.</a:t>
            </a:r>
          </a:p>
          <a:p>
            <a:r>
              <a:rPr lang="en-US" sz="1200" b="0" i="0" u="sng" dirty="0" smtClean="0">
                <a:solidFill>
                  <a:srgbClr val="660066"/>
                </a:solidFill>
                <a:effectLst/>
                <a:latin typeface="arial" panose="020B0604020202020204" pitchFamily="34" charset="0"/>
                <a:hlinkClick r:id="rId3"/>
              </a:rPr>
              <a:t>Guo S</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4"/>
              </a:rPr>
              <a:t>Zhu Q</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5"/>
              </a:rPr>
              <a:t>Jiang T</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6"/>
              </a:rPr>
              <a:t>Wang R</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Shen Y</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8"/>
              </a:rPr>
              <a:t>Zhu X</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9"/>
              </a:rPr>
              <a:t>Wang Y</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0"/>
              </a:rPr>
              <a:t>Bai F</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Ding Q</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2"/>
              </a:rPr>
              <a:t>Zhou X</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3"/>
              </a:rPr>
              <a:t>Chen G</a:t>
            </a:r>
            <a:r>
              <a:rPr lang="en-US" sz="1200" b="0" i="0" baseline="30000" dirty="0" smtClean="0">
                <a:solidFill>
                  <a:srgbClr val="000000"/>
                </a:solidFill>
                <a:effectLst/>
                <a:latin typeface="arial" panose="020B0604020202020204" pitchFamily="34" charset="0"/>
              </a:rPr>
              <a:t>5</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4"/>
              </a:rPr>
              <a:t>He DY</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a:t>
            </a:r>
            <a:endParaRPr lang="en-US" sz="1200" b="0" i="0" dirty="0">
              <a:solidFill>
                <a:srgbClr val="000000"/>
              </a:solidFill>
              <a:effectLst/>
              <a:latin typeface="arial" panose="020B0604020202020204" pitchFamily="34" charset="0"/>
            </a:endParaRPr>
          </a:p>
        </p:txBody>
      </p:sp>
      <p:sp>
        <p:nvSpPr>
          <p:cNvPr id="3" name="Rectangle 2"/>
          <p:cNvSpPr/>
          <p:nvPr/>
        </p:nvSpPr>
        <p:spPr>
          <a:xfrm>
            <a:off x="1383321" y="254290"/>
            <a:ext cx="9460525" cy="707886"/>
          </a:xfrm>
          <a:prstGeom prst="rect">
            <a:avLst/>
          </a:prstGeom>
        </p:spPr>
        <p:txBody>
          <a:bodyPr wrap="square">
            <a:spAutoFit/>
          </a:bodyPr>
          <a:lstStyle/>
          <a:p>
            <a:pPr algn="ctr"/>
            <a:r>
              <a:rPr lang="en-US" sz="2000" b="1" i="0" dirty="0" smtClean="0">
                <a:solidFill>
                  <a:srgbClr val="000000"/>
                </a:solidFill>
                <a:effectLst/>
                <a:latin typeface="arial" panose="020B0604020202020204" pitchFamily="34" charset="0"/>
              </a:rPr>
              <a:t>Genome-wide DNA methylation patterns in CD4+ T cells from Chinese Han patients with rheumatoid arthritis.</a:t>
            </a:r>
            <a:endParaRPr lang="en-US" sz="2000" dirty="0"/>
          </a:p>
        </p:txBody>
      </p:sp>
      <p:pic>
        <p:nvPicPr>
          <p:cNvPr id="4" name="Picture 3"/>
          <p:cNvPicPr>
            <a:picLocks noChangeAspect="1"/>
          </p:cNvPicPr>
          <p:nvPr/>
        </p:nvPicPr>
        <p:blipFill>
          <a:blip r:embed="rId15"/>
          <a:stretch>
            <a:fillRect/>
          </a:stretch>
        </p:blipFill>
        <p:spPr>
          <a:xfrm>
            <a:off x="398585" y="1063145"/>
            <a:ext cx="7240643" cy="2851527"/>
          </a:xfrm>
          <a:prstGeom prst="rect">
            <a:avLst/>
          </a:prstGeom>
        </p:spPr>
      </p:pic>
      <p:pic>
        <p:nvPicPr>
          <p:cNvPr id="5" name="Picture 4"/>
          <p:cNvPicPr>
            <a:picLocks noChangeAspect="1"/>
          </p:cNvPicPr>
          <p:nvPr/>
        </p:nvPicPr>
        <p:blipFill rotWithShape="1">
          <a:blip r:embed="rId16"/>
          <a:srcRect l="671" t="-3484" r="-671" b="1337"/>
          <a:stretch/>
        </p:blipFill>
        <p:spPr>
          <a:xfrm>
            <a:off x="7834304" y="1406769"/>
            <a:ext cx="4065761" cy="3125061"/>
          </a:xfrm>
          <a:prstGeom prst="rect">
            <a:avLst/>
          </a:prstGeom>
        </p:spPr>
      </p:pic>
      <p:pic>
        <p:nvPicPr>
          <p:cNvPr id="6" name="Picture 5"/>
          <p:cNvPicPr>
            <a:picLocks noChangeAspect="1"/>
          </p:cNvPicPr>
          <p:nvPr/>
        </p:nvPicPr>
        <p:blipFill rotWithShape="1">
          <a:blip r:embed="rId17"/>
          <a:srcRect t="7722"/>
          <a:stretch/>
        </p:blipFill>
        <p:spPr>
          <a:xfrm>
            <a:off x="322844" y="3968201"/>
            <a:ext cx="7316384" cy="2763849"/>
          </a:xfrm>
          <a:prstGeom prst="rect">
            <a:avLst/>
          </a:prstGeom>
        </p:spPr>
      </p:pic>
    </p:spTree>
    <p:extLst>
      <p:ext uri="{BB962C8B-B14F-4D97-AF65-F5344CB8AC3E}">
        <p14:creationId xmlns:p14="http://schemas.microsoft.com/office/powerpoint/2010/main" val="189601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8295" y="6180027"/>
            <a:ext cx="8727582" cy="646331"/>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3" tooltip="Human molecular genetics."/>
              </a:rPr>
              <a:t>Hum </a:t>
            </a:r>
            <a:r>
              <a:rPr lang="en-US" sz="1200" b="0" i="0" u="sng" dirty="0" err="1" smtClean="0">
                <a:solidFill>
                  <a:srgbClr val="660066"/>
                </a:solidFill>
                <a:effectLst/>
                <a:latin typeface="arial" panose="020B0604020202020204" pitchFamily="34" charset="0"/>
                <a:hlinkClick r:id="rId3" tooltip="Human molecular genetics."/>
              </a:rPr>
              <a:t>Mol</a:t>
            </a:r>
            <a:r>
              <a:rPr lang="en-US" sz="1200" b="0" i="0" u="sng" dirty="0" smtClean="0">
                <a:solidFill>
                  <a:srgbClr val="660066"/>
                </a:solidFill>
                <a:effectLst/>
                <a:latin typeface="arial" panose="020B0604020202020204" pitchFamily="34" charset="0"/>
                <a:hlinkClick r:id="rId3" tooltip="Human molecular genetics."/>
              </a:rPr>
              <a:t> Genet.</a:t>
            </a:r>
            <a:r>
              <a:rPr lang="en-US" sz="1200" b="0" i="0" dirty="0" smtClean="0">
                <a:solidFill>
                  <a:srgbClr val="000000"/>
                </a:solidFill>
                <a:effectLst/>
                <a:latin typeface="arial" panose="020B0604020202020204" pitchFamily="34" charset="0"/>
              </a:rPr>
              <a:t> 2017 Jul 15;26(14):2803-2811.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10.1093/</a:t>
            </a:r>
            <a:r>
              <a:rPr lang="en-US" sz="1200" b="0" i="0" dirty="0" err="1" smtClean="0">
                <a:solidFill>
                  <a:srgbClr val="000000"/>
                </a:solidFill>
                <a:effectLst/>
                <a:latin typeface="arial" panose="020B0604020202020204" pitchFamily="34" charset="0"/>
              </a:rPr>
              <a:t>hmg</a:t>
            </a:r>
            <a:r>
              <a:rPr lang="en-US" sz="1200" b="0" i="0" dirty="0" smtClean="0">
                <a:solidFill>
                  <a:srgbClr val="000000"/>
                </a:solidFill>
                <a:effectLst/>
                <a:latin typeface="arial" panose="020B0604020202020204" pitchFamily="34" charset="0"/>
              </a:rPr>
              <a:t>/ddx177.</a:t>
            </a:r>
          </a:p>
          <a:p>
            <a:r>
              <a:rPr lang="en-US" sz="1200" b="1" i="0" dirty="0" err="1" smtClean="0">
                <a:solidFill>
                  <a:srgbClr val="000000"/>
                </a:solidFill>
                <a:effectLst/>
                <a:latin typeface="arial" panose="020B0604020202020204" pitchFamily="34" charset="0"/>
              </a:rPr>
              <a:t>Epigenome</a:t>
            </a:r>
            <a:r>
              <a:rPr lang="en-US" sz="1200" b="1" i="0" dirty="0" smtClean="0">
                <a:solidFill>
                  <a:srgbClr val="000000"/>
                </a:solidFill>
                <a:effectLst/>
                <a:latin typeface="arial" panose="020B0604020202020204" pitchFamily="34" charset="0"/>
              </a:rPr>
              <a:t>-wide association study of rheumatoid arthritis identifies differentially methylated loci in B cells.</a:t>
            </a:r>
          </a:p>
          <a:p>
            <a:r>
              <a:rPr lang="en-US" sz="1200" b="0" i="0" u="sng" dirty="0" err="1" smtClean="0">
                <a:solidFill>
                  <a:srgbClr val="660066"/>
                </a:solidFill>
                <a:effectLst/>
                <a:latin typeface="arial" panose="020B0604020202020204" pitchFamily="34" charset="0"/>
                <a:hlinkClick r:id="rId4"/>
              </a:rPr>
              <a:t>Julià</a:t>
            </a:r>
            <a:r>
              <a:rPr lang="en-US" sz="1200" b="0" i="0" u="sng" dirty="0" smtClean="0">
                <a:solidFill>
                  <a:srgbClr val="660066"/>
                </a:solidFill>
                <a:effectLst/>
                <a:latin typeface="arial" panose="020B0604020202020204" pitchFamily="34" charset="0"/>
                <a:hlinkClick r:id="rId4"/>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5"/>
              </a:rPr>
              <a:t>Absher</a:t>
            </a:r>
            <a:r>
              <a:rPr lang="en-US" sz="1200" b="0" i="0" u="sng" dirty="0" smtClean="0">
                <a:solidFill>
                  <a:srgbClr val="660066"/>
                </a:solidFill>
                <a:effectLst/>
                <a:latin typeface="arial" panose="020B0604020202020204" pitchFamily="34" charset="0"/>
                <a:hlinkClick r:id="rId5"/>
              </a:rPr>
              <a:t> D</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6"/>
              </a:rPr>
              <a:t>López-Lasanta</a:t>
            </a:r>
            <a:r>
              <a:rPr lang="en-US" sz="1200" b="0" i="0" u="sng" dirty="0" smtClean="0">
                <a:solidFill>
                  <a:srgbClr val="660066"/>
                </a:solidFill>
                <a:effectLst/>
                <a:latin typeface="arial" panose="020B0604020202020204" pitchFamily="34" charset="0"/>
                <a:hlinkClick r:id="rId6"/>
              </a:rPr>
              <a:t> M</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Palau N</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8"/>
              </a:rPr>
              <a:t>Pluma</a:t>
            </a:r>
            <a:r>
              <a:rPr lang="en-US" sz="1200" b="0" i="0" u="sng" dirty="0" smtClean="0">
                <a:solidFill>
                  <a:srgbClr val="660066"/>
                </a:solidFill>
                <a:effectLst/>
                <a:latin typeface="arial" panose="020B0604020202020204" pitchFamily="34" charset="0"/>
                <a:hlinkClick r:id="rId8"/>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9"/>
              </a:rPr>
              <a:t>Waite Jones L</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0"/>
              </a:rPr>
              <a:t>Glossop</a:t>
            </a:r>
            <a:r>
              <a:rPr lang="en-US" sz="1200" b="0" i="0" u="sng" dirty="0" smtClean="0">
                <a:solidFill>
                  <a:srgbClr val="660066"/>
                </a:solidFill>
                <a:effectLst/>
                <a:latin typeface="arial" panose="020B0604020202020204" pitchFamily="34" charset="0"/>
                <a:hlinkClick r:id="rId10"/>
              </a:rPr>
              <a:t> JR</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Farrell WE</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2"/>
              </a:rPr>
              <a:t>Myers RM</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3"/>
              </a:rPr>
              <a:t>Marsal</a:t>
            </a:r>
            <a:r>
              <a:rPr lang="en-US" sz="1200" b="0" i="0" u="sng" dirty="0" smtClean="0">
                <a:solidFill>
                  <a:srgbClr val="660066"/>
                </a:solidFill>
                <a:effectLst/>
                <a:latin typeface="arial" panose="020B0604020202020204" pitchFamily="34" charset="0"/>
                <a:hlinkClick r:id="rId13"/>
              </a:rPr>
              <a:t> S</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a:t>
            </a:r>
            <a:endParaRPr lang="en-US" sz="1200" b="0" i="0" dirty="0" smtClean="0">
              <a:solidFill>
                <a:srgbClr val="000000"/>
              </a:solidFill>
              <a:effectLst/>
              <a:latin typeface="arial" panose="020B0604020202020204" pitchFamily="34" charset="0"/>
            </a:endParaRPr>
          </a:p>
        </p:txBody>
      </p:sp>
      <p:sp>
        <p:nvSpPr>
          <p:cNvPr id="4" name="Rectangle 3"/>
          <p:cNvSpPr/>
          <p:nvPr/>
        </p:nvSpPr>
        <p:spPr>
          <a:xfrm>
            <a:off x="-45075" y="193360"/>
            <a:ext cx="12196292" cy="830997"/>
          </a:xfrm>
          <a:prstGeom prst="rect">
            <a:avLst/>
          </a:prstGeom>
        </p:spPr>
        <p:txBody>
          <a:bodyPr wrap="square">
            <a:spAutoFit/>
          </a:bodyPr>
          <a:lstStyle/>
          <a:p>
            <a:pPr algn="ctr"/>
            <a:r>
              <a:rPr lang="en-US" sz="2400" b="1" dirty="0" err="1">
                <a:solidFill>
                  <a:srgbClr val="000000"/>
                </a:solidFill>
                <a:latin typeface="arial" panose="020B0604020202020204" pitchFamily="34" charset="0"/>
              </a:rPr>
              <a:t>Epigenome</a:t>
            </a:r>
            <a:r>
              <a:rPr lang="en-US" sz="2400" b="1" dirty="0">
                <a:solidFill>
                  <a:srgbClr val="000000"/>
                </a:solidFill>
                <a:latin typeface="arial" panose="020B0604020202020204" pitchFamily="34" charset="0"/>
              </a:rPr>
              <a:t>-wide association study of rheumatoid arthritis identifies differentially methylated loci in B </a:t>
            </a:r>
            <a:r>
              <a:rPr lang="en-US" sz="2400" b="1" dirty="0" smtClean="0">
                <a:solidFill>
                  <a:srgbClr val="000000"/>
                </a:solidFill>
                <a:latin typeface="arial" panose="020B0604020202020204" pitchFamily="34" charset="0"/>
              </a:rPr>
              <a:t>cells</a:t>
            </a:r>
            <a:endParaRPr lang="en-US" sz="2400" b="1" dirty="0">
              <a:solidFill>
                <a:srgbClr val="000000"/>
              </a:solidFill>
              <a:latin typeface="arial" panose="020B0604020202020204" pitchFamily="34" charset="0"/>
            </a:endParaRPr>
          </a:p>
        </p:txBody>
      </p:sp>
      <p:pic>
        <p:nvPicPr>
          <p:cNvPr id="5" name="Picture 4"/>
          <p:cNvPicPr>
            <a:picLocks noChangeAspect="1"/>
          </p:cNvPicPr>
          <p:nvPr/>
        </p:nvPicPr>
        <p:blipFill rotWithShape="1">
          <a:blip r:embed="rId14"/>
          <a:srcRect t="13814"/>
          <a:stretch/>
        </p:blipFill>
        <p:spPr>
          <a:xfrm>
            <a:off x="580869" y="1207475"/>
            <a:ext cx="11225757" cy="2042719"/>
          </a:xfrm>
          <a:prstGeom prst="rect">
            <a:avLst/>
          </a:prstGeom>
        </p:spPr>
      </p:pic>
      <p:pic>
        <p:nvPicPr>
          <p:cNvPr id="6" name="Picture 5"/>
          <p:cNvPicPr>
            <a:picLocks noChangeAspect="1"/>
          </p:cNvPicPr>
          <p:nvPr/>
        </p:nvPicPr>
        <p:blipFill>
          <a:blip r:embed="rId15"/>
          <a:stretch>
            <a:fillRect/>
          </a:stretch>
        </p:blipFill>
        <p:spPr>
          <a:xfrm>
            <a:off x="205520" y="3433314"/>
            <a:ext cx="3152775" cy="3209925"/>
          </a:xfrm>
          <a:prstGeom prst="rect">
            <a:avLst/>
          </a:prstGeom>
        </p:spPr>
      </p:pic>
      <p:pic>
        <p:nvPicPr>
          <p:cNvPr id="7" name="Picture 6"/>
          <p:cNvPicPr>
            <a:picLocks noChangeAspect="1"/>
          </p:cNvPicPr>
          <p:nvPr/>
        </p:nvPicPr>
        <p:blipFill>
          <a:blip r:embed="rId16"/>
          <a:stretch>
            <a:fillRect/>
          </a:stretch>
        </p:blipFill>
        <p:spPr>
          <a:xfrm>
            <a:off x="3679580" y="3299394"/>
            <a:ext cx="3881803" cy="2831433"/>
          </a:xfrm>
          <a:prstGeom prst="rect">
            <a:avLst/>
          </a:prstGeom>
        </p:spPr>
      </p:pic>
      <p:sp>
        <p:nvSpPr>
          <p:cNvPr id="8" name="Rectangle 7"/>
          <p:cNvSpPr/>
          <p:nvPr/>
        </p:nvSpPr>
        <p:spPr>
          <a:xfrm>
            <a:off x="7561383" y="3769524"/>
            <a:ext cx="4431324" cy="369332"/>
          </a:xfrm>
          <a:prstGeom prst="rect">
            <a:avLst/>
          </a:prstGeom>
        </p:spPr>
        <p:txBody>
          <a:bodyPr wrap="square">
            <a:spAutoFit/>
          </a:bodyPr>
          <a:lstStyle/>
          <a:p>
            <a:r>
              <a:rPr lang="en-US" dirty="0"/>
              <a:t>D</a:t>
            </a:r>
            <a:r>
              <a:rPr lang="en-US" dirty="0" smtClean="0"/>
              <a:t>iscovery cohort (N=50) and controls (N=75).</a:t>
            </a:r>
            <a:endParaRPr lang="en-US" dirty="0"/>
          </a:p>
        </p:txBody>
      </p:sp>
      <p:sp>
        <p:nvSpPr>
          <p:cNvPr id="9" name="Rectangle 8"/>
          <p:cNvSpPr/>
          <p:nvPr/>
        </p:nvSpPr>
        <p:spPr>
          <a:xfrm>
            <a:off x="7561383" y="4188056"/>
            <a:ext cx="4448077" cy="369332"/>
          </a:xfrm>
          <a:prstGeom prst="rect">
            <a:avLst/>
          </a:prstGeom>
        </p:spPr>
        <p:txBody>
          <a:bodyPr wrap="none">
            <a:spAutoFit/>
          </a:bodyPr>
          <a:lstStyle/>
          <a:p>
            <a:r>
              <a:rPr lang="en-US" dirty="0" smtClean="0"/>
              <a:t>Validation cohort (N=15) and controls (N=15)</a:t>
            </a:r>
            <a:endParaRPr lang="en-US" dirty="0"/>
          </a:p>
        </p:txBody>
      </p:sp>
      <p:sp>
        <p:nvSpPr>
          <p:cNvPr id="10" name="Rectangle 9"/>
          <p:cNvSpPr/>
          <p:nvPr/>
        </p:nvSpPr>
        <p:spPr>
          <a:xfrm>
            <a:off x="7841011" y="4591308"/>
            <a:ext cx="3803862" cy="369332"/>
          </a:xfrm>
          <a:prstGeom prst="rect">
            <a:avLst/>
          </a:prstGeom>
        </p:spPr>
        <p:txBody>
          <a:bodyPr wrap="none">
            <a:spAutoFit/>
          </a:bodyPr>
          <a:lstStyle/>
          <a:p>
            <a:r>
              <a:rPr lang="en-US" dirty="0"/>
              <a:t>A</a:t>
            </a:r>
            <a:r>
              <a:rPr lang="en-US" dirty="0" smtClean="0"/>
              <a:t>dditional case-control cohort (N =24)</a:t>
            </a:r>
            <a:endParaRPr lang="en-US" dirty="0"/>
          </a:p>
        </p:txBody>
      </p:sp>
      <p:sp>
        <p:nvSpPr>
          <p:cNvPr id="11" name="Rectangle 10"/>
          <p:cNvSpPr/>
          <p:nvPr/>
        </p:nvSpPr>
        <p:spPr>
          <a:xfrm>
            <a:off x="7841011" y="4974775"/>
            <a:ext cx="4204622" cy="369332"/>
          </a:xfrm>
          <a:prstGeom prst="rect">
            <a:avLst/>
          </a:prstGeom>
        </p:spPr>
        <p:txBody>
          <a:bodyPr wrap="square">
            <a:spAutoFit/>
          </a:bodyPr>
          <a:lstStyle/>
          <a:p>
            <a:r>
              <a:rPr lang="en-US" dirty="0" smtClean="0"/>
              <a:t>SLE </a:t>
            </a:r>
            <a:r>
              <a:rPr lang="en-US" dirty="0" err="1" smtClean="0"/>
              <a:t>corhort</a:t>
            </a:r>
            <a:r>
              <a:rPr lang="en-US" dirty="0" smtClean="0"/>
              <a:t> (N=47) and controls (N=56)</a:t>
            </a:r>
            <a:endParaRPr lang="en-US" dirty="0"/>
          </a:p>
        </p:txBody>
      </p:sp>
    </p:spTree>
    <p:extLst>
      <p:ext uri="{BB962C8B-B14F-4D97-AF65-F5344CB8AC3E}">
        <p14:creationId xmlns:p14="http://schemas.microsoft.com/office/powerpoint/2010/main" val="56648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3498" y="6257836"/>
            <a:ext cx="11084417" cy="600164"/>
          </a:xfrm>
          <a:prstGeom prst="rect">
            <a:avLst/>
          </a:prstGeom>
        </p:spPr>
        <p:txBody>
          <a:bodyPr wrap="square">
            <a:spAutoFit/>
          </a:bodyPr>
          <a:lstStyle/>
          <a:p>
            <a:r>
              <a:rPr lang="en-US" sz="1100" b="1" i="0" u="sng" dirty="0" smtClean="0">
                <a:solidFill>
                  <a:srgbClr val="660066"/>
                </a:solidFill>
                <a:effectLst/>
                <a:latin typeface="arial" panose="020B0604020202020204" pitchFamily="34" charset="0"/>
                <a:hlinkClick r:id="rId3" tooltip="Arthritis &amp; rheumatology (Hoboken, N.J.)."/>
              </a:rPr>
              <a:t>Arthritis</a:t>
            </a:r>
            <a:r>
              <a:rPr lang="en-US" sz="1100" b="0" i="0" u="sng" dirty="0" smtClean="0">
                <a:solidFill>
                  <a:srgbClr val="660066"/>
                </a:solidFill>
                <a:effectLst/>
                <a:latin typeface="arial" panose="020B0604020202020204" pitchFamily="34" charset="0"/>
                <a:hlinkClick r:id="rId3" tooltip="Arthritis &amp; rheumatology (Hoboken, N.J.)."/>
              </a:rPr>
              <a:t> </a:t>
            </a:r>
            <a:r>
              <a:rPr lang="en-US" sz="1100" b="0" i="0" u="sng" dirty="0" err="1" smtClean="0">
                <a:solidFill>
                  <a:srgbClr val="660066"/>
                </a:solidFill>
                <a:effectLst/>
                <a:latin typeface="arial" panose="020B0604020202020204" pitchFamily="34" charset="0"/>
                <a:hlinkClick r:id="rId3" tooltip="Arthritis &amp; rheumatology (Hoboken, N.J.)."/>
              </a:rPr>
              <a:t>Rheumatol</a:t>
            </a:r>
            <a:r>
              <a:rPr lang="en-US" sz="1100" b="0" i="0" u="sng" dirty="0" smtClean="0">
                <a:solidFill>
                  <a:srgbClr val="660066"/>
                </a:solidFill>
                <a:effectLst/>
                <a:latin typeface="arial" panose="020B0604020202020204" pitchFamily="34" charset="0"/>
                <a:hlinkClick r:id="rId3" tooltip="Arthritis &amp; rheumatology (Hoboken, N.J.)."/>
              </a:rPr>
              <a:t>.</a:t>
            </a:r>
            <a:r>
              <a:rPr lang="en-US" sz="1100" b="0" i="0" dirty="0" smtClean="0">
                <a:solidFill>
                  <a:srgbClr val="000000"/>
                </a:solidFill>
                <a:effectLst/>
                <a:latin typeface="arial" panose="020B0604020202020204" pitchFamily="34" charset="0"/>
              </a:rPr>
              <a:t> 2018 Apr;70(4):528-536.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10.1002/art.40408. </a:t>
            </a:r>
            <a:r>
              <a:rPr lang="en-US" sz="1100" b="0" i="0" dirty="0" err="1" smtClean="0">
                <a:solidFill>
                  <a:srgbClr val="000000"/>
                </a:solidFill>
                <a:effectLst/>
                <a:latin typeface="arial" panose="020B0604020202020204" pitchFamily="34" charset="0"/>
              </a:rPr>
              <a:t>Epub</a:t>
            </a:r>
            <a:r>
              <a:rPr lang="en-US" sz="1100" b="0" i="0" dirty="0" smtClean="0">
                <a:solidFill>
                  <a:srgbClr val="000000"/>
                </a:solidFill>
                <a:effectLst/>
                <a:latin typeface="arial" panose="020B0604020202020204" pitchFamily="34" charset="0"/>
              </a:rPr>
              <a:t> 2018 Feb 18.</a:t>
            </a:r>
          </a:p>
          <a:p>
            <a:r>
              <a:rPr lang="en-US" sz="1100" b="1" i="0" dirty="0" err="1" smtClean="0">
                <a:solidFill>
                  <a:srgbClr val="000000"/>
                </a:solidFill>
                <a:effectLst/>
                <a:latin typeface="arial" panose="020B0604020202020204" pitchFamily="34" charset="0"/>
              </a:rPr>
              <a:t>Hypomethylation</a:t>
            </a:r>
            <a:r>
              <a:rPr lang="en-US" sz="1100" b="1" i="0" dirty="0" smtClean="0">
                <a:solidFill>
                  <a:srgbClr val="000000"/>
                </a:solidFill>
                <a:effectLst/>
                <a:latin typeface="arial" panose="020B0604020202020204" pitchFamily="34" charset="0"/>
              </a:rPr>
              <a:t> of CYP2E1 and DUSP22 Promoters Associated With Disease Activity and Erosive Disease Among Rheumatoid Arthritis Patients.</a:t>
            </a:r>
          </a:p>
          <a:p>
            <a:r>
              <a:rPr lang="en-US" sz="1100" b="0" i="0" u="sng" dirty="0" err="1" smtClean="0">
                <a:solidFill>
                  <a:srgbClr val="660066"/>
                </a:solidFill>
                <a:effectLst/>
                <a:latin typeface="arial" panose="020B0604020202020204" pitchFamily="34" charset="0"/>
                <a:hlinkClick r:id="rId4"/>
              </a:rPr>
              <a:t>Mok</a:t>
            </a:r>
            <a:r>
              <a:rPr lang="en-US" sz="1100" b="0" i="0" u="sng" dirty="0" smtClean="0">
                <a:solidFill>
                  <a:srgbClr val="660066"/>
                </a:solidFill>
                <a:effectLst/>
                <a:latin typeface="arial" panose="020B0604020202020204" pitchFamily="34" charset="0"/>
                <a:hlinkClick r:id="rId4"/>
              </a:rPr>
              <a:t> A</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5"/>
              </a:rPr>
              <a:t>Rhead</a:t>
            </a:r>
            <a:r>
              <a:rPr lang="en-US" sz="1100" b="0" i="0" u="sng" dirty="0" smtClean="0">
                <a:solidFill>
                  <a:srgbClr val="660066"/>
                </a:solidFill>
                <a:effectLst/>
                <a:latin typeface="arial" panose="020B0604020202020204" pitchFamily="34" charset="0"/>
                <a:hlinkClick r:id="rId5"/>
              </a:rPr>
              <a:t> B</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Holingue</a:t>
            </a:r>
            <a:r>
              <a:rPr lang="en-US" sz="1100" b="0" i="0" u="sng" dirty="0" smtClean="0">
                <a:solidFill>
                  <a:srgbClr val="660066"/>
                </a:solidFill>
                <a:effectLst/>
                <a:latin typeface="arial" panose="020B0604020202020204" pitchFamily="34" charset="0"/>
                <a:hlinkClick r:id="rId6"/>
              </a:rPr>
              <a:t> C</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Shao X</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Quach HL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9"/>
              </a:rPr>
              <a:t>Quach D</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Sinclair E</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Graf J</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Imboden</a:t>
            </a:r>
            <a:r>
              <a:rPr lang="en-US" sz="1100" b="0" i="0" u="sng" dirty="0" smtClean="0">
                <a:solidFill>
                  <a:srgbClr val="660066"/>
                </a:solidFill>
                <a:effectLst/>
                <a:latin typeface="arial" panose="020B0604020202020204" pitchFamily="34" charset="0"/>
                <a:hlinkClick r:id="rId12"/>
              </a:rPr>
              <a:t> J</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Link T</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4"/>
              </a:rPr>
              <a:t>Harrison R</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Chernitskiy</a:t>
            </a:r>
            <a:r>
              <a:rPr lang="en-US" sz="1100" b="0" i="0" u="sng" dirty="0" smtClean="0">
                <a:solidFill>
                  <a:srgbClr val="660066"/>
                </a:solidFill>
                <a:effectLst/>
                <a:latin typeface="arial" panose="020B0604020202020204" pitchFamily="34" charset="0"/>
                <a:hlinkClick r:id="rId15"/>
              </a:rPr>
              <a:t> V</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Barcellos</a:t>
            </a:r>
            <a:r>
              <a:rPr lang="en-US" sz="1100" b="0" i="0" u="sng" dirty="0" smtClean="0">
                <a:solidFill>
                  <a:srgbClr val="660066"/>
                </a:solidFill>
                <a:effectLst/>
                <a:latin typeface="arial" panose="020B0604020202020204" pitchFamily="34" charset="0"/>
                <a:hlinkClick r:id="rId16"/>
              </a:rPr>
              <a:t> LF</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7"/>
              </a:rPr>
              <a:t>Criswell LA</a:t>
            </a:r>
            <a:r>
              <a:rPr lang="en-US" sz="1100" b="0" i="0" baseline="30000" dirty="0" smtClean="0">
                <a:solidFill>
                  <a:srgbClr val="000000"/>
                </a:solidFill>
                <a:effectLst/>
                <a:latin typeface="arial" panose="020B0604020202020204" pitchFamily="34" charset="0"/>
              </a:rPr>
              <a:t>2</a:t>
            </a:r>
            <a:endParaRPr lang="en-US" sz="1100" b="0" i="0" dirty="0" smtClean="0">
              <a:solidFill>
                <a:srgbClr val="000000"/>
              </a:solidFill>
              <a:effectLst/>
              <a:latin typeface="arial" panose="020B0604020202020204" pitchFamily="34" charset="0"/>
            </a:endParaRPr>
          </a:p>
        </p:txBody>
      </p:sp>
      <p:sp>
        <p:nvSpPr>
          <p:cNvPr id="4" name="Rectangle 3"/>
          <p:cNvSpPr/>
          <p:nvPr/>
        </p:nvSpPr>
        <p:spPr>
          <a:xfrm>
            <a:off x="397098" y="220519"/>
            <a:ext cx="11621036" cy="707886"/>
          </a:xfrm>
          <a:prstGeom prst="rect">
            <a:avLst/>
          </a:prstGeom>
        </p:spPr>
        <p:txBody>
          <a:bodyPr wrap="square">
            <a:spAutoFit/>
          </a:bodyPr>
          <a:lstStyle/>
          <a:p>
            <a:pPr algn="ctr"/>
            <a:r>
              <a:rPr lang="en-US" sz="2000" b="1" dirty="0" err="1">
                <a:solidFill>
                  <a:srgbClr val="000000"/>
                </a:solidFill>
                <a:latin typeface="arial" panose="020B0604020202020204" pitchFamily="34" charset="0"/>
              </a:rPr>
              <a:t>Hypomethylation</a:t>
            </a:r>
            <a:r>
              <a:rPr lang="en-US" sz="2000" b="1" dirty="0">
                <a:solidFill>
                  <a:srgbClr val="000000"/>
                </a:solidFill>
                <a:latin typeface="arial" panose="020B0604020202020204" pitchFamily="34" charset="0"/>
              </a:rPr>
              <a:t> of CYP2E1 and DUSP22 Promoters Associated With Disease Activity and Erosive Disease Among Rheumatoid Arthritis Patients.</a:t>
            </a:r>
          </a:p>
        </p:txBody>
      </p:sp>
      <p:pic>
        <p:nvPicPr>
          <p:cNvPr id="5" name="Picture 4"/>
          <p:cNvPicPr>
            <a:picLocks noChangeAspect="1"/>
          </p:cNvPicPr>
          <p:nvPr/>
        </p:nvPicPr>
        <p:blipFill>
          <a:blip r:embed="rId18"/>
          <a:stretch>
            <a:fillRect/>
          </a:stretch>
        </p:blipFill>
        <p:spPr>
          <a:xfrm>
            <a:off x="1373066" y="1270911"/>
            <a:ext cx="9130811" cy="4804790"/>
          </a:xfrm>
          <a:prstGeom prst="rect">
            <a:avLst/>
          </a:prstGeom>
        </p:spPr>
      </p:pic>
      <p:sp>
        <p:nvSpPr>
          <p:cNvPr id="6" name="TextBox 5"/>
          <p:cNvSpPr txBox="1"/>
          <p:nvPr/>
        </p:nvSpPr>
        <p:spPr>
          <a:xfrm>
            <a:off x="0" y="3050845"/>
            <a:ext cx="1412118" cy="2585323"/>
          </a:xfrm>
          <a:prstGeom prst="rect">
            <a:avLst/>
          </a:prstGeom>
          <a:noFill/>
        </p:spPr>
        <p:txBody>
          <a:bodyPr wrap="none" rtlCol="0">
            <a:spAutoFit/>
          </a:bodyPr>
          <a:lstStyle/>
          <a:p>
            <a:pPr algn="r"/>
            <a:r>
              <a:rPr lang="en-US" dirty="0" smtClean="0"/>
              <a:t>CD10</a:t>
            </a:r>
          </a:p>
          <a:p>
            <a:pPr algn="r"/>
            <a:endParaRPr lang="en-US" dirty="0"/>
          </a:p>
          <a:p>
            <a:pPr algn="r"/>
            <a:endParaRPr lang="en-US" dirty="0" smtClean="0"/>
          </a:p>
          <a:p>
            <a:pPr algn="r"/>
            <a:r>
              <a:rPr lang="en-US" dirty="0" smtClean="0"/>
              <a:t>CD4 naive</a:t>
            </a:r>
          </a:p>
          <a:p>
            <a:pPr algn="r"/>
            <a:endParaRPr lang="en-US" dirty="0"/>
          </a:p>
          <a:p>
            <a:pPr algn="r"/>
            <a:r>
              <a:rPr lang="en-US" dirty="0" smtClean="0"/>
              <a:t>CD14</a:t>
            </a:r>
          </a:p>
          <a:p>
            <a:pPr algn="r"/>
            <a:endParaRPr lang="en-US" dirty="0"/>
          </a:p>
          <a:p>
            <a:pPr algn="r"/>
            <a:endParaRPr lang="en-US" dirty="0" smtClean="0"/>
          </a:p>
          <a:p>
            <a:pPr algn="r"/>
            <a:r>
              <a:rPr lang="en-US" dirty="0" smtClean="0"/>
              <a:t>CD4 memory</a:t>
            </a:r>
            <a:endParaRPr lang="en-US" dirty="0"/>
          </a:p>
        </p:txBody>
      </p:sp>
    </p:spTree>
    <p:extLst>
      <p:ext uri="{BB962C8B-B14F-4D97-AF65-F5344CB8AC3E}">
        <p14:creationId xmlns:p14="http://schemas.microsoft.com/office/powerpoint/2010/main" val="91815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9427" y="6027003"/>
            <a:ext cx="10509159" cy="830997"/>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3" tooltip="Nature communications."/>
              </a:rPr>
              <a:t>Nat </a:t>
            </a:r>
            <a:r>
              <a:rPr lang="en-US" sz="1200" b="0" i="0" u="sng" dirty="0" err="1" smtClean="0">
                <a:solidFill>
                  <a:srgbClr val="660066"/>
                </a:solidFill>
                <a:effectLst/>
                <a:latin typeface="arial" panose="020B0604020202020204" pitchFamily="34" charset="0"/>
                <a:hlinkClick r:id="rId3" tooltip="Nature communications."/>
              </a:rPr>
              <a:t>Commun</a:t>
            </a:r>
            <a:r>
              <a:rPr lang="en-US" sz="1200" b="0" i="0" u="sng" dirty="0" smtClean="0">
                <a:solidFill>
                  <a:srgbClr val="660066"/>
                </a:solidFill>
                <a:effectLst/>
                <a:latin typeface="arial" panose="020B0604020202020204" pitchFamily="34" charset="0"/>
                <a:hlinkClick r:id="rId3" tooltip="Nature communications."/>
              </a:rPr>
              <a:t>.</a:t>
            </a:r>
            <a:r>
              <a:rPr lang="en-US" sz="1200" b="0" i="0" dirty="0" smtClean="0">
                <a:solidFill>
                  <a:srgbClr val="000000"/>
                </a:solidFill>
                <a:effectLst/>
                <a:latin typeface="arial" panose="020B0604020202020204" pitchFamily="34" charset="0"/>
              </a:rPr>
              <a:t> 2018 May 15;9(1):1921.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10.1038/s41467-018-04310-9.</a:t>
            </a:r>
          </a:p>
          <a:p>
            <a:r>
              <a:rPr lang="en-US" sz="1200" b="1" i="0" dirty="0" smtClean="0">
                <a:solidFill>
                  <a:srgbClr val="000000"/>
                </a:solidFill>
                <a:effectLst/>
                <a:latin typeface="arial" panose="020B0604020202020204" pitchFamily="34" charset="0"/>
              </a:rPr>
              <a:t>Comprehensive epigenetic landscape of rheumatoid arthritis fibroblast-like </a:t>
            </a:r>
            <a:r>
              <a:rPr lang="en-US" sz="1200" b="1" i="0" dirty="0" err="1" smtClean="0">
                <a:solidFill>
                  <a:srgbClr val="000000"/>
                </a:solidFill>
                <a:effectLst/>
                <a:latin typeface="arial" panose="020B0604020202020204" pitchFamily="34" charset="0"/>
              </a:rPr>
              <a:t>synoviocytes</a:t>
            </a:r>
            <a:r>
              <a:rPr lang="en-US" sz="1200" b="1" i="0" dirty="0" smtClean="0">
                <a:solidFill>
                  <a:srgbClr val="000000"/>
                </a:solidFill>
                <a:effectLst/>
                <a:latin typeface="arial" panose="020B0604020202020204" pitchFamily="34" charset="0"/>
              </a:rPr>
              <a:t>.</a:t>
            </a:r>
          </a:p>
          <a:p>
            <a:r>
              <a:rPr lang="en-US" sz="1200" b="0" i="0" u="sng" dirty="0" smtClean="0">
                <a:solidFill>
                  <a:srgbClr val="660066"/>
                </a:solidFill>
                <a:effectLst/>
                <a:latin typeface="arial" panose="020B0604020202020204" pitchFamily="34" charset="0"/>
                <a:hlinkClick r:id="rId4"/>
              </a:rPr>
              <a:t>Ai R</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5"/>
              </a:rPr>
              <a:t>Laragione</a:t>
            </a:r>
            <a:r>
              <a:rPr lang="en-US" sz="1200" b="0" i="0" u="sng" dirty="0" smtClean="0">
                <a:solidFill>
                  <a:srgbClr val="660066"/>
                </a:solidFill>
                <a:effectLst/>
                <a:latin typeface="arial" panose="020B0604020202020204" pitchFamily="34" charset="0"/>
                <a:hlinkClick r:id="rId5"/>
              </a:rPr>
              <a:t> T</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6"/>
              </a:rPr>
              <a:t>Hammaker</a:t>
            </a:r>
            <a:r>
              <a:rPr lang="en-US" sz="1200" b="0" i="0" u="sng" dirty="0" smtClean="0">
                <a:solidFill>
                  <a:srgbClr val="660066"/>
                </a:solidFill>
                <a:effectLst/>
                <a:latin typeface="arial" panose="020B0604020202020204" pitchFamily="34" charset="0"/>
                <a:hlinkClick r:id="rId6"/>
              </a:rPr>
              <a:t> D</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Boyle DL</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8"/>
              </a:rPr>
              <a:t>Wildberg</a:t>
            </a:r>
            <a:r>
              <a:rPr lang="en-US" sz="1200" b="0" i="0" u="sng" dirty="0" smtClean="0">
                <a:solidFill>
                  <a:srgbClr val="660066"/>
                </a:solidFill>
                <a:effectLst/>
                <a:latin typeface="arial" panose="020B0604020202020204" pitchFamily="34" charset="0"/>
                <a:hlinkClick r:id="rId8"/>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9"/>
              </a:rPr>
              <a:t>Maeshima</a:t>
            </a:r>
            <a:r>
              <a:rPr lang="en-US" sz="1200" b="0" i="0" u="sng" dirty="0" smtClean="0">
                <a:solidFill>
                  <a:srgbClr val="660066"/>
                </a:solidFill>
                <a:effectLst/>
                <a:latin typeface="arial" panose="020B0604020202020204" pitchFamily="34" charset="0"/>
                <a:hlinkClick r:id="rId9"/>
              </a:rPr>
              <a:t> K</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0"/>
              </a:rPr>
              <a:t>Palescandolo</a:t>
            </a:r>
            <a:r>
              <a:rPr lang="en-US" sz="1200" b="0" i="0" u="sng" dirty="0" smtClean="0">
                <a:solidFill>
                  <a:srgbClr val="660066"/>
                </a:solidFill>
                <a:effectLst/>
                <a:latin typeface="arial" panose="020B0604020202020204" pitchFamily="34" charset="0"/>
                <a:hlinkClick r:id="rId10"/>
              </a:rPr>
              <a:t> E</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Krishna V</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a:t>
            </a:r>
          </a:p>
          <a:p>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2"/>
              </a:rPr>
              <a:t>Pocalyko</a:t>
            </a:r>
            <a:r>
              <a:rPr lang="en-US" sz="1200" b="0" i="0" u="sng" dirty="0" smtClean="0">
                <a:solidFill>
                  <a:srgbClr val="660066"/>
                </a:solidFill>
                <a:effectLst/>
                <a:latin typeface="arial" panose="020B0604020202020204" pitchFamily="34" charset="0"/>
                <a:hlinkClick r:id="rId12"/>
              </a:rPr>
              <a:t> D</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3"/>
              </a:rPr>
              <a:t>Whitaker JW</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4"/>
              </a:rPr>
              <a:t>Bai Y</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5"/>
              </a:rPr>
              <a:t>Nagpal</a:t>
            </a:r>
            <a:r>
              <a:rPr lang="en-US" sz="1200" b="0" i="0" u="sng" dirty="0" smtClean="0">
                <a:solidFill>
                  <a:srgbClr val="660066"/>
                </a:solidFill>
                <a:effectLst/>
                <a:latin typeface="arial" panose="020B0604020202020204" pitchFamily="34" charset="0"/>
                <a:hlinkClick r:id="rId15"/>
              </a:rPr>
              <a:t> S</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6"/>
              </a:rPr>
              <a:t>Bachman KE</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7"/>
              </a:rPr>
              <a:t>Ainsworth RI</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8"/>
              </a:rPr>
              <a:t>Wang M</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9"/>
              </a:rPr>
              <a:t>Ding B</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20"/>
              </a:rPr>
              <a:t>Gulko</a:t>
            </a:r>
            <a:r>
              <a:rPr lang="en-US" sz="1200" b="0" i="0" u="sng" dirty="0" smtClean="0">
                <a:solidFill>
                  <a:srgbClr val="660066"/>
                </a:solidFill>
                <a:effectLst/>
                <a:latin typeface="arial" panose="020B0604020202020204" pitchFamily="34" charset="0"/>
                <a:hlinkClick r:id="rId20"/>
              </a:rPr>
              <a:t> PS</a:t>
            </a:r>
            <a:r>
              <a:rPr lang="en-US" sz="1200" b="0" i="0" baseline="30000" dirty="0" smtClean="0">
                <a:solidFill>
                  <a:srgbClr val="000000"/>
                </a:solidFill>
                <a:effectLst/>
                <a:latin typeface="arial" panose="020B0604020202020204" pitchFamily="34" charset="0"/>
              </a:rPr>
              <a:t>5</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21"/>
              </a:rPr>
              <a:t>Wang W</a:t>
            </a:r>
            <a:r>
              <a:rPr lang="en-US" sz="1200" b="0" i="0" baseline="30000" dirty="0" smtClean="0">
                <a:solidFill>
                  <a:srgbClr val="000000"/>
                </a:solidFill>
                <a:effectLst/>
                <a:latin typeface="arial" panose="020B0604020202020204" pitchFamily="34" charset="0"/>
              </a:rPr>
              <a:t>6,7</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22"/>
              </a:rPr>
              <a:t>Firestein</a:t>
            </a:r>
            <a:r>
              <a:rPr lang="en-US" sz="1200" b="0" i="0" u="sng" dirty="0" smtClean="0">
                <a:solidFill>
                  <a:srgbClr val="660066"/>
                </a:solidFill>
                <a:effectLst/>
                <a:latin typeface="arial" panose="020B0604020202020204" pitchFamily="34" charset="0"/>
                <a:hlinkClick r:id="rId22"/>
              </a:rPr>
              <a:t> GS</a:t>
            </a:r>
            <a:r>
              <a:rPr lang="en-US" sz="1200" b="0" i="0" baseline="30000" dirty="0" smtClean="0">
                <a:solidFill>
                  <a:srgbClr val="000000"/>
                </a:solidFill>
                <a:effectLst/>
                <a:latin typeface="arial" panose="020B0604020202020204" pitchFamily="34" charset="0"/>
              </a:rPr>
              <a:t>8</a:t>
            </a:r>
            <a:r>
              <a:rPr lang="en-US" sz="1200" b="0" i="0" dirty="0" smtClean="0">
                <a:solidFill>
                  <a:srgbClr val="000000"/>
                </a:solidFill>
                <a:effectLst/>
                <a:latin typeface="arial" panose="020B0604020202020204" pitchFamily="34" charset="0"/>
              </a:rPr>
              <a:t>.</a:t>
            </a:r>
            <a:endParaRPr lang="en-US" sz="1200" b="0" i="0" dirty="0" smtClean="0">
              <a:solidFill>
                <a:srgbClr val="000000"/>
              </a:solidFill>
              <a:effectLst/>
              <a:latin typeface="arial" panose="020B0604020202020204" pitchFamily="34" charset="0"/>
            </a:endParaRPr>
          </a:p>
        </p:txBody>
      </p:sp>
      <p:sp>
        <p:nvSpPr>
          <p:cNvPr id="4" name="Rectangle 3"/>
          <p:cNvSpPr/>
          <p:nvPr/>
        </p:nvSpPr>
        <p:spPr>
          <a:xfrm>
            <a:off x="496664" y="182578"/>
            <a:ext cx="10771030" cy="830997"/>
          </a:xfrm>
          <a:prstGeom prst="rect">
            <a:avLst/>
          </a:prstGeom>
        </p:spPr>
        <p:txBody>
          <a:bodyPr wrap="square">
            <a:spAutoFit/>
          </a:bodyPr>
          <a:lstStyle/>
          <a:p>
            <a:pPr algn="ctr"/>
            <a:r>
              <a:rPr lang="en-US" sz="2400" b="1" dirty="0">
                <a:solidFill>
                  <a:srgbClr val="000000"/>
                </a:solidFill>
                <a:latin typeface="arial" panose="020B0604020202020204" pitchFamily="34" charset="0"/>
              </a:rPr>
              <a:t>Comprehensive epigenetic landscape of rheumatoid arthritis fibroblast-like </a:t>
            </a:r>
            <a:r>
              <a:rPr lang="en-US" sz="2400" b="1" dirty="0" err="1">
                <a:solidFill>
                  <a:srgbClr val="000000"/>
                </a:solidFill>
                <a:latin typeface="arial" panose="020B0604020202020204" pitchFamily="34" charset="0"/>
              </a:rPr>
              <a:t>synoviocytes</a:t>
            </a:r>
            <a:r>
              <a:rPr lang="en-US" sz="2400" b="1" dirty="0">
                <a:solidFill>
                  <a:srgbClr val="000000"/>
                </a:solidFill>
                <a:latin typeface="arial" panose="020B0604020202020204" pitchFamily="34" charset="0"/>
              </a:rPr>
              <a:t>.</a:t>
            </a:r>
          </a:p>
        </p:txBody>
      </p:sp>
      <p:sp>
        <p:nvSpPr>
          <p:cNvPr id="5" name="Rectangle 4"/>
          <p:cNvSpPr/>
          <p:nvPr/>
        </p:nvSpPr>
        <p:spPr>
          <a:xfrm>
            <a:off x="1183040" y="6180773"/>
            <a:ext cx="1467068" cy="369332"/>
          </a:xfrm>
          <a:prstGeom prst="rect">
            <a:avLst/>
          </a:prstGeom>
        </p:spPr>
        <p:txBody>
          <a:bodyPr wrap="none">
            <a:spAutoFit/>
          </a:bodyPr>
          <a:lstStyle/>
          <a:p>
            <a:r>
              <a:rPr lang="en-US" u="sng" dirty="0" err="1">
                <a:solidFill>
                  <a:srgbClr val="660066"/>
                </a:solidFill>
                <a:latin typeface="arial" panose="020B0604020202020204" pitchFamily="34" charset="0"/>
                <a:hlinkClick r:id="rId22"/>
              </a:rPr>
              <a:t>Firestein</a:t>
            </a:r>
            <a:r>
              <a:rPr lang="en-US" u="sng" dirty="0">
                <a:solidFill>
                  <a:srgbClr val="660066"/>
                </a:solidFill>
                <a:latin typeface="arial" panose="020B0604020202020204" pitchFamily="34" charset="0"/>
                <a:hlinkClick r:id="rId22"/>
              </a:rPr>
              <a:t> </a:t>
            </a:r>
            <a:r>
              <a:rPr lang="en-US" u="sng" dirty="0" smtClean="0">
                <a:solidFill>
                  <a:srgbClr val="660066"/>
                </a:solidFill>
                <a:latin typeface="arial" panose="020B0604020202020204" pitchFamily="34" charset="0"/>
                <a:hlinkClick r:id="rId22"/>
              </a:rPr>
              <a:t>GS</a:t>
            </a:r>
            <a:endParaRPr lang="en-US" dirty="0"/>
          </a:p>
        </p:txBody>
      </p:sp>
      <p:pic>
        <p:nvPicPr>
          <p:cNvPr id="6" name="Picture 5"/>
          <p:cNvPicPr>
            <a:picLocks noChangeAspect="1"/>
          </p:cNvPicPr>
          <p:nvPr/>
        </p:nvPicPr>
        <p:blipFill rotWithShape="1">
          <a:blip r:embed="rId23"/>
          <a:srcRect l="17208"/>
          <a:stretch/>
        </p:blipFill>
        <p:spPr>
          <a:xfrm>
            <a:off x="316522" y="935569"/>
            <a:ext cx="2768587" cy="4676879"/>
          </a:xfrm>
          <a:prstGeom prst="rect">
            <a:avLst/>
          </a:prstGeom>
        </p:spPr>
      </p:pic>
      <p:pic>
        <p:nvPicPr>
          <p:cNvPr id="7" name="Picture 6"/>
          <p:cNvPicPr>
            <a:picLocks noChangeAspect="1"/>
          </p:cNvPicPr>
          <p:nvPr/>
        </p:nvPicPr>
        <p:blipFill>
          <a:blip r:embed="rId24"/>
          <a:stretch>
            <a:fillRect/>
          </a:stretch>
        </p:blipFill>
        <p:spPr>
          <a:xfrm>
            <a:off x="2696491" y="1202147"/>
            <a:ext cx="4293944" cy="4694464"/>
          </a:xfrm>
          <a:prstGeom prst="rect">
            <a:avLst/>
          </a:prstGeom>
        </p:spPr>
      </p:pic>
      <p:sp>
        <p:nvSpPr>
          <p:cNvPr id="8" name="Oval 7"/>
          <p:cNvSpPr/>
          <p:nvPr/>
        </p:nvSpPr>
        <p:spPr>
          <a:xfrm>
            <a:off x="3419842" y="1013575"/>
            <a:ext cx="495666" cy="4752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4856" y="1057718"/>
            <a:ext cx="495666" cy="4752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5"/>
          <a:stretch>
            <a:fillRect/>
          </a:stretch>
        </p:blipFill>
        <p:spPr>
          <a:xfrm>
            <a:off x="7258050" y="1354773"/>
            <a:ext cx="4933950" cy="4257675"/>
          </a:xfrm>
          <a:prstGeom prst="rect">
            <a:avLst/>
          </a:prstGeom>
        </p:spPr>
      </p:pic>
    </p:spTree>
    <p:extLst>
      <p:ext uri="{BB962C8B-B14F-4D97-AF65-F5344CB8AC3E}">
        <p14:creationId xmlns:p14="http://schemas.microsoft.com/office/powerpoint/2010/main" val="398276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2257" y="921940"/>
            <a:ext cx="8033265" cy="5247908"/>
          </a:xfrm>
          <a:prstGeom prst="rect">
            <a:avLst/>
          </a:prstGeom>
        </p:spPr>
      </p:pic>
      <p:sp>
        <p:nvSpPr>
          <p:cNvPr id="3" name="Rectangle 2"/>
          <p:cNvSpPr/>
          <p:nvPr/>
        </p:nvSpPr>
        <p:spPr>
          <a:xfrm>
            <a:off x="272033" y="90943"/>
            <a:ext cx="11513712" cy="830997"/>
          </a:xfrm>
          <a:prstGeom prst="rect">
            <a:avLst/>
          </a:prstGeom>
        </p:spPr>
        <p:txBody>
          <a:bodyPr wrap="square">
            <a:spAutoFit/>
          </a:bodyPr>
          <a:lstStyle/>
          <a:p>
            <a:pPr algn="ctr"/>
            <a:r>
              <a:rPr lang="en-US" sz="2400" dirty="0" smtClean="0">
                <a:latin typeface="Times New Roman" panose="02020603050405020304" pitchFamily="18" charset="0"/>
                <a:ea typeface="Times New Roman" panose="02020603050405020304" pitchFamily="18" charset="0"/>
              </a:rPr>
              <a:t>Linkage </a:t>
            </a:r>
            <a:r>
              <a:rPr lang="en-US" sz="2400" dirty="0">
                <a:latin typeface="Times New Roman" panose="02020603050405020304" pitchFamily="18" charset="0"/>
                <a:ea typeface="Times New Roman" panose="02020603050405020304" pitchFamily="18" charset="0"/>
              </a:rPr>
              <a:t>Disequilibrium in Epigenetic Results Reveals Surprisingly Frequent Correlation between Regulatory Regions and Rheumatoid Arthritis GWAS SNPs </a:t>
            </a:r>
            <a:endParaRPr lang="en-US" sz="2400" dirty="0"/>
          </a:p>
        </p:txBody>
      </p:sp>
      <p:sp>
        <p:nvSpPr>
          <p:cNvPr id="4" name="Rectangle 3"/>
          <p:cNvSpPr/>
          <p:nvPr/>
        </p:nvSpPr>
        <p:spPr>
          <a:xfrm>
            <a:off x="167426" y="6169848"/>
            <a:ext cx="12440992" cy="1015663"/>
          </a:xfrm>
          <a:prstGeom prst="rect">
            <a:avLst/>
          </a:prstGeom>
        </p:spPr>
        <p:txBody>
          <a:bodyPr wrap="square">
            <a:spAutoFit/>
          </a:bodyPr>
          <a:lstStyle/>
          <a:p>
            <a:pPr algn="ctr"/>
            <a:r>
              <a:rPr lang="en-US" sz="2000" dirty="0" smtClean="0">
                <a:latin typeface="Times New Roman" panose="02020603050405020304" pitchFamily="18" charset="0"/>
                <a:ea typeface="Times New Roman" panose="02020603050405020304" pitchFamily="18" charset="0"/>
              </a:rPr>
              <a:t>Shicheng Guo, Steven Schrodi, Incorporation of Linkage Disequilibrium in Epigenetic Results Reveals Surprisingly Frequent Correlation between Regulatory Regions and Rheumatoid Arthritis GWAS SNPs (non-published)</a:t>
            </a:r>
            <a:endParaRPr lang="en-US" sz="2000" dirty="0" smtClean="0"/>
          </a:p>
          <a:p>
            <a:pPr algn="ctr"/>
            <a:endParaRPr lang="en-US" sz="2000" dirty="0"/>
          </a:p>
        </p:txBody>
      </p:sp>
    </p:spTree>
    <p:extLst>
      <p:ext uri="{BB962C8B-B14F-4D97-AF65-F5344CB8AC3E}">
        <p14:creationId xmlns:p14="http://schemas.microsoft.com/office/powerpoint/2010/main" val="1932770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2479" y="372419"/>
            <a:ext cx="11028608" cy="461665"/>
          </a:xfrm>
          <a:prstGeom prst="rect">
            <a:avLst/>
          </a:prstGeom>
        </p:spPr>
        <p:txBody>
          <a:bodyPr wrap="square">
            <a:spAutoFit/>
          </a:bodyPr>
          <a:lstStyle/>
          <a:p>
            <a:pPr algn="ctr"/>
            <a:r>
              <a:rPr lang="en-US" sz="2400" b="1" dirty="0" smtClean="0">
                <a:solidFill>
                  <a:srgbClr val="000000"/>
                </a:solidFill>
                <a:latin typeface="arial" panose="020B0604020202020204" pitchFamily="34" charset="0"/>
              </a:rPr>
              <a:t>Epigenetic </a:t>
            </a:r>
            <a:r>
              <a:rPr lang="en-US" sz="2400" b="1" dirty="0">
                <a:solidFill>
                  <a:srgbClr val="000000"/>
                </a:solidFill>
                <a:latin typeface="arial" panose="020B0604020202020204" pitchFamily="34" charset="0"/>
              </a:rPr>
              <a:t>variability as an emerging component in autoimmune </a:t>
            </a:r>
            <a:r>
              <a:rPr lang="en-US" sz="2400" b="1" dirty="0" smtClean="0">
                <a:solidFill>
                  <a:srgbClr val="000000"/>
                </a:solidFill>
                <a:latin typeface="arial" panose="020B0604020202020204" pitchFamily="34" charset="0"/>
              </a:rPr>
              <a:t>disorders</a:t>
            </a:r>
            <a:endParaRPr lang="en-US" sz="2400" b="1" dirty="0">
              <a:solidFill>
                <a:srgbClr val="000000"/>
              </a:solidFill>
              <a:latin typeface="arial" panose="020B0604020202020204" pitchFamily="34" charset="0"/>
            </a:endParaRPr>
          </a:p>
        </p:txBody>
      </p:sp>
      <p:sp>
        <p:nvSpPr>
          <p:cNvPr id="4" name="Rectangle 3"/>
          <p:cNvSpPr/>
          <p:nvPr/>
        </p:nvSpPr>
        <p:spPr>
          <a:xfrm>
            <a:off x="3631842" y="6158258"/>
            <a:ext cx="10934163" cy="600164"/>
          </a:xfrm>
          <a:prstGeom prst="rect">
            <a:avLst/>
          </a:prstGeom>
        </p:spPr>
        <p:txBody>
          <a:bodyPr wrap="square">
            <a:spAutoFit/>
          </a:bodyPr>
          <a:lstStyle/>
          <a:p>
            <a:r>
              <a:rPr lang="en-US" sz="1100" u="sng" dirty="0">
                <a:solidFill>
                  <a:srgbClr val="660066"/>
                </a:solidFill>
                <a:latin typeface="arial" panose="020B0604020202020204" pitchFamily="34" charset="0"/>
                <a:hlinkClick r:id="rId3" tooltip="Genome medicine."/>
              </a:rPr>
              <a:t>Genome Med.</a:t>
            </a:r>
            <a:r>
              <a:rPr lang="en-US" sz="1100" dirty="0">
                <a:solidFill>
                  <a:srgbClr val="000000"/>
                </a:solidFill>
                <a:latin typeface="arial" panose="020B0604020202020204" pitchFamily="34" charset="0"/>
              </a:rPr>
              <a:t> 2018 Sep 4;10(1):64. </a:t>
            </a:r>
            <a:r>
              <a:rPr lang="en-US" sz="1100" dirty="0" err="1">
                <a:solidFill>
                  <a:srgbClr val="000000"/>
                </a:solidFill>
                <a:latin typeface="arial" panose="020B0604020202020204" pitchFamily="34" charset="0"/>
              </a:rPr>
              <a:t>doi</a:t>
            </a:r>
            <a:r>
              <a:rPr lang="en-US" sz="1100" dirty="0">
                <a:solidFill>
                  <a:srgbClr val="000000"/>
                </a:solidFill>
                <a:latin typeface="arial" panose="020B0604020202020204" pitchFamily="34" charset="0"/>
              </a:rPr>
              <a:t>: 10.1186/s13073-018-0575-9.</a:t>
            </a:r>
          </a:p>
          <a:p>
            <a:r>
              <a:rPr lang="en-US" sz="1100" b="1" dirty="0">
                <a:solidFill>
                  <a:srgbClr val="000000"/>
                </a:solidFill>
                <a:latin typeface="arial" panose="020B0604020202020204" pitchFamily="34" charset="0"/>
              </a:rPr>
              <a:t>Increased DNA methylation variability in rheumatoid arthritis-discordant monozygotic twins.</a:t>
            </a:r>
          </a:p>
          <a:p>
            <a:r>
              <a:rPr lang="en-US" sz="1100" u="sng" dirty="0">
                <a:solidFill>
                  <a:srgbClr val="660066"/>
                </a:solidFill>
                <a:latin typeface="arial" panose="020B0604020202020204" pitchFamily="34" charset="0"/>
                <a:hlinkClick r:id="rId4"/>
              </a:rPr>
              <a:t>Webster AP</a:t>
            </a:r>
            <a:r>
              <a:rPr lang="en-US" sz="1100" baseline="30000" dirty="0">
                <a:solidFill>
                  <a:srgbClr val="000000"/>
                </a:solidFill>
                <a:latin typeface="arial" panose="020B0604020202020204" pitchFamily="34" charset="0"/>
              </a:rPr>
              <a:t>1,2</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5"/>
              </a:rPr>
              <a:t>Plant D</a:t>
            </a:r>
            <a:r>
              <a:rPr lang="en-US" sz="1100" baseline="30000" dirty="0">
                <a:solidFill>
                  <a:srgbClr val="000000"/>
                </a:solidFill>
                <a:latin typeface="arial" panose="020B0604020202020204" pitchFamily="34" charset="0"/>
              </a:rPr>
              <a:t>3</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6"/>
              </a:rPr>
              <a:t>Ecker S</a:t>
            </a:r>
            <a:r>
              <a:rPr lang="en-US" sz="1100" baseline="30000" dirty="0">
                <a:solidFill>
                  <a:srgbClr val="000000"/>
                </a:solidFill>
                <a:latin typeface="arial" panose="020B0604020202020204" pitchFamily="34" charset="0"/>
              </a:rPr>
              <a:t>4</a:t>
            </a:r>
            <a:r>
              <a:rPr lang="en-US" sz="1100" dirty="0">
                <a:solidFill>
                  <a:srgbClr val="000000"/>
                </a:solidFill>
                <a:latin typeface="arial" panose="020B0604020202020204" pitchFamily="34" charset="0"/>
              </a:rPr>
              <a:t>, </a:t>
            </a:r>
            <a:r>
              <a:rPr lang="en-US" sz="1100" u="sng" dirty="0" err="1">
                <a:solidFill>
                  <a:srgbClr val="660066"/>
                </a:solidFill>
                <a:latin typeface="arial" panose="020B0604020202020204" pitchFamily="34" charset="0"/>
                <a:hlinkClick r:id="rId7"/>
              </a:rPr>
              <a:t>Zufferey</a:t>
            </a:r>
            <a:r>
              <a:rPr lang="en-US" sz="1100" u="sng" dirty="0">
                <a:solidFill>
                  <a:srgbClr val="660066"/>
                </a:solidFill>
                <a:latin typeface="arial" panose="020B0604020202020204" pitchFamily="34" charset="0"/>
                <a:hlinkClick r:id="rId7"/>
              </a:rPr>
              <a:t> F</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8"/>
              </a:rPr>
              <a:t>Bell JT</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err="1">
                <a:solidFill>
                  <a:srgbClr val="660066"/>
                </a:solidFill>
                <a:latin typeface="arial" panose="020B0604020202020204" pitchFamily="34" charset="0"/>
                <a:hlinkClick r:id="rId9"/>
              </a:rPr>
              <a:t>Feber</a:t>
            </a:r>
            <a:r>
              <a:rPr lang="en-US" sz="1100" u="sng" dirty="0">
                <a:solidFill>
                  <a:srgbClr val="660066"/>
                </a:solidFill>
                <a:latin typeface="arial" panose="020B0604020202020204" pitchFamily="34" charset="0"/>
                <a:hlinkClick r:id="rId9"/>
              </a:rPr>
              <a:t> A</a:t>
            </a:r>
            <a:r>
              <a:rPr lang="en-US" sz="1100" baseline="30000" dirty="0">
                <a:solidFill>
                  <a:srgbClr val="000000"/>
                </a:solidFill>
                <a:latin typeface="arial" panose="020B0604020202020204" pitchFamily="34" charset="0"/>
              </a:rPr>
              <a:t>4,6</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0"/>
              </a:rPr>
              <a:t>Paul DS</a:t>
            </a:r>
            <a:r>
              <a:rPr lang="en-US" sz="1100" baseline="30000" dirty="0">
                <a:solidFill>
                  <a:srgbClr val="000000"/>
                </a:solidFill>
                <a:latin typeface="arial" panose="020B0604020202020204" pitchFamily="34" charset="0"/>
              </a:rPr>
              <a:t>7</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1"/>
              </a:rPr>
              <a:t>Beck S</a:t>
            </a:r>
            <a:r>
              <a:rPr lang="en-US" sz="1100" baseline="30000" dirty="0">
                <a:solidFill>
                  <a:srgbClr val="000000"/>
                </a:solidFill>
                <a:latin typeface="arial" panose="020B0604020202020204" pitchFamily="34" charset="0"/>
              </a:rPr>
              <a:t>4</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2"/>
              </a:rPr>
              <a:t>Barton A</a:t>
            </a:r>
            <a:r>
              <a:rPr lang="en-US" sz="1100" baseline="30000" dirty="0">
                <a:solidFill>
                  <a:srgbClr val="000000"/>
                </a:solidFill>
                <a:latin typeface="arial" panose="020B0604020202020204" pitchFamily="34" charset="0"/>
              </a:rPr>
              <a:t>8,3</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3"/>
              </a:rPr>
              <a:t>Williams FMK</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4"/>
              </a:rPr>
              <a:t>Worthington J</a:t>
            </a:r>
            <a:r>
              <a:rPr lang="en-US" sz="1100" baseline="30000" dirty="0">
                <a:solidFill>
                  <a:srgbClr val="000000"/>
                </a:solidFill>
                <a:latin typeface="arial" panose="020B0604020202020204" pitchFamily="34" charset="0"/>
              </a:rPr>
              <a:t>9,10</a:t>
            </a:r>
            <a:r>
              <a:rPr lang="en-US" sz="1100" dirty="0" smtClean="0">
                <a:solidFill>
                  <a:srgbClr val="000000"/>
                </a:solidFill>
                <a:latin typeface="arial" panose="020B0604020202020204" pitchFamily="34" charset="0"/>
              </a:rPr>
              <a:t>.</a:t>
            </a:r>
            <a:endParaRPr lang="en-US" sz="1100" dirty="0">
              <a:solidFill>
                <a:srgbClr val="000000"/>
              </a:solidFill>
              <a:latin typeface="arial" panose="020B0604020202020204" pitchFamily="34" charset="0"/>
            </a:endParaRPr>
          </a:p>
        </p:txBody>
      </p:sp>
      <p:pic>
        <p:nvPicPr>
          <p:cNvPr id="6" name="Picture 5"/>
          <p:cNvPicPr>
            <a:picLocks noChangeAspect="1"/>
          </p:cNvPicPr>
          <p:nvPr/>
        </p:nvPicPr>
        <p:blipFill rotWithShape="1">
          <a:blip r:embed="rId15"/>
          <a:srcRect t="1217"/>
          <a:stretch/>
        </p:blipFill>
        <p:spPr>
          <a:xfrm>
            <a:off x="5976458" y="1175839"/>
            <a:ext cx="5966068" cy="4792238"/>
          </a:xfrm>
          <a:prstGeom prst="rect">
            <a:avLst/>
          </a:prstGeom>
        </p:spPr>
      </p:pic>
      <p:pic>
        <p:nvPicPr>
          <p:cNvPr id="7" name="Picture 6"/>
          <p:cNvPicPr>
            <a:picLocks noChangeAspect="1"/>
          </p:cNvPicPr>
          <p:nvPr/>
        </p:nvPicPr>
        <p:blipFill>
          <a:blip r:embed="rId16"/>
          <a:stretch>
            <a:fillRect/>
          </a:stretch>
        </p:blipFill>
        <p:spPr>
          <a:xfrm>
            <a:off x="489712" y="931020"/>
            <a:ext cx="5486746" cy="5227238"/>
          </a:xfrm>
          <a:prstGeom prst="rect">
            <a:avLst/>
          </a:prstGeom>
        </p:spPr>
      </p:pic>
      <p:sp>
        <p:nvSpPr>
          <p:cNvPr id="8" name="Rectangle 7"/>
          <p:cNvSpPr/>
          <p:nvPr/>
        </p:nvSpPr>
        <p:spPr>
          <a:xfrm>
            <a:off x="9098923" y="1100052"/>
            <a:ext cx="2839239" cy="646331"/>
          </a:xfrm>
          <a:prstGeom prst="rect">
            <a:avLst/>
          </a:prstGeom>
        </p:spPr>
        <p:txBody>
          <a:bodyPr wrap="none">
            <a:spAutoFit/>
          </a:bodyPr>
          <a:lstStyle/>
          <a:p>
            <a:pPr algn="ctr"/>
            <a:r>
              <a:rPr lang="en-US" b="0" i="0" dirty="0" smtClean="0">
                <a:solidFill>
                  <a:srgbClr val="333333"/>
                </a:solidFill>
                <a:effectLst/>
                <a:latin typeface="Noto Serif"/>
              </a:rPr>
              <a:t>79 monozygotic twin pairs</a:t>
            </a:r>
          </a:p>
          <a:p>
            <a:pPr algn="ctr"/>
            <a:r>
              <a:rPr lang="en-US" dirty="0" smtClean="0">
                <a:solidFill>
                  <a:srgbClr val="333333"/>
                </a:solidFill>
                <a:latin typeface="Noto Serif"/>
              </a:rPr>
              <a:t>UK</a:t>
            </a:r>
            <a:r>
              <a:rPr lang="en-US" b="0" i="0" dirty="0" smtClean="0">
                <a:solidFill>
                  <a:srgbClr val="333333"/>
                </a:solidFill>
                <a:effectLst/>
                <a:latin typeface="Noto Serif"/>
              </a:rPr>
              <a:t> </a:t>
            </a:r>
            <a:endParaRPr lang="en-US" dirty="0"/>
          </a:p>
        </p:txBody>
      </p:sp>
    </p:spTree>
    <p:extLst>
      <p:ext uri="{BB962C8B-B14F-4D97-AF65-F5344CB8AC3E}">
        <p14:creationId xmlns:p14="http://schemas.microsoft.com/office/powerpoint/2010/main" val="1792848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977</Words>
  <Application>Microsoft Office PowerPoint</Application>
  <PresentationFormat>Widescreen</PresentationFormat>
  <Paragraphs>231</Paragraphs>
  <Slides>16</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AdvOT3b30f6db.B</vt:lpstr>
      <vt:lpstr>AdvOT46dcae81</vt:lpstr>
      <vt:lpstr>Arial</vt:lpstr>
      <vt:lpstr>Arial</vt:lpstr>
      <vt:lpstr>Calibri</vt:lpstr>
      <vt:lpstr>Calibri Light</vt:lpstr>
      <vt:lpstr>Frutiger-Bold</vt:lpstr>
      <vt:lpstr>Frutiger-Roman</vt:lpstr>
      <vt:lpstr>Lora</vt:lpstr>
      <vt:lpstr>Noto Serif</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101</cp:revision>
  <dcterms:created xsi:type="dcterms:W3CDTF">2018-09-06T12:25:30Z</dcterms:created>
  <dcterms:modified xsi:type="dcterms:W3CDTF">2018-09-07T00:26:29Z</dcterms:modified>
</cp:coreProperties>
</file>