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7B68-B262-44E8-864B-2AE9631DF18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772C-5C03-4F86-BCD2-7FEB04B0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4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7B68-B262-44E8-864B-2AE9631DF18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772C-5C03-4F86-BCD2-7FEB04B0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9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7B68-B262-44E8-864B-2AE9631DF18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772C-5C03-4F86-BCD2-7FEB04B0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6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7B68-B262-44E8-864B-2AE9631DF18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772C-5C03-4F86-BCD2-7FEB04B0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8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7B68-B262-44E8-864B-2AE9631DF18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772C-5C03-4F86-BCD2-7FEB04B0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7B68-B262-44E8-864B-2AE9631DF18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772C-5C03-4F86-BCD2-7FEB04B0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8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7B68-B262-44E8-864B-2AE9631DF18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772C-5C03-4F86-BCD2-7FEB04B0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3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7B68-B262-44E8-864B-2AE9631DF18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772C-5C03-4F86-BCD2-7FEB04B0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7B68-B262-44E8-864B-2AE9631DF18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772C-5C03-4F86-BCD2-7FEB04B0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6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7B68-B262-44E8-864B-2AE9631DF18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772C-5C03-4F86-BCD2-7FEB04B0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4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7B68-B262-44E8-864B-2AE9631DF18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772C-5C03-4F86-BCD2-7FEB04B0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57B68-B262-44E8-864B-2AE9631DF18E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C772C-5C03-4F86-BCD2-7FEB04B09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6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ferrin" TargetMode="External"/><Relationship Id="rId7" Type="http://schemas.openxmlformats.org/officeDocument/2006/relationships/hyperlink" Target="https://en.wikipedia.org/wiki/Metabolis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Metalloprotein" TargetMode="External"/><Relationship Id="rId5" Type="http://schemas.openxmlformats.org/officeDocument/2006/relationships/hyperlink" Target="https://en.wikipedia.org/wiki/Carrier_protein" TargetMode="External"/><Relationship Id="rId4" Type="http://schemas.openxmlformats.org/officeDocument/2006/relationships/hyperlink" Target="https://en.wikipedia.org/wiki/Lactoferr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531" y="1469065"/>
            <a:ext cx="739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The use of gene-based functional exome scans for compound heterozygosity with application to hemochromatosis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6600" y="3244334"/>
            <a:ext cx="20832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rial Black" panose="020B0A04020102020204" pitchFamily="34" charset="0"/>
              </a:rPr>
              <a:t>Shicheng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Guo</a:t>
            </a:r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Steven Schrodi</a:t>
            </a:r>
          </a:p>
          <a:p>
            <a:r>
              <a:rPr lang="en-US" dirty="0" err="1" smtClean="0">
                <a:latin typeface="Arial Black" panose="020B0A04020102020204" pitchFamily="34" charset="0"/>
              </a:rPr>
              <a:t>Jiucun</a:t>
            </a:r>
            <a:r>
              <a:rPr lang="en-US" dirty="0" smtClean="0">
                <a:latin typeface="Arial Black" panose="020B0A04020102020204" pitchFamily="34" charset="0"/>
              </a:rPr>
              <a:t> Wang</a:t>
            </a:r>
            <a:endParaRPr lang="en-US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32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0600" y="1752600"/>
            <a:ext cx="5673035" cy="353355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54297" y="1981200"/>
            <a:ext cx="1524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FGF6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FGF23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PPP3CA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SIK3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LRRC16A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SLC17A3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SLC17A1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 smtClean="0">
                <a:solidFill>
                  <a:srgbClr val="00B050"/>
                </a:solidFill>
              </a:rPr>
              <a:t>TF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FPN</a:t>
            </a:r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CDH10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SLC40A1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HFE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TMPRSS6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TFR2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STON1</a:t>
            </a:r>
          </a:p>
          <a:p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12595" y="457200"/>
            <a:ext cx="6207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FGF6 and FGF23: Biology </a:t>
            </a:r>
            <a:r>
              <a:rPr lang="en-US" b="1" dirty="0">
                <a:solidFill>
                  <a:srgbClr val="00B050"/>
                </a:solidFill>
              </a:rPr>
              <a:t>Function in iron metabolism pathway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2400" y="1676400"/>
            <a:ext cx="4419600" cy="37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82435" y="1676400"/>
            <a:ext cx="4419600" cy="37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2400" y="1346986"/>
            <a:ext cx="46619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iron </a:t>
            </a:r>
            <a:r>
              <a:rPr lang="en-US" sz="1200" b="1" dirty="0" smtClean="0">
                <a:solidFill>
                  <a:srgbClr val="00B050"/>
                </a:solidFill>
              </a:rPr>
              <a:t>metabolism gene transcriptome network turbulence (regulator)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82435" y="1346985"/>
            <a:ext cx="41567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iron </a:t>
            </a:r>
            <a:r>
              <a:rPr lang="en-US" sz="1200" b="1" dirty="0" smtClean="0">
                <a:solidFill>
                  <a:srgbClr val="00B050"/>
                </a:solidFill>
              </a:rPr>
              <a:t>metabolism protein cell locating turbulence (</a:t>
            </a:r>
            <a:r>
              <a:rPr lang="en-US" sz="1200" b="1" dirty="0">
                <a:solidFill>
                  <a:srgbClr val="00B050"/>
                </a:solidFill>
              </a:rPr>
              <a:t>Carrier</a:t>
            </a:r>
            <a:r>
              <a:rPr lang="en-US" sz="1200" b="1" dirty="0" smtClean="0">
                <a:solidFill>
                  <a:srgbClr val="00B050"/>
                </a:solidFill>
              </a:rPr>
              <a:t>) 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69607" y="1743075"/>
            <a:ext cx="4156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Hemoglobin (</a:t>
            </a:r>
            <a:r>
              <a:rPr lang="en-US" sz="1200" dirty="0"/>
              <a:t>HBA1, HBA2, and HBB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Ferritin (FTH1)</a:t>
            </a:r>
            <a:endParaRPr lang="en-US" sz="1200" dirty="0"/>
          </a:p>
          <a:p>
            <a:r>
              <a:rPr lang="en-US" sz="1200" dirty="0" err="1" smtClean="0">
                <a:hlinkClick r:id="rId3" tooltip="Transferrin"/>
              </a:rPr>
              <a:t>L</a:t>
            </a:r>
            <a:r>
              <a:rPr lang="en-US" sz="1200" dirty="0" err="1" smtClean="0">
                <a:hlinkClick r:id="rId4" tooltip="Lactoferrin"/>
              </a:rPr>
              <a:t>actoferrin</a:t>
            </a:r>
            <a:r>
              <a:rPr lang="en-US" sz="1200" dirty="0"/>
              <a:t> </a:t>
            </a:r>
            <a:r>
              <a:rPr lang="en-US" sz="1200" dirty="0" smtClean="0"/>
              <a:t>(LT/LFT)</a:t>
            </a:r>
            <a:endParaRPr lang="en-US" sz="1200" dirty="0"/>
          </a:p>
          <a:p>
            <a:r>
              <a:rPr lang="en-US" sz="1200" dirty="0" smtClean="0">
                <a:hlinkClick r:id="rId3" tooltip="Transferrin"/>
              </a:rPr>
              <a:t>transferrin</a:t>
            </a:r>
            <a:r>
              <a:rPr lang="en-US" sz="1200" dirty="0"/>
              <a:t> </a:t>
            </a:r>
            <a:r>
              <a:rPr lang="en-US" sz="1200" dirty="0" smtClean="0"/>
              <a:t>(TF)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82435" y="385862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/>
              <a:t>Iron-binding proteins</a:t>
            </a:r>
            <a:r>
              <a:rPr lang="en-US" sz="1050" dirty="0"/>
              <a:t> are </a:t>
            </a:r>
            <a:r>
              <a:rPr lang="en-US" sz="1050" dirty="0">
                <a:hlinkClick r:id="rId5" tooltip="Carrier protein"/>
              </a:rPr>
              <a:t>carrier proteins</a:t>
            </a:r>
            <a:r>
              <a:rPr lang="en-US" sz="1050" dirty="0"/>
              <a:t> and </a:t>
            </a:r>
            <a:r>
              <a:rPr lang="en-US" sz="1050" dirty="0" err="1">
                <a:hlinkClick r:id="rId6" tooltip="Metalloprotein"/>
              </a:rPr>
              <a:t>metalloproteins</a:t>
            </a:r>
            <a:r>
              <a:rPr lang="en-US" sz="1050" dirty="0"/>
              <a:t> which play many important roles in </a:t>
            </a:r>
            <a:r>
              <a:rPr lang="en-US" sz="1050" dirty="0">
                <a:hlinkClick r:id="rId7" tooltip="Metabolism"/>
              </a:rPr>
              <a:t>metabolism</a:t>
            </a:r>
            <a:r>
              <a:rPr lang="en-US" sz="1050" dirty="0"/>
              <a:t>. Iron is required by humans and bacteria for enzymes and metabolism to function properly. Iron-binding proteins bind iron tightly which make it unavailable for microbial use, limiting growth. Four iron-binding proteins are Hemoglobin, Ferritin, </a:t>
            </a:r>
            <a:r>
              <a:rPr lang="en-US" sz="1050" dirty="0" err="1">
                <a:hlinkClick r:id="rId4" tooltip="Lactoferrin"/>
              </a:rPr>
              <a:t>lactoferrin</a:t>
            </a:r>
            <a:r>
              <a:rPr lang="en-US" sz="1050" dirty="0"/>
              <a:t> and </a:t>
            </a:r>
            <a:r>
              <a:rPr lang="en-US" sz="1050" dirty="0">
                <a:hlinkClick r:id="rId3" tooltip="Transferrin"/>
              </a:rPr>
              <a:t>transferrin</a:t>
            </a:r>
            <a:r>
              <a:rPr lang="en-US" sz="1050" dirty="0"/>
              <a:t>. Hemoglobin is located in red blood cells. Transferrin is found in blood and tissue fluids. </a:t>
            </a:r>
            <a:r>
              <a:rPr lang="en-US" sz="1050" dirty="0" err="1"/>
              <a:t>Lactoferrin</a:t>
            </a:r>
            <a:r>
              <a:rPr lang="en-US" sz="1050" dirty="0"/>
              <a:t> is found in milk, blood, tears and saliva. Ferritin is found in every cell type.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4780" y="5105117"/>
            <a:ext cx="46619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https://string-db.org</a:t>
            </a:r>
            <a:r>
              <a:rPr lang="en-US" sz="1200" b="1" dirty="0" smtClean="0">
                <a:solidFill>
                  <a:srgbClr val="00B050"/>
                </a:solidFill>
              </a:rPr>
              <a:t>/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95400" y="780040"/>
            <a:ext cx="203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Another FGF genes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200" y="557805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KEGG pathway(?)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Another interaction network method.  </a:t>
            </a:r>
          </a:p>
        </p:txBody>
      </p:sp>
    </p:spTree>
    <p:extLst>
      <p:ext uri="{BB962C8B-B14F-4D97-AF65-F5344CB8AC3E}">
        <p14:creationId xmlns:p14="http://schemas.microsoft.com/office/powerpoint/2010/main" val="70375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101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Marshfield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3</cp:revision>
  <dcterms:created xsi:type="dcterms:W3CDTF">2018-01-02T05:41:33Z</dcterms:created>
  <dcterms:modified xsi:type="dcterms:W3CDTF">2018-01-02T05:44:08Z</dcterms:modified>
</cp:coreProperties>
</file>