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66400" cy="1965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11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3217441"/>
            <a:ext cx="26974800" cy="6844453"/>
          </a:xfrm>
        </p:spPr>
        <p:txBody>
          <a:bodyPr anchor="b"/>
          <a:lstStyle>
            <a:lvl1pPr algn="ctr">
              <a:defRPr sz="1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10325842"/>
            <a:ext cx="26974800" cy="4746518"/>
          </a:xfrm>
        </p:spPr>
        <p:txBody>
          <a:bodyPr/>
          <a:lstStyle>
            <a:lvl1pPr marL="0" indent="0" algn="ctr">
              <a:buNone/>
              <a:defRPr sz="6880"/>
            </a:lvl1pPr>
            <a:lvl2pPr marL="1310655" indent="0" algn="ctr">
              <a:buNone/>
              <a:defRPr sz="5733"/>
            </a:lvl2pPr>
            <a:lvl3pPr marL="2621310" indent="0" algn="ctr">
              <a:buNone/>
              <a:defRPr sz="5160"/>
            </a:lvl3pPr>
            <a:lvl4pPr marL="3931966" indent="0" algn="ctr">
              <a:buNone/>
              <a:defRPr sz="4587"/>
            </a:lvl4pPr>
            <a:lvl5pPr marL="5242621" indent="0" algn="ctr">
              <a:buNone/>
              <a:defRPr sz="4587"/>
            </a:lvl5pPr>
            <a:lvl6pPr marL="6553276" indent="0" algn="ctr">
              <a:buNone/>
              <a:defRPr sz="4587"/>
            </a:lvl6pPr>
            <a:lvl7pPr marL="7863931" indent="0" algn="ctr">
              <a:buNone/>
              <a:defRPr sz="4587"/>
            </a:lvl7pPr>
            <a:lvl8pPr marL="9174587" indent="0" algn="ctr">
              <a:buNone/>
              <a:defRPr sz="4587"/>
            </a:lvl8pPr>
            <a:lvl9pPr marL="10485242" indent="0" algn="ctr">
              <a:buNone/>
              <a:defRPr sz="45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38455" y="1046692"/>
            <a:ext cx="7755255" cy="16660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2690" y="1046692"/>
            <a:ext cx="22816185" cy="1666060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958" y="4901250"/>
            <a:ext cx="31021020" cy="8177846"/>
          </a:xfrm>
        </p:spPr>
        <p:txBody>
          <a:bodyPr anchor="b"/>
          <a:lstStyle>
            <a:lvl1pPr>
              <a:defRPr sz="1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3958" y="13156462"/>
            <a:ext cx="31021020" cy="4300536"/>
          </a:xfrm>
        </p:spPr>
        <p:txBody>
          <a:bodyPr/>
          <a:lstStyle>
            <a:lvl1pPr marL="0" indent="0">
              <a:buNone/>
              <a:defRPr sz="6880">
                <a:solidFill>
                  <a:schemeClr val="tx1">
                    <a:tint val="75000"/>
                  </a:schemeClr>
                </a:solidFill>
              </a:defRPr>
            </a:lvl1pPr>
            <a:lvl2pPr marL="1310655" indent="0">
              <a:buNone/>
              <a:defRPr sz="5733">
                <a:solidFill>
                  <a:schemeClr val="tx1">
                    <a:tint val="75000"/>
                  </a:schemeClr>
                </a:solidFill>
              </a:defRPr>
            </a:lvl2pPr>
            <a:lvl3pPr marL="2621310" indent="0">
              <a:buNone/>
              <a:defRPr sz="5160">
                <a:solidFill>
                  <a:schemeClr val="tx1">
                    <a:tint val="75000"/>
                  </a:schemeClr>
                </a:solidFill>
              </a:defRPr>
            </a:lvl3pPr>
            <a:lvl4pPr marL="3931966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4pPr>
            <a:lvl5pPr marL="5242621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5pPr>
            <a:lvl6pPr marL="6553276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6pPr>
            <a:lvl7pPr marL="7863931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7pPr>
            <a:lvl8pPr marL="9174587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8pPr>
            <a:lvl9pPr marL="10485242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2690" y="5233458"/>
            <a:ext cx="15285720" cy="124738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07990" y="5233458"/>
            <a:ext cx="15285720" cy="124738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375" y="1046693"/>
            <a:ext cx="31021020" cy="37999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376" y="4819334"/>
            <a:ext cx="15215472" cy="2361881"/>
          </a:xfrm>
        </p:spPr>
        <p:txBody>
          <a:bodyPr anchor="b"/>
          <a:lstStyle>
            <a:lvl1pPr marL="0" indent="0">
              <a:buNone/>
              <a:defRPr sz="6880" b="1"/>
            </a:lvl1pPr>
            <a:lvl2pPr marL="1310655" indent="0">
              <a:buNone/>
              <a:defRPr sz="5733" b="1"/>
            </a:lvl2pPr>
            <a:lvl3pPr marL="2621310" indent="0">
              <a:buNone/>
              <a:defRPr sz="5160" b="1"/>
            </a:lvl3pPr>
            <a:lvl4pPr marL="3931966" indent="0">
              <a:buNone/>
              <a:defRPr sz="4587" b="1"/>
            </a:lvl4pPr>
            <a:lvl5pPr marL="5242621" indent="0">
              <a:buNone/>
              <a:defRPr sz="4587" b="1"/>
            </a:lvl5pPr>
            <a:lvl6pPr marL="6553276" indent="0">
              <a:buNone/>
              <a:defRPr sz="4587" b="1"/>
            </a:lvl6pPr>
            <a:lvl7pPr marL="7863931" indent="0">
              <a:buNone/>
              <a:defRPr sz="4587" b="1"/>
            </a:lvl7pPr>
            <a:lvl8pPr marL="9174587" indent="0">
              <a:buNone/>
              <a:defRPr sz="4587" b="1"/>
            </a:lvl8pPr>
            <a:lvl9pPr marL="10485242" indent="0">
              <a:buNone/>
              <a:defRPr sz="458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376" y="7181215"/>
            <a:ext cx="15215472" cy="10562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07990" y="4819334"/>
            <a:ext cx="15290405" cy="2361881"/>
          </a:xfrm>
        </p:spPr>
        <p:txBody>
          <a:bodyPr anchor="b"/>
          <a:lstStyle>
            <a:lvl1pPr marL="0" indent="0">
              <a:buNone/>
              <a:defRPr sz="6880" b="1"/>
            </a:lvl1pPr>
            <a:lvl2pPr marL="1310655" indent="0">
              <a:buNone/>
              <a:defRPr sz="5733" b="1"/>
            </a:lvl2pPr>
            <a:lvl3pPr marL="2621310" indent="0">
              <a:buNone/>
              <a:defRPr sz="5160" b="1"/>
            </a:lvl3pPr>
            <a:lvl4pPr marL="3931966" indent="0">
              <a:buNone/>
              <a:defRPr sz="4587" b="1"/>
            </a:lvl4pPr>
            <a:lvl5pPr marL="5242621" indent="0">
              <a:buNone/>
              <a:defRPr sz="4587" b="1"/>
            </a:lvl5pPr>
            <a:lvl6pPr marL="6553276" indent="0">
              <a:buNone/>
              <a:defRPr sz="4587" b="1"/>
            </a:lvl6pPr>
            <a:lvl7pPr marL="7863931" indent="0">
              <a:buNone/>
              <a:defRPr sz="4587" b="1"/>
            </a:lvl7pPr>
            <a:lvl8pPr marL="9174587" indent="0">
              <a:buNone/>
              <a:defRPr sz="4587" b="1"/>
            </a:lvl8pPr>
            <a:lvl9pPr marL="10485242" indent="0">
              <a:buNone/>
              <a:defRPr sz="458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07990" y="7181215"/>
            <a:ext cx="15290405" cy="10562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376" y="1310640"/>
            <a:ext cx="11600099" cy="4587240"/>
          </a:xfrm>
        </p:spPr>
        <p:txBody>
          <a:bodyPr anchor="b"/>
          <a:lstStyle>
            <a:lvl1pPr>
              <a:defRPr sz="9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0405" y="2830620"/>
            <a:ext cx="18207990" cy="13971058"/>
          </a:xfrm>
        </p:spPr>
        <p:txBody>
          <a:bodyPr/>
          <a:lstStyle>
            <a:lvl1pPr>
              <a:defRPr sz="9173"/>
            </a:lvl1pPr>
            <a:lvl2pPr>
              <a:defRPr sz="8027"/>
            </a:lvl2pPr>
            <a:lvl3pPr>
              <a:defRPr sz="6880"/>
            </a:lvl3pPr>
            <a:lvl4pPr>
              <a:defRPr sz="5733"/>
            </a:lvl4pPr>
            <a:lvl5pPr>
              <a:defRPr sz="5733"/>
            </a:lvl5pPr>
            <a:lvl6pPr>
              <a:defRPr sz="5733"/>
            </a:lvl6pPr>
            <a:lvl7pPr>
              <a:defRPr sz="5733"/>
            </a:lvl7pPr>
            <a:lvl8pPr>
              <a:defRPr sz="5733"/>
            </a:lvl8pPr>
            <a:lvl9pPr>
              <a:defRPr sz="57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376" y="5897880"/>
            <a:ext cx="11600099" cy="10926552"/>
          </a:xfrm>
        </p:spPr>
        <p:txBody>
          <a:bodyPr/>
          <a:lstStyle>
            <a:lvl1pPr marL="0" indent="0">
              <a:buNone/>
              <a:defRPr sz="4587"/>
            </a:lvl1pPr>
            <a:lvl2pPr marL="1310655" indent="0">
              <a:buNone/>
              <a:defRPr sz="4013"/>
            </a:lvl2pPr>
            <a:lvl3pPr marL="2621310" indent="0">
              <a:buNone/>
              <a:defRPr sz="3440"/>
            </a:lvl3pPr>
            <a:lvl4pPr marL="3931966" indent="0">
              <a:buNone/>
              <a:defRPr sz="2867"/>
            </a:lvl4pPr>
            <a:lvl5pPr marL="5242621" indent="0">
              <a:buNone/>
              <a:defRPr sz="2867"/>
            </a:lvl5pPr>
            <a:lvl6pPr marL="6553276" indent="0">
              <a:buNone/>
              <a:defRPr sz="2867"/>
            </a:lvl6pPr>
            <a:lvl7pPr marL="7863931" indent="0">
              <a:buNone/>
              <a:defRPr sz="2867"/>
            </a:lvl7pPr>
            <a:lvl8pPr marL="9174587" indent="0">
              <a:buNone/>
              <a:defRPr sz="2867"/>
            </a:lvl8pPr>
            <a:lvl9pPr marL="10485242" indent="0">
              <a:buNone/>
              <a:defRPr sz="2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376" y="1310640"/>
            <a:ext cx="11600099" cy="4587240"/>
          </a:xfrm>
        </p:spPr>
        <p:txBody>
          <a:bodyPr anchor="b"/>
          <a:lstStyle>
            <a:lvl1pPr>
              <a:defRPr sz="9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90405" y="2830620"/>
            <a:ext cx="18207990" cy="13971058"/>
          </a:xfrm>
        </p:spPr>
        <p:txBody>
          <a:bodyPr anchor="t"/>
          <a:lstStyle>
            <a:lvl1pPr marL="0" indent="0">
              <a:buNone/>
              <a:defRPr sz="9173"/>
            </a:lvl1pPr>
            <a:lvl2pPr marL="1310655" indent="0">
              <a:buNone/>
              <a:defRPr sz="8027"/>
            </a:lvl2pPr>
            <a:lvl3pPr marL="2621310" indent="0">
              <a:buNone/>
              <a:defRPr sz="6880"/>
            </a:lvl3pPr>
            <a:lvl4pPr marL="3931966" indent="0">
              <a:buNone/>
              <a:defRPr sz="5733"/>
            </a:lvl4pPr>
            <a:lvl5pPr marL="5242621" indent="0">
              <a:buNone/>
              <a:defRPr sz="5733"/>
            </a:lvl5pPr>
            <a:lvl6pPr marL="6553276" indent="0">
              <a:buNone/>
              <a:defRPr sz="5733"/>
            </a:lvl6pPr>
            <a:lvl7pPr marL="7863931" indent="0">
              <a:buNone/>
              <a:defRPr sz="5733"/>
            </a:lvl7pPr>
            <a:lvl8pPr marL="9174587" indent="0">
              <a:buNone/>
              <a:defRPr sz="5733"/>
            </a:lvl8pPr>
            <a:lvl9pPr marL="10485242" indent="0">
              <a:buNone/>
              <a:defRPr sz="5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376" y="5897880"/>
            <a:ext cx="11600099" cy="10926552"/>
          </a:xfrm>
        </p:spPr>
        <p:txBody>
          <a:bodyPr/>
          <a:lstStyle>
            <a:lvl1pPr marL="0" indent="0">
              <a:buNone/>
              <a:defRPr sz="4587"/>
            </a:lvl1pPr>
            <a:lvl2pPr marL="1310655" indent="0">
              <a:buNone/>
              <a:defRPr sz="4013"/>
            </a:lvl2pPr>
            <a:lvl3pPr marL="2621310" indent="0">
              <a:buNone/>
              <a:defRPr sz="3440"/>
            </a:lvl3pPr>
            <a:lvl4pPr marL="3931966" indent="0">
              <a:buNone/>
              <a:defRPr sz="2867"/>
            </a:lvl4pPr>
            <a:lvl5pPr marL="5242621" indent="0">
              <a:buNone/>
              <a:defRPr sz="2867"/>
            </a:lvl5pPr>
            <a:lvl6pPr marL="6553276" indent="0">
              <a:buNone/>
              <a:defRPr sz="2867"/>
            </a:lvl6pPr>
            <a:lvl7pPr marL="7863931" indent="0">
              <a:buNone/>
              <a:defRPr sz="2867"/>
            </a:lvl7pPr>
            <a:lvl8pPr marL="9174587" indent="0">
              <a:buNone/>
              <a:defRPr sz="2867"/>
            </a:lvl8pPr>
            <a:lvl9pPr marL="10485242" indent="0">
              <a:buNone/>
              <a:defRPr sz="2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2690" y="1046693"/>
            <a:ext cx="31021020" cy="379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690" y="5233458"/>
            <a:ext cx="31021020" cy="1247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2690" y="18221538"/>
            <a:ext cx="8092440" cy="104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D02D-A423-4C72-AFDD-B1651307806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13870" y="18221538"/>
            <a:ext cx="12138660" cy="104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01270" y="18221538"/>
            <a:ext cx="8092440" cy="104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7752-F5DE-4D3C-829D-B9F5B1B8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21310" rtl="0" eaLnBrk="1" latinLnBrk="0" hangingPunct="1">
        <a:lnSpc>
          <a:spcPct val="90000"/>
        </a:lnSpc>
        <a:spcBef>
          <a:spcPct val="0"/>
        </a:spcBef>
        <a:buNone/>
        <a:defRPr sz="12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5328" indent="-655328" algn="l" defTabSz="2621310" rtl="0" eaLnBrk="1" latinLnBrk="0" hangingPunct="1">
        <a:lnSpc>
          <a:spcPct val="90000"/>
        </a:lnSpc>
        <a:spcBef>
          <a:spcPts val="2867"/>
        </a:spcBef>
        <a:buFont typeface="Arial" panose="020B0604020202020204" pitchFamily="34" charset="0"/>
        <a:buChar char="•"/>
        <a:defRPr sz="8027" kern="1200">
          <a:solidFill>
            <a:schemeClr val="tx1"/>
          </a:solidFill>
          <a:latin typeface="+mn-lt"/>
          <a:ea typeface="+mn-ea"/>
          <a:cs typeface="+mn-cs"/>
        </a:defRPr>
      </a:lvl1pPr>
      <a:lvl2pPr marL="1965983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6880" kern="1200">
          <a:solidFill>
            <a:schemeClr val="tx1"/>
          </a:solidFill>
          <a:latin typeface="+mn-lt"/>
          <a:ea typeface="+mn-ea"/>
          <a:cs typeface="+mn-cs"/>
        </a:defRPr>
      </a:lvl2pPr>
      <a:lvl3pPr marL="3276638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733" kern="1200">
          <a:solidFill>
            <a:schemeClr val="tx1"/>
          </a:solidFill>
          <a:latin typeface="+mn-lt"/>
          <a:ea typeface="+mn-ea"/>
          <a:cs typeface="+mn-cs"/>
        </a:defRPr>
      </a:lvl3pPr>
      <a:lvl4pPr marL="4587293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4pPr>
      <a:lvl5pPr marL="5897949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5pPr>
      <a:lvl6pPr marL="7208604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6pPr>
      <a:lvl7pPr marL="8519259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7pPr>
      <a:lvl8pPr marL="9829914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8pPr>
      <a:lvl9pPr marL="11140570" indent="-655328" algn="l" defTabSz="26213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1pPr>
      <a:lvl2pPr marL="1310655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2pPr>
      <a:lvl3pPr marL="2621310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3pPr>
      <a:lvl4pPr marL="3931966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4pPr>
      <a:lvl5pPr marL="5242621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5pPr>
      <a:lvl6pPr marL="6553276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6pPr>
      <a:lvl7pPr marL="7863931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7pPr>
      <a:lvl8pPr marL="9174587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8pPr>
      <a:lvl9pPr marL="10485242" algn="l" defTabSz="2621310" rtl="0" eaLnBrk="1" latinLnBrk="0" hangingPunct="1">
        <a:defRPr sz="5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3095638" y="-1297858"/>
            <a:ext cx="29949826" cy="18329283"/>
            <a:chOff x="2827897" y="3792415"/>
            <a:chExt cx="12386652" cy="7580627"/>
          </a:xfrm>
        </p:grpSpPr>
        <p:grpSp>
          <p:nvGrpSpPr>
            <p:cNvPr id="4" name="Group 3"/>
            <p:cNvGrpSpPr/>
            <p:nvPr/>
          </p:nvGrpSpPr>
          <p:grpSpPr>
            <a:xfrm>
              <a:off x="3093936" y="3792415"/>
              <a:ext cx="12120613" cy="7580627"/>
              <a:chOff x="-70887" y="-1254751"/>
              <a:chExt cx="12630343" cy="8024646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70887" y="3389589"/>
                <a:ext cx="118217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3581400" y="-1254751"/>
                <a:ext cx="8829552" cy="4501573"/>
                <a:chOff x="314448" y="1219200"/>
                <a:chExt cx="9531747" cy="5489352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5598705" y="3614443"/>
                  <a:ext cx="802517" cy="729291"/>
                  <a:chOff x="5046755" y="1495151"/>
                  <a:chExt cx="802517" cy="729291"/>
                </a:xfrm>
              </p:grpSpPr>
              <p:sp>
                <p:nvSpPr>
                  <p:cNvPr id="79" name="Oval 78"/>
                  <p:cNvSpPr/>
                  <p:nvPr/>
                </p:nvSpPr>
                <p:spPr>
                  <a:xfrm>
                    <a:off x="5046755" y="1495151"/>
                    <a:ext cx="802517" cy="729291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dirty="0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5125800" y="1675132"/>
                    <a:ext cx="592965" cy="3450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3600" b="1" dirty="0"/>
                      <a:t>FGF-6</a:t>
                    </a:r>
                  </a:p>
                </p:txBody>
              </p:sp>
            </p:grpSp>
            <p:pic>
              <p:nvPicPr>
                <p:cNvPr id="49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448" y="2821840"/>
                  <a:ext cx="5219700" cy="388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5603584" y="5849136"/>
                  <a:ext cx="1235123" cy="345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/>
                    <a:t>Ferrous form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757420" y="6354896"/>
                  <a:ext cx="1063978" cy="345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/>
                    <a:t>Ferric form</a:t>
                  </a: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6477000" y="1219200"/>
                  <a:ext cx="3369195" cy="3967279"/>
                  <a:chOff x="6359732" y="18600"/>
                  <a:chExt cx="3369195" cy="3967279"/>
                </a:xfrm>
              </p:grpSpPr>
              <p:sp>
                <p:nvSpPr>
                  <p:cNvPr id="77" name="Arc 76"/>
                  <p:cNvSpPr/>
                  <p:nvPr/>
                </p:nvSpPr>
                <p:spPr>
                  <a:xfrm rot="11438151">
                    <a:off x="6359732" y="18600"/>
                    <a:ext cx="3048000" cy="3967279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/>
                  </a:p>
                </p:txBody>
              </p:sp>
              <p:sp>
                <p:nvSpPr>
                  <p:cNvPr id="78" name="Arc 77"/>
                  <p:cNvSpPr/>
                  <p:nvPr/>
                </p:nvSpPr>
                <p:spPr>
                  <a:xfrm rot="11525066">
                    <a:off x="6533002" y="151244"/>
                    <a:ext cx="3195925" cy="3800635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/>
                  </a:p>
                </p:txBody>
              </p:sp>
            </p:grpSp>
            <p:sp>
              <p:nvSpPr>
                <p:cNvPr id="53" name="Oval 52"/>
                <p:cNvSpPr/>
                <p:nvPr/>
              </p:nvSpPr>
              <p:spPr>
                <a:xfrm>
                  <a:off x="6259558" y="3202840"/>
                  <a:ext cx="553915" cy="5334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6287844" y="3361753"/>
                  <a:ext cx="648154" cy="3450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FGFR2</a:t>
                  </a:r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5571995" y="2997107"/>
                  <a:ext cx="802517" cy="729291"/>
                  <a:chOff x="5046755" y="1495151"/>
                  <a:chExt cx="802517" cy="729291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5046755" y="1495151"/>
                    <a:ext cx="802517" cy="729291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dirty="0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5125800" y="1675132"/>
                    <a:ext cx="592965" cy="3450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3600" b="1" dirty="0"/>
                      <a:t>FGF-6</a:t>
                    </a:r>
                  </a:p>
                </p:txBody>
              </p:sp>
            </p:grpSp>
            <p:sp>
              <p:nvSpPr>
                <p:cNvPr id="56" name="Oval 55"/>
                <p:cNvSpPr/>
                <p:nvPr/>
              </p:nvSpPr>
              <p:spPr>
                <a:xfrm>
                  <a:off x="5079814" y="3561126"/>
                  <a:ext cx="1212027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 dirty="0"/>
                    <a:t>Heparin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6051473" y="3660040"/>
                  <a:ext cx="1160418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 dirty="0"/>
                    <a:t>Heparin</a:t>
                  </a: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339487" y="3873876"/>
                  <a:ext cx="553915" cy="5334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67773" y="4032789"/>
                  <a:ext cx="648154" cy="3450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FGFR2</a:t>
                  </a: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7004136" y="3255704"/>
                  <a:ext cx="802757" cy="42201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/>
                <p:cNvGrpSpPr/>
                <p:nvPr/>
              </p:nvGrpSpPr>
              <p:grpSpPr>
                <a:xfrm>
                  <a:off x="7889564" y="2795183"/>
                  <a:ext cx="712937" cy="623099"/>
                  <a:chOff x="5046755" y="1495151"/>
                  <a:chExt cx="712937" cy="623099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046755" y="1495151"/>
                    <a:ext cx="630267" cy="623099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dirty="0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5052598" y="1675131"/>
                    <a:ext cx="707094" cy="34505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3600" b="1" dirty="0"/>
                      <a:t>STAT3</a:t>
                    </a:r>
                  </a:p>
                </p:txBody>
              </p:sp>
            </p:grpSp>
            <p:sp>
              <p:nvSpPr>
                <p:cNvPr id="62" name="Oval 61"/>
                <p:cNvSpPr/>
                <p:nvPr/>
              </p:nvSpPr>
              <p:spPr>
                <a:xfrm>
                  <a:off x="8027341" y="2648054"/>
                  <a:ext cx="276713" cy="25442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P</a:t>
                  </a: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7595398" y="4056166"/>
                  <a:ext cx="985668" cy="657516"/>
                  <a:chOff x="7934090" y="3560069"/>
                  <a:chExt cx="1074492" cy="59468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7951674" y="3560069"/>
                    <a:ext cx="1056908" cy="594682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b="1" dirty="0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7934090" y="3699986"/>
                    <a:ext cx="951374" cy="3120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Hepcidin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8133007" y="3462920"/>
                  <a:ext cx="63240" cy="5121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>
                  <a:off x="5847804" y="4610586"/>
                  <a:ext cx="1720927" cy="3047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4695855" y="4675154"/>
                  <a:ext cx="1127558" cy="696591"/>
                  <a:chOff x="7918661" y="3548108"/>
                  <a:chExt cx="1056908" cy="59468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7918661" y="3548108"/>
                    <a:ext cx="1056908" cy="594682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b="1" dirty="0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7936614" y="3622732"/>
                    <a:ext cx="818045" cy="2945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Hepcidin</a:t>
                    </a:r>
                    <a:endParaRPr lang="en-US" sz="3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406747" y="5214414"/>
                  <a:ext cx="376214" cy="2744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4291514" y="5371745"/>
                  <a:ext cx="202182" cy="2253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 6"/>
              <p:cNvSpPr/>
              <p:nvPr/>
            </p:nvSpPr>
            <p:spPr>
              <a:xfrm>
                <a:off x="6147490" y="185237"/>
                <a:ext cx="1573233" cy="9557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8" name="Multiply 7"/>
              <p:cNvSpPr/>
              <p:nvPr/>
            </p:nvSpPr>
            <p:spPr>
              <a:xfrm rot="19755105">
                <a:off x="10230944" y="3951658"/>
                <a:ext cx="300856" cy="343836"/>
              </a:xfrm>
              <a:prstGeom prst="mathMultiply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9" name="Multiply 8"/>
              <p:cNvSpPr/>
              <p:nvPr/>
            </p:nvSpPr>
            <p:spPr>
              <a:xfrm>
                <a:off x="10825904" y="4176728"/>
                <a:ext cx="338314" cy="280759"/>
              </a:xfrm>
              <a:prstGeom prst="mathMultiply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10" name="Multiply 9"/>
              <p:cNvSpPr/>
              <p:nvPr/>
            </p:nvSpPr>
            <p:spPr>
              <a:xfrm>
                <a:off x="9392581" y="5039908"/>
                <a:ext cx="283109" cy="290319"/>
              </a:xfrm>
              <a:prstGeom prst="mathMultiply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729903" y="2268321"/>
                <a:ext cx="8829553" cy="4501574"/>
                <a:chOff x="314448" y="2343572"/>
                <a:chExt cx="8829553" cy="450157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14448" y="2343572"/>
                  <a:ext cx="8829553" cy="4501574"/>
                  <a:chOff x="314447" y="1219200"/>
                  <a:chExt cx="9531748" cy="5489353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5541685" y="3778207"/>
                    <a:ext cx="802517" cy="724737"/>
                    <a:chOff x="4989735" y="1658915"/>
                    <a:chExt cx="802517" cy="724737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4989735" y="1658915"/>
                      <a:ext cx="802517" cy="72473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5089562" y="1791150"/>
                      <a:ext cx="592965" cy="3450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3600" b="1" dirty="0"/>
                        <a:t>FGF-6</a:t>
                      </a:r>
                    </a:p>
                  </p:txBody>
                </p:sp>
              </p:grpSp>
              <p:pic>
                <p:nvPicPr>
                  <p:cNvPr id="1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447" y="2821841"/>
                    <a:ext cx="5223161" cy="3886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603584" y="5849136"/>
                    <a:ext cx="1235123" cy="3450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600" b="1" dirty="0"/>
                      <a:t>Ferrous form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57420" y="6354896"/>
                    <a:ext cx="1063978" cy="3450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600" b="1" dirty="0"/>
                      <a:t>Ferric form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477000" y="1219200"/>
                    <a:ext cx="3369195" cy="3967279"/>
                    <a:chOff x="6359732" y="18600"/>
                    <a:chExt cx="3369195" cy="3967279"/>
                  </a:xfrm>
                </p:grpSpPr>
                <p:sp>
                  <p:nvSpPr>
                    <p:cNvPr id="44" name="Arc 43"/>
                    <p:cNvSpPr/>
                    <p:nvPr/>
                  </p:nvSpPr>
                  <p:spPr>
                    <a:xfrm rot="11438151">
                      <a:off x="6359732" y="18600"/>
                      <a:ext cx="3048000" cy="3967279"/>
                    </a:xfrm>
                    <a:prstGeom prst="arc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/>
                    </a:p>
                  </p:txBody>
                </p:sp>
                <p:sp>
                  <p:nvSpPr>
                    <p:cNvPr id="45" name="Arc 44"/>
                    <p:cNvSpPr/>
                    <p:nvPr/>
                  </p:nvSpPr>
                  <p:spPr>
                    <a:xfrm rot="11525066">
                      <a:off x="6533002" y="151244"/>
                      <a:ext cx="3195925" cy="3800635"/>
                    </a:xfrm>
                    <a:prstGeom prst="arc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/>
                    </a:p>
                  </p:txBody>
                </p:sp>
              </p:grpSp>
              <p:sp>
                <p:nvSpPr>
                  <p:cNvPr id="22" name="Oval 21"/>
                  <p:cNvSpPr/>
                  <p:nvPr/>
                </p:nvSpPr>
                <p:spPr>
                  <a:xfrm>
                    <a:off x="6259558" y="3202840"/>
                    <a:ext cx="553915" cy="5334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dirty="0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287844" y="3361753"/>
                    <a:ext cx="648154" cy="3450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FGFR2</a:t>
                    </a:r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431067" y="2746038"/>
                    <a:ext cx="802517" cy="729291"/>
                    <a:chOff x="4905827" y="1244082"/>
                    <a:chExt cx="802517" cy="729291"/>
                  </a:xfrm>
                </p:grpSpPr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4905827" y="1244082"/>
                      <a:ext cx="802517" cy="72929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 dirty="0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5032689" y="1383360"/>
                      <a:ext cx="592965" cy="3450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3600" b="1" dirty="0"/>
                        <a:t>FGF-6</a:t>
                      </a:r>
                    </a:p>
                  </p:txBody>
                </p:sp>
              </p:grpSp>
              <p:sp>
                <p:nvSpPr>
                  <p:cNvPr id="25" name="Oval 24"/>
                  <p:cNvSpPr/>
                  <p:nvPr/>
                </p:nvSpPr>
                <p:spPr>
                  <a:xfrm>
                    <a:off x="4703879" y="3496008"/>
                    <a:ext cx="1212027" cy="3048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600" b="1" dirty="0"/>
                      <a:t>Heparin</a:t>
                    </a: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6051473" y="3660040"/>
                    <a:ext cx="1160418" cy="3048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600" b="1" dirty="0"/>
                      <a:t>Heparin</a:t>
                    </a: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6339487" y="3873876"/>
                    <a:ext cx="553915" cy="53340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600" dirty="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367773" y="4032789"/>
                    <a:ext cx="648154" cy="3450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FGFR2</a:t>
                    </a: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6954104" y="3286072"/>
                    <a:ext cx="907769" cy="42481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7806894" y="2795183"/>
                    <a:ext cx="778837" cy="623099"/>
                    <a:chOff x="4964085" y="1495151"/>
                    <a:chExt cx="778837" cy="623099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5046755" y="1495151"/>
                      <a:ext cx="630267" cy="623099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4964085" y="1663537"/>
                      <a:ext cx="778837" cy="34505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3600" b="1" dirty="0"/>
                        <a:t>STAT3</a:t>
                      </a:r>
                    </a:p>
                  </p:txBody>
                </p:sp>
              </p:grpSp>
              <p:sp>
                <p:nvSpPr>
                  <p:cNvPr id="31" name="Oval 30"/>
                  <p:cNvSpPr/>
                  <p:nvPr/>
                </p:nvSpPr>
                <p:spPr>
                  <a:xfrm>
                    <a:off x="8027341" y="2648054"/>
                    <a:ext cx="276713" cy="25442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P</a:t>
                    </a:r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7595398" y="4056166"/>
                    <a:ext cx="985668" cy="657516"/>
                    <a:chOff x="7934090" y="3560069"/>
                    <a:chExt cx="1074492" cy="594682"/>
                  </a:xfrm>
                </p:grpSpPr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7951674" y="3560069"/>
                      <a:ext cx="1056908" cy="59468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 b="1" dirty="0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7934090" y="3699986"/>
                      <a:ext cx="951374" cy="31208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3600" b="1" dirty="0" err="1">
                          <a:solidFill>
                            <a:schemeClr val="bg1"/>
                          </a:solidFill>
                        </a:rPr>
                        <a:t>Hepcidin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>
                    <a:off x="8133007" y="3462920"/>
                    <a:ext cx="63240" cy="51218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H="1">
                    <a:off x="5847804" y="4610586"/>
                    <a:ext cx="1720927" cy="30470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695855" y="4675154"/>
                    <a:ext cx="1127558" cy="696591"/>
                    <a:chOff x="7918661" y="3548108"/>
                    <a:chExt cx="1056908" cy="594682"/>
                  </a:xfrm>
                </p:grpSpPr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7918661" y="3548108"/>
                      <a:ext cx="1056908" cy="594682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600" b="1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934090" y="3699986"/>
                      <a:ext cx="818045" cy="2945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3600" b="1" dirty="0" err="1">
                          <a:solidFill>
                            <a:schemeClr val="bg1"/>
                          </a:solidFill>
                        </a:rPr>
                        <a:t>Hepcidin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976613" y="3690282"/>
                  <a:ext cx="1583160" cy="11877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600" dirty="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4331645" y="3540352"/>
                <a:ext cx="743396" cy="59805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04869" y="3687945"/>
                <a:ext cx="549282" cy="282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b="1" dirty="0"/>
                  <a:t>FGF-6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06108" y="4365455"/>
                <a:ext cx="1122738" cy="249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/>
                  <a:t>Heparin</a:t>
                </a:r>
              </a:p>
            </p:txBody>
          </p:sp>
        </p:grpSp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0259921"/>
                </p:ext>
              </p:extLst>
            </p:nvPr>
          </p:nvGraphicFramePr>
          <p:xfrm>
            <a:off x="2827897" y="5351163"/>
            <a:ext cx="3734184" cy="2512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4" imgW="6984000" imgH="4698360" progId="">
                    <p:embed/>
                  </p:oleObj>
                </mc:Choice>
                <mc:Fallback>
                  <p:oleObj r:id="rId4" imgW="6984000" imgH="4698360" progId="">
                    <p:embed/>
                    <p:pic>
                      <p:nvPicPr>
                        <p:cNvPr id="187" name="Object 18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7897" y="5351163"/>
                          <a:ext cx="3734184" cy="25126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15745"/>
                </p:ext>
              </p:extLst>
            </p:nvPr>
          </p:nvGraphicFramePr>
          <p:xfrm>
            <a:off x="3093936" y="8712804"/>
            <a:ext cx="3146342" cy="234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6" imgW="6209280" imgH="4634640" progId="">
                    <p:embed/>
                  </p:oleObj>
                </mc:Choice>
                <mc:Fallback>
                  <p:oleObj r:id="rId6" imgW="6209280" imgH="4634640" progId="">
                    <p:embed/>
                    <p:pic>
                      <p:nvPicPr>
                        <p:cNvPr id="191" name="Object 19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93936" y="8712804"/>
                          <a:ext cx="3146342" cy="23482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Multiply 82"/>
            <p:cNvSpPr/>
            <p:nvPr/>
          </p:nvSpPr>
          <p:spPr>
            <a:xfrm>
              <a:off x="9847483" y="10041351"/>
              <a:ext cx="285690" cy="237309"/>
            </a:xfrm>
            <a:prstGeom prst="mathMultipl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09527" y="8831277"/>
              <a:ext cx="564984" cy="26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3">
                      <a:lumMod val="75000"/>
                    </a:schemeClr>
                  </a:solidFill>
                </a:rPr>
                <a:t>E172X</a:t>
              </a:r>
              <a:endParaRPr 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48158" y="8804702"/>
              <a:ext cx="600120" cy="26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3">
                      <a:lumMod val="75000"/>
                    </a:schemeClr>
                  </a:solidFill>
                </a:rPr>
                <a:t>D174V</a:t>
              </a:r>
              <a:endParaRPr 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46938" y="8501992"/>
              <a:ext cx="605424" cy="26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3">
                      <a:lumMod val="75000"/>
                    </a:schemeClr>
                  </a:solidFill>
                </a:rPr>
                <a:t>R188Q</a:t>
              </a:r>
              <a:endParaRPr 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7" name="5-Point Star 86"/>
            <p:cNvSpPr/>
            <p:nvPr/>
          </p:nvSpPr>
          <p:spPr>
            <a:xfrm>
              <a:off x="7407984" y="8778991"/>
              <a:ext cx="119730" cy="10040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8" name="5-Point Star 87"/>
            <p:cNvSpPr/>
            <p:nvPr/>
          </p:nvSpPr>
          <p:spPr>
            <a:xfrm>
              <a:off x="7828773" y="8753810"/>
              <a:ext cx="119730" cy="10040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7978834" y="8545393"/>
              <a:ext cx="119730" cy="10040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11806726" y="8755945"/>
              <a:ext cx="73199" cy="78382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1" name="5-Point Star 90"/>
            <p:cNvSpPr/>
            <p:nvPr/>
          </p:nvSpPr>
          <p:spPr>
            <a:xfrm>
              <a:off x="11739240" y="9059221"/>
              <a:ext cx="119730" cy="100408"/>
            </a:xfrm>
            <a:prstGeom prst="star5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02509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2019-03-05T01:26:21Z</dcterms:created>
  <dcterms:modified xsi:type="dcterms:W3CDTF">2019-03-05T01:31:10Z</dcterms:modified>
</cp:coreProperties>
</file>