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86AB-4422-409D-866A-64BF45DF6D43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1B08-BF99-4E14-8660-D578F2EF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0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86AB-4422-409D-866A-64BF45DF6D43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1B08-BF99-4E14-8660-D578F2EF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1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86AB-4422-409D-866A-64BF45DF6D43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1B08-BF99-4E14-8660-D578F2EF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0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86AB-4422-409D-866A-64BF45DF6D43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1B08-BF99-4E14-8660-D578F2EF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41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86AB-4422-409D-866A-64BF45DF6D43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1B08-BF99-4E14-8660-D578F2EF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1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86AB-4422-409D-866A-64BF45DF6D43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1B08-BF99-4E14-8660-D578F2EF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86AB-4422-409D-866A-64BF45DF6D43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1B08-BF99-4E14-8660-D578F2EF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86AB-4422-409D-866A-64BF45DF6D43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1B08-BF99-4E14-8660-D578F2EF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1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86AB-4422-409D-866A-64BF45DF6D43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1B08-BF99-4E14-8660-D578F2EF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0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86AB-4422-409D-866A-64BF45DF6D43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1B08-BF99-4E14-8660-D578F2EF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A86AB-4422-409D-866A-64BF45DF6D43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71B08-BF99-4E14-8660-D578F2EF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A86AB-4422-409D-866A-64BF45DF6D43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71B08-BF99-4E14-8660-D578F2EF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hyperlink" Target="https://swissmodel.expasy.org/interactive/TPvFsH/models/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swissmodel.expasy.org/interactive/FBfdq2/models/" TargetMode="External"/><Relationship Id="rId5" Type="http://schemas.openxmlformats.org/officeDocument/2006/relationships/hyperlink" Target="https://swissmodel.expasy.org/interactive/Rw5Y8y/models/" TargetMode="Externa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553372"/>
              </p:ext>
            </p:extLst>
          </p:nvPr>
        </p:nvGraphicFramePr>
        <p:xfrm>
          <a:off x="967143" y="735045"/>
          <a:ext cx="4799175" cy="3458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3" imgW="6412680" imgH="4620600" progId="">
                  <p:embed/>
                </p:oleObj>
              </mc:Choice>
              <mc:Fallback>
                <p:oleObj r:id="rId3" imgW="6412680" imgH="4620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7143" y="735045"/>
                        <a:ext cx="4799175" cy="34588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own Arrow 6"/>
          <p:cNvSpPr/>
          <p:nvPr/>
        </p:nvSpPr>
        <p:spPr>
          <a:xfrm>
            <a:off x="4208105" y="2547257"/>
            <a:ext cx="177282" cy="233265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987211" y="2547257"/>
            <a:ext cx="177282" cy="233265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90057" y="4068146"/>
            <a:ext cx="18660" cy="47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01168" y="4609323"/>
            <a:ext cx="72731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STAT3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8213" y="2858276"/>
            <a:ext cx="657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FGF6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12046" y="3451060"/>
            <a:ext cx="665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FGFR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099387" y="5043970"/>
            <a:ext cx="9330" cy="47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10498" y="5585147"/>
            <a:ext cx="77777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HAMP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519126" y="4068146"/>
            <a:ext cx="18660" cy="47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30237" y="4609323"/>
            <a:ext cx="72731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STAT3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528456" y="5043970"/>
            <a:ext cx="9330" cy="47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9567" y="5585147"/>
            <a:ext cx="77777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HAMP</a:t>
            </a:r>
            <a:endParaRPr lang="en-US" dirty="0"/>
          </a:p>
        </p:txBody>
      </p:sp>
      <p:sp>
        <p:nvSpPr>
          <p:cNvPr id="26" name="Multiply 25"/>
          <p:cNvSpPr/>
          <p:nvPr/>
        </p:nvSpPr>
        <p:spPr>
          <a:xfrm>
            <a:off x="4385387" y="4163503"/>
            <a:ext cx="279919" cy="27544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4397826" y="5156963"/>
            <a:ext cx="279919" cy="27544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547109" y="311739"/>
            <a:ext cx="49203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FGF6 loss-of-function variants have high frequency in hemochromatosis population (red) compared with normal population (black). </a:t>
            </a:r>
            <a:r>
              <a:rPr lang="en-US" dirty="0"/>
              <a:t> </a:t>
            </a:r>
            <a:r>
              <a:rPr lang="en-US" dirty="0" smtClean="0"/>
              <a:t>In the normal population, FGF6 can activate FGF6-FGFR pathway and activate STAT3 to initiate the transcriptional expression of HAMP to decrease the iron release from small intestine cells. However, Loss-of-function FGF6 will lose the ability to activation to FGF-FGFR signaling and decrease HAMP expression while will cause high level iron release from </a:t>
            </a:r>
            <a:r>
              <a:rPr lang="en-US" dirty="0" smtClean="0"/>
              <a:t>small intestine cells.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568636" y="369727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Wild FGF6</a:t>
            </a:r>
          </a:p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400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</a:t>
            </a:r>
            <a:r>
              <a:rPr lang="en-US" sz="1400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://swissmodel.expasy.org/interactive/Rw5Y8y/models/#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Mutated FGF6</a:t>
            </a:r>
          </a:p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400" u="sng" dirty="0" smtClean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</a:t>
            </a:r>
            <a:r>
              <a:rPr lang="en-US" sz="1400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://swissmodel.expasy.org/interactive/FBfdq2/models/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FGFR2</a:t>
            </a:r>
          </a:p>
          <a:p>
            <a:r>
              <a:rPr lang="en-US" sz="1400" u="sng" dirty="0">
                <a:solidFill>
                  <a:srgbClr val="0563C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https://swissmodel.expasy.org/interactive/TPvFsH/models/</a:t>
            </a:r>
            <a:endParaRPr lang="en-US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77367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MCHS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8</cp:revision>
  <dcterms:created xsi:type="dcterms:W3CDTF">2019-02-21T22:33:22Z</dcterms:created>
  <dcterms:modified xsi:type="dcterms:W3CDTF">2019-02-22T00:52:07Z</dcterms:modified>
</cp:coreProperties>
</file>