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0F41CB8-0B65-4239-82DF-3E3AEE75306A}" type="datetimeFigureOut">
              <a:rPr lang="en-US" smtClean="0"/>
              <a:t>2/21/2019</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037DD65C-5D53-4BD3-A1FF-14AE06BD1025}" type="slidenum">
              <a:rPr lang="en-US" smtClean="0"/>
              <a:t>‹#›</a:t>
            </a:fld>
            <a:endParaRPr lang="en-US"/>
          </a:p>
        </p:txBody>
      </p:sp>
    </p:spTree>
    <p:extLst>
      <p:ext uri="{BB962C8B-B14F-4D97-AF65-F5344CB8AC3E}">
        <p14:creationId xmlns:p14="http://schemas.microsoft.com/office/powerpoint/2010/main" val="361911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f3-mjhid-1-1-e2009006: </a:t>
            </a:r>
            <a:r>
              <a:rPr lang="en-US" dirty="0"/>
              <a:t>Signal pathways in systemic regulation of </a:t>
            </a:r>
            <a:r>
              <a:rPr lang="en-US" dirty="0" err="1"/>
              <a:t>hepcidin</a:t>
            </a:r>
            <a:r>
              <a:rPr lang="en-US" dirty="0"/>
              <a:t>. Many stimuli regulate expression of </a:t>
            </a:r>
            <a:r>
              <a:rPr lang="en-US" dirty="0" err="1"/>
              <a:t>Hepcidin</a:t>
            </a:r>
            <a:r>
              <a:rPr lang="en-US" dirty="0"/>
              <a:t> gene (HAMP) in the liver. One of the best known positive modulator is represented by Bone Morphogenetic Proteins (BMPs) that bind BMP-Receptor (BMP-R) on the surface of the hepatocyte resulting in SMAD-mediated induction of HAMP transcription. </a:t>
            </a:r>
            <a:r>
              <a:rPr lang="en-US" dirty="0" err="1"/>
              <a:t>Hemojuvelin</a:t>
            </a:r>
            <a:r>
              <a:rPr lang="en-US" dirty="0"/>
              <a:t> (</a:t>
            </a:r>
            <a:r>
              <a:rPr lang="en-US" dirty="0" err="1"/>
              <a:t>mHJV</a:t>
            </a:r>
            <a:r>
              <a:rPr lang="en-US" dirty="0"/>
              <a:t>) increases this signal acting as BMP co-receptor on the cell surface. In contrast, the soluble forms of HJV (</a:t>
            </a:r>
            <a:r>
              <a:rPr lang="en-US" dirty="0" err="1"/>
              <a:t>sHJV</a:t>
            </a:r>
            <a:r>
              <a:rPr lang="en-US" dirty="0"/>
              <a:t>), produced by HJV cleavage by </a:t>
            </a:r>
            <a:r>
              <a:rPr lang="en-US" dirty="0" err="1"/>
              <a:t>furin</a:t>
            </a:r>
            <a:r>
              <a:rPr lang="en-US" dirty="0"/>
              <a:t> at position 335, act as “decoy-receptor” competing with </a:t>
            </a:r>
            <a:r>
              <a:rPr lang="en-US" dirty="0" err="1"/>
              <a:t>mHJV</a:t>
            </a:r>
            <a:r>
              <a:rPr lang="en-US" dirty="0"/>
              <a:t> for the BMP ligand. Matriptase-2 (Mt2), which is activated by iron deficiency and by hypoxia, is the most potent inhibitor of </a:t>
            </a:r>
            <a:r>
              <a:rPr lang="en-US" dirty="0" err="1"/>
              <a:t>hepcidin</a:t>
            </a:r>
            <a:r>
              <a:rPr lang="en-US" dirty="0"/>
              <a:t> production by cleaving </a:t>
            </a:r>
            <a:r>
              <a:rPr lang="en-US" dirty="0" err="1"/>
              <a:t>mHJV</a:t>
            </a:r>
            <a:r>
              <a:rPr lang="en-US" dirty="0"/>
              <a:t> on hepatocyte surface and so preventing BMP-mediated </a:t>
            </a:r>
            <a:r>
              <a:rPr lang="en-US" dirty="0" err="1"/>
              <a:t>hepcidin</a:t>
            </a:r>
            <a:r>
              <a:rPr lang="en-US" dirty="0"/>
              <a:t>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914E99A-3148-4A5F-AFF8-CE3C35604BE7}" type="slidenum">
              <a:rPr lang="en-US" smtClean="0"/>
              <a:t>4</a:t>
            </a:fld>
            <a:endParaRPr lang="en-US"/>
          </a:p>
        </p:txBody>
      </p:sp>
    </p:spTree>
    <p:extLst>
      <p:ext uri="{BB962C8B-B14F-4D97-AF65-F5344CB8AC3E}">
        <p14:creationId xmlns:p14="http://schemas.microsoft.com/office/powerpoint/2010/main" val="12779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59895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9642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96002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E4194-16AD-4AED-853A-4B226C3CB8D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39230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0E4194-16AD-4AED-853A-4B226C3CB8DA}"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9258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0E4194-16AD-4AED-853A-4B226C3CB8D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99090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0E4194-16AD-4AED-853A-4B226C3CB8DA}"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90433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0E4194-16AD-4AED-853A-4B226C3CB8DA}" type="datetimeFigureOut">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152899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E4194-16AD-4AED-853A-4B226C3CB8DA}" type="datetimeFigureOut">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57382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0E4194-16AD-4AED-853A-4B226C3CB8D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293031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0E4194-16AD-4AED-853A-4B226C3CB8DA}"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429BE-78DC-441D-91AA-981E90423E27}" type="slidenum">
              <a:rPr lang="en-US" smtClean="0"/>
              <a:t>‹#›</a:t>
            </a:fld>
            <a:endParaRPr lang="en-US"/>
          </a:p>
        </p:txBody>
      </p:sp>
    </p:spTree>
    <p:extLst>
      <p:ext uri="{BB962C8B-B14F-4D97-AF65-F5344CB8AC3E}">
        <p14:creationId xmlns:p14="http://schemas.microsoft.com/office/powerpoint/2010/main" val="313737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4194-16AD-4AED-853A-4B226C3CB8DA}" type="datetimeFigureOut">
              <a:rPr lang="en-US" smtClean="0"/>
              <a:t>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429BE-78DC-441D-91AA-981E90423E27}" type="slidenum">
              <a:rPr lang="en-US" smtClean="0"/>
              <a:t>‹#›</a:t>
            </a:fld>
            <a:endParaRPr lang="en-US"/>
          </a:p>
        </p:txBody>
      </p:sp>
    </p:spTree>
    <p:extLst>
      <p:ext uri="{BB962C8B-B14F-4D97-AF65-F5344CB8AC3E}">
        <p14:creationId xmlns:p14="http://schemas.microsoft.com/office/powerpoint/2010/main" val="343555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4611" y="990601"/>
            <a:ext cx="7848600" cy="4243667"/>
          </a:xfrm>
          <a:prstGeom prst="rect">
            <a:avLst/>
          </a:prstGeom>
        </p:spPr>
      </p:pic>
    </p:spTree>
    <p:extLst>
      <p:ext uri="{BB962C8B-B14F-4D97-AF65-F5344CB8AC3E}">
        <p14:creationId xmlns:p14="http://schemas.microsoft.com/office/powerpoint/2010/main" val="70029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xternal file that holds a picture, illustration, etc.&#10;Object name is wdev0004-0215-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7201"/>
            <a:ext cx="4343400" cy="58779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ternal file that holds a picture, illustration, etc.&#10;Object name is wdev0004-0215-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304800"/>
            <a:ext cx="4153819" cy="3409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85679" y="4114801"/>
            <a:ext cx="1752600" cy="2585323"/>
          </a:xfrm>
          <a:prstGeom prst="rect">
            <a:avLst/>
          </a:prstGeom>
        </p:spPr>
        <p:txBody>
          <a:bodyPr wrap="square">
            <a:spAutoFit/>
          </a:bodyPr>
          <a:lstStyle/>
          <a:p>
            <a:pPr algn="just"/>
            <a:r>
              <a:rPr lang="en-US" dirty="0">
                <a:latin typeface="Arial" panose="020B0604020202020204" pitchFamily="34" charset="0"/>
                <a:ea typeface="DengXian"/>
              </a:rPr>
              <a:t>STAT1</a:t>
            </a:r>
            <a:endParaRPr lang="en-US" sz="2000" dirty="0">
              <a:latin typeface="Times New Roman" panose="02020603050405020304" pitchFamily="18" charset="0"/>
              <a:ea typeface="DengXian"/>
            </a:endParaRPr>
          </a:p>
          <a:p>
            <a:pPr algn="just"/>
            <a:r>
              <a:rPr lang="en-US" dirty="0">
                <a:highlight>
                  <a:srgbClr val="FFFF00"/>
                </a:highlight>
                <a:latin typeface="Arial" panose="020B0604020202020204" pitchFamily="34" charset="0"/>
                <a:ea typeface="DengXian"/>
              </a:rPr>
              <a:t>STAT3</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STAT5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FOXO1</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ETV4</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DUSP6</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SPRY</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SEF</a:t>
            </a:r>
            <a:endParaRPr lang="en-US" sz="2000" dirty="0">
              <a:latin typeface="Times New Roman" panose="02020603050405020304" pitchFamily="18" charset="0"/>
              <a:ea typeface="DengXian"/>
            </a:endParaRPr>
          </a:p>
        </p:txBody>
      </p:sp>
      <p:sp>
        <p:nvSpPr>
          <p:cNvPr id="3" name="Rectangle 2"/>
          <p:cNvSpPr/>
          <p:nvPr/>
        </p:nvSpPr>
        <p:spPr>
          <a:xfrm>
            <a:off x="7880462" y="5039750"/>
            <a:ext cx="915635" cy="369332"/>
          </a:xfrm>
          <a:prstGeom prst="rect">
            <a:avLst/>
          </a:prstGeom>
        </p:spPr>
        <p:txBody>
          <a:bodyPr wrap="none">
            <a:spAutoFit/>
          </a:bodyPr>
          <a:lstStyle/>
          <a:p>
            <a:r>
              <a:rPr lang="en-US" i="1" dirty="0">
                <a:solidFill>
                  <a:srgbClr val="202020"/>
                </a:solidFill>
                <a:latin typeface="Roboto"/>
              </a:rPr>
              <a:t>HAMP</a:t>
            </a:r>
            <a:r>
              <a:rPr lang="en-US" dirty="0">
                <a:solidFill>
                  <a:srgbClr val="202020"/>
                </a:solidFill>
                <a:latin typeface="Roboto"/>
              </a:rPr>
              <a:t> </a:t>
            </a:r>
            <a:endParaRPr lang="en-US" dirty="0"/>
          </a:p>
        </p:txBody>
      </p:sp>
      <p:cxnSp>
        <p:nvCxnSpPr>
          <p:cNvPr id="5" name="Straight Arrow Connector 4"/>
          <p:cNvCxnSpPr/>
          <p:nvPr/>
        </p:nvCxnSpPr>
        <p:spPr>
          <a:xfrm>
            <a:off x="8153400" y="4495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796096" y="4343400"/>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458200" y="3886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0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nal pathways in systemic regulation of hepcidin. Many stimuli regulate expression of Hepcidin gene (HAMP) in the liver. One of the best known positive modulator is represented by Bone Morphogenetic Proteins (BMPs) that bind BMP-Receptor (BMP-R) on the surface of the hepatocyte resulting in SMAD-mediated induction of HAMP transcription. Hemojuvelin (mHJV) increases this signal acting as BMP co-receptor on the cell surface. In contrast, the soluble forms of HJV (sHJV), produced by HJV cleavage by furin at position 335, act as âdecoy-receptorâ competing with mHJV for the BMP ligand. Matriptase-2 (Mt2), which is activated by iron deficiency and by hypoxia, is the most potent inhibitor of hepcidin production by cleaving mHJV on hepatocyte surface and so preventing BMP-mediated hepcidin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12" y="838201"/>
            <a:ext cx="5257800" cy="39125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42872" y="4371495"/>
            <a:ext cx="8534400" cy="2492990"/>
          </a:xfrm>
          <a:prstGeom prst="rect">
            <a:avLst/>
          </a:prstGeom>
        </p:spPr>
        <p:txBody>
          <a:bodyPr wrap="square">
            <a:spAutoFit/>
          </a:bodyPr>
          <a:lstStyle/>
          <a:p>
            <a:pPr algn="just"/>
            <a:r>
              <a:rPr lang="en-US" sz="1600" dirty="0">
                <a:latin typeface="Arial" panose="020B0604020202020204" pitchFamily="34" charset="0"/>
                <a:ea typeface="DengXian"/>
              </a:rPr>
              <a:t>Paracrine FGF6 interacts with FGFR with Heparin or </a:t>
            </a:r>
            <a:r>
              <a:rPr lang="en-US" sz="1600" dirty="0" err="1">
                <a:latin typeface="Arial" panose="020B0604020202020204" pitchFamily="34" charset="0"/>
                <a:ea typeface="DengXian"/>
              </a:rPr>
              <a:t>heparan</a:t>
            </a:r>
            <a:r>
              <a:rPr lang="en-US" sz="1600" dirty="0">
                <a:latin typeface="Arial" panose="020B0604020202020204" pitchFamily="34" charset="0"/>
                <a:ea typeface="DengXian"/>
              </a:rPr>
              <a:t> </a:t>
            </a:r>
            <a:r>
              <a:rPr lang="en-US" sz="1600" dirty="0" err="1">
                <a:latin typeface="Arial" panose="020B0604020202020204" pitchFamily="34" charset="0"/>
                <a:ea typeface="DengXian"/>
              </a:rPr>
              <a:t>sulphate</a:t>
            </a:r>
            <a:r>
              <a:rPr lang="en-US" sz="1600" dirty="0">
                <a:latin typeface="Arial" panose="020B0604020202020204" pitchFamily="34" charset="0"/>
                <a:ea typeface="DengXian"/>
              </a:rPr>
              <a:t> proteoglycan (HPSG) as the cofactor to initial FGF pathway (Nobuyuki </a:t>
            </a:r>
            <a:r>
              <a:rPr lang="en-US" sz="1600" dirty="0" err="1">
                <a:latin typeface="Arial" panose="020B0604020202020204" pitchFamily="34" charset="0"/>
                <a:ea typeface="DengXian"/>
              </a:rPr>
              <a:t>itoh</a:t>
            </a:r>
            <a:r>
              <a:rPr lang="en-US" sz="1600" dirty="0">
                <a:latin typeface="Arial" panose="020B0604020202020204" pitchFamily="34" charset="0"/>
                <a:ea typeface="DengXian"/>
              </a:rPr>
              <a:t>, JBC, 2011). Activated FGFRs have the ability to phosphorylate specific tyrosine residues and activate RAS-MAPK pathway, PI3K-AKT pathway, </a:t>
            </a:r>
            <a:r>
              <a:rPr lang="en-US" sz="1600" dirty="0" err="1">
                <a:latin typeface="Arial" panose="020B0604020202020204" pitchFamily="34" charset="0"/>
                <a:ea typeface="DengXian"/>
              </a:rPr>
              <a:t>PLCγ</a:t>
            </a:r>
            <a:r>
              <a:rPr lang="en-US" sz="1600" dirty="0">
                <a:latin typeface="Arial" panose="020B0604020202020204" pitchFamily="34" charset="0"/>
                <a:ea typeface="DengXian"/>
              </a:rPr>
              <a:t> pathway</a:t>
            </a:r>
            <a:r>
              <a:rPr lang="en-US" dirty="0">
                <a:latin typeface="Times New Roman" panose="02020603050405020304" pitchFamily="18" charset="0"/>
                <a:ea typeface="DengXian"/>
              </a:rPr>
              <a:t> and STAT pathway (Turner, Nature Review Cancer 2010). Iron overload, and inflammation could positively regulate </a:t>
            </a:r>
            <a:r>
              <a:rPr lang="en-US" dirty="0" err="1">
                <a:latin typeface="Times New Roman" panose="02020603050405020304" pitchFamily="18" charset="0"/>
                <a:ea typeface="DengXian"/>
              </a:rPr>
              <a:t>hepcidin</a:t>
            </a:r>
            <a:r>
              <a:rPr lang="en-US" dirty="0">
                <a:latin typeface="Times New Roman" panose="02020603050405020304" pitchFamily="18" charset="0"/>
                <a:ea typeface="DengXian"/>
              </a:rPr>
              <a:t> by BMP/</a:t>
            </a:r>
            <a:r>
              <a:rPr lang="en-US" dirty="0" err="1">
                <a:latin typeface="Times New Roman" panose="02020603050405020304" pitchFamily="18" charset="0"/>
                <a:ea typeface="DengXian"/>
              </a:rPr>
              <a:t>Smad</a:t>
            </a:r>
            <a:r>
              <a:rPr lang="en-US" dirty="0">
                <a:latin typeface="Times New Roman" panose="02020603050405020304" pitchFamily="18" charset="0"/>
                <a:ea typeface="DengXian"/>
              </a:rPr>
              <a:t> pathway (Ivana, JCI, 2007) and inflammatory IL-6/STAT3 pathways (Thomas, JCI, 2010 and </a:t>
            </a:r>
            <a:r>
              <a:rPr lang="en-US" dirty="0" err="1">
                <a:latin typeface="Times New Roman" panose="02020603050405020304" pitchFamily="18" charset="0"/>
                <a:ea typeface="DengXian"/>
              </a:rPr>
              <a:t>Diedra</a:t>
            </a:r>
            <a:r>
              <a:rPr lang="en-US" dirty="0">
                <a:latin typeface="Times New Roman" panose="02020603050405020304" pitchFamily="18" charset="0"/>
                <a:ea typeface="DengXian"/>
              </a:rPr>
              <a:t>, blood, 2006). However, loss-of-function mutation of FGF6 will silence FGF6-FGFR pathway and cause low expression of </a:t>
            </a:r>
            <a:r>
              <a:rPr lang="en-US" dirty="0" err="1">
                <a:latin typeface="Times New Roman" panose="02020603050405020304" pitchFamily="18" charset="0"/>
                <a:ea typeface="DengXian"/>
              </a:rPr>
              <a:t>hapcidin</a:t>
            </a:r>
            <a:r>
              <a:rPr lang="en-US" dirty="0">
                <a:latin typeface="Times New Roman" panose="02020603050405020304" pitchFamily="18" charset="0"/>
                <a:ea typeface="DengXian"/>
              </a:rPr>
              <a:t> which will decrease the inhibition of irons transfer from intestinal cell to blood. </a:t>
            </a:r>
          </a:p>
        </p:txBody>
      </p:sp>
    </p:spTree>
    <p:extLst>
      <p:ext uri="{BB962C8B-B14F-4D97-AF65-F5344CB8AC3E}">
        <p14:creationId xmlns:p14="http://schemas.microsoft.com/office/powerpoint/2010/main" val="240140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77038" y="340468"/>
            <a:ext cx="8911429" cy="5996336"/>
            <a:chOff x="53037" y="340468"/>
            <a:chExt cx="8911429" cy="5996336"/>
          </a:xfrm>
        </p:grpSpPr>
        <p:pic>
          <p:nvPicPr>
            <p:cNvPr id="2" name="Picture 1"/>
            <p:cNvPicPr>
              <a:picLocks noChangeAspect="1"/>
            </p:cNvPicPr>
            <p:nvPr/>
          </p:nvPicPr>
          <p:blipFill>
            <a:blip r:embed="rId3"/>
            <a:stretch>
              <a:fillRect/>
            </a:stretch>
          </p:blipFill>
          <p:spPr>
            <a:xfrm>
              <a:off x="228600" y="340468"/>
              <a:ext cx="4068474" cy="2503065"/>
            </a:xfrm>
            <a:prstGeom prst="rect">
              <a:avLst/>
            </a:prstGeom>
          </p:spPr>
        </p:pic>
        <p:pic>
          <p:nvPicPr>
            <p:cNvPr id="3" name="Picture 2"/>
            <p:cNvPicPr>
              <a:picLocks noChangeAspect="1"/>
            </p:cNvPicPr>
            <p:nvPr/>
          </p:nvPicPr>
          <p:blipFill>
            <a:blip r:embed="rId4"/>
            <a:stretch>
              <a:fillRect/>
            </a:stretch>
          </p:blipFill>
          <p:spPr>
            <a:xfrm>
              <a:off x="4419600" y="340468"/>
              <a:ext cx="4544866" cy="2538733"/>
            </a:xfrm>
            <a:prstGeom prst="rect">
              <a:avLst/>
            </a:prstGeom>
          </p:spPr>
        </p:pic>
        <p:pic>
          <p:nvPicPr>
            <p:cNvPr id="4" name="Picture 3"/>
            <p:cNvPicPr>
              <a:picLocks noChangeAspect="1"/>
            </p:cNvPicPr>
            <p:nvPr/>
          </p:nvPicPr>
          <p:blipFill>
            <a:blip r:embed="rId5"/>
            <a:stretch>
              <a:fillRect/>
            </a:stretch>
          </p:blipFill>
          <p:spPr>
            <a:xfrm>
              <a:off x="4542085" y="3276600"/>
              <a:ext cx="4299896" cy="2368302"/>
            </a:xfrm>
            <a:prstGeom prst="rect">
              <a:avLst/>
            </a:prstGeom>
          </p:spPr>
        </p:pic>
        <p:pic>
          <p:nvPicPr>
            <p:cNvPr id="5" name="Picture 4"/>
            <p:cNvPicPr>
              <a:picLocks noChangeAspect="1"/>
            </p:cNvPicPr>
            <p:nvPr/>
          </p:nvPicPr>
          <p:blipFill>
            <a:blip r:embed="rId6"/>
            <a:stretch>
              <a:fillRect/>
            </a:stretch>
          </p:blipFill>
          <p:spPr>
            <a:xfrm>
              <a:off x="53037" y="3048000"/>
              <a:ext cx="4419600" cy="3288804"/>
            </a:xfrm>
            <a:prstGeom prst="rect">
              <a:avLst/>
            </a:prstGeom>
          </p:spPr>
        </p:pic>
      </p:grpSp>
    </p:spTree>
    <p:extLst>
      <p:ext uri="{BB962C8B-B14F-4D97-AF65-F5344CB8AC3E}">
        <p14:creationId xmlns:p14="http://schemas.microsoft.com/office/powerpoint/2010/main" val="2059269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95</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DengXian</vt:lpstr>
      <vt:lpstr>Roboto</vt:lpstr>
      <vt:lpstr>Times New Roman</vt:lpstr>
      <vt:lpstr>Office Theme</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cp:revision>
  <cp:lastPrinted>2019-02-21T23:20:07Z</cp:lastPrinted>
  <dcterms:created xsi:type="dcterms:W3CDTF">2019-01-31T07:00:34Z</dcterms:created>
  <dcterms:modified xsi:type="dcterms:W3CDTF">2019-02-22T05:40:56Z</dcterms:modified>
</cp:coreProperties>
</file>