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94" r:id="rId3"/>
    <p:sldId id="288" r:id="rId4"/>
    <p:sldId id="287" r:id="rId5"/>
    <p:sldId id="289" r:id="rId6"/>
    <p:sldId id="292" r:id="rId7"/>
    <p:sldId id="290" r:id="rId8"/>
    <p:sldId id="291" r:id="rId9"/>
    <p:sldId id="262" r:id="rId10"/>
    <p:sldId id="293" r:id="rId11"/>
    <p:sldId id="259" r:id="rId12"/>
    <p:sldId id="258" r:id="rId13"/>
    <p:sldId id="263" r:id="rId14"/>
    <p:sldId id="275" r:id="rId15"/>
    <p:sldId id="264" r:id="rId16"/>
    <p:sldId id="265" r:id="rId17"/>
    <p:sldId id="277" r:id="rId18"/>
    <p:sldId id="295" r:id="rId19"/>
    <p:sldId id="296" r:id="rId20"/>
    <p:sldId id="297" r:id="rId21"/>
    <p:sldId id="278" r:id="rId22"/>
    <p:sldId id="279" r:id="rId23"/>
    <p:sldId id="280" r:id="rId24"/>
    <p:sldId id="281" r:id="rId25"/>
    <p:sldId id="282" r:id="rId26"/>
    <p:sldId id="286" r:id="rId27"/>
    <p:sldId id="283" r:id="rId28"/>
    <p:sldId id="284" r:id="rId29"/>
  </p:sldIdLst>
  <p:sldSz cx="9144000" cy="6858000" type="screen4x3"/>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791" autoAdjust="0"/>
  </p:normalViewPr>
  <p:slideViewPr>
    <p:cSldViewPr>
      <p:cViewPr varScale="1">
        <p:scale>
          <a:sx n="101" d="100"/>
          <a:sy n="101" d="100"/>
        </p:scale>
        <p:origin x="191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19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1963"/>
          </a:xfrm>
          <a:prstGeom prst="rect">
            <a:avLst/>
          </a:prstGeom>
        </p:spPr>
        <p:txBody>
          <a:bodyPr vert="horz" lIns="91440" tIns="45720" rIns="91440" bIns="45720" rtlCol="0"/>
          <a:lstStyle>
            <a:lvl1pPr algn="r">
              <a:defRPr sz="1200"/>
            </a:lvl1pPr>
          </a:lstStyle>
          <a:p>
            <a:fld id="{2A442CEF-E289-44A1-B352-DC94673B329F}" type="datetimeFigureOut">
              <a:rPr lang="en-US" smtClean="0"/>
              <a:t>1/30/2019</a:t>
            </a:fld>
            <a:endParaRPr lang="en-US"/>
          </a:p>
        </p:txBody>
      </p:sp>
      <p:sp>
        <p:nvSpPr>
          <p:cNvPr id="4" name="Slide Image Placeholder 3"/>
          <p:cNvSpPr>
            <a:spLocks noGrp="1" noRot="1" noChangeAspect="1"/>
          </p:cNvSpPr>
          <p:nvPr>
            <p:ph type="sldImg" idx="2"/>
          </p:nvPr>
        </p:nvSpPr>
        <p:spPr>
          <a:xfrm>
            <a:off x="1195388" y="692150"/>
            <a:ext cx="4619625" cy="34639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387850"/>
            <a:ext cx="5607050" cy="41560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772525"/>
            <a:ext cx="3038475" cy="46196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772525"/>
            <a:ext cx="3038475" cy="461963"/>
          </a:xfrm>
          <a:prstGeom prst="rect">
            <a:avLst/>
          </a:prstGeom>
        </p:spPr>
        <p:txBody>
          <a:bodyPr vert="horz" lIns="91440" tIns="45720" rIns="91440" bIns="45720" rtlCol="0" anchor="b"/>
          <a:lstStyle>
            <a:lvl1pPr algn="r">
              <a:defRPr sz="1200"/>
            </a:lvl1pPr>
          </a:lstStyle>
          <a:p>
            <a:fld id="{2914E99A-3148-4A5F-AFF8-CE3C35604BE7}" type="slidenum">
              <a:rPr lang="en-US" smtClean="0"/>
              <a:t>‹#›</a:t>
            </a:fld>
            <a:endParaRPr lang="en-US"/>
          </a:p>
        </p:txBody>
      </p:sp>
    </p:spTree>
    <p:extLst>
      <p:ext uri="{BB962C8B-B14F-4D97-AF65-F5344CB8AC3E}">
        <p14:creationId xmlns:p14="http://schemas.microsoft.com/office/powerpoint/2010/main" val="1829644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gdc-client.exe download -m \\mcrfnas2\bigdata\Genetic\Projects\shg047\LIHC\gdc_manifest.2018-01-11T01_08_53.324183.txt -d \\mcrfnas2\bigdata\Genetic\Projects\shg047\LIHC\</a:t>
            </a:r>
          </a:p>
          <a:p>
            <a:endParaRPr lang="en-US" dirty="0"/>
          </a:p>
        </p:txBody>
      </p:sp>
      <p:sp>
        <p:nvSpPr>
          <p:cNvPr id="4" name="Slide Number Placeholder 3"/>
          <p:cNvSpPr>
            <a:spLocks noGrp="1"/>
          </p:cNvSpPr>
          <p:nvPr>
            <p:ph type="sldNum" sz="quarter" idx="10"/>
          </p:nvPr>
        </p:nvSpPr>
        <p:spPr/>
        <p:txBody>
          <a:bodyPr/>
          <a:lstStyle/>
          <a:p>
            <a:fld id="{2914E99A-3148-4A5F-AFF8-CE3C35604BE7}" type="slidenum">
              <a:rPr lang="en-US" smtClean="0"/>
              <a:t>14</a:t>
            </a:fld>
            <a:endParaRPr lang="en-US"/>
          </a:p>
        </p:txBody>
      </p:sp>
    </p:spTree>
    <p:extLst>
      <p:ext uri="{BB962C8B-B14F-4D97-AF65-F5344CB8AC3E}">
        <p14:creationId xmlns:p14="http://schemas.microsoft.com/office/powerpoint/2010/main" val="1750132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914E99A-3148-4A5F-AFF8-CE3C35604BE7}" type="slidenum">
              <a:rPr lang="en-US" smtClean="0"/>
              <a:t>15</a:t>
            </a:fld>
            <a:endParaRPr lang="en-US"/>
          </a:p>
        </p:txBody>
      </p:sp>
    </p:spTree>
    <p:extLst>
      <p:ext uri="{BB962C8B-B14F-4D97-AF65-F5344CB8AC3E}">
        <p14:creationId xmlns:p14="http://schemas.microsoft.com/office/powerpoint/2010/main" val="3734194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f3-mjhid-1-1-e2009006: </a:t>
            </a:r>
            <a:r>
              <a:rPr lang="en-US" sz="1200" b="0" i="0" kern="1200" dirty="0" smtClean="0">
                <a:solidFill>
                  <a:schemeClr val="tx1"/>
                </a:solidFill>
                <a:effectLst/>
                <a:latin typeface="+mn-lt"/>
                <a:ea typeface="+mn-ea"/>
                <a:cs typeface="+mn-cs"/>
              </a:rPr>
              <a:t>Signal pathways in systemic regulation of </a:t>
            </a:r>
            <a:r>
              <a:rPr lang="en-US" sz="1200" b="0" i="0" kern="1200" dirty="0" err="1" smtClean="0">
                <a:solidFill>
                  <a:schemeClr val="tx1"/>
                </a:solidFill>
                <a:effectLst/>
                <a:latin typeface="+mn-lt"/>
                <a:ea typeface="+mn-ea"/>
                <a:cs typeface="+mn-cs"/>
              </a:rPr>
              <a:t>hepcidin</a:t>
            </a:r>
            <a:r>
              <a:rPr lang="en-US" sz="1200" b="0" i="0" kern="1200" dirty="0" smtClean="0">
                <a:solidFill>
                  <a:schemeClr val="tx1"/>
                </a:solidFill>
                <a:effectLst/>
                <a:latin typeface="+mn-lt"/>
                <a:ea typeface="+mn-ea"/>
                <a:cs typeface="+mn-cs"/>
              </a:rPr>
              <a:t>. Many stimuli regulate expression of </a:t>
            </a:r>
            <a:r>
              <a:rPr lang="en-US" sz="1200" b="0" i="0" kern="1200" dirty="0" err="1" smtClean="0">
                <a:solidFill>
                  <a:schemeClr val="tx1"/>
                </a:solidFill>
                <a:effectLst/>
                <a:latin typeface="+mn-lt"/>
                <a:ea typeface="+mn-ea"/>
                <a:cs typeface="+mn-cs"/>
              </a:rPr>
              <a:t>Hepcidin</a:t>
            </a:r>
            <a:r>
              <a:rPr lang="en-US" sz="1200" b="0" i="0" kern="1200" dirty="0" smtClean="0">
                <a:solidFill>
                  <a:schemeClr val="tx1"/>
                </a:solidFill>
                <a:effectLst/>
                <a:latin typeface="+mn-lt"/>
                <a:ea typeface="+mn-ea"/>
                <a:cs typeface="+mn-cs"/>
              </a:rPr>
              <a:t> gene (HAMP) in the liver. One of the best known positive modulator is represented by Bone Morphogenetic Proteins (BMPs) that bind BMP-Receptor (BMP-R) on the surface of the hepatocyte resulting in SMAD-mediated induction of HAMP transcription. </a:t>
            </a:r>
            <a:r>
              <a:rPr lang="en-US" sz="1200" b="0" i="0" kern="1200" dirty="0" err="1" smtClean="0">
                <a:solidFill>
                  <a:schemeClr val="tx1"/>
                </a:solidFill>
                <a:effectLst/>
                <a:latin typeface="+mn-lt"/>
                <a:ea typeface="+mn-ea"/>
                <a:cs typeface="+mn-cs"/>
              </a:rPr>
              <a:t>Hemojuvelin</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mHJV</a:t>
            </a:r>
            <a:r>
              <a:rPr lang="en-US" sz="1200" b="0" i="0" kern="1200" dirty="0" smtClean="0">
                <a:solidFill>
                  <a:schemeClr val="tx1"/>
                </a:solidFill>
                <a:effectLst/>
                <a:latin typeface="+mn-lt"/>
                <a:ea typeface="+mn-ea"/>
                <a:cs typeface="+mn-cs"/>
              </a:rPr>
              <a:t>) increases this signal acting as BMP co-receptor on the cell surface. In contrast, the soluble forms of HJV (</a:t>
            </a:r>
            <a:r>
              <a:rPr lang="en-US" sz="1200" b="0" i="0" kern="1200" dirty="0" err="1" smtClean="0">
                <a:solidFill>
                  <a:schemeClr val="tx1"/>
                </a:solidFill>
                <a:effectLst/>
                <a:latin typeface="+mn-lt"/>
                <a:ea typeface="+mn-ea"/>
                <a:cs typeface="+mn-cs"/>
              </a:rPr>
              <a:t>sHJV</a:t>
            </a:r>
            <a:r>
              <a:rPr lang="en-US" sz="1200" b="0" i="0" kern="1200" dirty="0" smtClean="0">
                <a:solidFill>
                  <a:schemeClr val="tx1"/>
                </a:solidFill>
                <a:effectLst/>
                <a:latin typeface="+mn-lt"/>
                <a:ea typeface="+mn-ea"/>
                <a:cs typeface="+mn-cs"/>
              </a:rPr>
              <a:t>), produced by HJV cleavage by </a:t>
            </a:r>
            <a:r>
              <a:rPr lang="en-US" sz="1200" b="0" i="0" kern="1200" dirty="0" err="1" smtClean="0">
                <a:solidFill>
                  <a:schemeClr val="tx1"/>
                </a:solidFill>
                <a:effectLst/>
                <a:latin typeface="+mn-lt"/>
                <a:ea typeface="+mn-ea"/>
                <a:cs typeface="+mn-cs"/>
              </a:rPr>
              <a:t>furin</a:t>
            </a:r>
            <a:r>
              <a:rPr lang="en-US" sz="1200" b="0" i="0" kern="1200" dirty="0" smtClean="0">
                <a:solidFill>
                  <a:schemeClr val="tx1"/>
                </a:solidFill>
                <a:effectLst/>
                <a:latin typeface="+mn-lt"/>
                <a:ea typeface="+mn-ea"/>
                <a:cs typeface="+mn-cs"/>
              </a:rPr>
              <a:t> at position 335, act as “decoy-receptor” competing with </a:t>
            </a:r>
            <a:r>
              <a:rPr lang="en-US" sz="1200" b="0" i="0" kern="1200" dirty="0" err="1" smtClean="0">
                <a:solidFill>
                  <a:schemeClr val="tx1"/>
                </a:solidFill>
                <a:effectLst/>
                <a:latin typeface="+mn-lt"/>
                <a:ea typeface="+mn-ea"/>
                <a:cs typeface="+mn-cs"/>
              </a:rPr>
              <a:t>mHJV</a:t>
            </a:r>
            <a:r>
              <a:rPr lang="en-US" sz="1200" b="0" i="0" kern="1200" dirty="0" smtClean="0">
                <a:solidFill>
                  <a:schemeClr val="tx1"/>
                </a:solidFill>
                <a:effectLst/>
                <a:latin typeface="+mn-lt"/>
                <a:ea typeface="+mn-ea"/>
                <a:cs typeface="+mn-cs"/>
              </a:rPr>
              <a:t> for the BMP ligand. Matriptase-2 (Mt2), which is activated by iron deficiency and by hypoxia, is the most potent inhibitor of </a:t>
            </a:r>
            <a:r>
              <a:rPr lang="en-US" sz="1200" b="0" i="0" kern="1200" dirty="0" err="1" smtClean="0">
                <a:solidFill>
                  <a:schemeClr val="tx1"/>
                </a:solidFill>
                <a:effectLst/>
                <a:latin typeface="+mn-lt"/>
                <a:ea typeface="+mn-ea"/>
                <a:cs typeface="+mn-cs"/>
              </a:rPr>
              <a:t>hepcidin</a:t>
            </a:r>
            <a:r>
              <a:rPr lang="en-US" sz="1200" b="0" i="0" kern="1200" dirty="0" smtClean="0">
                <a:solidFill>
                  <a:schemeClr val="tx1"/>
                </a:solidFill>
                <a:effectLst/>
                <a:latin typeface="+mn-lt"/>
                <a:ea typeface="+mn-ea"/>
                <a:cs typeface="+mn-cs"/>
              </a:rPr>
              <a:t> production by cleaving </a:t>
            </a:r>
            <a:r>
              <a:rPr lang="en-US" sz="1200" b="0" i="0" kern="1200" dirty="0" err="1" smtClean="0">
                <a:solidFill>
                  <a:schemeClr val="tx1"/>
                </a:solidFill>
                <a:effectLst/>
                <a:latin typeface="+mn-lt"/>
                <a:ea typeface="+mn-ea"/>
                <a:cs typeface="+mn-cs"/>
              </a:rPr>
              <a:t>mHJV</a:t>
            </a:r>
            <a:r>
              <a:rPr lang="en-US" sz="1200" b="0" i="0" kern="1200" dirty="0" smtClean="0">
                <a:solidFill>
                  <a:schemeClr val="tx1"/>
                </a:solidFill>
                <a:effectLst/>
                <a:latin typeface="+mn-lt"/>
                <a:ea typeface="+mn-ea"/>
                <a:cs typeface="+mn-cs"/>
              </a:rPr>
              <a:t> on hepatocyte surface and so preventing BMP-mediated </a:t>
            </a:r>
            <a:r>
              <a:rPr lang="en-US" sz="1200" b="0" i="0" kern="1200" dirty="0" err="1" smtClean="0">
                <a:solidFill>
                  <a:schemeClr val="tx1"/>
                </a:solidFill>
                <a:effectLst/>
                <a:latin typeface="+mn-lt"/>
                <a:ea typeface="+mn-ea"/>
                <a:cs typeface="+mn-cs"/>
              </a:rPr>
              <a:t>hepcidin</a:t>
            </a:r>
            <a:r>
              <a:rPr lang="en-US" sz="1200" b="0" i="0" kern="1200" dirty="0" smtClean="0">
                <a:solidFill>
                  <a:schemeClr val="tx1"/>
                </a:solidFill>
                <a:effectLst/>
                <a:latin typeface="+mn-lt"/>
                <a:ea typeface="+mn-ea"/>
                <a:cs typeface="+mn-cs"/>
              </a:rPr>
              <a:t> production. HAMP expression is also stimulated by inflammation, via the soluble mediator Interleukin-6 (IL6) and its specific membrane receptor (IL6-R) activating a STAT3-dependent signal pathway promoting HAMP transcription. HFE, TfR2 and TfR1 positively influence HAMP transcription in a ERK1/2 mediated way acting as a functional molecular complex on the cell surface playing a primary role in the hepatocyte sensing of circulating iron levels. Erythropoiesis, via the soluble mediator Growth Differentiation Factor 15 (GDF15) and Twisted Gastrulation (TWSG) 1, and hypoxia, via Hypoxia Inducible Factor (HIF), decrease HAMP expression (see text for further explanation).</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2914E99A-3148-4A5F-AFF8-CE3C35604BE7}" type="slidenum">
              <a:rPr lang="en-US" smtClean="0"/>
              <a:t>20</a:t>
            </a:fld>
            <a:endParaRPr lang="en-US"/>
          </a:p>
        </p:txBody>
      </p:sp>
    </p:spTree>
    <p:extLst>
      <p:ext uri="{BB962C8B-B14F-4D97-AF65-F5344CB8AC3E}">
        <p14:creationId xmlns:p14="http://schemas.microsoft.com/office/powerpoint/2010/main" val="1364008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A7AAC3-B8BC-49D1-A6BC-83DEE38B0467}" type="datetimeFigureOut">
              <a:rPr lang="en-US" smtClean="0"/>
              <a:t>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BEC975-0025-4120-A2DF-9E6AC92A96B7}" type="slidenum">
              <a:rPr lang="en-US" smtClean="0"/>
              <a:t>‹#›</a:t>
            </a:fld>
            <a:endParaRPr lang="en-US"/>
          </a:p>
        </p:txBody>
      </p:sp>
    </p:spTree>
    <p:extLst>
      <p:ext uri="{BB962C8B-B14F-4D97-AF65-F5344CB8AC3E}">
        <p14:creationId xmlns:p14="http://schemas.microsoft.com/office/powerpoint/2010/main" val="2182414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A7AAC3-B8BC-49D1-A6BC-83DEE38B0467}" type="datetimeFigureOut">
              <a:rPr lang="en-US" smtClean="0"/>
              <a:t>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BEC975-0025-4120-A2DF-9E6AC92A96B7}" type="slidenum">
              <a:rPr lang="en-US" smtClean="0"/>
              <a:t>‹#›</a:t>
            </a:fld>
            <a:endParaRPr lang="en-US"/>
          </a:p>
        </p:txBody>
      </p:sp>
    </p:spTree>
    <p:extLst>
      <p:ext uri="{BB962C8B-B14F-4D97-AF65-F5344CB8AC3E}">
        <p14:creationId xmlns:p14="http://schemas.microsoft.com/office/powerpoint/2010/main" val="390647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A7AAC3-B8BC-49D1-A6BC-83DEE38B0467}" type="datetimeFigureOut">
              <a:rPr lang="en-US" smtClean="0"/>
              <a:t>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BEC975-0025-4120-A2DF-9E6AC92A96B7}" type="slidenum">
              <a:rPr lang="en-US" smtClean="0"/>
              <a:t>‹#›</a:t>
            </a:fld>
            <a:endParaRPr lang="en-US"/>
          </a:p>
        </p:txBody>
      </p:sp>
    </p:spTree>
    <p:extLst>
      <p:ext uri="{BB962C8B-B14F-4D97-AF65-F5344CB8AC3E}">
        <p14:creationId xmlns:p14="http://schemas.microsoft.com/office/powerpoint/2010/main" val="1286239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A7AAC3-B8BC-49D1-A6BC-83DEE38B0467}" type="datetimeFigureOut">
              <a:rPr lang="en-US" smtClean="0"/>
              <a:t>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BEC975-0025-4120-A2DF-9E6AC92A96B7}" type="slidenum">
              <a:rPr lang="en-US" smtClean="0"/>
              <a:t>‹#›</a:t>
            </a:fld>
            <a:endParaRPr lang="en-US"/>
          </a:p>
        </p:txBody>
      </p:sp>
    </p:spTree>
    <p:extLst>
      <p:ext uri="{BB962C8B-B14F-4D97-AF65-F5344CB8AC3E}">
        <p14:creationId xmlns:p14="http://schemas.microsoft.com/office/powerpoint/2010/main" val="948503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A7AAC3-B8BC-49D1-A6BC-83DEE38B0467}" type="datetimeFigureOut">
              <a:rPr lang="en-US" smtClean="0"/>
              <a:t>1/30/2019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FBEC975-0025-4120-A2DF-9E6AC92A96B7}" type="slidenum">
              <a:rPr lang="en-US" smtClean="0"/>
              <a:t>‹#›</a:t>
            </a:fld>
            <a:endParaRPr lang="en-US"/>
          </a:p>
        </p:txBody>
      </p:sp>
    </p:spTree>
    <p:extLst>
      <p:ext uri="{BB962C8B-B14F-4D97-AF65-F5344CB8AC3E}">
        <p14:creationId xmlns:p14="http://schemas.microsoft.com/office/powerpoint/2010/main" val="3861296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A7AAC3-B8BC-49D1-A6BC-83DEE38B0467}" type="datetimeFigureOut">
              <a:rPr lang="en-US" smtClean="0"/>
              <a:t>1/30/2019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BEC975-0025-4120-A2DF-9E6AC92A96B7}" type="slidenum">
              <a:rPr lang="en-US" smtClean="0"/>
              <a:t>‹#›</a:t>
            </a:fld>
            <a:endParaRPr lang="en-US"/>
          </a:p>
        </p:txBody>
      </p:sp>
    </p:spTree>
    <p:extLst>
      <p:ext uri="{BB962C8B-B14F-4D97-AF65-F5344CB8AC3E}">
        <p14:creationId xmlns:p14="http://schemas.microsoft.com/office/powerpoint/2010/main" val="2995716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A7AAC3-B8BC-49D1-A6BC-83DEE38B0467}" type="datetimeFigureOut">
              <a:rPr lang="en-US" smtClean="0"/>
              <a:t>1/30/2019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FBEC975-0025-4120-A2DF-9E6AC92A96B7}" type="slidenum">
              <a:rPr lang="en-US" smtClean="0"/>
              <a:t>‹#›</a:t>
            </a:fld>
            <a:endParaRPr lang="en-US"/>
          </a:p>
        </p:txBody>
      </p:sp>
    </p:spTree>
    <p:extLst>
      <p:ext uri="{BB962C8B-B14F-4D97-AF65-F5344CB8AC3E}">
        <p14:creationId xmlns:p14="http://schemas.microsoft.com/office/powerpoint/2010/main" val="2640944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A7AAC3-B8BC-49D1-A6BC-83DEE38B0467}" type="datetimeFigureOut">
              <a:rPr lang="en-US" smtClean="0"/>
              <a:t>1/30/2019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FBEC975-0025-4120-A2DF-9E6AC92A96B7}" type="slidenum">
              <a:rPr lang="en-US" smtClean="0"/>
              <a:t>‹#›</a:t>
            </a:fld>
            <a:endParaRPr lang="en-US"/>
          </a:p>
        </p:txBody>
      </p:sp>
    </p:spTree>
    <p:extLst>
      <p:ext uri="{BB962C8B-B14F-4D97-AF65-F5344CB8AC3E}">
        <p14:creationId xmlns:p14="http://schemas.microsoft.com/office/powerpoint/2010/main" val="4294358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A7AAC3-B8BC-49D1-A6BC-83DEE38B0467}" type="datetimeFigureOut">
              <a:rPr lang="en-US" smtClean="0"/>
              <a:t>1/30/2019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FBEC975-0025-4120-A2DF-9E6AC92A96B7}" type="slidenum">
              <a:rPr lang="en-US" smtClean="0"/>
              <a:t>‹#›</a:t>
            </a:fld>
            <a:endParaRPr lang="en-US"/>
          </a:p>
        </p:txBody>
      </p:sp>
    </p:spTree>
    <p:extLst>
      <p:ext uri="{BB962C8B-B14F-4D97-AF65-F5344CB8AC3E}">
        <p14:creationId xmlns:p14="http://schemas.microsoft.com/office/powerpoint/2010/main" val="303244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A7AAC3-B8BC-49D1-A6BC-83DEE38B0467}" type="datetimeFigureOut">
              <a:rPr lang="en-US" smtClean="0"/>
              <a:t>1/30/2019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BEC975-0025-4120-A2DF-9E6AC92A96B7}" type="slidenum">
              <a:rPr lang="en-US" smtClean="0"/>
              <a:t>‹#›</a:t>
            </a:fld>
            <a:endParaRPr lang="en-US"/>
          </a:p>
        </p:txBody>
      </p:sp>
    </p:spTree>
    <p:extLst>
      <p:ext uri="{BB962C8B-B14F-4D97-AF65-F5344CB8AC3E}">
        <p14:creationId xmlns:p14="http://schemas.microsoft.com/office/powerpoint/2010/main" val="2991841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A7AAC3-B8BC-49D1-A6BC-83DEE38B0467}" type="datetimeFigureOut">
              <a:rPr lang="en-US" smtClean="0"/>
              <a:t>1/30/2019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FBEC975-0025-4120-A2DF-9E6AC92A96B7}" type="slidenum">
              <a:rPr lang="en-US" smtClean="0"/>
              <a:t>‹#›</a:t>
            </a:fld>
            <a:endParaRPr lang="en-US"/>
          </a:p>
        </p:txBody>
      </p:sp>
    </p:spTree>
    <p:extLst>
      <p:ext uri="{BB962C8B-B14F-4D97-AF65-F5344CB8AC3E}">
        <p14:creationId xmlns:p14="http://schemas.microsoft.com/office/powerpoint/2010/main" val="30456737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A7AAC3-B8BC-49D1-A6BC-83DEE38B0467}" type="datetimeFigureOut">
              <a:rPr lang="en-US" smtClean="0"/>
              <a:t>1/30/2019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BEC975-0025-4120-A2DF-9E6AC92A96B7}" type="slidenum">
              <a:rPr lang="en-US" smtClean="0"/>
              <a:t>‹#›</a:t>
            </a:fld>
            <a:endParaRPr lang="en-US"/>
          </a:p>
        </p:txBody>
      </p:sp>
    </p:spTree>
    <p:extLst>
      <p:ext uri="{BB962C8B-B14F-4D97-AF65-F5344CB8AC3E}">
        <p14:creationId xmlns:p14="http://schemas.microsoft.com/office/powerpoint/2010/main" val="1196462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Transferrin" TargetMode="External"/><Relationship Id="rId7" Type="http://schemas.openxmlformats.org/officeDocument/2006/relationships/hyperlink" Target="https://en.wikipedia.org/wiki/Metabolism" TargetMode="Externa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hyperlink" Target="https://en.wikipedia.org/wiki/Metalloprotein" TargetMode="External"/><Relationship Id="rId5" Type="http://schemas.openxmlformats.org/officeDocument/2006/relationships/hyperlink" Target="https://en.wikipedia.org/wiki/Carrier_protein" TargetMode="External"/><Relationship Id="rId4" Type="http://schemas.openxmlformats.org/officeDocument/2006/relationships/hyperlink" Target="https://en.wikipedia.org/wiki/Lactoferrin"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3.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en.wikipedia.org/wiki/Transferrin" TargetMode="External"/><Relationship Id="rId7" Type="http://schemas.openxmlformats.org/officeDocument/2006/relationships/hyperlink" Target="https://en.wikipedia.org/wiki/Metabolism" TargetMode="External"/><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hyperlink" Target="https://en.wikipedia.org/wiki/Metalloprotein" TargetMode="External"/><Relationship Id="rId5" Type="http://schemas.openxmlformats.org/officeDocument/2006/relationships/hyperlink" Target="https://en.wikipedia.org/wiki/Carrier_protein" TargetMode="External"/><Relationship Id="rId4" Type="http://schemas.openxmlformats.org/officeDocument/2006/relationships/hyperlink" Target="https://en.wikipedia.org/wiki/Lactoferri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1752600"/>
            <a:ext cx="7391400" cy="2862322"/>
          </a:xfrm>
          <a:prstGeom prst="rect">
            <a:avLst/>
          </a:prstGeom>
          <a:noFill/>
        </p:spPr>
        <p:txBody>
          <a:bodyPr wrap="square" rtlCol="0">
            <a:spAutoFit/>
          </a:bodyPr>
          <a:lstStyle/>
          <a:p>
            <a:pPr algn="ctr"/>
            <a:r>
              <a:rPr lang="en-US" sz="2000" dirty="0" smtClean="0">
                <a:latin typeface="Arial Black" panose="020B0A04020102020204" pitchFamily="34" charset="0"/>
              </a:rPr>
              <a:t>The use of gene-based functional exome scans for compound heterozygosity with application to hemochromatosis</a:t>
            </a:r>
          </a:p>
          <a:p>
            <a:pPr algn="ctr"/>
            <a:endParaRPr lang="en-US" sz="2000" dirty="0">
              <a:latin typeface="Arial Black" panose="020B0A04020102020204" pitchFamily="34" charset="0"/>
            </a:endParaRPr>
          </a:p>
          <a:p>
            <a:pPr algn="ctr"/>
            <a:endParaRPr lang="en-US" sz="2000" dirty="0" smtClean="0">
              <a:latin typeface="Arial Black" panose="020B0A04020102020204" pitchFamily="34" charset="0"/>
            </a:endParaRPr>
          </a:p>
          <a:p>
            <a:pPr algn="ctr"/>
            <a:r>
              <a:rPr lang="en-US" sz="2000" dirty="0" smtClean="0">
                <a:latin typeface="Arial Black" panose="020B0A04020102020204" pitchFamily="34" charset="0"/>
              </a:rPr>
              <a:t>Shicheng Guo</a:t>
            </a:r>
          </a:p>
          <a:p>
            <a:pPr algn="ctr"/>
            <a:r>
              <a:rPr lang="en-US" sz="2000" dirty="0">
                <a:latin typeface="Arial Black" panose="020B0A04020102020204" pitchFamily="34" charset="0"/>
              </a:rPr>
              <a:t>Steven Schrodi</a:t>
            </a:r>
          </a:p>
          <a:p>
            <a:pPr algn="ctr"/>
            <a:r>
              <a:rPr lang="en-US" sz="2000" dirty="0" smtClean="0">
                <a:latin typeface="Arial Black" panose="020B0A04020102020204" pitchFamily="34" charset="0"/>
              </a:rPr>
              <a:t>……..</a:t>
            </a:r>
          </a:p>
          <a:p>
            <a:pPr algn="ctr"/>
            <a:r>
              <a:rPr lang="en-US" sz="2000" dirty="0" smtClean="0">
                <a:latin typeface="Arial Black" panose="020B0A04020102020204" pitchFamily="34" charset="0"/>
              </a:rPr>
              <a:t>2018/01/18</a:t>
            </a:r>
            <a:endParaRPr lang="en-US" sz="2000" dirty="0">
              <a:latin typeface="Arial Black" panose="020B0A04020102020204" pitchFamily="34" charset="0"/>
            </a:endParaRPr>
          </a:p>
        </p:txBody>
      </p:sp>
      <p:sp>
        <p:nvSpPr>
          <p:cNvPr id="3" name="TextBox 2"/>
          <p:cNvSpPr txBox="1"/>
          <p:nvPr/>
        </p:nvSpPr>
        <p:spPr>
          <a:xfrm>
            <a:off x="685800" y="5029200"/>
            <a:ext cx="7391400" cy="400110"/>
          </a:xfrm>
          <a:prstGeom prst="rect">
            <a:avLst/>
          </a:prstGeom>
          <a:noFill/>
        </p:spPr>
        <p:txBody>
          <a:bodyPr wrap="square" rtlCol="0">
            <a:spAutoFit/>
          </a:bodyPr>
          <a:lstStyle/>
          <a:p>
            <a:r>
              <a:rPr lang="en-US" sz="2000" dirty="0" smtClean="0"/>
              <a:t>Nature Genetics (Letters / Technical Reports)</a:t>
            </a:r>
            <a:endParaRPr lang="en-US" sz="2000" dirty="0">
              <a:latin typeface="Arial Black" panose="020B0A04020102020204" pitchFamily="34" charset="0"/>
            </a:endParaRPr>
          </a:p>
        </p:txBody>
      </p:sp>
    </p:spTree>
    <p:extLst>
      <p:ext uri="{BB962C8B-B14F-4D97-AF65-F5344CB8AC3E}">
        <p14:creationId xmlns:p14="http://schemas.microsoft.com/office/powerpoint/2010/main" val="463409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685800"/>
            <a:ext cx="8503069" cy="350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37000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914" y="1295400"/>
            <a:ext cx="7892817" cy="3886200"/>
          </a:xfrm>
          <a:prstGeom prst="rect">
            <a:avLst/>
          </a:prstGeom>
        </p:spPr>
      </p:pic>
    </p:spTree>
    <p:extLst>
      <p:ext uri="{BB962C8B-B14F-4D97-AF65-F5344CB8AC3E}">
        <p14:creationId xmlns:p14="http://schemas.microsoft.com/office/powerpoint/2010/main" val="24420547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5890339"/>
              </p:ext>
            </p:extLst>
          </p:nvPr>
        </p:nvGraphicFramePr>
        <p:xfrm>
          <a:off x="1346200" y="1524000"/>
          <a:ext cx="6451599" cy="3810000"/>
        </p:xfrm>
        <a:graphic>
          <a:graphicData uri="http://schemas.openxmlformats.org/drawingml/2006/table">
            <a:tbl>
              <a:tblPr>
                <a:tableStyleId>{F5AB1C69-6EDB-4FF4-983F-18BD219EF322}</a:tableStyleId>
              </a:tblPr>
              <a:tblGrid>
                <a:gridCol w="609300">
                  <a:extLst>
                    <a:ext uri="{9D8B030D-6E8A-4147-A177-3AD203B41FA5}">
                      <a16:colId xmlns:a16="http://schemas.microsoft.com/office/drawing/2014/main" val="20000"/>
                    </a:ext>
                  </a:extLst>
                </a:gridCol>
                <a:gridCol w="863175">
                  <a:extLst>
                    <a:ext uri="{9D8B030D-6E8A-4147-A177-3AD203B41FA5}">
                      <a16:colId xmlns:a16="http://schemas.microsoft.com/office/drawing/2014/main" val="20001"/>
                    </a:ext>
                  </a:extLst>
                </a:gridCol>
                <a:gridCol w="609300">
                  <a:extLst>
                    <a:ext uri="{9D8B030D-6E8A-4147-A177-3AD203B41FA5}">
                      <a16:colId xmlns:a16="http://schemas.microsoft.com/office/drawing/2014/main" val="20002"/>
                    </a:ext>
                  </a:extLst>
                </a:gridCol>
                <a:gridCol w="888563">
                  <a:extLst>
                    <a:ext uri="{9D8B030D-6E8A-4147-A177-3AD203B41FA5}">
                      <a16:colId xmlns:a16="http://schemas.microsoft.com/office/drawing/2014/main" val="20003"/>
                    </a:ext>
                  </a:extLst>
                </a:gridCol>
                <a:gridCol w="964725">
                  <a:extLst>
                    <a:ext uri="{9D8B030D-6E8A-4147-A177-3AD203B41FA5}">
                      <a16:colId xmlns:a16="http://schemas.microsoft.com/office/drawing/2014/main" val="20004"/>
                    </a:ext>
                  </a:extLst>
                </a:gridCol>
                <a:gridCol w="675942">
                  <a:extLst>
                    <a:ext uri="{9D8B030D-6E8A-4147-A177-3AD203B41FA5}">
                      <a16:colId xmlns:a16="http://schemas.microsoft.com/office/drawing/2014/main" val="20005"/>
                    </a:ext>
                  </a:extLst>
                </a:gridCol>
                <a:gridCol w="621994">
                  <a:extLst>
                    <a:ext uri="{9D8B030D-6E8A-4147-A177-3AD203B41FA5}">
                      <a16:colId xmlns:a16="http://schemas.microsoft.com/office/drawing/2014/main" val="20006"/>
                    </a:ext>
                  </a:extLst>
                </a:gridCol>
                <a:gridCol w="609300">
                  <a:extLst>
                    <a:ext uri="{9D8B030D-6E8A-4147-A177-3AD203B41FA5}">
                      <a16:colId xmlns:a16="http://schemas.microsoft.com/office/drawing/2014/main" val="20007"/>
                    </a:ext>
                  </a:extLst>
                </a:gridCol>
                <a:gridCol w="609300">
                  <a:extLst>
                    <a:ext uri="{9D8B030D-6E8A-4147-A177-3AD203B41FA5}">
                      <a16:colId xmlns:a16="http://schemas.microsoft.com/office/drawing/2014/main" val="20008"/>
                    </a:ext>
                  </a:extLst>
                </a:gridCol>
              </a:tblGrid>
              <a:tr h="190500">
                <a:tc>
                  <a:txBody>
                    <a:bodyPr/>
                    <a:lstStyle/>
                    <a:p>
                      <a:pPr algn="l" fontAlgn="b"/>
                      <a:r>
                        <a:rPr lang="en-US" sz="1100" u="none" strike="noStrike" dirty="0">
                          <a:effectLst/>
                        </a:rPr>
                        <a:t>CHR</a:t>
                      </a:r>
                      <a:endParaRPr lang="en-US" sz="1100" b="0" i="0" u="none" strike="noStrike" dirty="0">
                        <a:solidFill>
                          <a:srgbClr val="000000"/>
                        </a:solidFill>
                        <a:effectLst/>
                        <a:latin typeface="Calibri"/>
                      </a:endParaRPr>
                    </a:p>
                  </a:txBody>
                  <a:tcPr marL="9525" marR="9525" marT="9525" marB="0" anchor="b"/>
                </a:tc>
                <a:tc>
                  <a:txBody>
                    <a:bodyPr/>
                    <a:lstStyle/>
                    <a:p>
                      <a:pPr algn="l" fontAlgn="b"/>
                      <a:r>
                        <a:rPr lang="en-US" sz="1100" u="none" strike="noStrike">
                          <a:effectLst/>
                        </a:rPr>
                        <a:t>GENE</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P</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ORIG_SNP</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NOHOM_SNP</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X1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X2</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X3</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X4</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r" fontAlgn="b"/>
                      <a:r>
                        <a:rPr lang="en-US" sz="1100" u="none" strike="noStrike">
                          <a:effectLst/>
                        </a:rPr>
                        <a:t>6</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HFE</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1.29E-08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189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6707</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algn="r" fontAlgn="b"/>
                      <a:r>
                        <a:rPr lang="en-US" sz="1100" u="none" strike="noStrike">
                          <a:effectLst/>
                        </a:rPr>
                        <a:t>12</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FGF6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1.99E-06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6743</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algn="r" fontAlgn="b"/>
                      <a:r>
                        <a:rPr lang="en-US" sz="1100" u="none" strike="noStrike">
                          <a:effectLst/>
                        </a:rPr>
                        <a:t>21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KRTAP15-1</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a:effectLst/>
                        </a:rPr>
                        <a:t>7.55E-05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1271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5625</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190500">
                <a:tc>
                  <a:txBody>
                    <a:bodyPr/>
                    <a:lstStyle/>
                    <a:p>
                      <a:pPr algn="r" fontAlgn="b"/>
                      <a:r>
                        <a:rPr lang="en-US" sz="1100" u="none" strike="noStrike">
                          <a:effectLst/>
                        </a:rPr>
                        <a:t>20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XKR7</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0.000118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6861</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190500">
                <a:tc>
                  <a:txBody>
                    <a:bodyPr/>
                    <a:lstStyle/>
                    <a:p>
                      <a:pPr algn="r" fontAlgn="b"/>
                      <a:r>
                        <a:rPr lang="en-US" sz="1100" u="none" strike="noStrike">
                          <a:effectLst/>
                        </a:rPr>
                        <a:t>20</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CABLES2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0.000128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6860</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190500">
                <a:tc>
                  <a:txBody>
                    <a:bodyPr/>
                    <a:lstStyle/>
                    <a:p>
                      <a:pPr algn="r" fontAlgn="b"/>
                      <a:r>
                        <a:rPr lang="en-US" sz="1100" u="none" strike="noStrike">
                          <a:effectLst/>
                        </a:rPr>
                        <a:t>22</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THOC5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0.000138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1945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4951</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r h="190500">
                <a:tc>
                  <a:txBody>
                    <a:bodyPr/>
                    <a:lstStyle/>
                    <a:p>
                      <a:pPr algn="r" fontAlgn="b"/>
                      <a:r>
                        <a:rPr lang="en-US" sz="1100" u="none" strike="noStrike">
                          <a:effectLst/>
                        </a:rPr>
                        <a:t>18</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CABYR</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0.000254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17</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229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6667</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r h="190500">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CMSS1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0.000309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239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6657</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8"/>
                  </a:ext>
                </a:extLst>
              </a:tr>
              <a:tr h="190500">
                <a:tc>
                  <a:txBody>
                    <a:bodyPr/>
                    <a:lstStyle/>
                    <a:p>
                      <a:pPr algn="r" fontAlgn="b"/>
                      <a:r>
                        <a:rPr lang="en-US" sz="1100" u="none" strike="noStrike">
                          <a:effectLst/>
                        </a:rPr>
                        <a:t>5</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PCDHB2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0.000377</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6843</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9"/>
                  </a:ext>
                </a:extLst>
              </a:tr>
              <a:tr h="190500">
                <a:tc>
                  <a:txBody>
                    <a:bodyPr/>
                    <a:lstStyle/>
                    <a:p>
                      <a:pPr algn="r" fontAlgn="b"/>
                      <a:r>
                        <a:rPr lang="en-US" sz="1100" u="none" strike="noStrike">
                          <a:effectLst/>
                        </a:rPr>
                        <a:t>9</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ZFP37</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0.001067</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1137</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5759</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10"/>
                  </a:ext>
                </a:extLst>
              </a:tr>
              <a:tr h="190500">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C3orf30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0.001156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2361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4535</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11"/>
                  </a:ext>
                </a:extLst>
              </a:tr>
              <a:tr h="190500">
                <a:tc>
                  <a:txBody>
                    <a:bodyPr/>
                    <a:lstStyle/>
                    <a:p>
                      <a:pPr algn="r" fontAlgn="b"/>
                      <a:r>
                        <a:rPr lang="en-US" sz="1100" u="none" strike="noStrike">
                          <a:effectLst/>
                        </a:rPr>
                        <a:t>12</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DENND5B</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0.001286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1166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5730</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12"/>
                  </a:ext>
                </a:extLst>
              </a:tr>
              <a:tr h="190500">
                <a:tc>
                  <a:txBody>
                    <a:bodyPr/>
                    <a:lstStyle/>
                    <a:p>
                      <a:pPr algn="r" fontAlgn="b"/>
                      <a:r>
                        <a:rPr lang="en-US" sz="1100" u="none" strike="noStrike">
                          <a:effectLst/>
                        </a:rPr>
                        <a:t>6</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MRS2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0.001299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dirty="0">
                          <a:effectLst/>
                        </a:rPr>
                        <a:t>8</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188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6708</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13"/>
                  </a:ext>
                </a:extLst>
              </a:tr>
              <a:tr h="190500">
                <a:tc>
                  <a:txBody>
                    <a:bodyPr/>
                    <a:lstStyle/>
                    <a:p>
                      <a:pPr algn="r" fontAlgn="b"/>
                      <a:r>
                        <a:rPr lang="en-US" sz="1100" u="none" strike="noStrike">
                          <a:effectLst/>
                        </a:rPr>
                        <a:t>6</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BCLAF1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0.001686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202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6694</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14"/>
                  </a:ext>
                </a:extLst>
              </a:tr>
              <a:tr h="190500">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dirty="0">
                          <a:effectLst/>
                        </a:rPr>
                        <a:t>NBPF3</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a:effectLst/>
                        </a:rPr>
                        <a:t>0.001793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1220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5676</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15"/>
                  </a:ext>
                </a:extLst>
              </a:tr>
              <a:tr h="190500">
                <a:tc>
                  <a:txBody>
                    <a:bodyPr/>
                    <a:lstStyle/>
                    <a:p>
                      <a:pPr algn="r" fontAlgn="b"/>
                      <a:r>
                        <a:rPr lang="en-US" sz="1100" u="none" strike="noStrike">
                          <a:effectLst/>
                        </a:rPr>
                        <a:t>1</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BRDT</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0.002315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560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6336</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16"/>
                  </a:ext>
                </a:extLst>
              </a:tr>
              <a:tr h="190500">
                <a:tc>
                  <a:txBody>
                    <a:bodyPr/>
                    <a:lstStyle/>
                    <a:p>
                      <a:pPr algn="r" fontAlgn="b"/>
                      <a:r>
                        <a:rPr lang="en-US" sz="1100" u="none" strike="noStrike">
                          <a:effectLst/>
                        </a:rPr>
                        <a:t>17</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CAMKK1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0.002332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7</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9</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1265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5631</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17"/>
                  </a:ext>
                </a:extLst>
              </a:tr>
              <a:tr h="190500">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CELSR3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0.002353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6794</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18"/>
                  </a:ext>
                </a:extLst>
              </a:tr>
              <a:tr h="190500">
                <a:tc>
                  <a:txBody>
                    <a:bodyPr/>
                    <a:lstStyle/>
                    <a:p>
                      <a:pPr algn="r" fontAlgn="b"/>
                      <a:r>
                        <a:rPr lang="en-US" sz="1100" u="none" strike="noStrike">
                          <a:effectLst/>
                        </a:rPr>
                        <a:t>12</a:t>
                      </a:r>
                      <a:endParaRPr lang="en-US" sz="1100" b="0"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UHRF1BP1L</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0.002353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40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dirty="0">
                          <a:effectLst/>
                        </a:rPr>
                        <a:t>21</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a:effectLst/>
                        </a:rPr>
                        <a:t>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102</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dirty="0">
                          <a:effectLst/>
                        </a:rPr>
                        <a:t>6794</a:t>
                      </a:r>
                      <a:endParaRPr lang="en-US" sz="11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1237487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1752600"/>
            <a:ext cx="5673035" cy="3533551"/>
          </a:xfrm>
          <a:prstGeom prst="rect">
            <a:avLst/>
          </a:prstGeom>
        </p:spPr>
      </p:pic>
      <p:sp>
        <p:nvSpPr>
          <p:cNvPr id="3" name="Rectangle 2"/>
          <p:cNvSpPr/>
          <p:nvPr/>
        </p:nvSpPr>
        <p:spPr>
          <a:xfrm>
            <a:off x="3754297" y="1733550"/>
            <a:ext cx="1524000" cy="3785652"/>
          </a:xfrm>
          <a:prstGeom prst="rect">
            <a:avLst/>
          </a:prstGeom>
        </p:spPr>
        <p:txBody>
          <a:bodyPr wrap="square">
            <a:spAutoFit/>
          </a:bodyPr>
          <a:lstStyle/>
          <a:p>
            <a:r>
              <a:rPr lang="en-US" sz="1200" b="1" dirty="0">
                <a:solidFill>
                  <a:srgbClr val="00B050"/>
                </a:solidFill>
              </a:rPr>
              <a:t>FGF6</a:t>
            </a:r>
          </a:p>
          <a:p>
            <a:r>
              <a:rPr lang="en-US" sz="1200" b="1" dirty="0">
                <a:solidFill>
                  <a:srgbClr val="00B050"/>
                </a:solidFill>
              </a:rPr>
              <a:t>FGF23</a:t>
            </a:r>
          </a:p>
          <a:p>
            <a:endParaRPr lang="en-US" sz="1200" b="1" dirty="0">
              <a:solidFill>
                <a:srgbClr val="00B050"/>
              </a:solidFill>
            </a:endParaRPr>
          </a:p>
          <a:p>
            <a:r>
              <a:rPr lang="en-US" sz="1200" b="1" dirty="0">
                <a:solidFill>
                  <a:srgbClr val="00B050"/>
                </a:solidFill>
              </a:rPr>
              <a:t>PPP3CA</a:t>
            </a:r>
          </a:p>
          <a:p>
            <a:r>
              <a:rPr lang="en-US" sz="1200" b="1" dirty="0">
                <a:solidFill>
                  <a:srgbClr val="00B050"/>
                </a:solidFill>
              </a:rPr>
              <a:t>SIK3</a:t>
            </a:r>
          </a:p>
          <a:p>
            <a:endParaRPr lang="en-US" sz="1200" b="1" dirty="0">
              <a:solidFill>
                <a:srgbClr val="00B050"/>
              </a:solidFill>
            </a:endParaRPr>
          </a:p>
          <a:p>
            <a:r>
              <a:rPr lang="en-US" sz="1200" b="1" dirty="0">
                <a:solidFill>
                  <a:srgbClr val="00B050"/>
                </a:solidFill>
              </a:rPr>
              <a:t>LRRC16A</a:t>
            </a:r>
          </a:p>
          <a:p>
            <a:r>
              <a:rPr lang="en-US" sz="1200" b="1" dirty="0">
                <a:solidFill>
                  <a:srgbClr val="00B050"/>
                </a:solidFill>
              </a:rPr>
              <a:t>SLC17A3</a:t>
            </a:r>
          </a:p>
          <a:p>
            <a:r>
              <a:rPr lang="en-US" sz="1200" b="1" dirty="0">
                <a:solidFill>
                  <a:srgbClr val="00B050"/>
                </a:solidFill>
              </a:rPr>
              <a:t>SLC17A1</a:t>
            </a:r>
          </a:p>
          <a:p>
            <a:endParaRPr lang="en-US" sz="1200" b="1" dirty="0" smtClean="0">
              <a:solidFill>
                <a:srgbClr val="00B050"/>
              </a:solidFill>
            </a:endParaRPr>
          </a:p>
          <a:p>
            <a:r>
              <a:rPr lang="en-US" sz="1200" b="1" dirty="0">
                <a:solidFill>
                  <a:srgbClr val="00B050"/>
                </a:solidFill>
              </a:rPr>
              <a:t>SLC40A1</a:t>
            </a:r>
          </a:p>
          <a:p>
            <a:r>
              <a:rPr lang="en-US" sz="1200" b="1" dirty="0">
                <a:solidFill>
                  <a:srgbClr val="00B050"/>
                </a:solidFill>
              </a:rPr>
              <a:t>LEAP1</a:t>
            </a:r>
          </a:p>
          <a:p>
            <a:r>
              <a:rPr lang="en-US" sz="1200" b="1" dirty="0" smtClean="0">
                <a:solidFill>
                  <a:srgbClr val="00B050"/>
                </a:solidFill>
              </a:rPr>
              <a:t>TF</a:t>
            </a:r>
          </a:p>
          <a:p>
            <a:r>
              <a:rPr lang="en-US" sz="1200" b="1" dirty="0" smtClean="0">
                <a:solidFill>
                  <a:srgbClr val="00B050"/>
                </a:solidFill>
              </a:rPr>
              <a:t>FPN</a:t>
            </a:r>
            <a:endParaRPr lang="en-US" sz="1200" b="1" dirty="0">
              <a:solidFill>
                <a:srgbClr val="00B050"/>
              </a:solidFill>
            </a:endParaRPr>
          </a:p>
          <a:p>
            <a:r>
              <a:rPr lang="en-US" sz="1200" b="1" dirty="0">
                <a:solidFill>
                  <a:srgbClr val="00B050"/>
                </a:solidFill>
              </a:rPr>
              <a:t>CDH10</a:t>
            </a:r>
          </a:p>
          <a:p>
            <a:r>
              <a:rPr lang="en-US" sz="1200" b="1" dirty="0" smtClean="0">
                <a:solidFill>
                  <a:srgbClr val="00B050"/>
                </a:solidFill>
              </a:rPr>
              <a:t>HFE</a:t>
            </a:r>
            <a:endParaRPr lang="en-US" sz="1200" b="1" dirty="0">
              <a:solidFill>
                <a:srgbClr val="00B050"/>
              </a:solidFill>
            </a:endParaRPr>
          </a:p>
          <a:p>
            <a:r>
              <a:rPr lang="en-US" sz="1200" b="1" dirty="0">
                <a:solidFill>
                  <a:srgbClr val="00B050"/>
                </a:solidFill>
              </a:rPr>
              <a:t>TMPRSS6</a:t>
            </a:r>
          </a:p>
          <a:p>
            <a:r>
              <a:rPr lang="en-US" sz="1200" b="1" dirty="0">
                <a:solidFill>
                  <a:srgbClr val="00B050"/>
                </a:solidFill>
              </a:rPr>
              <a:t>TFR2</a:t>
            </a:r>
          </a:p>
          <a:p>
            <a:r>
              <a:rPr lang="en-US" sz="1200" b="1" dirty="0">
                <a:solidFill>
                  <a:srgbClr val="00B050"/>
                </a:solidFill>
              </a:rPr>
              <a:t>STON1</a:t>
            </a:r>
          </a:p>
          <a:p>
            <a:endParaRPr lang="en-US" sz="1200" b="1" dirty="0">
              <a:solidFill>
                <a:srgbClr val="00B050"/>
              </a:solidFill>
            </a:endParaRPr>
          </a:p>
        </p:txBody>
      </p:sp>
      <p:sp>
        <p:nvSpPr>
          <p:cNvPr id="4" name="Rectangle 3"/>
          <p:cNvSpPr/>
          <p:nvPr/>
        </p:nvSpPr>
        <p:spPr>
          <a:xfrm>
            <a:off x="1412595" y="457200"/>
            <a:ext cx="6207405" cy="369332"/>
          </a:xfrm>
          <a:prstGeom prst="rect">
            <a:avLst/>
          </a:prstGeom>
        </p:spPr>
        <p:txBody>
          <a:bodyPr wrap="none">
            <a:spAutoFit/>
          </a:bodyPr>
          <a:lstStyle/>
          <a:p>
            <a:r>
              <a:rPr lang="en-US" b="1" dirty="0" smtClean="0">
                <a:solidFill>
                  <a:srgbClr val="00B050"/>
                </a:solidFill>
              </a:rPr>
              <a:t>FGF6 and FGF23: Biology </a:t>
            </a:r>
            <a:r>
              <a:rPr lang="en-US" b="1" dirty="0">
                <a:solidFill>
                  <a:srgbClr val="00B050"/>
                </a:solidFill>
              </a:rPr>
              <a:t>Function in iron metabolism pathway </a:t>
            </a:r>
          </a:p>
        </p:txBody>
      </p:sp>
      <p:sp>
        <p:nvSpPr>
          <p:cNvPr id="5" name="Rectangle 4"/>
          <p:cNvSpPr/>
          <p:nvPr/>
        </p:nvSpPr>
        <p:spPr>
          <a:xfrm>
            <a:off x="152400" y="1676400"/>
            <a:ext cx="4419600" cy="3721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4682435" y="1676400"/>
            <a:ext cx="4419600" cy="3721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52400" y="1346986"/>
            <a:ext cx="4661938" cy="276999"/>
          </a:xfrm>
          <a:prstGeom prst="rect">
            <a:avLst/>
          </a:prstGeom>
        </p:spPr>
        <p:txBody>
          <a:bodyPr wrap="square">
            <a:spAutoFit/>
          </a:bodyPr>
          <a:lstStyle/>
          <a:p>
            <a:r>
              <a:rPr lang="en-US" sz="1200" b="1" dirty="0">
                <a:solidFill>
                  <a:srgbClr val="00B050"/>
                </a:solidFill>
              </a:rPr>
              <a:t>iron </a:t>
            </a:r>
            <a:r>
              <a:rPr lang="en-US" sz="1200" b="1" dirty="0" smtClean="0">
                <a:solidFill>
                  <a:srgbClr val="00B050"/>
                </a:solidFill>
              </a:rPr>
              <a:t>metabolism gene transcriptome network turbulence (regulator)</a:t>
            </a:r>
            <a:endParaRPr lang="en-US" sz="1200" b="1" dirty="0">
              <a:solidFill>
                <a:srgbClr val="00B050"/>
              </a:solidFill>
            </a:endParaRPr>
          </a:p>
        </p:txBody>
      </p:sp>
      <p:sp>
        <p:nvSpPr>
          <p:cNvPr id="8" name="Rectangle 7"/>
          <p:cNvSpPr/>
          <p:nvPr/>
        </p:nvSpPr>
        <p:spPr>
          <a:xfrm>
            <a:off x="4682435" y="1346985"/>
            <a:ext cx="4156765" cy="276999"/>
          </a:xfrm>
          <a:prstGeom prst="rect">
            <a:avLst/>
          </a:prstGeom>
        </p:spPr>
        <p:txBody>
          <a:bodyPr wrap="square">
            <a:spAutoFit/>
          </a:bodyPr>
          <a:lstStyle/>
          <a:p>
            <a:r>
              <a:rPr lang="en-US" sz="1200" b="1" dirty="0">
                <a:solidFill>
                  <a:srgbClr val="00B050"/>
                </a:solidFill>
              </a:rPr>
              <a:t>iron </a:t>
            </a:r>
            <a:r>
              <a:rPr lang="en-US" sz="1200" b="1" dirty="0" smtClean="0">
                <a:solidFill>
                  <a:srgbClr val="00B050"/>
                </a:solidFill>
              </a:rPr>
              <a:t>metabolism protein cell locating turbulence (</a:t>
            </a:r>
            <a:r>
              <a:rPr lang="en-US" sz="1200" b="1" dirty="0">
                <a:solidFill>
                  <a:srgbClr val="00B050"/>
                </a:solidFill>
              </a:rPr>
              <a:t>Carrier</a:t>
            </a:r>
            <a:r>
              <a:rPr lang="en-US" sz="1200" b="1" dirty="0" smtClean="0">
                <a:solidFill>
                  <a:srgbClr val="00B050"/>
                </a:solidFill>
              </a:rPr>
              <a:t>) </a:t>
            </a:r>
            <a:endParaRPr lang="en-US" sz="1200" b="1" dirty="0">
              <a:solidFill>
                <a:srgbClr val="00B050"/>
              </a:solidFill>
            </a:endParaRPr>
          </a:p>
        </p:txBody>
      </p:sp>
      <p:sp>
        <p:nvSpPr>
          <p:cNvPr id="11" name="Rectangle 10"/>
          <p:cNvSpPr/>
          <p:nvPr/>
        </p:nvSpPr>
        <p:spPr>
          <a:xfrm>
            <a:off x="4834835" y="2057400"/>
            <a:ext cx="4156765" cy="830997"/>
          </a:xfrm>
          <a:prstGeom prst="rect">
            <a:avLst/>
          </a:prstGeom>
        </p:spPr>
        <p:txBody>
          <a:bodyPr wrap="square">
            <a:spAutoFit/>
          </a:bodyPr>
          <a:lstStyle/>
          <a:p>
            <a:r>
              <a:rPr lang="en-US" sz="1200" dirty="0" smtClean="0"/>
              <a:t>Hemoglobin (</a:t>
            </a:r>
            <a:r>
              <a:rPr lang="en-US" sz="1200" dirty="0"/>
              <a:t>HBA1, HBA2, and HBB</a:t>
            </a:r>
            <a:r>
              <a:rPr lang="en-US" sz="1200" dirty="0" smtClean="0"/>
              <a:t>)</a:t>
            </a:r>
          </a:p>
          <a:p>
            <a:r>
              <a:rPr lang="en-US" sz="1200" dirty="0" smtClean="0"/>
              <a:t>Ferritin (FTH1)</a:t>
            </a:r>
            <a:endParaRPr lang="en-US" sz="1200" dirty="0"/>
          </a:p>
          <a:p>
            <a:r>
              <a:rPr lang="en-US" sz="1200" dirty="0" err="1" smtClean="0">
                <a:hlinkClick r:id="rId3" tooltip="Transferrin"/>
              </a:rPr>
              <a:t>L</a:t>
            </a:r>
            <a:r>
              <a:rPr lang="en-US" sz="1200" dirty="0" err="1" smtClean="0">
                <a:hlinkClick r:id="rId4" tooltip="Lactoferrin"/>
              </a:rPr>
              <a:t>actoferrin</a:t>
            </a:r>
            <a:r>
              <a:rPr lang="en-US" sz="1200" dirty="0"/>
              <a:t> </a:t>
            </a:r>
            <a:r>
              <a:rPr lang="en-US" sz="1200" dirty="0" smtClean="0"/>
              <a:t>(LT/LFT)</a:t>
            </a:r>
            <a:endParaRPr lang="en-US" sz="1200" dirty="0"/>
          </a:p>
          <a:p>
            <a:r>
              <a:rPr lang="en-US" sz="1200" dirty="0" smtClean="0">
                <a:hlinkClick r:id="rId3" tooltip="Transferrin"/>
              </a:rPr>
              <a:t>transferrin</a:t>
            </a:r>
            <a:r>
              <a:rPr lang="en-US" sz="1200" dirty="0"/>
              <a:t> </a:t>
            </a:r>
            <a:r>
              <a:rPr lang="en-US" sz="1200" dirty="0" smtClean="0"/>
              <a:t>(TF)</a:t>
            </a:r>
            <a:endParaRPr lang="en-US" sz="1200" b="1" dirty="0">
              <a:solidFill>
                <a:srgbClr val="00B050"/>
              </a:solidFill>
            </a:endParaRPr>
          </a:p>
        </p:txBody>
      </p:sp>
      <p:sp>
        <p:nvSpPr>
          <p:cNvPr id="12" name="Rectangle 11"/>
          <p:cNvSpPr/>
          <p:nvPr/>
        </p:nvSpPr>
        <p:spPr>
          <a:xfrm>
            <a:off x="4682435" y="3858622"/>
            <a:ext cx="4572000" cy="1384995"/>
          </a:xfrm>
          <a:prstGeom prst="rect">
            <a:avLst/>
          </a:prstGeom>
        </p:spPr>
        <p:txBody>
          <a:bodyPr>
            <a:spAutoFit/>
          </a:bodyPr>
          <a:lstStyle/>
          <a:p>
            <a:r>
              <a:rPr lang="en-US" sz="1050" b="1" dirty="0"/>
              <a:t>Iron-binding proteins</a:t>
            </a:r>
            <a:r>
              <a:rPr lang="en-US" sz="1050" dirty="0"/>
              <a:t> are </a:t>
            </a:r>
            <a:r>
              <a:rPr lang="en-US" sz="1050" dirty="0">
                <a:hlinkClick r:id="rId5" tooltip="Carrier protein"/>
              </a:rPr>
              <a:t>carrier proteins</a:t>
            </a:r>
            <a:r>
              <a:rPr lang="en-US" sz="1050" dirty="0"/>
              <a:t> and </a:t>
            </a:r>
            <a:r>
              <a:rPr lang="en-US" sz="1050" dirty="0" err="1">
                <a:hlinkClick r:id="rId6" tooltip="Metalloprotein"/>
              </a:rPr>
              <a:t>metalloproteins</a:t>
            </a:r>
            <a:r>
              <a:rPr lang="en-US" sz="1050" dirty="0"/>
              <a:t> which play many important roles in </a:t>
            </a:r>
            <a:r>
              <a:rPr lang="en-US" sz="1050" dirty="0">
                <a:hlinkClick r:id="rId7" tooltip="Metabolism"/>
              </a:rPr>
              <a:t>metabolism</a:t>
            </a:r>
            <a:r>
              <a:rPr lang="en-US" sz="1050" dirty="0"/>
              <a:t>. Iron is required by humans and bacteria for enzymes and metabolism to function properly. Iron-binding proteins bind iron tightly which make it unavailable for microbial use, limiting growth. Four iron-binding proteins are Hemoglobin, Ferritin, </a:t>
            </a:r>
            <a:r>
              <a:rPr lang="en-US" sz="1050" dirty="0" err="1">
                <a:hlinkClick r:id="rId4" tooltip="Lactoferrin"/>
              </a:rPr>
              <a:t>lactoferrin</a:t>
            </a:r>
            <a:r>
              <a:rPr lang="en-US" sz="1050" dirty="0"/>
              <a:t> and </a:t>
            </a:r>
            <a:r>
              <a:rPr lang="en-US" sz="1050" dirty="0">
                <a:hlinkClick r:id="rId3" tooltip="Transferrin"/>
              </a:rPr>
              <a:t>transferrin</a:t>
            </a:r>
            <a:r>
              <a:rPr lang="en-US" sz="1050" dirty="0"/>
              <a:t>. Hemoglobin is located in red blood cells. Transferrin is found in blood and tissue fluids. </a:t>
            </a:r>
            <a:r>
              <a:rPr lang="en-US" sz="1050" dirty="0" err="1"/>
              <a:t>Lactoferrin</a:t>
            </a:r>
            <a:r>
              <a:rPr lang="en-US" sz="1050" dirty="0"/>
              <a:t> is found in milk, blood, tears and saliva. Ferritin is found in every cell type.</a:t>
            </a:r>
          </a:p>
        </p:txBody>
      </p:sp>
      <p:sp>
        <p:nvSpPr>
          <p:cNvPr id="13" name="Rectangle 12"/>
          <p:cNvSpPr/>
          <p:nvPr/>
        </p:nvSpPr>
        <p:spPr>
          <a:xfrm>
            <a:off x="144780" y="5105117"/>
            <a:ext cx="4661938" cy="276999"/>
          </a:xfrm>
          <a:prstGeom prst="rect">
            <a:avLst/>
          </a:prstGeom>
        </p:spPr>
        <p:txBody>
          <a:bodyPr wrap="square">
            <a:spAutoFit/>
          </a:bodyPr>
          <a:lstStyle/>
          <a:p>
            <a:r>
              <a:rPr lang="en-US" sz="1200" b="1" dirty="0">
                <a:solidFill>
                  <a:srgbClr val="00B050"/>
                </a:solidFill>
              </a:rPr>
              <a:t>https://string-db.org</a:t>
            </a:r>
            <a:r>
              <a:rPr lang="en-US" sz="1200" b="1" dirty="0" smtClean="0">
                <a:solidFill>
                  <a:srgbClr val="00B050"/>
                </a:solidFill>
              </a:rPr>
              <a:t>/</a:t>
            </a:r>
            <a:endParaRPr lang="en-US" sz="1200" b="1" dirty="0">
              <a:solidFill>
                <a:srgbClr val="00B050"/>
              </a:solidFill>
            </a:endParaRPr>
          </a:p>
        </p:txBody>
      </p:sp>
      <p:sp>
        <p:nvSpPr>
          <p:cNvPr id="14" name="Rectangle 13"/>
          <p:cNvSpPr/>
          <p:nvPr/>
        </p:nvSpPr>
        <p:spPr>
          <a:xfrm>
            <a:off x="1295400" y="780040"/>
            <a:ext cx="2039982" cy="369332"/>
          </a:xfrm>
          <a:prstGeom prst="rect">
            <a:avLst/>
          </a:prstGeom>
        </p:spPr>
        <p:txBody>
          <a:bodyPr wrap="none">
            <a:spAutoFit/>
          </a:bodyPr>
          <a:lstStyle/>
          <a:p>
            <a:r>
              <a:rPr lang="en-US" b="1" dirty="0" smtClean="0">
                <a:solidFill>
                  <a:srgbClr val="00B050"/>
                </a:solidFill>
              </a:rPr>
              <a:t>Another FGF genes </a:t>
            </a:r>
            <a:endParaRPr lang="en-US" dirty="0"/>
          </a:p>
        </p:txBody>
      </p:sp>
      <p:sp>
        <p:nvSpPr>
          <p:cNvPr id="15" name="Rectangle 14"/>
          <p:cNvSpPr/>
          <p:nvPr/>
        </p:nvSpPr>
        <p:spPr>
          <a:xfrm>
            <a:off x="76200" y="5578051"/>
            <a:ext cx="4572000" cy="1200329"/>
          </a:xfrm>
          <a:prstGeom prst="rect">
            <a:avLst/>
          </a:prstGeom>
        </p:spPr>
        <p:txBody>
          <a:bodyPr>
            <a:spAutoFit/>
          </a:bodyPr>
          <a:lstStyle/>
          <a:p>
            <a:endParaRPr lang="en-US" b="1" dirty="0">
              <a:solidFill>
                <a:srgbClr val="00B050"/>
              </a:solidFill>
            </a:endParaRPr>
          </a:p>
          <a:p>
            <a:r>
              <a:rPr lang="en-US" b="1" dirty="0">
                <a:solidFill>
                  <a:srgbClr val="00B050"/>
                </a:solidFill>
              </a:rPr>
              <a:t>KEGG pathway(?)</a:t>
            </a:r>
          </a:p>
          <a:p>
            <a:endParaRPr lang="en-US" b="1" dirty="0">
              <a:solidFill>
                <a:srgbClr val="00B050"/>
              </a:solidFill>
            </a:endParaRPr>
          </a:p>
          <a:p>
            <a:r>
              <a:rPr lang="en-US" b="1" dirty="0">
                <a:solidFill>
                  <a:srgbClr val="00B050"/>
                </a:solidFill>
              </a:rPr>
              <a:t>Another interaction network method.  </a:t>
            </a:r>
          </a:p>
        </p:txBody>
      </p:sp>
    </p:spTree>
    <p:extLst>
      <p:ext uri="{BB962C8B-B14F-4D97-AF65-F5344CB8AC3E}">
        <p14:creationId xmlns:p14="http://schemas.microsoft.com/office/powerpoint/2010/main" val="3052770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143000"/>
            <a:ext cx="7973145" cy="3970318"/>
          </a:xfrm>
          <a:prstGeom prst="rect">
            <a:avLst/>
          </a:prstGeom>
        </p:spPr>
        <p:txBody>
          <a:bodyPr wrap="none">
            <a:spAutoFit/>
          </a:bodyPr>
          <a:lstStyle/>
          <a:p>
            <a:r>
              <a:rPr lang="en-US" b="1" dirty="0" smtClean="0"/>
              <a:t>FGF6/FGF23 and Iron metabolism network</a:t>
            </a:r>
          </a:p>
          <a:p>
            <a:endParaRPr lang="en-US" b="1" dirty="0" smtClean="0"/>
          </a:p>
          <a:p>
            <a:r>
              <a:rPr lang="en-US" b="1" dirty="0" smtClean="0"/>
              <a:t>Step 1. Download all Liver RNA-</a:t>
            </a:r>
            <a:r>
              <a:rPr lang="en-US" b="1" dirty="0" err="1" smtClean="0"/>
              <a:t>seq</a:t>
            </a:r>
            <a:r>
              <a:rPr lang="en-US" b="1" dirty="0" smtClean="0"/>
              <a:t> data from TCGA with </a:t>
            </a:r>
            <a:r>
              <a:rPr lang="en-US" b="1" dirty="0" err="1" smtClean="0"/>
              <a:t>gdc</a:t>
            </a:r>
            <a:r>
              <a:rPr lang="en-US" b="1" dirty="0" smtClean="0"/>
              <a:t>-client</a:t>
            </a:r>
          </a:p>
          <a:p>
            <a:endParaRPr lang="en-US" dirty="0"/>
          </a:p>
          <a:p>
            <a:pPr marL="342900" indent="-342900">
              <a:buAutoNum type="arabicParenR"/>
            </a:pPr>
            <a:r>
              <a:rPr lang="en-US" dirty="0" smtClean="0"/>
              <a:t>Do </a:t>
            </a:r>
            <a:r>
              <a:rPr lang="en-US" dirty="0"/>
              <a:t>it in </a:t>
            </a:r>
            <a:r>
              <a:rPr lang="en-US" dirty="0" smtClean="0"/>
              <a:t>BIRCDEV13-LC (installed </a:t>
            </a:r>
            <a:r>
              <a:rPr lang="en-US" dirty="0" err="1" smtClean="0"/>
              <a:t>gdc</a:t>
            </a:r>
            <a:r>
              <a:rPr lang="en-US" dirty="0" smtClean="0"/>
              <a:t>-client)</a:t>
            </a:r>
          </a:p>
          <a:p>
            <a:pPr marL="342900" indent="-342900">
              <a:buAutoNum type="arabicParenR"/>
            </a:pPr>
            <a:r>
              <a:rPr lang="en-US" dirty="0" smtClean="0"/>
              <a:t>Download confirmation file (LIHC and Kidney)</a:t>
            </a:r>
          </a:p>
          <a:p>
            <a:pPr marL="342900" indent="-342900">
              <a:buAutoNum type="arabicParenR"/>
            </a:pPr>
            <a:r>
              <a:rPr lang="en-US" dirty="0" smtClean="0"/>
              <a:t>C</a:t>
            </a:r>
            <a:r>
              <a:rPr lang="en-US" dirty="0"/>
              <a:t>:\</a:t>
            </a:r>
            <a:r>
              <a:rPr lang="en-US" dirty="0" smtClean="0"/>
              <a:t>Admin\gdc-client.exe</a:t>
            </a:r>
          </a:p>
          <a:p>
            <a:pPr marL="342900" indent="-342900">
              <a:buAutoNum type="arabicParenR"/>
            </a:pPr>
            <a:r>
              <a:rPr lang="en-US" dirty="0" smtClean="0"/>
              <a:t>gdc-client.exe </a:t>
            </a:r>
            <a:r>
              <a:rPr lang="en-US" dirty="0"/>
              <a:t>download -m  gdc_manifest.2018-01-11T01_08_53.324183.txt -d</a:t>
            </a:r>
          </a:p>
          <a:p>
            <a:endParaRPr lang="en-US" dirty="0" smtClean="0"/>
          </a:p>
          <a:p>
            <a:r>
              <a:rPr lang="en-US" b="1" dirty="0" smtClean="0"/>
              <a:t>Step 2. collect all  </a:t>
            </a:r>
            <a:r>
              <a:rPr lang="en-US" b="1" dirty="0" err="1" smtClean="0"/>
              <a:t>RNAseq</a:t>
            </a:r>
            <a:r>
              <a:rPr lang="en-US" b="1" dirty="0" smtClean="0"/>
              <a:t> data from </a:t>
            </a:r>
            <a:r>
              <a:rPr lang="en-US" b="1" dirty="0" err="1" smtClean="0"/>
              <a:t>rsem.genes.normalized_results</a:t>
            </a:r>
            <a:endParaRPr lang="en-US" b="1" dirty="0" smtClean="0"/>
          </a:p>
          <a:p>
            <a:endParaRPr lang="en-US" b="1" dirty="0"/>
          </a:p>
          <a:p>
            <a:endParaRPr lang="en-US" b="1" dirty="0" smtClean="0"/>
          </a:p>
          <a:p>
            <a:endParaRPr lang="en-US" b="1" dirty="0"/>
          </a:p>
          <a:p>
            <a:endParaRPr lang="en-US" b="1" dirty="0"/>
          </a:p>
        </p:txBody>
      </p:sp>
    </p:spTree>
    <p:extLst>
      <p:ext uri="{BB962C8B-B14F-4D97-AF65-F5344CB8AC3E}">
        <p14:creationId xmlns:p14="http://schemas.microsoft.com/office/powerpoint/2010/main" val="3436182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9200" y="641866"/>
            <a:ext cx="6207405" cy="369332"/>
          </a:xfrm>
          <a:prstGeom prst="rect">
            <a:avLst/>
          </a:prstGeom>
        </p:spPr>
        <p:txBody>
          <a:bodyPr wrap="none">
            <a:spAutoFit/>
          </a:bodyPr>
          <a:lstStyle/>
          <a:p>
            <a:r>
              <a:rPr lang="en-US" b="1" dirty="0" smtClean="0">
                <a:solidFill>
                  <a:srgbClr val="00B050"/>
                </a:solidFill>
              </a:rPr>
              <a:t>FGF6 and FGF23: Biology </a:t>
            </a:r>
            <a:r>
              <a:rPr lang="en-US" b="1" dirty="0">
                <a:solidFill>
                  <a:srgbClr val="00B050"/>
                </a:solidFill>
              </a:rPr>
              <a:t>Function in iron metabolism pathway </a:t>
            </a:r>
          </a:p>
        </p:txBody>
      </p:sp>
      <p:pic>
        <p:nvPicPr>
          <p:cNvPr id="204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135380"/>
            <a:ext cx="4924425"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5983605" y="6586538"/>
            <a:ext cx="3152775" cy="246221"/>
          </a:xfrm>
          <a:prstGeom prst="rect">
            <a:avLst/>
          </a:prstGeom>
        </p:spPr>
        <p:txBody>
          <a:bodyPr wrap="square">
            <a:spAutoFit/>
          </a:bodyPr>
          <a:lstStyle/>
          <a:p>
            <a:r>
              <a:rPr lang="en-US" sz="1000" b="1" i="1" dirty="0" err="1"/>
              <a:t>ComiR</a:t>
            </a:r>
            <a:r>
              <a:rPr lang="en-US" sz="1000" b="1" i="1" dirty="0"/>
              <a:t>: Combinatorial </a:t>
            </a:r>
            <a:r>
              <a:rPr lang="en-US" sz="1000" b="1" i="1" dirty="0" smtClean="0"/>
              <a:t>miRNA target </a:t>
            </a:r>
            <a:r>
              <a:rPr lang="en-US" sz="1000" b="1" i="1" dirty="0"/>
              <a:t>prediction tool</a:t>
            </a:r>
            <a:endParaRPr lang="en-US" sz="1000" dirty="0"/>
          </a:p>
        </p:txBody>
      </p:sp>
      <p:sp>
        <p:nvSpPr>
          <p:cNvPr id="7" name="Rectangle 6"/>
          <p:cNvSpPr/>
          <p:nvPr/>
        </p:nvSpPr>
        <p:spPr>
          <a:xfrm>
            <a:off x="304800" y="5682734"/>
            <a:ext cx="7467600" cy="600164"/>
          </a:xfrm>
          <a:prstGeom prst="rect">
            <a:avLst/>
          </a:prstGeom>
        </p:spPr>
        <p:txBody>
          <a:bodyPr wrap="square">
            <a:spAutoFit/>
          </a:bodyPr>
          <a:lstStyle/>
          <a:p>
            <a:r>
              <a:rPr lang="en-US" sz="1100" b="1" dirty="0" smtClean="0">
                <a:solidFill>
                  <a:srgbClr val="00B050"/>
                </a:solidFill>
              </a:rPr>
              <a:t>Validate any miR-214-3p here target FGF6?   We do it.</a:t>
            </a:r>
          </a:p>
          <a:p>
            <a:r>
              <a:rPr lang="en-US" sz="1100" b="1" dirty="0">
                <a:solidFill>
                  <a:srgbClr val="00B050"/>
                </a:solidFill>
              </a:rPr>
              <a:t>Validate any </a:t>
            </a:r>
            <a:r>
              <a:rPr lang="en-US" sz="1100" b="1" dirty="0" smtClean="0">
                <a:solidFill>
                  <a:srgbClr val="00B050"/>
                </a:solidFill>
              </a:rPr>
              <a:t>miR-122-5p </a:t>
            </a:r>
            <a:r>
              <a:rPr lang="en-US" sz="1100" b="1" dirty="0">
                <a:solidFill>
                  <a:srgbClr val="00B050"/>
                </a:solidFill>
              </a:rPr>
              <a:t>here target </a:t>
            </a:r>
            <a:r>
              <a:rPr lang="en-US" sz="1100" b="1" dirty="0" smtClean="0">
                <a:solidFill>
                  <a:srgbClr val="00B050"/>
                </a:solidFill>
              </a:rPr>
              <a:t>FGF23?   Yes. It is validated. </a:t>
            </a:r>
            <a:endParaRPr lang="en-US" sz="1100" b="1" dirty="0">
              <a:solidFill>
                <a:srgbClr val="00B050"/>
              </a:solidFill>
            </a:endParaRPr>
          </a:p>
          <a:p>
            <a:r>
              <a:rPr lang="en-US" sz="1100" b="1" dirty="0" smtClean="0">
                <a:solidFill>
                  <a:srgbClr val="00B050"/>
                </a:solidFill>
              </a:rPr>
              <a:t> </a:t>
            </a:r>
            <a:endParaRPr lang="en-US" sz="1100" b="1" dirty="0">
              <a:solidFill>
                <a:srgbClr val="00B050"/>
              </a:solidFill>
            </a:endParaRPr>
          </a:p>
        </p:txBody>
      </p:sp>
      <p:sp>
        <p:nvSpPr>
          <p:cNvPr id="6" name="Right Arrow 5"/>
          <p:cNvSpPr/>
          <p:nvPr/>
        </p:nvSpPr>
        <p:spPr>
          <a:xfrm>
            <a:off x="609600" y="2362200"/>
            <a:ext cx="76200" cy="21336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685468737"/>
              </p:ext>
            </p:extLst>
          </p:nvPr>
        </p:nvGraphicFramePr>
        <p:xfrm>
          <a:off x="5715000" y="1824990"/>
          <a:ext cx="1600200" cy="2095500"/>
        </p:xfrm>
        <a:graphic>
          <a:graphicData uri="http://schemas.openxmlformats.org/drawingml/2006/table">
            <a:tbl>
              <a:tblPr>
                <a:tableStyleId>{EB344D84-9AFB-497E-A393-DC336BA19D2E}</a:tableStyleId>
              </a:tblPr>
              <a:tblGrid>
                <a:gridCol w="1600200">
                  <a:extLst>
                    <a:ext uri="{9D8B030D-6E8A-4147-A177-3AD203B41FA5}">
                      <a16:colId xmlns:a16="http://schemas.microsoft.com/office/drawing/2014/main" val="20000"/>
                    </a:ext>
                  </a:extLst>
                </a:gridCol>
              </a:tblGrid>
              <a:tr h="190500">
                <a:tc>
                  <a:txBody>
                    <a:bodyPr/>
                    <a:lstStyle/>
                    <a:p>
                      <a:pPr algn="l" fontAlgn="b"/>
                      <a:r>
                        <a:rPr lang="en-US" sz="1100" u="none" strike="noStrike">
                          <a:effectLst/>
                        </a:rPr>
                        <a:t>hsa.miR.320a</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190500">
                <a:tc>
                  <a:txBody>
                    <a:bodyPr/>
                    <a:lstStyle/>
                    <a:p>
                      <a:pPr algn="l" fontAlgn="b"/>
                      <a:r>
                        <a:rPr lang="en-US" sz="1100" u="none" strike="noStrike">
                          <a:effectLst/>
                        </a:rPr>
                        <a:t>hsa.miR.210.3p</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190500">
                <a:tc>
                  <a:txBody>
                    <a:bodyPr/>
                    <a:lstStyle/>
                    <a:p>
                      <a:pPr algn="l" fontAlgn="b"/>
                      <a:r>
                        <a:rPr lang="en-US" sz="1100" u="none" strike="noStrike">
                          <a:effectLst/>
                        </a:rPr>
                        <a:t>hsa.miR.214.3p</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190500">
                <a:tc>
                  <a:txBody>
                    <a:bodyPr/>
                    <a:lstStyle/>
                    <a:p>
                      <a:pPr algn="l" fontAlgn="b"/>
                      <a:r>
                        <a:rPr lang="en-US" sz="1100" u="none" strike="noStrike">
                          <a:effectLst/>
                        </a:rPr>
                        <a:t>hsa.miR.584.5p</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190500">
                <a:tc>
                  <a:txBody>
                    <a:bodyPr/>
                    <a:lstStyle/>
                    <a:p>
                      <a:pPr algn="l" fontAlgn="b"/>
                      <a:r>
                        <a:rPr lang="en-US" sz="1100" u="none" strike="noStrike">
                          <a:effectLst/>
                        </a:rPr>
                        <a:t>hsa.miR.200b.3p</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190500">
                <a:tc>
                  <a:txBody>
                    <a:bodyPr/>
                    <a:lstStyle/>
                    <a:p>
                      <a:pPr algn="l" fontAlgn="b"/>
                      <a:r>
                        <a:rPr lang="en-US" sz="1100" u="none" strike="noStrike">
                          <a:effectLst/>
                        </a:rPr>
                        <a:t>hsa.miR.485.3p</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190500">
                <a:tc>
                  <a:txBody>
                    <a:bodyPr/>
                    <a:lstStyle/>
                    <a:p>
                      <a:pPr algn="l" fontAlgn="b"/>
                      <a:r>
                        <a:rPr lang="en-US" sz="1100" u="none" strike="noStrike">
                          <a:effectLst/>
                        </a:rPr>
                        <a:t>hsa.miR.221.3p</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r h="190500">
                <a:tc>
                  <a:txBody>
                    <a:bodyPr/>
                    <a:lstStyle/>
                    <a:p>
                      <a:pPr algn="l" fontAlgn="b"/>
                      <a:r>
                        <a:rPr lang="en-US" sz="1100" u="none" strike="noStrike">
                          <a:effectLst/>
                        </a:rPr>
                        <a:t>hsa.miR.200a.3p</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r h="190500">
                <a:tc>
                  <a:txBody>
                    <a:bodyPr/>
                    <a:lstStyle/>
                    <a:p>
                      <a:pPr algn="l" fontAlgn="b"/>
                      <a:r>
                        <a:rPr lang="en-US" sz="1100" u="none" strike="noStrike">
                          <a:effectLst/>
                        </a:rPr>
                        <a:t>hsa.miR.98.5p</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8"/>
                  </a:ext>
                </a:extLst>
              </a:tr>
              <a:tr h="190500">
                <a:tc>
                  <a:txBody>
                    <a:bodyPr/>
                    <a:lstStyle/>
                    <a:p>
                      <a:pPr algn="l" fontAlgn="b"/>
                      <a:r>
                        <a:rPr lang="en-US" sz="1100" u="none" strike="noStrike">
                          <a:effectLst/>
                        </a:rPr>
                        <a:t>hsa.miR.223.3p</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9"/>
                  </a:ext>
                </a:extLst>
              </a:tr>
              <a:tr h="190500">
                <a:tc>
                  <a:txBody>
                    <a:bodyPr/>
                    <a:lstStyle/>
                    <a:p>
                      <a:pPr algn="l" fontAlgn="b"/>
                      <a:r>
                        <a:rPr lang="en-US" sz="1100" u="none" strike="noStrike" dirty="0">
                          <a:effectLst/>
                        </a:rPr>
                        <a:t>hsa.miR.122.5p</a:t>
                      </a:r>
                      <a:endParaRPr lang="en-US" sz="11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10"/>
                  </a:ext>
                </a:extLst>
              </a:tr>
            </a:tbl>
          </a:graphicData>
        </a:graphic>
      </p:graphicFrame>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092" y="4183380"/>
            <a:ext cx="7627620" cy="1372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1233650" y="2329339"/>
            <a:ext cx="442750" cy="246221"/>
          </a:xfrm>
          <a:prstGeom prst="rect">
            <a:avLst/>
          </a:prstGeom>
        </p:spPr>
        <p:txBody>
          <a:bodyPr wrap="none">
            <a:spAutoFit/>
          </a:bodyPr>
          <a:lstStyle/>
          <a:p>
            <a:r>
              <a:rPr lang="en-US" sz="1000" b="1" dirty="0" smtClean="0"/>
              <a:t>(</a:t>
            </a:r>
            <a:r>
              <a:rPr lang="en-US" sz="1000" b="1" dirty="0" smtClean="0">
                <a:solidFill>
                  <a:schemeClr val="accent6">
                    <a:lumMod val="50000"/>
                  </a:schemeClr>
                </a:solidFill>
              </a:rPr>
              <a:t>LTF</a:t>
            </a:r>
            <a:r>
              <a:rPr lang="en-US" sz="1000" b="1" dirty="0" smtClean="0"/>
              <a:t>)</a:t>
            </a:r>
            <a:endParaRPr lang="en-US" sz="1000" b="1" dirty="0"/>
          </a:p>
        </p:txBody>
      </p:sp>
      <p:sp>
        <p:nvSpPr>
          <p:cNvPr id="15" name="Rectangle 14"/>
          <p:cNvSpPr/>
          <p:nvPr/>
        </p:nvSpPr>
        <p:spPr>
          <a:xfrm>
            <a:off x="1157450" y="1828800"/>
            <a:ext cx="1204750" cy="253916"/>
          </a:xfrm>
          <a:prstGeom prst="rect">
            <a:avLst/>
          </a:prstGeom>
        </p:spPr>
        <p:txBody>
          <a:bodyPr wrap="square">
            <a:spAutoFit/>
          </a:bodyPr>
          <a:lstStyle/>
          <a:p>
            <a:r>
              <a:rPr lang="en-US" sz="1050" b="1" dirty="0" smtClean="0">
                <a:solidFill>
                  <a:srgbClr val="00B050"/>
                </a:solidFill>
              </a:rPr>
              <a:t>and FGF23</a:t>
            </a:r>
            <a:endParaRPr lang="en-US" sz="1050" dirty="0"/>
          </a:p>
        </p:txBody>
      </p:sp>
    </p:spTree>
    <p:extLst>
      <p:ext uri="{BB962C8B-B14F-4D97-AF65-F5344CB8AC3E}">
        <p14:creationId xmlns:p14="http://schemas.microsoft.com/office/powerpoint/2010/main" val="3132208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457200" y="2855913"/>
          <a:ext cx="8229602" cy="1147552"/>
        </p:xfrm>
        <a:graphic>
          <a:graphicData uri="http://schemas.openxmlformats.org/drawingml/2006/table">
            <a:tbl>
              <a:tblPr>
                <a:tableStyleId>{5C22544A-7EE6-4342-B048-85BDC9FD1C3A}</a:tableStyleId>
              </a:tblPr>
              <a:tblGrid>
                <a:gridCol w="969791">
                  <a:extLst>
                    <a:ext uri="{9D8B030D-6E8A-4147-A177-3AD203B41FA5}">
                      <a16:colId xmlns:a16="http://schemas.microsoft.com/office/drawing/2014/main" val="20000"/>
                    </a:ext>
                  </a:extLst>
                </a:gridCol>
                <a:gridCol w="544826">
                  <a:extLst>
                    <a:ext uri="{9D8B030D-6E8A-4147-A177-3AD203B41FA5}">
                      <a16:colId xmlns:a16="http://schemas.microsoft.com/office/drawing/2014/main" val="20001"/>
                    </a:ext>
                  </a:extLst>
                </a:gridCol>
                <a:gridCol w="514860">
                  <a:extLst>
                    <a:ext uri="{9D8B030D-6E8A-4147-A177-3AD203B41FA5}">
                      <a16:colId xmlns:a16="http://schemas.microsoft.com/office/drawing/2014/main" val="20002"/>
                    </a:ext>
                  </a:extLst>
                </a:gridCol>
                <a:gridCol w="612930">
                  <a:extLst>
                    <a:ext uri="{9D8B030D-6E8A-4147-A177-3AD203B41FA5}">
                      <a16:colId xmlns:a16="http://schemas.microsoft.com/office/drawing/2014/main" val="20003"/>
                    </a:ext>
                  </a:extLst>
                </a:gridCol>
                <a:gridCol w="612930">
                  <a:extLst>
                    <a:ext uri="{9D8B030D-6E8A-4147-A177-3AD203B41FA5}">
                      <a16:colId xmlns:a16="http://schemas.microsoft.com/office/drawing/2014/main" val="20004"/>
                    </a:ext>
                  </a:extLst>
                </a:gridCol>
                <a:gridCol w="612930">
                  <a:extLst>
                    <a:ext uri="{9D8B030D-6E8A-4147-A177-3AD203B41FA5}">
                      <a16:colId xmlns:a16="http://schemas.microsoft.com/office/drawing/2014/main" val="20005"/>
                    </a:ext>
                  </a:extLst>
                </a:gridCol>
                <a:gridCol w="678309">
                  <a:extLst>
                    <a:ext uri="{9D8B030D-6E8A-4147-A177-3AD203B41FA5}">
                      <a16:colId xmlns:a16="http://schemas.microsoft.com/office/drawing/2014/main" val="20006"/>
                    </a:ext>
                  </a:extLst>
                </a:gridCol>
                <a:gridCol w="612930">
                  <a:extLst>
                    <a:ext uri="{9D8B030D-6E8A-4147-A177-3AD203B41FA5}">
                      <a16:colId xmlns:a16="http://schemas.microsoft.com/office/drawing/2014/main" val="20007"/>
                    </a:ext>
                  </a:extLst>
                </a:gridCol>
                <a:gridCol w="612930">
                  <a:extLst>
                    <a:ext uri="{9D8B030D-6E8A-4147-A177-3AD203B41FA5}">
                      <a16:colId xmlns:a16="http://schemas.microsoft.com/office/drawing/2014/main" val="20008"/>
                    </a:ext>
                  </a:extLst>
                </a:gridCol>
                <a:gridCol w="675584">
                  <a:extLst>
                    <a:ext uri="{9D8B030D-6E8A-4147-A177-3AD203B41FA5}">
                      <a16:colId xmlns:a16="http://schemas.microsoft.com/office/drawing/2014/main" val="20009"/>
                    </a:ext>
                  </a:extLst>
                </a:gridCol>
                <a:gridCol w="555722">
                  <a:extLst>
                    <a:ext uri="{9D8B030D-6E8A-4147-A177-3AD203B41FA5}">
                      <a16:colId xmlns:a16="http://schemas.microsoft.com/office/drawing/2014/main" val="20010"/>
                    </a:ext>
                  </a:extLst>
                </a:gridCol>
                <a:gridCol w="612930">
                  <a:extLst>
                    <a:ext uri="{9D8B030D-6E8A-4147-A177-3AD203B41FA5}">
                      <a16:colId xmlns:a16="http://schemas.microsoft.com/office/drawing/2014/main" val="20011"/>
                    </a:ext>
                  </a:extLst>
                </a:gridCol>
                <a:gridCol w="612930">
                  <a:extLst>
                    <a:ext uri="{9D8B030D-6E8A-4147-A177-3AD203B41FA5}">
                      <a16:colId xmlns:a16="http://schemas.microsoft.com/office/drawing/2014/main" val="20012"/>
                    </a:ext>
                  </a:extLst>
                </a:gridCol>
              </a:tblGrid>
              <a:tr h="163936">
                <a:tc>
                  <a:txBody>
                    <a:bodyPr/>
                    <a:lstStyle/>
                    <a:p>
                      <a:pPr algn="l" fontAlgn="b"/>
                      <a:r>
                        <a:rPr lang="en-US" sz="900" u="none" strike="noStrike">
                          <a:effectLst/>
                        </a:rPr>
                        <a:t>ENSEMBL_ID</a:t>
                      </a:r>
                      <a:endParaRPr lang="en-US" sz="900" b="0" i="0" u="none" strike="noStrike">
                        <a:solidFill>
                          <a:srgbClr val="000000"/>
                        </a:solidFill>
                        <a:effectLst/>
                        <a:latin typeface="Calibri"/>
                      </a:endParaRPr>
                    </a:p>
                  </a:txBody>
                  <a:tcPr marL="8197" marR="8197" marT="8197" marB="0" anchor="b"/>
                </a:tc>
                <a:tc>
                  <a:txBody>
                    <a:bodyPr/>
                    <a:lstStyle/>
                    <a:p>
                      <a:pPr algn="l" fontAlgn="b"/>
                      <a:r>
                        <a:rPr lang="en-US" sz="900" u="none" strike="noStrike">
                          <a:effectLst/>
                        </a:rPr>
                        <a:t>GENE_ID</a:t>
                      </a:r>
                      <a:endParaRPr lang="en-US" sz="900" b="0" i="0" u="none" strike="noStrike">
                        <a:solidFill>
                          <a:srgbClr val="000000"/>
                        </a:solidFill>
                        <a:effectLst/>
                        <a:latin typeface="Calibri"/>
                      </a:endParaRPr>
                    </a:p>
                  </a:txBody>
                  <a:tcPr marL="8197" marR="8197" marT="8197" marB="0" anchor="b"/>
                </a:tc>
                <a:tc>
                  <a:txBody>
                    <a:bodyPr/>
                    <a:lstStyle/>
                    <a:p>
                      <a:pPr algn="l" fontAlgn="b"/>
                      <a:r>
                        <a:rPr lang="en-US" sz="900" u="none" strike="noStrike">
                          <a:effectLst/>
                        </a:rPr>
                        <a:t>miR.320a</a:t>
                      </a:r>
                      <a:endParaRPr lang="en-US" sz="900" b="0" i="0" u="none" strike="noStrike">
                        <a:solidFill>
                          <a:srgbClr val="000000"/>
                        </a:solidFill>
                        <a:effectLst/>
                        <a:latin typeface="Calibri"/>
                      </a:endParaRPr>
                    </a:p>
                  </a:txBody>
                  <a:tcPr marL="8197" marR="8197" marT="8197" marB="0" anchor="b"/>
                </a:tc>
                <a:tc>
                  <a:txBody>
                    <a:bodyPr/>
                    <a:lstStyle/>
                    <a:p>
                      <a:pPr algn="l" fontAlgn="b"/>
                      <a:r>
                        <a:rPr lang="en-US" sz="900" u="none" strike="noStrike">
                          <a:effectLst/>
                        </a:rPr>
                        <a:t>miR.210.3p</a:t>
                      </a:r>
                      <a:endParaRPr lang="en-US" sz="900" b="0" i="0" u="none" strike="noStrike">
                        <a:solidFill>
                          <a:srgbClr val="000000"/>
                        </a:solidFill>
                        <a:effectLst/>
                        <a:latin typeface="Calibri"/>
                      </a:endParaRPr>
                    </a:p>
                  </a:txBody>
                  <a:tcPr marL="8197" marR="8197" marT="8197" marB="0" anchor="b"/>
                </a:tc>
                <a:tc>
                  <a:txBody>
                    <a:bodyPr/>
                    <a:lstStyle/>
                    <a:p>
                      <a:pPr algn="l" fontAlgn="b"/>
                      <a:r>
                        <a:rPr lang="en-US" sz="900" u="none" strike="noStrike">
                          <a:effectLst/>
                        </a:rPr>
                        <a:t>miR.214.3p</a:t>
                      </a:r>
                      <a:endParaRPr lang="en-US" sz="900" b="0" i="0" u="none" strike="noStrike">
                        <a:solidFill>
                          <a:srgbClr val="000000"/>
                        </a:solidFill>
                        <a:effectLst/>
                        <a:latin typeface="Calibri"/>
                      </a:endParaRPr>
                    </a:p>
                  </a:txBody>
                  <a:tcPr marL="8197" marR="8197" marT="8197" marB="0" anchor="b"/>
                </a:tc>
                <a:tc>
                  <a:txBody>
                    <a:bodyPr/>
                    <a:lstStyle/>
                    <a:p>
                      <a:pPr algn="l" fontAlgn="b"/>
                      <a:r>
                        <a:rPr lang="en-US" sz="900" u="none" strike="noStrike">
                          <a:effectLst/>
                        </a:rPr>
                        <a:t>miR.584.5p</a:t>
                      </a:r>
                      <a:endParaRPr lang="en-US" sz="900" b="0" i="0" u="none" strike="noStrike">
                        <a:solidFill>
                          <a:srgbClr val="000000"/>
                        </a:solidFill>
                        <a:effectLst/>
                        <a:latin typeface="Calibri"/>
                      </a:endParaRPr>
                    </a:p>
                  </a:txBody>
                  <a:tcPr marL="8197" marR="8197" marT="8197" marB="0" anchor="b"/>
                </a:tc>
                <a:tc>
                  <a:txBody>
                    <a:bodyPr/>
                    <a:lstStyle/>
                    <a:p>
                      <a:pPr algn="l" fontAlgn="b"/>
                      <a:r>
                        <a:rPr lang="en-US" sz="900" u="none" strike="noStrike">
                          <a:effectLst/>
                        </a:rPr>
                        <a:t>miR.200b.3p</a:t>
                      </a:r>
                      <a:endParaRPr lang="en-US" sz="900" b="0" i="0" u="none" strike="noStrike">
                        <a:solidFill>
                          <a:srgbClr val="000000"/>
                        </a:solidFill>
                        <a:effectLst/>
                        <a:latin typeface="Calibri"/>
                      </a:endParaRPr>
                    </a:p>
                  </a:txBody>
                  <a:tcPr marL="8197" marR="8197" marT="8197" marB="0" anchor="b"/>
                </a:tc>
                <a:tc>
                  <a:txBody>
                    <a:bodyPr/>
                    <a:lstStyle/>
                    <a:p>
                      <a:pPr algn="l" fontAlgn="b"/>
                      <a:r>
                        <a:rPr lang="en-US" sz="900" u="none" strike="noStrike">
                          <a:effectLst/>
                        </a:rPr>
                        <a:t>miR.485.3p</a:t>
                      </a:r>
                      <a:endParaRPr lang="en-US" sz="900" b="0" i="0" u="none" strike="noStrike">
                        <a:solidFill>
                          <a:srgbClr val="000000"/>
                        </a:solidFill>
                        <a:effectLst/>
                        <a:latin typeface="Calibri"/>
                      </a:endParaRPr>
                    </a:p>
                  </a:txBody>
                  <a:tcPr marL="8197" marR="8197" marT="8197" marB="0" anchor="b"/>
                </a:tc>
                <a:tc>
                  <a:txBody>
                    <a:bodyPr/>
                    <a:lstStyle/>
                    <a:p>
                      <a:pPr algn="l" fontAlgn="b"/>
                      <a:r>
                        <a:rPr lang="en-US" sz="900" u="none" strike="noStrike">
                          <a:effectLst/>
                        </a:rPr>
                        <a:t>miR.221.3p</a:t>
                      </a:r>
                      <a:endParaRPr lang="en-US" sz="900" b="0" i="0" u="none" strike="noStrike">
                        <a:solidFill>
                          <a:srgbClr val="000000"/>
                        </a:solidFill>
                        <a:effectLst/>
                        <a:latin typeface="Calibri"/>
                      </a:endParaRPr>
                    </a:p>
                  </a:txBody>
                  <a:tcPr marL="8197" marR="8197" marT="8197" marB="0" anchor="b"/>
                </a:tc>
                <a:tc>
                  <a:txBody>
                    <a:bodyPr/>
                    <a:lstStyle/>
                    <a:p>
                      <a:pPr algn="l" fontAlgn="b"/>
                      <a:r>
                        <a:rPr lang="en-US" sz="900" u="none" strike="noStrike">
                          <a:effectLst/>
                        </a:rPr>
                        <a:t>miR.200a.3p</a:t>
                      </a:r>
                      <a:endParaRPr lang="en-US" sz="900" b="0" i="0" u="none" strike="noStrike">
                        <a:solidFill>
                          <a:srgbClr val="000000"/>
                        </a:solidFill>
                        <a:effectLst/>
                        <a:latin typeface="Calibri"/>
                      </a:endParaRPr>
                    </a:p>
                  </a:txBody>
                  <a:tcPr marL="8197" marR="8197" marT="8197" marB="0" anchor="b"/>
                </a:tc>
                <a:tc>
                  <a:txBody>
                    <a:bodyPr/>
                    <a:lstStyle/>
                    <a:p>
                      <a:pPr algn="l" fontAlgn="b"/>
                      <a:r>
                        <a:rPr lang="en-US" sz="900" u="none" strike="noStrike">
                          <a:effectLst/>
                        </a:rPr>
                        <a:t>miR.98.5p</a:t>
                      </a:r>
                      <a:endParaRPr lang="en-US" sz="900" b="0" i="0" u="none" strike="noStrike">
                        <a:solidFill>
                          <a:srgbClr val="000000"/>
                        </a:solidFill>
                        <a:effectLst/>
                        <a:latin typeface="Calibri"/>
                      </a:endParaRPr>
                    </a:p>
                  </a:txBody>
                  <a:tcPr marL="8197" marR="8197" marT="8197" marB="0" anchor="b"/>
                </a:tc>
                <a:tc>
                  <a:txBody>
                    <a:bodyPr/>
                    <a:lstStyle/>
                    <a:p>
                      <a:pPr algn="l" fontAlgn="b"/>
                      <a:r>
                        <a:rPr lang="en-US" sz="900" u="none" strike="noStrike">
                          <a:effectLst/>
                        </a:rPr>
                        <a:t>miR.223.3p</a:t>
                      </a:r>
                      <a:endParaRPr lang="en-US" sz="900" b="0" i="0" u="none" strike="noStrike">
                        <a:solidFill>
                          <a:srgbClr val="000000"/>
                        </a:solidFill>
                        <a:effectLst/>
                        <a:latin typeface="Calibri"/>
                      </a:endParaRPr>
                    </a:p>
                  </a:txBody>
                  <a:tcPr marL="8197" marR="8197" marT="8197" marB="0" anchor="b"/>
                </a:tc>
                <a:tc>
                  <a:txBody>
                    <a:bodyPr/>
                    <a:lstStyle/>
                    <a:p>
                      <a:pPr algn="l" fontAlgn="b"/>
                      <a:r>
                        <a:rPr lang="en-US" sz="900" u="none" strike="noStrike">
                          <a:effectLst/>
                        </a:rPr>
                        <a:t>miR.122.5p</a:t>
                      </a:r>
                      <a:endParaRPr lang="en-US" sz="900" b="0" i="0" u="none" strike="noStrike">
                        <a:solidFill>
                          <a:srgbClr val="000000"/>
                        </a:solidFill>
                        <a:effectLst/>
                        <a:latin typeface="Calibri"/>
                      </a:endParaRPr>
                    </a:p>
                  </a:txBody>
                  <a:tcPr marL="8197" marR="8197" marT="8197" marB="0" anchor="b"/>
                </a:tc>
                <a:extLst>
                  <a:ext uri="{0D108BD9-81ED-4DB2-BD59-A6C34878D82A}">
                    <a16:rowId xmlns:a16="http://schemas.microsoft.com/office/drawing/2014/main" val="10000"/>
                  </a:ext>
                </a:extLst>
              </a:tr>
              <a:tr h="163936">
                <a:tc>
                  <a:txBody>
                    <a:bodyPr/>
                    <a:lstStyle/>
                    <a:p>
                      <a:pPr algn="l" fontAlgn="b"/>
                      <a:r>
                        <a:rPr lang="en-US" sz="900" u="none" strike="noStrike">
                          <a:effectLst/>
                        </a:rPr>
                        <a:t>ENSG00000213066</a:t>
                      </a:r>
                      <a:endParaRPr lang="en-US" sz="900" b="0" i="0" u="none" strike="noStrike">
                        <a:solidFill>
                          <a:srgbClr val="000000"/>
                        </a:solidFill>
                        <a:effectLst/>
                        <a:latin typeface="Calibri"/>
                      </a:endParaRPr>
                    </a:p>
                  </a:txBody>
                  <a:tcPr marL="8197" marR="8197" marT="8197" marB="0" anchor="b"/>
                </a:tc>
                <a:tc>
                  <a:txBody>
                    <a:bodyPr/>
                    <a:lstStyle/>
                    <a:p>
                      <a:pPr algn="l" fontAlgn="b"/>
                      <a:r>
                        <a:rPr lang="en-US" sz="900" u="none" strike="noStrike">
                          <a:effectLst/>
                        </a:rPr>
                        <a:t>FGFR1OP </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1</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0.8815</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0.9996</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0.826</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0.93</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1</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1</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1</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0.9777</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1</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1</a:t>
                      </a:r>
                      <a:endParaRPr lang="en-US" sz="900" b="0" i="0" u="none" strike="noStrike">
                        <a:solidFill>
                          <a:srgbClr val="000000"/>
                        </a:solidFill>
                        <a:effectLst/>
                        <a:latin typeface="Calibri"/>
                      </a:endParaRPr>
                    </a:p>
                  </a:txBody>
                  <a:tcPr marL="8197" marR="8197" marT="8197" marB="0" anchor="b"/>
                </a:tc>
                <a:extLst>
                  <a:ext uri="{0D108BD9-81ED-4DB2-BD59-A6C34878D82A}">
                    <a16:rowId xmlns:a16="http://schemas.microsoft.com/office/drawing/2014/main" val="10001"/>
                  </a:ext>
                </a:extLst>
              </a:tr>
              <a:tr h="163936">
                <a:tc>
                  <a:txBody>
                    <a:bodyPr/>
                    <a:lstStyle/>
                    <a:p>
                      <a:pPr algn="l" fontAlgn="b"/>
                      <a:r>
                        <a:rPr lang="en-US" sz="900" u="none" strike="noStrike">
                          <a:effectLst/>
                        </a:rPr>
                        <a:t>ENSG00000099810</a:t>
                      </a:r>
                      <a:endParaRPr lang="en-US" sz="900" b="0" i="0" u="none" strike="noStrike">
                        <a:solidFill>
                          <a:srgbClr val="000000"/>
                        </a:solidFill>
                        <a:effectLst/>
                        <a:latin typeface="Calibri"/>
                      </a:endParaRPr>
                    </a:p>
                  </a:txBody>
                  <a:tcPr marL="8197" marR="8197" marT="8197" marB="0" anchor="b"/>
                </a:tc>
                <a:tc>
                  <a:txBody>
                    <a:bodyPr/>
                    <a:lstStyle/>
                    <a:p>
                      <a:pPr algn="l" fontAlgn="b"/>
                      <a:r>
                        <a:rPr lang="en-US" sz="900" u="none" strike="noStrike">
                          <a:effectLst/>
                        </a:rPr>
                        <a:t>MTAP </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0.9617</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0.8815</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0.8725</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0.962</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0.93</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0.8032</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0.8491</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0.8155</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1</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0.8565</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0.984</a:t>
                      </a:r>
                      <a:endParaRPr lang="en-US" sz="900" b="0" i="0" u="none" strike="noStrike">
                        <a:solidFill>
                          <a:srgbClr val="000000"/>
                        </a:solidFill>
                        <a:effectLst/>
                        <a:latin typeface="Calibri"/>
                      </a:endParaRPr>
                    </a:p>
                  </a:txBody>
                  <a:tcPr marL="8197" marR="8197" marT="8197" marB="0" anchor="b"/>
                </a:tc>
                <a:extLst>
                  <a:ext uri="{0D108BD9-81ED-4DB2-BD59-A6C34878D82A}">
                    <a16:rowId xmlns:a16="http://schemas.microsoft.com/office/drawing/2014/main" val="10002"/>
                  </a:ext>
                </a:extLst>
              </a:tr>
              <a:tr h="163936">
                <a:tc>
                  <a:txBody>
                    <a:bodyPr/>
                    <a:lstStyle/>
                    <a:p>
                      <a:pPr algn="l" fontAlgn="b"/>
                      <a:r>
                        <a:rPr lang="en-US" sz="900" u="none" strike="noStrike">
                          <a:effectLst/>
                        </a:rPr>
                        <a:t>ENSG00000124557</a:t>
                      </a:r>
                      <a:endParaRPr lang="en-US" sz="900" b="0" i="0" u="none" strike="noStrike">
                        <a:solidFill>
                          <a:srgbClr val="000000"/>
                        </a:solidFill>
                        <a:effectLst/>
                        <a:latin typeface="Calibri"/>
                      </a:endParaRPr>
                    </a:p>
                  </a:txBody>
                  <a:tcPr marL="8197" marR="8197" marT="8197" marB="0" anchor="b"/>
                </a:tc>
                <a:tc>
                  <a:txBody>
                    <a:bodyPr/>
                    <a:lstStyle/>
                    <a:p>
                      <a:pPr algn="l" fontAlgn="b"/>
                      <a:r>
                        <a:rPr lang="en-US" sz="900" u="none" strike="noStrike">
                          <a:effectLst/>
                        </a:rPr>
                        <a:t>BTN1A1 </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0.9912</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0.8815</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0.8725</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0.826</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0.767</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0.8032</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0.8491</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0.8155</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0.8519</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0.8565</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0.8757</a:t>
                      </a:r>
                      <a:endParaRPr lang="en-US" sz="900" b="0" i="0" u="none" strike="noStrike">
                        <a:solidFill>
                          <a:srgbClr val="000000"/>
                        </a:solidFill>
                        <a:effectLst/>
                        <a:latin typeface="Calibri"/>
                      </a:endParaRPr>
                    </a:p>
                  </a:txBody>
                  <a:tcPr marL="8197" marR="8197" marT="8197" marB="0" anchor="b"/>
                </a:tc>
                <a:extLst>
                  <a:ext uri="{0D108BD9-81ED-4DB2-BD59-A6C34878D82A}">
                    <a16:rowId xmlns:a16="http://schemas.microsoft.com/office/drawing/2014/main" val="10003"/>
                  </a:ext>
                </a:extLst>
              </a:tr>
              <a:tr h="163936">
                <a:tc>
                  <a:txBody>
                    <a:bodyPr/>
                    <a:lstStyle/>
                    <a:p>
                      <a:pPr algn="l" fontAlgn="b"/>
                      <a:r>
                        <a:rPr lang="en-US" sz="900" u="none" strike="noStrike">
                          <a:effectLst/>
                        </a:rPr>
                        <a:t>ENSG00000171189</a:t>
                      </a:r>
                      <a:endParaRPr lang="en-US" sz="900" b="0" i="0" u="none" strike="noStrike">
                        <a:solidFill>
                          <a:srgbClr val="000000"/>
                        </a:solidFill>
                        <a:effectLst/>
                        <a:latin typeface="Calibri"/>
                      </a:endParaRPr>
                    </a:p>
                  </a:txBody>
                  <a:tcPr marL="8197" marR="8197" marT="8197" marB="0" anchor="b"/>
                </a:tc>
                <a:tc>
                  <a:txBody>
                    <a:bodyPr/>
                    <a:lstStyle/>
                    <a:p>
                      <a:pPr algn="l" fontAlgn="b"/>
                      <a:r>
                        <a:rPr lang="en-US" sz="900" u="none" strike="noStrike">
                          <a:effectLst/>
                        </a:rPr>
                        <a:t>GRIK1 </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0.8141</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0.8815</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0.8725</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0.826</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0.767</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0.8032</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0.8491</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0.8155</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0.8519</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0.8565</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0.8757</a:t>
                      </a:r>
                      <a:endParaRPr lang="en-US" sz="900" b="0" i="0" u="none" strike="noStrike">
                        <a:solidFill>
                          <a:srgbClr val="000000"/>
                        </a:solidFill>
                        <a:effectLst/>
                        <a:latin typeface="Calibri"/>
                      </a:endParaRPr>
                    </a:p>
                  </a:txBody>
                  <a:tcPr marL="8197" marR="8197" marT="8197" marB="0" anchor="b"/>
                </a:tc>
                <a:extLst>
                  <a:ext uri="{0D108BD9-81ED-4DB2-BD59-A6C34878D82A}">
                    <a16:rowId xmlns:a16="http://schemas.microsoft.com/office/drawing/2014/main" val="10004"/>
                  </a:ext>
                </a:extLst>
              </a:tr>
              <a:tr h="163936">
                <a:tc>
                  <a:txBody>
                    <a:bodyPr/>
                    <a:lstStyle/>
                    <a:p>
                      <a:pPr algn="l" fontAlgn="b"/>
                      <a:r>
                        <a:rPr lang="en-US" sz="900" u="none" strike="noStrike">
                          <a:effectLst/>
                        </a:rPr>
                        <a:t>ENSG00000138675</a:t>
                      </a:r>
                      <a:endParaRPr lang="en-US" sz="900" b="0" i="0" u="none" strike="noStrike">
                        <a:solidFill>
                          <a:srgbClr val="000000"/>
                        </a:solidFill>
                        <a:effectLst/>
                        <a:latin typeface="Calibri"/>
                      </a:endParaRPr>
                    </a:p>
                  </a:txBody>
                  <a:tcPr marL="8197" marR="8197" marT="8197" marB="0" anchor="b"/>
                </a:tc>
                <a:tc>
                  <a:txBody>
                    <a:bodyPr/>
                    <a:lstStyle/>
                    <a:p>
                      <a:pPr algn="l" fontAlgn="b"/>
                      <a:r>
                        <a:rPr lang="en-US" sz="900" u="none" strike="noStrike">
                          <a:effectLst/>
                        </a:rPr>
                        <a:t>FGF5 </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0.8141</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0.8815</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0.8725</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0.826</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0.767</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0.8032</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0.9729</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0.8155</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0.9777</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0.9762</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0.984</a:t>
                      </a:r>
                      <a:endParaRPr lang="en-US" sz="900" b="0" i="0" u="none" strike="noStrike">
                        <a:solidFill>
                          <a:srgbClr val="000000"/>
                        </a:solidFill>
                        <a:effectLst/>
                        <a:latin typeface="Calibri"/>
                      </a:endParaRPr>
                    </a:p>
                  </a:txBody>
                  <a:tcPr marL="8197" marR="8197" marT="8197" marB="0" anchor="b"/>
                </a:tc>
                <a:extLst>
                  <a:ext uri="{0D108BD9-81ED-4DB2-BD59-A6C34878D82A}">
                    <a16:rowId xmlns:a16="http://schemas.microsoft.com/office/drawing/2014/main" val="10005"/>
                  </a:ext>
                </a:extLst>
              </a:tr>
              <a:tr h="163936">
                <a:tc>
                  <a:txBody>
                    <a:bodyPr/>
                    <a:lstStyle/>
                    <a:p>
                      <a:pPr algn="l" fontAlgn="b"/>
                      <a:r>
                        <a:rPr lang="en-US" sz="900" u="none" strike="noStrike">
                          <a:effectLst/>
                        </a:rPr>
                        <a:t>ENSG00000186895</a:t>
                      </a:r>
                      <a:endParaRPr lang="en-US" sz="900" b="0" i="0" u="none" strike="noStrike">
                        <a:solidFill>
                          <a:srgbClr val="000000"/>
                        </a:solidFill>
                        <a:effectLst/>
                        <a:latin typeface="Calibri"/>
                      </a:endParaRPr>
                    </a:p>
                  </a:txBody>
                  <a:tcPr marL="8197" marR="8197" marT="8197" marB="0" anchor="b"/>
                </a:tc>
                <a:tc>
                  <a:txBody>
                    <a:bodyPr/>
                    <a:lstStyle/>
                    <a:p>
                      <a:pPr algn="l" fontAlgn="b"/>
                      <a:r>
                        <a:rPr lang="en-US" sz="900" u="none" strike="noStrike">
                          <a:effectLst/>
                        </a:rPr>
                        <a:t>FGF3 </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0.8141</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0.8815</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0.8725</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0.826</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0.767</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0.8032</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0.8491</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0.8155</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0.8519</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a:effectLst/>
                        </a:rPr>
                        <a:t>0.8565</a:t>
                      </a:r>
                      <a:endParaRPr lang="en-US" sz="900" b="0" i="0" u="none" strike="noStrike">
                        <a:solidFill>
                          <a:srgbClr val="000000"/>
                        </a:solidFill>
                        <a:effectLst/>
                        <a:latin typeface="Calibri"/>
                      </a:endParaRPr>
                    </a:p>
                  </a:txBody>
                  <a:tcPr marL="8197" marR="8197" marT="8197" marB="0" anchor="b"/>
                </a:tc>
                <a:tc>
                  <a:txBody>
                    <a:bodyPr/>
                    <a:lstStyle/>
                    <a:p>
                      <a:pPr algn="r" fontAlgn="b"/>
                      <a:r>
                        <a:rPr lang="en-US" sz="900" u="none" strike="noStrike" dirty="0">
                          <a:effectLst/>
                        </a:rPr>
                        <a:t>0.8757</a:t>
                      </a:r>
                      <a:endParaRPr lang="en-US" sz="900" b="0" i="0" u="none" strike="noStrike" dirty="0">
                        <a:solidFill>
                          <a:srgbClr val="000000"/>
                        </a:solidFill>
                        <a:effectLst/>
                        <a:latin typeface="Calibri"/>
                      </a:endParaRPr>
                    </a:p>
                  </a:txBody>
                  <a:tcPr marL="8197" marR="8197" marT="8197" marB="0" anchor="b"/>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838354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0611" y="990600"/>
            <a:ext cx="7848600" cy="4243667"/>
          </a:xfrm>
          <a:prstGeom prst="rect">
            <a:avLst/>
          </a:prstGeom>
        </p:spPr>
      </p:pic>
    </p:spTree>
    <p:extLst>
      <p:ext uri="{BB962C8B-B14F-4D97-AF65-F5344CB8AC3E}">
        <p14:creationId xmlns:p14="http://schemas.microsoft.com/office/powerpoint/2010/main" val="933787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n external file that holds a picture, illustration, etc.&#10;Object name is wdev0004-0215-f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57200"/>
            <a:ext cx="4343400" cy="587799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n external file that holds a picture, illustration, etc.&#10;Object name is wdev0004-0215-f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304800"/>
            <a:ext cx="4153819" cy="34099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061679" y="4114800"/>
            <a:ext cx="1752600" cy="2585323"/>
          </a:xfrm>
          <a:prstGeom prst="rect">
            <a:avLst/>
          </a:prstGeom>
        </p:spPr>
        <p:txBody>
          <a:bodyPr wrap="square">
            <a:spAutoFit/>
          </a:bodyPr>
          <a:lstStyle/>
          <a:p>
            <a:pPr algn="just"/>
            <a:r>
              <a:rPr lang="en-US" dirty="0">
                <a:latin typeface="Arial" panose="020B0604020202020204" pitchFamily="34" charset="0"/>
                <a:ea typeface="DengXian"/>
              </a:rPr>
              <a:t>STAT1</a:t>
            </a:r>
            <a:endParaRPr lang="en-US" sz="2000" dirty="0">
              <a:latin typeface="Times New Roman" panose="02020603050405020304" pitchFamily="18" charset="0"/>
              <a:ea typeface="DengXian"/>
            </a:endParaRPr>
          </a:p>
          <a:p>
            <a:pPr algn="just"/>
            <a:r>
              <a:rPr lang="en-US" dirty="0">
                <a:highlight>
                  <a:srgbClr val="FFFF00"/>
                </a:highlight>
                <a:latin typeface="Arial" panose="020B0604020202020204" pitchFamily="34" charset="0"/>
                <a:ea typeface="DengXian"/>
              </a:rPr>
              <a:t>STAT3</a:t>
            </a:r>
            <a:endParaRPr lang="en-US" sz="2000" dirty="0">
              <a:latin typeface="Times New Roman" panose="02020603050405020304" pitchFamily="18" charset="0"/>
              <a:ea typeface="DengXian"/>
            </a:endParaRPr>
          </a:p>
          <a:p>
            <a:pPr algn="just"/>
            <a:r>
              <a:rPr lang="en-US" dirty="0">
                <a:latin typeface="Arial" panose="020B0604020202020204" pitchFamily="34" charset="0"/>
                <a:ea typeface="DengXian"/>
              </a:rPr>
              <a:t>STAT5</a:t>
            </a:r>
            <a:endParaRPr lang="en-US" sz="2000" dirty="0">
              <a:latin typeface="Times New Roman" panose="02020603050405020304" pitchFamily="18" charset="0"/>
              <a:ea typeface="DengXian"/>
            </a:endParaRPr>
          </a:p>
          <a:p>
            <a:pPr algn="just"/>
            <a:r>
              <a:rPr lang="en-US" dirty="0">
                <a:latin typeface="Arial" panose="020B0604020202020204" pitchFamily="34" charset="0"/>
                <a:ea typeface="DengXian"/>
              </a:rPr>
              <a:t>FOXO1</a:t>
            </a:r>
            <a:endParaRPr lang="en-US" sz="2000" dirty="0">
              <a:latin typeface="Times New Roman" panose="02020603050405020304" pitchFamily="18" charset="0"/>
              <a:ea typeface="DengXian"/>
            </a:endParaRPr>
          </a:p>
          <a:p>
            <a:pPr algn="just"/>
            <a:r>
              <a:rPr lang="en-US" dirty="0">
                <a:latin typeface="Arial" panose="020B0604020202020204" pitchFamily="34" charset="0"/>
                <a:ea typeface="DengXian"/>
              </a:rPr>
              <a:t>ETV4</a:t>
            </a:r>
            <a:endParaRPr lang="en-US" sz="2000" dirty="0">
              <a:latin typeface="Times New Roman" panose="02020603050405020304" pitchFamily="18" charset="0"/>
              <a:ea typeface="DengXian"/>
            </a:endParaRPr>
          </a:p>
          <a:p>
            <a:pPr algn="just"/>
            <a:r>
              <a:rPr lang="en-US" dirty="0">
                <a:latin typeface="Arial" panose="020B0604020202020204" pitchFamily="34" charset="0"/>
                <a:ea typeface="DengXian"/>
              </a:rPr>
              <a:t>ETV5</a:t>
            </a:r>
            <a:endParaRPr lang="en-US" sz="2000" dirty="0">
              <a:latin typeface="Times New Roman" panose="02020603050405020304" pitchFamily="18" charset="0"/>
              <a:ea typeface="DengXian"/>
            </a:endParaRPr>
          </a:p>
          <a:p>
            <a:pPr algn="just"/>
            <a:r>
              <a:rPr lang="en-US" dirty="0">
                <a:latin typeface="Arial" panose="020B0604020202020204" pitchFamily="34" charset="0"/>
                <a:ea typeface="DengXian"/>
              </a:rPr>
              <a:t>DUSP6</a:t>
            </a:r>
            <a:endParaRPr lang="en-US" sz="2000" dirty="0">
              <a:latin typeface="Times New Roman" panose="02020603050405020304" pitchFamily="18" charset="0"/>
              <a:ea typeface="DengXian"/>
            </a:endParaRPr>
          </a:p>
          <a:p>
            <a:pPr algn="just"/>
            <a:r>
              <a:rPr lang="en-US" dirty="0">
                <a:latin typeface="Arial" panose="020B0604020202020204" pitchFamily="34" charset="0"/>
                <a:ea typeface="DengXian"/>
              </a:rPr>
              <a:t>SPRY</a:t>
            </a:r>
            <a:endParaRPr lang="en-US" sz="2000" dirty="0">
              <a:latin typeface="Times New Roman" panose="02020603050405020304" pitchFamily="18" charset="0"/>
              <a:ea typeface="DengXian"/>
            </a:endParaRPr>
          </a:p>
          <a:p>
            <a:pPr algn="just"/>
            <a:r>
              <a:rPr lang="en-US" dirty="0">
                <a:latin typeface="Arial" panose="020B0604020202020204" pitchFamily="34" charset="0"/>
                <a:ea typeface="DengXian"/>
              </a:rPr>
              <a:t>SEF</a:t>
            </a:r>
            <a:endParaRPr lang="en-US" sz="2000" dirty="0">
              <a:effectLst/>
              <a:latin typeface="Times New Roman" panose="02020603050405020304" pitchFamily="18" charset="0"/>
              <a:ea typeface="DengXian"/>
            </a:endParaRPr>
          </a:p>
        </p:txBody>
      </p:sp>
      <p:sp>
        <p:nvSpPr>
          <p:cNvPr id="3" name="Rectangle 2"/>
          <p:cNvSpPr/>
          <p:nvPr/>
        </p:nvSpPr>
        <p:spPr>
          <a:xfrm>
            <a:off x="6356461" y="5039750"/>
            <a:ext cx="915635" cy="369332"/>
          </a:xfrm>
          <a:prstGeom prst="rect">
            <a:avLst/>
          </a:prstGeom>
        </p:spPr>
        <p:txBody>
          <a:bodyPr wrap="none">
            <a:spAutoFit/>
          </a:bodyPr>
          <a:lstStyle/>
          <a:p>
            <a:r>
              <a:rPr lang="en-US" i="1" dirty="0">
                <a:solidFill>
                  <a:srgbClr val="202020"/>
                </a:solidFill>
                <a:latin typeface="Roboto"/>
              </a:rPr>
              <a:t>HAMP</a:t>
            </a:r>
            <a:r>
              <a:rPr lang="en-US" dirty="0">
                <a:solidFill>
                  <a:srgbClr val="202020"/>
                </a:solidFill>
                <a:latin typeface="Roboto"/>
              </a:rPr>
              <a:t> </a:t>
            </a:r>
            <a:endParaRPr lang="en-US" dirty="0"/>
          </a:p>
        </p:txBody>
      </p:sp>
      <p:cxnSp>
        <p:nvCxnSpPr>
          <p:cNvPr id="5" name="Straight Arrow Connector 4"/>
          <p:cNvCxnSpPr/>
          <p:nvPr/>
        </p:nvCxnSpPr>
        <p:spPr>
          <a:xfrm>
            <a:off x="6629400" y="449580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7272096" y="4343400"/>
            <a:ext cx="0" cy="2286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6934200" y="3886200"/>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043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ignal pathways in systemic regulation of hepcidin. Many stimuli regulate expression of Hepcidin gene (HAMP) in the liver. One of the best known positive modulator is represented by Bone Morphogenetic Proteins (BMPs) that bind BMP-Receptor (BMP-R) on the surface of the hepatocyte resulting in SMAD-mediated induction of HAMP transcription. Hemojuvelin (mHJV) increases this signal acting as BMP co-receptor on the cell surface. In contrast, the soluble forms of HJV (sHJV), produced by HJV cleavage by furin at position 335, act as âdecoy-receptorâ competing with mHJV for the BMP ligand. Matriptase-2 (Mt2), which is activated by iron deficiency and by hypoxia, is the most potent inhibitor of hepcidin production by cleaving mHJV on hepatocyte surface and so preventing BMP-mediated hepcidin production. HAMP expression is also stimulated by inflammation, via the soluble mediator Interleukin-6 (IL6) and its specific membrane receptor (IL6-R) activating a STAT3-dependent signal pathway promoting HAMP transcription. HFE, TfR2 and TfR1 positively influence HAMP transcription in a ERK1/2 mediated way acting as a functional molecular complex on the cell surface playing a primary role in the hepatocyte sensing of circulating iron levels. Erythropoiesis, via the soluble mediator Growth Differentiation Factor 15 (GDF15) and Twisted Gastrulation (TWSG) 1, and hypoxia, via Hypoxia Inducible Factor (HIF), decrease HAMP expression (see text for further explan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012" y="838200"/>
            <a:ext cx="5257800" cy="391254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18872" y="4371495"/>
            <a:ext cx="8534400" cy="2492990"/>
          </a:xfrm>
          <a:prstGeom prst="rect">
            <a:avLst/>
          </a:prstGeom>
        </p:spPr>
        <p:txBody>
          <a:bodyPr wrap="square">
            <a:spAutoFit/>
          </a:bodyPr>
          <a:lstStyle/>
          <a:p>
            <a:pPr algn="just"/>
            <a:r>
              <a:rPr lang="en-US" sz="1600" dirty="0">
                <a:latin typeface="Arial" panose="020B0604020202020204" pitchFamily="34" charset="0"/>
                <a:ea typeface="DengXian"/>
              </a:rPr>
              <a:t>Paracrine FGF6 interacts with FGFR with Heparin or </a:t>
            </a:r>
            <a:r>
              <a:rPr lang="en-US" sz="1600" dirty="0" err="1">
                <a:latin typeface="Arial" panose="020B0604020202020204" pitchFamily="34" charset="0"/>
                <a:ea typeface="DengXian"/>
              </a:rPr>
              <a:t>heparan</a:t>
            </a:r>
            <a:r>
              <a:rPr lang="en-US" sz="1600" dirty="0">
                <a:latin typeface="Arial" panose="020B0604020202020204" pitchFamily="34" charset="0"/>
                <a:ea typeface="DengXian"/>
              </a:rPr>
              <a:t> </a:t>
            </a:r>
            <a:r>
              <a:rPr lang="en-US" sz="1600" dirty="0" err="1">
                <a:latin typeface="Arial" panose="020B0604020202020204" pitchFamily="34" charset="0"/>
                <a:ea typeface="DengXian"/>
              </a:rPr>
              <a:t>sulphate</a:t>
            </a:r>
            <a:r>
              <a:rPr lang="en-US" sz="1600" dirty="0">
                <a:latin typeface="Arial" panose="020B0604020202020204" pitchFamily="34" charset="0"/>
                <a:ea typeface="DengXian"/>
              </a:rPr>
              <a:t> proteoglycan (HPSG) as the cofactor to initial FGF pathway (Nobuyuki </a:t>
            </a:r>
            <a:r>
              <a:rPr lang="en-US" sz="1600" dirty="0" err="1">
                <a:latin typeface="Arial" panose="020B0604020202020204" pitchFamily="34" charset="0"/>
                <a:ea typeface="DengXian"/>
              </a:rPr>
              <a:t>itoh</a:t>
            </a:r>
            <a:r>
              <a:rPr lang="en-US" sz="1600" dirty="0">
                <a:latin typeface="Arial" panose="020B0604020202020204" pitchFamily="34" charset="0"/>
                <a:ea typeface="DengXian"/>
              </a:rPr>
              <a:t>, JBC, 2011). Activated FGFRs have the ability to phosphorylate specific tyrosine residues and activate RAS-MAPK pathway, PI3K-AKT pathway, </a:t>
            </a:r>
            <a:r>
              <a:rPr lang="en-US" sz="1600" dirty="0" err="1">
                <a:latin typeface="Arial" panose="020B0604020202020204" pitchFamily="34" charset="0"/>
                <a:ea typeface="DengXian"/>
              </a:rPr>
              <a:t>PLCγ</a:t>
            </a:r>
            <a:r>
              <a:rPr lang="en-US" sz="1600" dirty="0">
                <a:latin typeface="Arial" panose="020B0604020202020204" pitchFamily="34" charset="0"/>
                <a:ea typeface="DengXian"/>
              </a:rPr>
              <a:t> pathway</a:t>
            </a:r>
            <a:r>
              <a:rPr lang="en-US" dirty="0">
                <a:latin typeface="Times New Roman" panose="02020603050405020304" pitchFamily="18" charset="0"/>
                <a:ea typeface="DengXian"/>
              </a:rPr>
              <a:t> and STAT pathway (Turner, Nature Review Cancer 2010). Iron overload, and inflammation could positively regulate </a:t>
            </a:r>
            <a:r>
              <a:rPr lang="en-US" dirty="0" err="1">
                <a:latin typeface="Times New Roman" panose="02020603050405020304" pitchFamily="18" charset="0"/>
                <a:ea typeface="DengXian"/>
              </a:rPr>
              <a:t>hepcidin</a:t>
            </a:r>
            <a:r>
              <a:rPr lang="en-US" dirty="0">
                <a:latin typeface="Times New Roman" panose="02020603050405020304" pitchFamily="18" charset="0"/>
                <a:ea typeface="DengXian"/>
              </a:rPr>
              <a:t> by BMP/</a:t>
            </a:r>
            <a:r>
              <a:rPr lang="en-US" dirty="0" err="1">
                <a:latin typeface="Times New Roman" panose="02020603050405020304" pitchFamily="18" charset="0"/>
                <a:ea typeface="DengXian"/>
              </a:rPr>
              <a:t>Smad</a:t>
            </a:r>
            <a:r>
              <a:rPr lang="en-US" dirty="0">
                <a:latin typeface="Times New Roman" panose="02020603050405020304" pitchFamily="18" charset="0"/>
                <a:ea typeface="DengXian"/>
              </a:rPr>
              <a:t> pathway (Ivana, JCI, 2007) and inflammatory IL-6/STAT3 pathways (Thomas, JCI, 2010 and </a:t>
            </a:r>
            <a:r>
              <a:rPr lang="en-US" dirty="0" err="1">
                <a:latin typeface="Times New Roman" panose="02020603050405020304" pitchFamily="18" charset="0"/>
                <a:ea typeface="DengXian"/>
              </a:rPr>
              <a:t>Diedra</a:t>
            </a:r>
            <a:r>
              <a:rPr lang="en-US" dirty="0">
                <a:latin typeface="Times New Roman" panose="02020603050405020304" pitchFamily="18" charset="0"/>
                <a:ea typeface="DengXian"/>
              </a:rPr>
              <a:t>, blood, 2006). However, loss-of-function mutation of FGF6 will silence FGF6-FGFR pathway and cause low expression of </a:t>
            </a:r>
            <a:r>
              <a:rPr lang="en-US" dirty="0" err="1">
                <a:latin typeface="Times New Roman" panose="02020603050405020304" pitchFamily="18" charset="0"/>
                <a:ea typeface="DengXian"/>
              </a:rPr>
              <a:t>hapcidin</a:t>
            </a:r>
            <a:r>
              <a:rPr lang="en-US" dirty="0">
                <a:latin typeface="Times New Roman" panose="02020603050405020304" pitchFamily="18" charset="0"/>
                <a:ea typeface="DengXian"/>
              </a:rPr>
              <a:t> which will decrease the inhibition of irons transfer from intestinal cell to blood. </a:t>
            </a:r>
          </a:p>
        </p:txBody>
      </p:sp>
    </p:spTree>
    <p:extLst>
      <p:ext uri="{BB962C8B-B14F-4D97-AF65-F5344CB8AC3E}">
        <p14:creationId xmlns:p14="http://schemas.microsoft.com/office/powerpoint/2010/main" val="4167890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08" y="19050"/>
            <a:ext cx="5929118" cy="3181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276600"/>
            <a:ext cx="5934075" cy="3474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1971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53037" y="340468"/>
            <a:ext cx="8911429" cy="5996336"/>
            <a:chOff x="53037" y="340468"/>
            <a:chExt cx="8911429" cy="5996336"/>
          </a:xfrm>
        </p:grpSpPr>
        <p:pic>
          <p:nvPicPr>
            <p:cNvPr id="2" name="Picture 1"/>
            <p:cNvPicPr>
              <a:picLocks noChangeAspect="1"/>
            </p:cNvPicPr>
            <p:nvPr/>
          </p:nvPicPr>
          <p:blipFill>
            <a:blip r:embed="rId3"/>
            <a:stretch>
              <a:fillRect/>
            </a:stretch>
          </p:blipFill>
          <p:spPr>
            <a:xfrm>
              <a:off x="228600" y="340468"/>
              <a:ext cx="4068474" cy="2503065"/>
            </a:xfrm>
            <a:prstGeom prst="rect">
              <a:avLst/>
            </a:prstGeom>
          </p:spPr>
        </p:pic>
        <p:pic>
          <p:nvPicPr>
            <p:cNvPr id="3" name="Picture 2"/>
            <p:cNvPicPr>
              <a:picLocks noChangeAspect="1"/>
            </p:cNvPicPr>
            <p:nvPr/>
          </p:nvPicPr>
          <p:blipFill>
            <a:blip r:embed="rId4"/>
            <a:stretch>
              <a:fillRect/>
            </a:stretch>
          </p:blipFill>
          <p:spPr>
            <a:xfrm>
              <a:off x="4419600" y="340468"/>
              <a:ext cx="4544866" cy="2538733"/>
            </a:xfrm>
            <a:prstGeom prst="rect">
              <a:avLst/>
            </a:prstGeom>
          </p:spPr>
        </p:pic>
        <p:pic>
          <p:nvPicPr>
            <p:cNvPr id="4" name="Picture 3"/>
            <p:cNvPicPr>
              <a:picLocks noChangeAspect="1"/>
            </p:cNvPicPr>
            <p:nvPr/>
          </p:nvPicPr>
          <p:blipFill>
            <a:blip r:embed="rId5"/>
            <a:stretch>
              <a:fillRect/>
            </a:stretch>
          </p:blipFill>
          <p:spPr>
            <a:xfrm>
              <a:off x="4542085" y="3276600"/>
              <a:ext cx="4299896" cy="2368302"/>
            </a:xfrm>
            <a:prstGeom prst="rect">
              <a:avLst/>
            </a:prstGeom>
          </p:spPr>
        </p:pic>
        <p:pic>
          <p:nvPicPr>
            <p:cNvPr id="5" name="Picture 4"/>
            <p:cNvPicPr>
              <a:picLocks noChangeAspect="1"/>
            </p:cNvPicPr>
            <p:nvPr/>
          </p:nvPicPr>
          <p:blipFill>
            <a:blip r:embed="rId6"/>
            <a:stretch>
              <a:fillRect/>
            </a:stretch>
          </p:blipFill>
          <p:spPr>
            <a:xfrm>
              <a:off x="53037" y="3048000"/>
              <a:ext cx="4419600" cy="3288804"/>
            </a:xfrm>
            <a:prstGeom prst="rect">
              <a:avLst/>
            </a:prstGeom>
          </p:spPr>
        </p:pic>
      </p:grpSp>
    </p:spTree>
    <p:extLst>
      <p:ext uri="{BB962C8B-B14F-4D97-AF65-F5344CB8AC3E}">
        <p14:creationId xmlns:p14="http://schemas.microsoft.com/office/powerpoint/2010/main" val="3955916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b="10012"/>
          <a:stretch/>
        </p:blipFill>
        <p:spPr bwMode="auto">
          <a:xfrm>
            <a:off x="838200" y="914400"/>
            <a:ext cx="7444740" cy="34277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807720" y="4463534"/>
            <a:ext cx="4886402" cy="369332"/>
          </a:xfrm>
          <a:prstGeom prst="rect">
            <a:avLst/>
          </a:prstGeom>
        </p:spPr>
        <p:txBody>
          <a:bodyPr wrap="none">
            <a:spAutoFit/>
          </a:bodyPr>
          <a:lstStyle/>
          <a:p>
            <a:r>
              <a:rPr lang="en-US" dirty="0" err="1"/>
              <a:t>polycistronic</a:t>
            </a:r>
            <a:r>
              <a:rPr lang="en-US" dirty="0"/>
              <a:t> miRNA </a:t>
            </a:r>
            <a:r>
              <a:rPr lang="en-US" dirty="0" smtClean="0"/>
              <a:t>cluster (miR-17,18,19 and 92)</a:t>
            </a:r>
            <a:endParaRPr lang="en-US" dirty="0"/>
          </a:p>
        </p:txBody>
      </p:sp>
      <p:sp>
        <p:nvSpPr>
          <p:cNvPr id="4" name="Rectangle 3"/>
          <p:cNvSpPr/>
          <p:nvPr/>
        </p:nvSpPr>
        <p:spPr>
          <a:xfrm>
            <a:off x="769620" y="4953000"/>
            <a:ext cx="6886498" cy="1477328"/>
          </a:xfrm>
          <a:prstGeom prst="rect">
            <a:avLst/>
          </a:prstGeom>
        </p:spPr>
        <p:txBody>
          <a:bodyPr wrap="square">
            <a:spAutoFit/>
          </a:bodyPr>
          <a:lstStyle/>
          <a:p>
            <a:r>
              <a:rPr lang="en-US" dirty="0" err="1"/>
              <a:t>F</a:t>
            </a:r>
            <a:r>
              <a:rPr lang="en-US" dirty="0" err="1" smtClean="0"/>
              <a:t>erroportin</a:t>
            </a:r>
            <a:r>
              <a:rPr lang="en-US" dirty="0" smtClean="0"/>
              <a:t> </a:t>
            </a:r>
            <a:r>
              <a:rPr lang="en-US" dirty="0"/>
              <a:t>(FPN) is the only known mammalian iron exporter. </a:t>
            </a:r>
            <a:r>
              <a:rPr lang="en-US" dirty="0" smtClean="0"/>
              <a:t> FPN </a:t>
            </a:r>
            <a:r>
              <a:rPr lang="en-US" dirty="0"/>
              <a:t>expression is regulated at the transcriptional level by hypoxia-inducible factor-2alpha (HIF2α). </a:t>
            </a:r>
            <a:endParaRPr lang="en-US" dirty="0" smtClean="0"/>
          </a:p>
          <a:p>
            <a:r>
              <a:rPr lang="en-US" dirty="0" smtClean="0"/>
              <a:t>miR-19 </a:t>
            </a:r>
            <a:r>
              <a:rPr lang="en-US" dirty="0"/>
              <a:t>promotes angiogenesis by directly targeting thrombospondin 1 (TSP-1) and connective tissue growth factor (CTGF</a:t>
            </a:r>
            <a:r>
              <a:rPr lang="en-US" dirty="0" smtClean="0"/>
              <a:t>)</a:t>
            </a:r>
            <a:endParaRPr lang="en-US" dirty="0"/>
          </a:p>
        </p:txBody>
      </p:sp>
    </p:spTree>
    <p:extLst>
      <p:ext uri="{BB962C8B-B14F-4D97-AF65-F5344CB8AC3E}">
        <p14:creationId xmlns:p14="http://schemas.microsoft.com/office/powerpoint/2010/main" val="2162963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05000"/>
            <a:ext cx="6543675" cy="27708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56017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304800"/>
            <a:ext cx="8077200" cy="338554"/>
          </a:xfrm>
          <a:prstGeom prst="rect">
            <a:avLst/>
          </a:prstGeom>
        </p:spPr>
        <p:txBody>
          <a:bodyPr wrap="square">
            <a:spAutoFit/>
          </a:bodyPr>
          <a:lstStyle/>
          <a:p>
            <a:r>
              <a:rPr lang="en-US" sz="1600" b="1" dirty="0" smtClean="0"/>
              <a:t>Find the annotation file and design the probes, including probe regions</a:t>
            </a:r>
            <a:endParaRPr lang="en-US" sz="1600" b="1" dirty="0"/>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990600"/>
            <a:ext cx="8501063" cy="32140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59543" y="4481036"/>
            <a:ext cx="8155781" cy="738664"/>
          </a:xfrm>
          <a:prstGeom prst="rect">
            <a:avLst/>
          </a:prstGeom>
        </p:spPr>
        <p:txBody>
          <a:bodyPr wrap="square">
            <a:spAutoFit/>
          </a:bodyPr>
          <a:lstStyle/>
          <a:p>
            <a:r>
              <a:rPr lang="fr-FR" sz="1400" dirty="0" err="1"/>
              <a:t>Infinium</a:t>
            </a:r>
            <a:r>
              <a:rPr lang="fr-FR" sz="1400" dirty="0"/>
              <a:t> CoreExome-24 v1.2 Support </a:t>
            </a:r>
            <a:r>
              <a:rPr lang="fr-FR" sz="1400" dirty="0" smtClean="0"/>
              <a:t>Files (hg19 </a:t>
            </a:r>
            <a:r>
              <a:rPr lang="fr-FR" sz="1400" dirty="0" err="1" smtClean="0"/>
              <a:t>human</a:t>
            </a:r>
            <a:r>
              <a:rPr lang="fr-FR" sz="1400" dirty="0" smtClean="0"/>
              <a:t> </a:t>
            </a:r>
            <a:r>
              <a:rPr lang="fr-FR" sz="1400" dirty="0" err="1" smtClean="0"/>
              <a:t>genome</a:t>
            </a:r>
            <a:r>
              <a:rPr lang="fr-FR" sz="1400" dirty="0" smtClean="0"/>
              <a:t>)</a:t>
            </a:r>
          </a:p>
          <a:p>
            <a:endParaRPr lang="fr-FR" sz="1400" dirty="0"/>
          </a:p>
          <a:p>
            <a:r>
              <a:rPr lang="en-US" sz="1400" dirty="0"/>
              <a:t>https://</a:t>
            </a:r>
            <a:r>
              <a:rPr lang="en-US" sz="1400" dirty="0" smtClean="0"/>
              <a:t>support.illumina.com/downloads/infinium-coreexome-24-v1-2-support-files.html</a:t>
            </a:r>
            <a:endParaRPr lang="en-US" sz="1400" dirty="0"/>
          </a:p>
        </p:txBody>
      </p:sp>
    </p:spTree>
    <p:extLst>
      <p:ext uri="{BB962C8B-B14F-4D97-AF65-F5344CB8AC3E}">
        <p14:creationId xmlns:p14="http://schemas.microsoft.com/office/powerpoint/2010/main" val="3482965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066800"/>
            <a:ext cx="6067425"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3"/>
          <p:cNvSpPr>
            <a:spLocks noChangeArrowheads="1"/>
          </p:cNvSpPr>
          <p:nvPr/>
        </p:nvSpPr>
        <p:spPr bwMode="auto">
          <a:xfrm>
            <a:off x="609600" y="2365920"/>
            <a:ext cx="77724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rgbClr val="000000"/>
                </a:solidFill>
                <a:effectLst/>
                <a:latin typeface="Arial Unicode MS" pitchFamily="34" charset="-128"/>
                <a:cs typeface="Arial" pitchFamily="34" charset="0"/>
              </a:rPr>
              <a:t>&gt;hg19_dna range=chr12:4543246-4543643 5'pad=0 3'pad=0 strand=+ </a:t>
            </a:r>
            <a:r>
              <a:rPr kumimoji="0" lang="en-US" altLang="en-US" sz="800" b="0" i="0" u="none" strike="noStrike" cap="none" normalizeH="0" baseline="0" dirty="0" err="1" smtClean="0">
                <a:ln>
                  <a:noFill/>
                </a:ln>
                <a:solidFill>
                  <a:srgbClr val="000000"/>
                </a:solidFill>
                <a:effectLst/>
                <a:latin typeface="Arial Unicode MS" pitchFamily="34" charset="-128"/>
                <a:cs typeface="Arial" pitchFamily="34" charset="0"/>
              </a:rPr>
              <a:t>repeatMasking</a:t>
            </a:r>
            <a:r>
              <a:rPr kumimoji="0" lang="en-US" altLang="en-US" sz="800" b="0" i="0" u="none" strike="noStrike" cap="none" normalizeH="0" baseline="0" dirty="0" smtClean="0">
                <a:ln>
                  <a:noFill/>
                </a:ln>
                <a:solidFill>
                  <a:srgbClr val="000000"/>
                </a:solidFill>
                <a:effectLst/>
                <a:latin typeface="Arial Unicode MS" pitchFamily="34" charset="-128"/>
                <a:cs typeface="Arial" pitchFamily="34" charset="0"/>
              </a:rPr>
              <a:t>=none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rgbClr val="000000"/>
                </a:solidFill>
                <a:effectLst/>
                <a:latin typeface="Arial Unicode MS" pitchFamily="34" charset="-128"/>
                <a:cs typeface="Arial" pitchFamily="34" charset="0"/>
              </a:rPr>
              <a:t>AAACAACTGAGGTCTCCCCAAGCACAGGATAAGCCTGATTCAGAAGCCAT GGAGGGCAAGGGGAATTCTTCGCTGGTGCAAAATTTCAATCGAACAGATG ATGCTTTAAATCTGTGAGCCTTCTTTTGTGGGTCCTTAGATCCTGGGAAG GAAATGAGTGACAGTCATGATCGGGGACACCTTGCTGCCCCGCTTTACCC GTCCGTATTTGCTCAGGGCAATGTAGGTCCCTTGGTACAAGTCTGACTCG TAGGCATTGTAATTGTTGGGCAGGAGGGTTTCTCTGAACTTGCATTCTTC TTGGAAGCTGGGCTGTGGAAGACATGGGCAAACAGCAGAGACTGGGTTAC AAATGAGGAGTGCTGCAGATGCCAGCTGGGCCGCAGAGAGTAGGCCCC</a:t>
            </a:r>
            <a:r>
              <a:rPr kumimoji="0" lang="en-US" altLang="en-US" sz="400" b="0" i="0" u="none" strike="noStrike" cap="none" normalizeH="0" baseline="0" dirty="0" smtClean="0">
                <a:ln>
                  <a:noFill/>
                </a:ln>
                <a:solidFill>
                  <a:schemeClr val="tx1"/>
                </a:solidFill>
                <a:effectLst/>
                <a:latin typeface="Arial" pitchFamily="34" charset="0"/>
                <a:cs typeface="Arial" pitchFamily="34" charset="0"/>
              </a:rPr>
              <a:t> </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sp>
        <p:nvSpPr>
          <p:cNvPr id="4" name="Rectangle 3"/>
          <p:cNvSpPr/>
          <p:nvPr/>
        </p:nvSpPr>
        <p:spPr>
          <a:xfrm>
            <a:off x="381000" y="304800"/>
            <a:ext cx="8077200" cy="338554"/>
          </a:xfrm>
          <a:prstGeom prst="rect">
            <a:avLst/>
          </a:prstGeom>
        </p:spPr>
        <p:txBody>
          <a:bodyPr wrap="square">
            <a:spAutoFit/>
          </a:bodyPr>
          <a:lstStyle/>
          <a:p>
            <a:r>
              <a:rPr lang="en-US" sz="1600" b="1" dirty="0" smtClean="0"/>
              <a:t>FGF6: Exon 1</a:t>
            </a:r>
            <a:endParaRPr lang="en-US" sz="1600" b="1" dirty="0"/>
          </a:p>
        </p:txBody>
      </p:sp>
      <p:sp>
        <p:nvSpPr>
          <p:cNvPr id="3" name="Rectangle 4"/>
          <p:cNvSpPr>
            <a:spLocks noChangeArrowheads="1"/>
          </p:cNvSpPr>
          <p:nvPr/>
        </p:nvSpPr>
        <p:spPr bwMode="auto">
          <a:xfrm>
            <a:off x="647700" y="3429000"/>
            <a:ext cx="7696200"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Arial Unicode MS" pitchFamily="34" charset="-128"/>
                <a:cs typeface="Arial" pitchFamily="34" charset="0"/>
              </a:rPr>
              <a:t>&gt;hg19_dna range=chr12:4553194-4553510 5'pad=0 3'pad=0 strand=+ </a:t>
            </a:r>
            <a:r>
              <a:rPr kumimoji="0" lang="en-US" altLang="en-US" sz="900" b="0" i="0" u="none" strike="noStrike" cap="none" normalizeH="0" baseline="0" dirty="0" err="1" smtClean="0">
                <a:ln>
                  <a:noFill/>
                </a:ln>
                <a:solidFill>
                  <a:srgbClr val="000000"/>
                </a:solidFill>
                <a:effectLst/>
                <a:latin typeface="Arial Unicode MS" pitchFamily="34" charset="-128"/>
                <a:cs typeface="Arial" pitchFamily="34" charset="0"/>
              </a:rPr>
              <a:t>repeatMasking</a:t>
            </a:r>
            <a:r>
              <a:rPr kumimoji="0" lang="en-US" altLang="en-US" sz="900" b="0" i="0" u="none" strike="noStrike" cap="none" normalizeH="0" baseline="0" dirty="0" smtClean="0">
                <a:ln>
                  <a:noFill/>
                </a:ln>
                <a:solidFill>
                  <a:srgbClr val="000000"/>
                </a:solidFill>
                <a:effectLst/>
                <a:latin typeface="Arial Unicode MS" pitchFamily="34" charset="-128"/>
                <a:cs typeface="Arial" pitchFamily="34" charset="0"/>
              </a:rPr>
              <a:t>=none CCATTTAGATAGTCACTTCTCTACTCAGGACTTCATATTATTTTCTTCAA CTGTGTAAGCATCAAGCCTTGTAAACCTGGCACTTCCCCGGCCTGGTGAA CTCACCGTTGCGTACAATCTTCCTTTACTGTTCATGGCAACGAAGAGGGC ACTTCTCACTCCAAAGAGACTCACCACGCCTCGCTCCACAGTGGAAATTT CCAGCAGGCCTGACAAGGAAAGGGGGGCCACATTACCTAAGGCTTGTGCA AATCAGAGTGGGAACTTGAGCCGACAAGGGCATCTCAGTCCATCCCCCTT CTCCTAGAAAGCCAGAC</a:t>
            </a:r>
            <a:r>
              <a:rPr kumimoji="0" lang="en-US" altLang="en-US" sz="500" b="0" i="0" u="none" strike="noStrike" cap="none" normalizeH="0" baseline="0" dirty="0" smtClean="0">
                <a:ln>
                  <a:noFill/>
                </a:ln>
                <a:solidFill>
                  <a:schemeClr val="tx1"/>
                </a:solidFill>
                <a:effectLst/>
                <a:latin typeface="Arial" pitchFamily="34" charset="0"/>
                <a:cs typeface="Arial" pitchFamily="34" charset="0"/>
              </a:rPr>
              <a:t> </a:t>
            </a:r>
            <a:endParaRPr kumimoji="0" lang="en-US" altLang="en-US"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ectangle 5"/>
          <p:cNvSpPr>
            <a:spLocks noChangeArrowheads="1"/>
          </p:cNvSpPr>
          <p:nvPr/>
        </p:nvSpPr>
        <p:spPr bwMode="auto">
          <a:xfrm>
            <a:off x="581025" y="4794258"/>
            <a:ext cx="746760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rgbClr val="000000"/>
                </a:solidFill>
                <a:effectLst/>
                <a:latin typeface="Arial Unicode MS" pitchFamily="34" charset="-128"/>
                <a:cs typeface="Arial" pitchFamily="34" charset="0"/>
              </a:rPr>
              <a:t>&gt;hg19_dna range=chr12:4554200-4554846 5'pad=0 3'pad=0 strand=+ </a:t>
            </a:r>
            <a:r>
              <a:rPr kumimoji="0" lang="en-US" altLang="en-US" sz="800" b="0" i="0" u="none" strike="noStrike" cap="none" normalizeH="0" baseline="0" dirty="0" err="1" smtClean="0">
                <a:ln>
                  <a:noFill/>
                </a:ln>
                <a:solidFill>
                  <a:srgbClr val="000000"/>
                </a:solidFill>
                <a:effectLst/>
                <a:latin typeface="Arial Unicode MS" pitchFamily="34" charset="-128"/>
                <a:cs typeface="Arial" pitchFamily="34" charset="0"/>
              </a:rPr>
              <a:t>repeatMasking</a:t>
            </a:r>
            <a:r>
              <a:rPr kumimoji="0" lang="en-US" altLang="en-US" sz="800" b="0" i="0" u="none" strike="noStrike" cap="none" normalizeH="0" baseline="0" dirty="0" smtClean="0">
                <a:ln>
                  <a:noFill/>
                </a:ln>
                <a:solidFill>
                  <a:srgbClr val="000000"/>
                </a:solidFill>
                <a:effectLst/>
                <a:latin typeface="Arial Unicode MS" pitchFamily="34" charset="-128"/>
                <a:cs typeface="Arial" pitchFamily="34" charset="0"/>
              </a:rPr>
              <a:t>=none CACCAGGATGCTTGGACCGCAGTATATTGAGCTTGCACCCAGGCAGGGTC ACGTGGAATCATCTAAGTGGTGAGCAGCATTTCTGCCCCCTTTATCGTGC ATCCTGTCCGCTAGAGCAGGGCCCCTTCACCTTTTAGCCCTGCATGAGCC CAAACCCCCAAGCGTCCCGACTGGCTGCAGCTGGCACTCACTGTAGGGGT TCTCCTCGTGGGTCCCGCTGATCCGGCCGTCGGGGAGCACCTGGAGGTGA AAGCCGATGCCCACGTTGCAGTAGAGCCTCCGCTGCCGCTTGATCCCCAC CAAATAGCCACTTTCCCAGTTCACCCCGGCAATCTCTCCAGCTAGCCCGG CGCGAGACCTGGACAGCAGGGTGCCCCAGCCCCTCGAGTCCAGCAGCGTG TTGTTGGCACGGGTGCCTGCAGGCGAGGGCACCACCATGCCCACTAGGAT GCCTAGGAAGACGAGAGCCCACAGCGTGCCCTGCAGACGTCCTGCTCCCC GGGACATAGTGATGAACAGTTTCTGTCCCAGGGCCATCCACCTTGCCTCT CAGGCACGTGGTCAGAATTAATGGCCCTAAAAATACCGCCCTTCTTGTTT TTCTCCCTCCGGCATGGCGGCAGGGGCTTATTTTTGGAAGGCAGATG</a:t>
            </a:r>
            <a:r>
              <a:rPr kumimoji="0" lang="en-US" altLang="en-US" sz="400" b="0" i="0" u="none" strike="noStrike" cap="none" normalizeH="0" baseline="0" dirty="0" smtClean="0">
                <a:ln>
                  <a:noFill/>
                </a:ln>
                <a:solidFill>
                  <a:schemeClr val="tx1"/>
                </a:solidFill>
                <a:effectLst/>
                <a:latin typeface="Arial" pitchFamily="34" charset="0"/>
                <a:cs typeface="Arial" pitchFamily="34" charset="0"/>
              </a:rPr>
              <a:t> </a:t>
            </a:r>
            <a:endParaRPr kumimoji="0" lang="en-US" altLang="en-US" sz="1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8926506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75" y="377336"/>
            <a:ext cx="8394929"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523875" y="3886200"/>
            <a:ext cx="7239000" cy="276999"/>
          </a:xfrm>
          <a:prstGeom prst="rect">
            <a:avLst/>
          </a:prstGeom>
        </p:spPr>
        <p:txBody>
          <a:bodyPr wrap="square">
            <a:spAutoFit/>
          </a:bodyPr>
          <a:lstStyle/>
          <a:p>
            <a:r>
              <a:rPr lang="en-US" sz="1200" dirty="0" smtClean="0"/>
              <a:t>http://exac.broadinstitute.org/variant/4-186320906-C-G</a:t>
            </a:r>
            <a:endParaRPr lang="en-US" sz="1200" dirty="0"/>
          </a:p>
        </p:txBody>
      </p:sp>
      <p:sp>
        <p:nvSpPr>
          <p:cNvPr id="4" name="Rectangle 3"/>
          <p:cNvSpPr/>
          <p:nvPr/>
        </p:nvSpPr>
        <p:spPr>
          <a:xfrm>
            <a:off x="133350" y="69559"/>
            <a:ext cx="7239000" cy="307777"/>
          </a:xfrm>
          <a:prstGeom prst="rect">
            <a:avLst/>
          </a:prstGeom>
        </p:spPr>
        <p:txBody>
          <a:bodyPr wrap="square">
            <a:spAutoFit/>
          </a:bodyPr>
          <a:lstStyle/>
          <a:p>
            <a:r>
              <a:rPr lang="en-US" sz="1400" b="1" dirty="0" smtClean="0"/>
              <a:t>Nature genetics:  first GWAS for </a:t>
            </a:r>
            <a:r>
              <a:rPr lang="en-US" sz="1400" b="1" dirty="0" err="1" smtClean="0"/>
              <a:t>SSc</a:t>
            </a:r>
            <a:r>
              <a:rPr lang="en-US" sz="1400" b="1" smtClean="0"/>
              <a:t>. </a:t>
            </a:r>
            <a:endParaRPr lang="en-US" sz="1400" b="1" dirty="0"/>
          </a:p>
        </p:txBody>
      </p:sp>
    </p:spTree>
    <p:extLst>
      <p:ext uri="{BB962C8B-B14F-4D97-AF65-F5344CB8AC3E}">
        <p14:creationId xmlns:p14="http://schemas.microsoft.com/office/powerpoint/2010/main" val="328062020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295400"/>
            <a:ext cx="8669915"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228600" y="2057400"/>
            <a:ext cx="8593715"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28600" y="2590800"/>
            <a:ext cx="8593715"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000441" y="457200"/>
            <a:ext cx="3547061" cy="369332"/>
          </a:xfrm>
          <a:prstGeom prst="rect">
            <a:avLst/>
          </a:prstGeom>
          <a:noFill/>
        </p:spPr>
        <p:txBody>
          <a:bodyPr wrap="none" rtlCol="0">
            <a:spAutoFit/>
          </a:bodyPr>
          <a:lstStyle/>
          <a:p>
            <a:r>
              <a:rPr lang="en-US" dirty="0" smtClean="0"/>
              <a:t>Inclusion criteria: Hemochromatosis</a:t>
            </a:r>
            <a:endParaRPr lang="en-US" dirty="0"/>
          </a:p>
        </p:txBody>
      </p:sp>
      <p:sp>
        <p:nvSpPr>
          <p:cNvPr id="6" name="TextBox 5"/>
          <p:cNvSpPr txBox="1"/>
          <p:nvPr/>
        </p:nvSpPr>
        <p:spPr>
          <a:xfrm>
            <a:off x="237858" y="5105400"/>
            <a:ext cx="6802375" cy="646331"/>
          </a:xfrm>
          <a:prstGeom prst="rect">
            <a:avLst/>
          </a:prstGeom>
          <a:noFill/>
        </p:spPr>
        <p:txBody>
          <a:bodyPr wrap="none" rtlCol="0">
            <a:spAutoFit/>
          </a:bodyPr>
          <a:lstStyle/>
          <a:p>
            <a:r>
              <a:rPr lang="en-US" b="1" dirty="0" smtClean="0">
                <a:solidFill>
                  <a:srgbClr val="7030A0"/>
                </a:solidFill>
              </a:rPr>
              <a:t>Serum transferrin saturation(STS)  &gt;45%</a:t>
            </a:r>
          </a:p>
          <a:p>
            <a:r>
              <a:rPr lang="en-US" b="1" dirty="0" smtClean="0">
                <a:solidFill>
                  <a:srgbClr val="7030A0"/>
                </a:solidFill>
              </a:rPr>
              <a:t>Serum </a:t>
            </a:r>
            <a:r>
              <a:rPr lang="en-US" b="1" dirty="0">
                <a:solidFill>
                  <a:srgbClr val="7030A0"/>
                </a:solidFill>
              </a:rPr>
              <a:t>ferritin levels &gt;300 ng/mL in males and &gt;200 ng/mL in </a:t>
            </a:r>
            <a:r>
              <a:rPr lang="en-US" b="1" dirty="0" smtClean="0">
                <a:solidFill>
                  <a:srgbClr val="7030A0"/>
                </a:solidFill>
              </a:rPr>
              <a:t>females</a:t>
            </a:r>
            <a:endParaRPr lang="en-US" b="1" dirty="0">
              <a:solidFill>
                <a:srgbClr val="7030A0"/>
              </a:solidFill>
            </a:endParaRPr>
          </a:p>
        </p:txBody>
      </p:sp>
      <p:sp>
        <p:nvSpPr>
          <p:cNvPr id="8" name="Rectangle 7"/>
          <p:cNvSpPr/>
          <p:nvPr/>
        </p:nvSpPr>
        <p:spPr>
          <a:xfrm>
            <a:off x="1523999" y="6227008"/>
            <a:ext cx="7848599" cy="461665"/>
          </a:xfrm>
          <a:prstGeom prst="rect">
            <a:avLst/>
          </a:prstGeom>
        </p:spPr>
        <p:txBody>
          <a:bodyPr wrap="square">
            <a:spAutoFit/>
          </a:bodyPr>
          <a:lstStyle/>
          <a:p>
            <a:r>
              <a:rPr lang="en-US" sz="1200" dirty="0" smtClean="0"/>
              <a:t>Brandhagen</a:t>
            </a:r>
            <a:r>
              <a:rPr lang="en-US" sz="1200" dirty="0"/>
              <a:t>, D.J., V.F. Fairbanks, and W. </a:t>
            </a:r>
            <a:r>
              <a:rPr lang="en-US" sz="1200" dirty="0" err="1"/>
              <a:t>Baldus</a:t>
            </a:r>
            <a:r>
              <a:rPr lang="en-US" sz="1200" dirty="0"/>
              <a:t>, </a:t>
            </a:r>
            <a:r>
              <a:rPr lang="en-US" sz="1200" i="1" dirty="0"/>
              <a:t>Recognition and management of hereditary hemochromatosis.</a:t>
            </a:r>
            <a:r>
              <a:rPr lang="en-US" sz="1200" dirty="0"/>
              <a:t> Am Fam Physician, 2002. </a:t>
            </a:r>
            <a:r>
              <a:rPr lang="en-US" sz="1200" b="1" dirty="0"/>
              <a:t>65</a:t>
            </a:r>
            <a:r>
              <a:rPr lang="en-US" sz="1200" dirty="0"/>
              <a:t>(5): p. 853-60</a:t>
            </a:r>
            <a:r>
              <a:rPr lang="en-US" sz="1200" dirty="0" smtClean="0"/>
              <a:t>.</a:t>
            </a:r>
            <a:endParaRPr lang="en-US" sz="1200" dirty="0"/>
          </a:p>
        </p:txBody>
      </p:sp>
    </p:spTree>
    <p:extLst>
      <p:ext uri="{BB962C8B-B14F-4D97-AF65-F5344CB8AC3E}">
        <p14:creationId xmlns:p14="http://schemas.microsoft.com/office/powerpoint/2010/main" val="80069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762000"/>
            <a:ext cx="4572000" cy="5078313"/>
          </a:xfrm>
          <a:prstGeom prst="rect">
            <a:avLst/>
          </a:prstGeom>
        </p:spPr>
        <p:txBody>
          <a:bodyPr>
            <a:spAutoFit/>
          </a:bodyPr>
          <a:lstStyle/>
          <a:p>
            <a:r>
              <a:rPr lang="en-US" dirty="0"/>
              <a:t># Select all items from </a:t>
            </a:r>
            <a:r>
              <a:rPr lang="en-US" dirty="0" err="1"/>
              <a:t>asian</a:t>
            </a:r>
            <a:r>
              <a:rPr lang="en-US" dirty="0"/>
              <a:t> and </a:t>
            </a:r>
            <a:r>
              <a:rPr lang="en-US" dirty="0" err="1"/>
              <a:t>european</a:t>
            </a:r>
            <a:endParaRPr lang="en-US" dirty="0"/>
          </a:p>
          <a:p>
            <a:r>
              <a:rPr lang="en-US" dirty="0"/>
              <a:t>grep rs7574865  ssc.gwas.txt</a:t>
            </a:r>
          </a:p>
          <a:p>
            <a:r>
              <a:rPr lang="en-US" dirty="0"/>
              <a:t>grep rs76285340  ssc.gwas.txt</a:t>
            </a:r>
          </a:p>
          <a:p>
            <a:r>
              <a:rPr lang="en-US" dirty="0"/>
              <a:t>grep rs146891517  ssc.gwas.txt</a:t>
            </a:r>
          </a:p>
          <a:p>
            <a:r>
              <a:rPr lang="en-US" dirty="0"/>
              <a:t>grep rs75287745  ssc.gwas.txt</a:t>
            </a:r>
          </a:p>
          <a:p>
            <a:r>
              <a:rPr lang="en-US" dirty="0"/>
              <a:t>grep rs45471499  ssc.gwas.txt</a:t>
            </a:r>
          </a:p>
          <a:p>
            <a:r>
              <a:rPr lang="en-US" dirty="0"/>
              <a:t>grep rs4317244  ssc.gwas.txt</a:t>
            </a:r>
          </a:p>
          <a:p>
            <a:r>
              <a:rPr lang="en-US" dirty="0"/>
              <a:t>grep rs114778719  ssc.gwas.txt</a:t>
            </a:r>
          </a:p>
          <a:p>
            <a:endParaRPr lang="en-US" dirty="0"/>
          </a:p>
          <a:p>
            <a:r>
              <a:rPr lang="en-US" dirty="0"/>
              <a:t>grep rs10488631 ssc.gwas.txt</a:t>
            </a:r>
          </a:p>
          <a:p>
            <a:r>
              <a:rPr lang="en-US" dirty="0"/>
              <a:t>grep rs12537284 ssc.gwas.txt</a:t>
            </a:r>
          </a:p>
          <a:p>
            <a:r>
              <a:rPr lang="en-US" dirty="0"/>
              <a:t>grep rs4728142 ssc.gwas.txt</a:t>
            </a:r>
          </a:p>
          <a:p>
            <a:r>
              <a:rPr lang="en-US" dirty="0"/>
              <a:t>grep rs3821236 ssc.gwas.txt</a:t>
            </a:r>
          </a:p>
          <a:p>
            <a:r>
              <a:rPr lang="en-US" dirty="0"/>
              <a:t>grep rs2056626 ssc.gwas.txt</a:t>
            </a:r>
          </a:p>
          <a:p>
            <a:r>
              <a:rPr lang="en-US" dirty="0"/>
              <a:t>grep rs10515998 ssc.gwas.txt</a:t>
            </a:r>
          </a:p>
          <a:p>
            <a:r>
              <a:rPr lang="en-US" dirty="0"/>
              <a:t>grep rs4959270 ssc.gwas.txt</a:t>
            </a:r>
          </a:p>
          <a:p>
            <a:endParaRPr lang="en-US" dirty="0"/>
          </a:p>
          <a:p>
            <a:r>
              <a:rPr lang="en-US" dirty="0"/>
              <a:t># </a:t>
            </a:r>
          </a:p>
        </p:txBody>
      </p:sp>
    </p:spTree>
    <p:extLst>
      <p:ext uri="{BB962C8B-B14F-4D97-AF65-F5344CB8AC3E}">
        <p14:creationId xmlns:p14="http://schemas.microsoft.com/office/powerpoint/2010/main" val="28212718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 y="587761"/>
            <a:ext cx="4587240" cy="56095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4828626" y="5181600"/>
            <a:ext cx="4572000" cy="1015663"/>
          </a:xfrm>
          <a:prstGeom prst="rect">
            <a:avLst/>
          </a:prstGeom>
        </p:spPr>
        <p:txBody>
          <a:bodyPr>
            <a:spAutoFit/>
          </a:bodyPr>
          <a:lstStyle/>
          <a:p>
            <a:r>
              <a:rPr lang="en-US" sz="1200" dirty="0"/>
              <a:t>The portion of the small </a:t>
            </a:r>
            <a:r>
              <a:rPr lang="en-US" sz="1200" b="1" dirty="0"/>
              <a:t>intestine</a:t>
            </a:r>
            <a:r>
              <a:rPr lang="en-US" sz="1200" dirty="0"/>
              <a:t> called the duodenum is the chief area where </a:t>
            </a:r>
            <a:r>
              <a:rPr lang="en-US" sz="1200" b="1" dirty="0"/>
              <a:t>iron absorption</a:t>
            </a:r>
            <a:r>
              <a:rPr lang="en-US" sz="1200" dirty="0"/>
              <a:t> takes place. There may be a second minor </a:t>
            </a:r>
            <a:r>
              <a:rPr lang="en-US" sz="1200" b="1" dirty="0"/>
              <a:t>absorption</a:t>
            </a:r>
            <a:r>
              <a:rPr lang="en-US" sz="1200" dirty="0"/>
              <a:t> site near the end of the small </a:t>
            </a:r>
            <a:r>
              <a:rPr lang="en-US" sz="1200" b="1" dirty="0"/>
              <a:t>intestinal</a:t>
            </a:r>
            <a:r>
              <a:rPr lang="en-US" sz="1200" dirty="0"/>
              <a:t> tract. Once </a:t>
            </a:r>
            <a:r>
              <a:rPr lang="en-US" sz="1200" b="1" dirty="0"/>
              <a:t>iron</a:t>
            </a:r>
            <a:r>
              <a:rPr lang="en-US" sz="1200" dirty="0"/>
              <a:t> is </a:t>
            </a:r>
            <a:r>
              <a:rPr lang="en-US" sz="1200" b="1" dirty="0"/>
              <a:t>absorbed</a:t>
            </a:r>
            <a:r>
              <a:rPr lang="en-US" sz="1200" dirty="0"/>
              <a:t> it is carried (transported) by a protein called transferrin.</a:t>
            </a:r>
          </a:p>
        </p:txBody>
      </p:sp>
      <p:pic>
        <p:nvPicPr>
          <p:cNvPr id="6148" name="Picture 4" descr="Image result for duoden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353553"/>
            <a:ext cx="3505200" cy="3620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81208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381000"/>
            <a:ext cx="7391400" cy="1077218"/>
          </a:xfrm>
          <a:prstGeom prst="rect">
            <a:avLst/>
          </a:prstGeom>
          <a:noFill/>
        </p:spPr>
        <p:txBody>
          <a:bodyPr wrap="square" rtlCol="0">
            <a:spAutoFit/>
          </a:bodyPr>
          <a:lstStyle/>
          <a:p>
            <a:pPr algn="ctr"/>
            <a:r>
              <a:rPr lang="en-US" sz="1600" dirty="0" smtClean="0">
                <a:latin typeface="Arial Black" panose="020B0A04020102020204" pitchFamily="34" charset="0"/>
              </a:rPr>
              <a:t>Result 1: Statistic part</a:t>
            </a:r>
          </a:p>
          <a:p>
            <a:pPr algn="ctr"/>
            <a:endParaRPr lang="en-US" sz="1600" dirty="0" smtClean="0">
              <a:latin typeface="Arial Black" panose="020B0A04020102020204" pitchFamily="34" charset="0"/>
            </a:endParaRPr>
          </a:p>
          <a:p>
            <a:pPr algn="ctr"/>
            <a:r>
              <a:rPr lang="en-US" sz="1600" dirty="0" smtClean="0">
                <a:latin typeface="Arial Black" panose="020B0A04020102020204" pitchFamily="34" charset="0"/>
              </a:rPr>
              <a:t>Compound </a:t>
            </a:r>
            <a:r>
              <a:rPr lang="en-US" sz="1600" dirty="0" err="1" smtClean="0">
                <a:latin typeface="Arial Black" panose="020B0A04020102020204" pitchFamily="34" charset="0"/>
              </a:rPr>
              <a:t>hetrogygosity</a:t>
            </a:r>
            <a:r>
              <a:rPr lang="en-US" sz="1600" dirty="0" smtClean="0">
                <a:latin typeface="Arial Black" panose="020B0A04020102020204" pitchFamily="34" charset="0"/>
              </a:rPr>
              <a:t> </a:t>
            </a:r>
            <a:r>
              <a:rPr lang="en-US" sz="1600" dirty="0">
                <a:latin typeface="Arial Black" panose="020B0A04020102020204" pitchFamily="34" charset="0"/>
              </a:rPr>
              <a:t>scanning for </a:t>
            </a:r>
            <a:r>
              <a:rPr lang="en-US" sz="1600" dirty="0" smtClean="0">
                <a:latin typeface="Arial Black" panose="020B0A04020102020204" pitchFamily="34" charset="0"/>
              </a:rPr>
              <a:t>hemochromatosis susceptibility genes </a:t>
            </a:r>
            <a:endParaRPr lang="en-US" sz="1600" dirty="0">
              <a:latin typeface="Arial Black" panose="020B0A04020102020204" pitchFamily="34" charset="0"/>
            </a:endParaRPr>
          </a:p>
        </p:txBody>
      </p:sp>
      <p:sp>
        <p:nvSpPr>
          <p:cNvPr id="3" name="TextBox 2"/>
          <p:cNvSpPr txBox="1"/>
          <p:nvPr/>
        </p:nvSpPr>
        <p:spPr>
          <a:xfrm>
            <a:off x="381000" y="2133600"/>
            <a:ext cx="7391400" cy="4401205"/>
          </a:xfrm>
          <a:prstGeom prst="rect">
            <a:avLst/>
          </a:prstGeom>
          <a:noFill/>
        </p:spPr>
        <p:txBody>
          <a:bodyPr wrap="square" rtlCol="0">
            <a:spAutoFit/>
          </a:bodyPr>
          <a:lstStyle/>
          <a:p>
            <a:r>
              <a:rPr lang="en-US" sz="1400" dirty="0" smtClean="0">
                <a:latin typeface="Arial Black" panose="020B0A04020102020204" pitchFamily="34" charset="0"/>
              </a:rPr>
              <a:t>1, Power calculation</a:t>
            </a:r>
          </a:p>
          <a:p>
            <a:r>
              <a:rPr lang="en-US" sz="1400" dirty="0" smtClean="0">
                <a:latin typeface="Arial Black" panose="020B0A04020102020204" pitchFamily="34" charset="0"/>
              </a:rPr>
              <a:t> </a:t>
            </a:r>
          </a:p>
          <a:p>
            <a:endParaRPr lang="en-US" sz="1400" dirty="0" smtClean="0">
              <a:latin typeface="Arial Black" panose="020B0A04020102020204" pitchFamily="34" charset="0"/>
            </a:endParaRPr>
          </a:p>
          <a:p>
            <a:endParaRPr lang="en-US" sz="1400" dirty="0" smtClean="0">
              <a:latin typeface="Arial Black" panose="020B0A04020102020204" pitchFamily="34" charset="0"/>
            </a:endParaRPr>
          </a:p>
          <a:p>
            <a:r>
              <a:rPr lang="en-US" sz="1400" dirty="0" smtClean="0">
                <a:latin typeface="Arial Black" panose="020B0A04020102020204" pitchFamily="34" charset="0"/>
              </a:rPr>
              <a:t>2, Significant novel susceptibility </a:t>
            </a:r>
            <a:r>
              <a:rPr lang="en-US" sz="1400" dirty="0">
                <a:latin typeface="Arial Black" panose="020B0A04020102020204" pitchFamily="34" charset="0"/>
              </a:rPr>
              <a:t>genes </a:t>
            </a:r>
            <a:endParaRPr lang="en-US" sz="1400" dirty="0" smtClean="0">
              <a:latin typeface="Arial Black" panose="020B0A04020102020204" pitchFamily="34" charset="0"/>
            </a:endParaRPr>
          </a:p>
          <a:p>
            <a:endParaRPr lang="en-US" sz="1400" dirty="0" smtClean="0">
              <a:latin typeface="Arial Black" panose="020B0A04020102020204" pitchFamily="34" charset="0"/>
            </a:endParaRPr>
          </a:p>
          <a:p>
            <a:pPr marL="285750" indent="-285750">
              <a:buFont typeface="Arial" charset="0"/>
              <a:buChar char="•"/>
            </a:pPr>
            <a:r>
              <a:rPr lang="en-US" sz="1400" dirty="0" smtClean="0">
                <a:latin typeface="Arial Black" panose="020B0A04020102020204" pitchFamily="34" charset="0"/>
              </a:rPr>
              <a:t>FGF6</a:t>
            </a:r>
          </a:p>
          <a:p>
            <a:pPr marL="285750" indent="-285750">
              <a:buFont typeface="Arial" charset="0"/>
              <a:buChar char="•"/>
            </a:pPr>
            <a:r>
              <a:rPr lang="en-US" sz="1400" dirty="0" smtClean="0">
                <a:latin typeface="Arial Black" panose="020B0A04020102020204" pitchFamily="34" charset="0"/>
              </a:rPr>
              <a:t>FGFR10P</a:t>
            </a:r>
          </a:p>
          <a:p>
            <a:pPr marL="285750" indent="-285750">
              <a:buFont typeface="Arial" charset="0"/>
              <a:buChar char="•"/>
            </a:pPr>
            <a:r>
              <a:rPr lang="en-US" sz="1400" dirty="0" smtClean="0">
                <a:latin typeface="Arial Black" panose="020B0A04020102020204" pitchFamily="34" charset="0"/>
              </a:rPr>
              <a:t>MTAP</a:t>
            </a:r>
          </a:p>
          <a:p>
            <a:pPr marL="285750" indent="-285750">
              <a:buFont typeface="Arial" charset="0"/>
              <a:buChar char="•"/>
            </a:pPr>
            <a:endParaRPr lang="en-US" sz="1400" dirty="0">
              <a:latin typeface="Arial Black" panose="020B0A04020102020204" pitchFamily="34" charset="0"/>
            </a:endParaRPr>
          </a:p>
          <a:p>
            <a:r>
              <a:rPr lang="en-US" sz="1400" dirty="0" smtClean="0">
                <a:latin typeface="Arial Black" panose="020B0A04020102020204" pitchFamily="34" charset="0"/>
              </a:rPr>
              <a:t>Meanwhile, mention FGF26 has been reported by PNAS.</a:t>
            </a:r>
          </a:p>
          <a:p>
            <a:endParaRPr lang="en-US" sz="1400" dirty="0" smtClean="0">
              <a:latin typeface="Arial Black" panose="020B0A04020102020204" pitchFamily="34" charset="0"/>
            </a:endParaRPr>
          </a:p>
          <a:p>
            <a:endParaRPr lang="en-US" sz="1400" dirty="0" smtClean="0">
              <a:latin typeface="Arial Black" panose="020B0A04020102020204" pitchFamily="34" charset="0"/>
            </a:endParaRPr>
          </a:p>
          <a:p>
            <a:r>
              <a:rPr lang="en-US" sz="1400" dirty="0" smtClean="0">
                <a:latin typeface="Arial Black" panose="020B0A04020102020204" pitchFamily="34" charset="0"/>
              </a:rPr>
              <a:t>3, Haplotype association details</a:t>
            </a:r>
          </a:p>
          <a:p>
            <a:endParaRPr lang="en-US" sz="1400" dirty="0" smtClean="0">
              <a:latin typeface="Arial Black" panose="020B0A04020102020204" pitchFamily="34" charset="0"/>
            </a:endParaRPr>
          </a:p>
          <a:p>
            <a:r>
              <a:rPr lang="en-US" sz="1400" dirty="0">
                <a:latin typeface="Arial Black" panose="020B0A04020102020204" pitchFamily="34" charset="0"/>
              </a:rPr>
              <a:t>  </a:t>
            </a:r>
            <a:r>
              <a:rPr lang="en-US" sz="1400" dirty="0" smtClean="0">
                <a:latin typeface="Arial Black" panose="020B0A04020102020204" pitchFamily="34" charset="0"/>
              </a:rPr>
              <a:t>most frequent haplotype </a:t>
            </a:r>
          </a:p>
          <a:p>
            <a:endParaRPr lang="en-US" sz="1400" dirty="0">
              <a:latin typeface="Arial Black" panose="020B0A04020102020204" pitchFamily="34" charset="0"/>
            </a:endParaRPr>
          </a:p>
          <a:p>
            <a:endParaRPr lang="en-US" sz="1400" dirty="0" smtClean="0">
              <a:latin typeface="Arial Black" panose="020B0A04020102020204" pitchFamily="34" charset="0"/>
            </a:endParaRPr>
          </a:p>
          <a:p>
            <a:r>
              <a:rPr lang="en-US" sz="1400" dirty="0" smtClean="0">
                <a:latin typeface="Arial Black" panose="020B0A04020102020204" pitchFamily="34" charset="0"/>
              </a:rPr>
              <a:t>Table 1</a:t>
            </a:r>
            <a:endParaRPr lang="en-US" sz="1400" dirty="0">
              <a:latin typeface="Arial Black" panose="020B0A04020102020204" pitchFamily="34" charset="0"/>
            </a:endParaRPr>
          </a:p>
          <a:p>
            <a:endParaRPr lang="en-US" sz="1400" dirty="0">
              <a:latin typeface="Arial Black" panose="020B0A04020102020204" pitchFamily="34" charset="0"/>
            </a:endParaRPr>
          </a:p>
        </p:txBody>
      </p:sp>
    </p:spTree>
    <p:extLst>
      <p:ext uri="{BB962C8B-B14F-4D97-AF65-F5344CB8AC3E}">
        <p14:creationId xmlns:p14="http://schemas.microsoft.com/office/powerpoint/2010/main" val="4105348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1752600"/>
            <a:ext cx="5673035" cy="3533551"/>
          </a:xfrm>
          <a:prstGeom prst="rect">
            <a:avLst/>
          </a:prstGeom>
        </p:spPr>
      </p:pic>
      <p:sp>
        <p:nvSpPr>
          <p:cNvPr id="17" name="Rectangle 16"/>
          <p:cNvSpPr/>
          <p:nvPr/>
        </p:nvSpPr>
        <p:spPr>
          <a:xfrm>
            <a:off x="3754297" y="1981200"/>
            <a:ext cx="1524000" cy="3600986"/>
          </a:xfrm>
          <a:prstGeom prst="rect">
            <a:avLst/>
          </a:prstGeom>
        </p:spPr>
        <p:txBody>
          <a:bodyPr wrap="square">
            <a:spAutoFit/>
          </a:bodyPr>
          <a:lstStyle/>
          <a:p>
            <a:r>
              <a:rPr lang="en-US" sz="1200" b="1" dirty="0">
                <a:solidFill>
                  <a:srgbClr val="00B050"/>
                </a:solidFill>
              </a:rPr>
              <a:t>FGF6</a:t>
            </a:r>
          </a:p>
          <a:p>
            <a:r>
              <a:rPr lang="en-US" sz="1200" b="1" dirty="0">
                <a:solidFill>
                  <a:srgbClr val="00B050"/>
                </a:solidFill>
              </a:rPr>
              <a:t>FGF23</a:t>
            </a:r>
          </a:p>
          <a:p>
            <a:endParaRPr lang="en-US" sz="1200" b="1" dirty="0">
              <a:solidFill>
                <a:srgbClr val="00B050"/>
              </a:solidFill>
            </a:endParaRPr>
          </a:p>
          <a:p>
            <a:r>
              <a:rPr lang="en-US" sz="1200" b="1" dirty="0">
                <a:solidFill>
                  <a:srgbClr val="00B050"/>
                </a:solidFill>
              </a:rPr>
              <a:t>PPP3CA</a:t>
            </a:r>
          </a:p>
          <a:p>
            <a:r>
              <a:rPr lang="en-US" sz="1200" b="1" dirty="0">
                <a:solidFill>
                  <a:srgbClr val="00B050"/>
                </a:solidFill>
              </a:rPr>
              <a:t>SIK3</a:t>
            </a:r>
          </a:p>
          <a:p>
            <a:endParaRPr lang="en-US" sz="1200" b="1" dirty="0">
              <a:solidFill>
                <a:srgbClr val="00B050"/>
              </a:solidFill>
            </a:endParaRPr>
          </a:p>
          <a:p>
            <a:r>
              <a:rPr lang="en-US" sz="1200" b="1" dirty="0">
                <a:solidFill>
                  <a:srgbClr val="00B050"/>
                </a:solidFill>
              </a:rPr>
              <a:t>LRRC16A</a:t>
            </a:r>
          </a:p>
          <a:p>
            <a:r>
              <a:rPr lang="en-US" sz="1200" b="1" dirty="0">
                <a:solidFill>
                  <a:srgbClr val="00B050"/>
                </a:solidFill>
              </a:rPr>
              <a:t>SLC17A3</a:t>
            </a:r>
          </a:p>
          <a:p>
            <a:r>
              <a:rPr lang="en-US" sz="1200" b="1" dirty="0">
                <a:solidFill>
                  <a:srgbClr val="00B050"/>
                </a:solidFill>
              </a:rPr>
              <a:t>SLC17A1</a:t>
            </a:r>
          </a:p>
          <a:p>
            <a:endParaRPr lang="en-US" sz="1200" b="1" dirty="0">
              <a:solidFill>
                <a:srgbClr val="00B050"/>
              </a:solidFill>
            </a:endParaRPr>
          </a:p>
          <a:p>
            <a:r>
              <a:rPr lang="en-US" sz="1200" b="1" dirty="0" smtClean="0">
                <a:solidFill>
                  <a:srgbClr val="00B050"/>
                </a:solidFill>
              </a:rPr>
              <a:t>TF</a:t>
            </a:r>
          </a:p>
          <a:p>
            <a:r>
              <a:rPr lang="en-US" sz="1200" b="1" dirty="0" smtClean="0">
                <a:solidFill>
                  <a:srgbClr val="00B050"/>
                </a:solidFill>
              </a:rPr>
              <a:t>FPN</a:t>
            </a:r>
            <a:endParaRPr lang="en-US" sz="1200" b="1" dirty="0">
              <a:solidFill>
                <a:srgbClr val="00B050"/>
              </a:solidFill>
            </a:endParaRPr>
          </a:p>
          <a:p>
            <a:r>
              <a:rPr lang="en-US" sz="1200" b="1" dirty="0">
                <a:solidFill>
                  <a:srgbClr val="00B050"/>
                </a:solidFill>
              </a:rPr>
              <a:t>CDH10</a:t>
            </a:r>
          </a:p>
          <a:p>
            <a:r>
              <a:rPr lang="en-US" sz="1200" b="1" dirty="0">
                <a:solidFill>
                  <a:srgbClr val="00B050"/>
                </a:solidFill>
              </a:rPr>
              <a:t>SLC40A1</a:t>
            </a:r>
          </a:p>
          <a:p>
            <a:r>
              <a:rPr lang="en-US" sz="1200" b="1" dirty="0">
                <a:solidFill>
                  <a:srgbClr val="00B050"/>
                </a:solidFill>
              </a:rPr>
              <a:t>HFE</a:t>
            </a:r>
          </a:p>
          <a:p>
            <a:r>
              <a:rPr lang="en-US" sz="1200" b="1" dirty="0">
                <a:solidFill>
                  <a:srgbClr val="00B050"/>
                </a:solidFill>
              </a:rPr>
              <a:t>TMPRSS6</a:t>
            </a:r>
          </a:p>
          <a:p>
            <a:r>
              <a:rPr lang="en-US" sz="1200" b="1" dirty="0">
                <a:solidFill>
                  <a:srgbClr val="00B050"/>
                </a:solidFill>
              </a:rPr>
              <a:t>TFR2</a:t>
            </a:r>
          </a:p>
          <a:p>
            <a:r>
              <a:rPr lang="en-US" sz="1200" b="1" dirty="0">
                <a:solidFill>
                  <a:srgbClr val="00B050"/>
                </a:solidFill>
              </a:rPr>
              <a:t>STON1</a:t>
            </a:r>
          </a:p>
          <a:p>
            <a:endParaRPr lang="en-US" sz="1200" b="1" dirty="0">
              <a:solidFill>
                <a:srgbClr val="00B050"/>
              </a:solidFill>
            </a:endParaRPr>
          </a:p>
        </p:txBody>
      </p:sp>
      <p:sp>
        <p:nvSpPr>
          <p:cNvPr id="18" name="Rectangle 17"/>
          <p:cNvSpPr/>
          <p:nvPr/>
        </p:nvSpPr>
        <p:spPr>
          <a:xfrm>
            <a:off x="1384020" y="241816"/>
            <a:ext cx="6207405" cy="646331"/>
          </a:xfrm>
          <a:prstGeom prst="rect">
            <a:avLst/>
          </a:prstGeom>
        </p:spPr>
        <p:txBody>
          <a:bodyPr wrap="none">
            <a:spAutoFit/>
          </a:bodyPr>
          <a:lstStyle/>
          <a:p>
            <a:pPr algn="ctr"/>
            <a:r>
              <a:rPr lang="en-US" dirty="0">
                <a:latin typeface="Arial Black" panose="020B0A04020102020204" pitchFamily="34" charset="0"/>
              </a:rPr>
              <a:t>Result </a:t>
            </a:r>
            <a:r>
              <a:rPr lang="en-US" dirty="0" smtClean="0">
                <a:latin typeface="Arial Black" panose="020B0A04020102020204" pitchFamily="34" charset="0"/>
              </a:rPr>
              <a:t>2: In vitro cell study</a:t>
            </a:r>
            <a:endParaRPr lang="en-US" dirty="0">
              <a:latin typeface="Arial Black" panose="020B0A04020102020204" pitchFamily="34" charset="0"/>
            </a:endParaRPr>
          </a:p>
          <a:p>
            <a:pPr algn="ctr"/>
            <a:r>
              <a:rPr lang="en-US" b="1" dirty="0" smtClean="0">
                <a:solidFill>
                  <a:srgbClr val="00B050"/>
                </a:solidFill>
              </a:rPr>
              <a:t>FGF6 and FGF23: Biology </a:t>
            </a:r>
            <a:r>
              <a:rPr lang="en-US" b="1" dirty="0">
                <a:solidFill>
                  <a:srgbClr val="00B050"/>
                </a:solidFill>
              </a:rPr>
              <a:t>Function in iron metabolism pathway </a:t>
            </a:r>
          </a:p>
        </p:txBody>
      </p:sp>
      <p:sp>
        <p:nvSpPr>
          <p:cNvPr id="19" name="Rectangle 18"/>
          <p:cNvSpPr/>
          <p:nvPr/>
        </p:nvSpPr>
        <p:spPr>
          <a:xfrm>
            <a:off x="152400" y="1676400"/>
            <a:ext cx="4419600" cy="3721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682435" y="1676400"/>
            <a:ext cx="4419600" cy="3721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52400" y="1346986"/>
            <a:ext cx="4661938" cy="276999"/>
          </a:xfrm>
          <a:prstGeom prst="rect">
            <a:avLst/>
          </a:prstGeom>
        </p:spPr>
        <p:txBody>
          <a:bodyPr wrap="square">
            <a:spAutoFit/>
          </a:bodyPr>
          <a:lstStyle/>
          <a:p>
            <a:r>
              <a:rPr lang="en-US" sz="1200" b="1" dirty="0">
                <a:solidFill>
                  <a:srgbClr val="00B050"/>
                </a:solidFill>
              </a:rPr>
              <a:t>iron </a:t>
            </a:r>
            <a:r>
              <a:rPr lang="en-US" sz="1200" b="1" dirty="0" smtClean="0">
                <a:solidFill>
                  <a:srgbClr val="00B050"/>
                </a:solidFill>
              </a:rPr>
              <a:t>metabolism gene transcriptome network turbulence (regulator)</a:t>
            </a:r>
            <a:endParaRPr lang="en-US" sz="1200" b="1" dirty="0">
              <a:solidFill>
                <a:srgbClr val="00B050"/>
              </a:solidFill>
            </a:endParaRPr>
          </a:p>
        </p:txBody>
      </p:sp>
      <p:sp>
        <p:nvSpPr>
          <p:cNvPr id="22" name="Rectangle 21"/>
          <p:cNvSpPr/>
          <p:nvPr/>
        </p:nvSpPr>
        <p:spPr>
          <a:xfrm>
            <a:off x="4682435" y="1346985"/>
            <a:ext cx="4156765" cy="276999"/>
          </a:xfrm>
          <a:prstGeom prst="rect">
            <a:avLst/>
          </a:prstGeom>
        </p:spPr>
        <p:txBody>
          <a:bodyPr wrap="square">
            <a:spAutoFit/>
          </a:bodyPr>
          <a:lstStyle/>
          <a:p>
            <a:r>
              <a:rPr lang="en-US" sz="1200" b="1" dirty="0">
                <a:solidFill>
                  <a:srgbClr val="00B050"/>
                </a:solidFill>
              </a:rPr>
              <a:t>iron </a:t>
            </a:r>
            <a:r>
              <a:rPr lang="en-US" sz="1200" b="1" dirty="0" smtClean="0">
                <a:solidFill>
                  <a:srgbClr val="00B050"/>
                </a:solidFill>
              </a:rPr>
              <a:t>metabolism protein cell locating turbulence (</a:t>
            </a:r>
            <a:r>
              <a:rPr lang="en-US" sz="1200" b="1" dirty="0">
                <a:solidFill>
                  <a:srgbClr val="00B050"/>
                </a:solidFill>
              </a:rPr>
              <a:t>Carrier</a:t>
            </a:r>
            <a:r>
              <a:rPr lang="en-US" sz="1200" b="1" dirty="0" smtClean="0">
                <a:solidFill>
                  <a:srgbClr val="00B050"/>
                </a:solidFill>
              </a:rPr>
              <a:t>) </a:t>
            </a:r>
            <a:endParaRPr lang="en-US" sz="1200" b="1" dirty="0">
              <a:solidFill>
                <a:srgbClr val="00B050"/>
              </a:solidFill>
            </a:endParaRPr>
          </a:p>
        </p:txBody>
      </p:sp>
      <p:sp>
        <p:nvSpPr>
          <p:cNvPr id="23" name="Rectangle 22"/>
          <p:cNvSpPr/>
          <p:nvPr/>
        </p:nvSpPr>
        <p:spPr>
          <a:xfrm>
            <a:off x="4682435" y="1752600"/>
            <a:ext cx="4156765" cy="830997"/>
          </a:xfrm>
          <a:prstGeom prst="rect">
            <a:avLst/>
          </a:prstGeom>
        </p:spPr>
        <p:txBody>
          <a:bodyPr wrap="square">
            <a:spAutoFit/>
          </a:bodyPr>
          <a:lstStyle/>
          <a:p>
            <a:r>
              <a:rPr lang="en-US" sz="1200" dirty="0" smtClean="0"/>
              <a:t>Hemoglobin (</a:t>
            </a:r>
            <a:r>
              <a:rPr lang="en-US" sz="1200" dirty="0"/>
              <a:t>HBA1, HBA2, and HBB</a:t>
            </a:r>
            <a:r>
              <a:rPr lang="en-US" sz="1200" dirty="0" smtClean="0"/>
              <a:t>)</a:t>
            </a:r>
          </a:p>
          <a:p>
            <a:r>
              <a:rPr lang="en-US" sz="1200" dirty="0" smtClean="0"/>
              <a:t>Ferritin (FTH1)</a:t>
            </a:r>
            <a:endParaRPr lang="en-US" sz="1200" dirty="0"/>
          </a:p>
          <a:p>
            <a:r>
              <a:rPr lang="en-US" sz="1200" dirty="0" err="1" smtClean="0">
                <a:hlinkClick r:id="rId3" tooltip="Transferrin"/>
              </a:rPr>
              <a:t>L</a:t>
            </a:r>
            <a:r>
              <a:rPr lang="en-US" sz="1200" dirty="0" err="1" smtClean="0">
                <a:hlinkClick r:id="rId4" tooltip="Lactoferrin"/>
              </a:rPr>
              <a:t>actoferrin</a:t>
            </a:r>
            <a:r>
              <a:rPr lang="en-US" sz="1200" dirty="0"/>
              <a:t> </a:t>
            </a:r>
            <a:r>
              <a:rPr lang="en-US" sz="1200" dirty="0" smtClean="0"/>
              <a:t>(LT/LFT)</a:t>
            </a:r>
            <a:endParaRPr lang="en-US" sz="1200" dirty="0"/>
          </a:p>
          <a:p>
            <a:r>
              <a:rPr lang="en-US" sz="1200" dirty="0" smtClean="0">
                <a:hlinkClick r:id="rId3" tooltip="Transferrin"/>
              </a:rPr>
              <a:t>transferrin</a:t>
            </a:r>
            <a:r>
              <a:rPr lang="en-US" sz="1200" dirty="0"/>
              <a:t> </a:t>
            </a:r>
            <a:r>
              <a:rPr lang="en-US" sz="1200" dirty="0" smtClean="0"/>
              <a:t>(TF)</a:t>
            </a:r>
            <a:endParaRPr lang="en-US" sz="1200" b="1" dirty="0">
              <a:solidFill>
                <a:srgbClr val="00B050"/>
              </a:solidFill>
            </a:endParaRPr>
          </a:p>
        </p:txBody>
      </p:sp>
      <p:sp>
        <p:nvSpPr>
          <p:cNvPr id="24" name="Rectangle 23"/>
          <p:cNvSpPr/>
          <p:nvPr/>
        </p:nvSpPr>
        <p:spPr>
          <a:xfrm>
            <a:off x="4682435" y="3858622"/>
            <a:ext cx="4572000" cy="1384995"/>
          </a:xfrm>
          <a:prstGeom prst="rect">
            <a:avLst/>
          </a:prstGeom>
        </p:spPr>
        <p:txBody>
          <a:bodyPr>
            <a:spAutoFit/>
          </a:bodyPr>
          <a:lstStyle/>
          <a:p>
            <a:r>
              <a:rPr lang="en-US" sz="1050" b="1" dirty="0"/>
              <a:t>Iron-binding proteins</a:t>
            </a:r>
            <a:r>
              <a:rPr lang="en-US" sz="1050" dirty="0"/>
              <a:t> are </a:t>
            </a:r>
            <a:r>
              <a:rPr lang="en-US" sz="1050" dirty="0">
                <a:hlinkClick r:id="rId5" tooltip="Carrier protein"/>
              </a:rPr>
              <a:t>carrier proteins</a:t>
            </a:r>
            <a:r>
              <a:rPr lang="en-US" sz="1050" dirty="0"/>
              <a:t> and </a:t>
            </a:r>
            <a:r>
              <a:rPr lang="en-US" sz="1050" dirty="0" err="1">
                <a:hlinkClick r:id="rId6" tooltip="Metalloprotein"/>
              </a:rPr>
              <a:t>metalloproteins</a:t>
            </a:r>
            <a:r>
              <a:rPr lang="en-US" sz="1050" dirty="0"/>
              <a:t> which play many important roles in </a:t>
            </a:r>
            <a:r>
              <a:rPr lang="en-US" sz="1050" dirty="0">
                <a:hlinkClick r:id="rId7" tooltip="Metabolism"/>
              </a:rPr>
              <a:t>metabolism</a:t>
            </a:r>
            <a:r>
              <a:rPr lang="en-US" sz="1050" dirty="0"/>
              <a:t>. Iron is required by humans and bacteria for enzymes and metabolism to function properly. Iron-binding proteins bind iron tightly which make it unavailable for microbial use, limiting growth. Four iron-binding proteins are Hemoglobin, Ferritin, </a:t>
            </a:r>
            <a:r>
              <a:rPr lang="en-US" sz="1050" dirty="0" err="1">
                <a:hlinkClick r:id="rId4" tooltip="Lactoferrin"/>
              </a:rPr>
              <a:t>lactoferrin</a:t>
            </a:r>
            <a:r>
              <a:rPr lang="en-US" sz="1050" dirty="0"/>
              <a:t> and </a:t>
            </a:r>
            <a:r>
              <a:rPr lang="en-US" sz="1050" dirty="0">
                <a:hlinkClick r:id="rId3" tooltip="Transferrin"/>
              </a:rPr>
              <a:t>transferrin</a:t>
            </a:r>
            <a:r>
              <a:rPr lang="en-US" sz="1050" dirty="0"/>
              <a:t>. Hemoglobin is located in red blood cells. Transferrin is found in blood and tissue fluids. </a:t>
            </a:r>
            <a:r>
              <a:rPr lang="en-US" sz="1050" dirty="0" err="1"/>
              <a:t>Lactoferrin</a:t>
            </a:r>
            <a:r>
              <a:rPr lang="en-US" sz="1050" dirty="0"/>
              <a:t> is found in milk, blood, tears and saliva. Ferritin is found in every cell type.</a:t>
            </a:r>
          </a:p>
        </p:txBody>
      </p:sp>
      <p:sp>
        <p:nvSpPr>
          <p:cNvPr id="25" name="Rectangle 24"/>
          <p:cNvSpPr/>
          <p:nvPr/>
        </p:nvSpPr>
        <p:spPr>
          <a:xfrm>
            <a:off x="144780" y="5105117"/>
            <a:ext cx="4661938" cy="276999"/>
          </a:xfrm>
          <a:prstGeom prst="rect">
            <a:avLst/>
          </a:prstGeom>
        </p:spPr>
        <p:txBody>
          <a:bodyPr wrap="square">
            <a:spAutoFit/>
          </a:bodyPr>
          <a:lstStyle/>
          <a:p>
            <a:r>
              <a:rPr lang="en-US" sz="1200" b="1" dirty="0">
                <a:solidFill>
                  <a:srgbClr val="00B050"/>
                </a:solidFill>
              </a:rPr>
              <a:t>https://string-db.org</a:t>
            </a:r>
            <a:r>
              <a:rPr lang="en-US" sz="1200" b="1" dirty="0" smtClean="0">
                <a:solidFill>
                  <a:srgbClr val="00B050"/>
                </a:solidFill>
              </a:rPr>
              <a:t>/</a:t>
            </a:r>
            <a:endParaRPr lang="en-US" sz="1200" b="1" dirty="0">
              <a:solidFill>
                <a:srgbClr val="00B050"/>
              </a:solidFill>
            </a:endParaRPr>
          </a:p>
        </p:txBody>
      </p:sp>
      <p:sp>
        <p:nvSpPr>
          <p:cNvPr id="26" name="Rectangle 25"/>
          <p:cNvSpPr/>
          <p:nvPr/>
        </p:nvSpPr>
        <p:spPr>
          <a:xfrm>
            <a:off x="5029200" y="5598083"/>
            <a:ext cx="2264081" cy="923330"/>
          </a:xfrm>
          <a:prstGeom prst="rect">
            <a:avLst/>
          </a:prstGeom>
        </p:spPr>
        <p:txBody>
          <a:bodyPr wrap="none">
            <a:spAutoFit/>
          </a:bodyPr>
          <a:lstStyle/>
          <a:p>
            <a:r>
              <a:rPr lang="en-US" b="1" dirty="0" smtClean="0">
                <a:solidFill>
                  <a:srgbClr val="00B050"/>
                </a:solidFill>
              </a:rPr>
              <a:t>Figure 1. (a): Network</a:t>
            </a:r>
            <a:endParaRPr lang="en-US" dirty="0" smtClean="0"/>
          </a:p>
          <a:p>
            <a:r>
              <a:rPr lang="en-US" b="1" dirty="0">
                <a:solidFill>
                  <a:srgbClr val="00B050"/>
                </a:solidFill>
              </a:rPr>
              <a:t>Figure 1. </a:t>
            </a:r>
            <a:r>
              <a:rPr lang="en-US" b="1" dirty="0" smtClean="0">
                <a:solidFill>
                  <a:srgbClr val="00B050"/>
                </a:solidFill>
              </a:rPr>
              <a:t>(b): location</a:t>
            </a:r>
            <a:endParaRPr lang="en-US" b="1" dirty="0">
              <a:solidFill>
                <a:srgbClr val="00B050"/>
              </a:solidFill>
            </a:endParaRPr>
          </a:p>
          <a:p>
            <a:endParaRPr lang="en-US" dirty="0"/>
          </a:p>
        </p:txBody>
      </p:sp>
      <p:sp>
        <p:nvSpPr>
          <p:cNvPr id="27" name="Rectangle 26"/>
          <p:cNvSpPr/>
          <p:nvPr/>
        </p:nvSpPr>
        <p:spPr>
          <a:xfrm>
            <a:off x="76200" y="5578051"/>
            <a:ext cx="4572000" cy="1200329"/>
          </a:xfrm>
          <a:prstGeom prst="rect">
            <a:avLst/>
          </a:prstGeom>
        </p:spPr>
        <p:txBody>
          <a:bodyPr>
            <a:spAutoFit/>
          </a:bodyPr>
          <a:lstStyle/>
          <a:p>
            <a:endParaRPr lang="en-US" b="1" dirty="0">
              <a:solidFill>
                <a:srgbClr val="00B050"/>
              </a:solidFill>
            </a:endParaRPr>
          </a:p>
          <a:p>
            <a:r>
              <a:rPr lang="en-US" b="1" dirty="0">
                <a:solidFill>
                  <a:srgbClr val="00B050"/>
                </a:solidFill>
              </a:rPr>
              <a:t>KEGG pathway</a:t>
            </a:r>
            <a:r>
              <a:rPr lang="en-US" b="1" dirty="0" smtClean="0">
                <a:solidFill>
                  <a:srgbClr val="00B050"/>
                </a:solidFill>
              </a:rPr>
              <a:t>(?)</a:t>
            </a:r>
          </a:p>
          <a:p>
            <a:r>
              <a:rPr lang="en-US" i="1" dirty="0"/>
              <a:t>SLC39A14</a:t>
            </a:r>
            <a:r>
              <a:rPr lang="en-US" dirty="0"/>
              <a:t> </a:t>
            </a:r>
          </a:p>
          <a:p>
            <a:r>
              <a:rPr lang="en-US" b="1" dirty="0" smtClean="0">
                <a:solidFill>
                  <a:srgbClr val="00B050"/>
                </a:solidFill>
              </a:rPr>
              <a:t>Another </a:t>
            </a:r>
            <a:r>
              <a:rPr lang="en-US" b="1" dirty="0">
                <a:solidFill>
                  <a:srgbClr val="00B050"/>
                </a:solidFill>
              </a:rPr>
              <a:t>interaction network method.  </a:t>
            </a:r>
          </a:p>
        </p:txBody>
      </p:sp>
      <p:pic>
        <p:nvPicPr>
          <p:cNvPr id="205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44024" y="2060550"/>
            <a:ext cx="3058011" cy="29718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7408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675159" y="241816"/>
            <a:ext cx="5625130" cy="369332"/>
          </a:xfrm>
          <a:prstGeom prst="rect">
            <a:avLst/>
          </a:prstGeom>
        </p:spPr>
        <p:txBody>
          <a:bodyPr wrap="none">
            <a:spAutoFit/>
          </a:bodyPr>
          <a:lstStyle/>
          <a:p>
            <a:pPr algn="ctr"/>
            <a:r>
              <a:rPr lang="en-US" dirty="0">
                <a:latin typeface="Arial Black" panose="020B0A04020102020204" pitchFamily="34" charset="0"/>
              </a:rPr>
              <a:t>Result </a:t>
            </a:r>
            <a:r>
              <a:rPr lang="en-US" dirty="0" smtClean="0">
                <a:latin typeface="Arial Black" panose="020B0A04020102020204" pitchFamily="34" charset="0"/>
              </a:rPr>
              <a:t>3: FGF6 Gene knock-out mice model</a:t>
            </a:r>
          </a:p>
        </p:txBody>
      </p:sp>
      <p:pic>
        <p:nvPicPr>
          <p:cNvPr id="4098" name="Picture 2" descr="Image result for immunohistochemistry iron metabolis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 y="1155621"/>
            <a:ext cx="4221022" cy="29610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264262" y="4198077"/>
            <a:ext cx="632866" cy="369332"/>
          </a:xfrm>
          <a:prstGeom prst="rect">
            <a:avLst/>
          </a:prstGeom>
        </p:spPr>
        <p:txBody>
          <a:bodyPr wrap="none">
            <a:spAutoFit/>
          </a:bodyPr>
          <a:lstStyle/>
          <a:p>
            <a:r>
              <a:rPr lang="en-US" dirty="0" smtClean="0"/>
              <a:t>Liver</a:t>
            </a:r>
            <a:endParaRPr lang="en-US" dirty="0"/>
          </a:p>
        </p:txBody>
      </p:sp>
      <p:sp>
        <p:nvSpPr>
          <p:cNvPr id="5" name="AutoShape 4" descr="Image result for immunohistochemistry Musc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Image result for immunohistochemistry Muscl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03"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315616"/>
            <a:ext cx="3429000" cy="27214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5991225" y="4190695"/>
            <a:ext cx="859531" cy="369332"/>
          </a:xfrm>
          <a:prstGeom prst="rect">
            <a:avLst/>
          </a:prstGeom>
        </p:spPr>
        <p:txBody>
          <a:bodyPr wrap="none">
            <a:spAutoFit/>
          </a:bodyPr>
          <a:lstStyle/>
          <a:p>
            <a:r>
              <a:rPr lang="en-US" dirty="0" smtClean="0"/>
              <a:t>Muscle</a:t>
            </a:r>
            <a:endParaRPr lang="en-US" dirty="0"/>
          </a:p>
        </p:txBody>
      </p:sp>
      <p:sp>
        <p:nvSpPr>
          <p:cNvPr id="11" name="Rectangle 10"/>
          <p:cNvSpPr/>
          <p:nvPr/>
        </p:nvSpPr>
        <p:spPr>
          <a:xfrm>
            <a:off x="491498" y="5233095"/>
            <a:ext cx="7264874" cy="923330"/>
          </a:xfrm>
          <a:prstGeom prst="rect">
            <a:avLst/>
          </a:prstGeom>
        </p:spPr>
        <p:txBody>
          <a:bodyPr wrap="none">
            <a:spAutoFit/>
          </a:bodyPr>
          <a:lstStyle/>
          <a:p>
            <a:r>
              <a:rPr lang="en-US" dirty="0" smtClean="0"/>
              <a:t>Answer the question: </a:t>
            </a:r>
          </a:p>
          <a:p>
            <a:endParaRPr lang="en-US" dirty="0" smtClean="0"/>
          </a:p>
          <a:p>
            <a:r>
              <a:rPr lang="en-US" dirty="0" smtClean="0"/>
              <a:t>FGF6 most significantly play iron overload roles in muscle or liver or both?   </a:t>
            </a:r>
            <a:endParaRPr lang="en-US" dirty="0"/>
          </a:p>
        </p:txBody>
      </p:sp>
      <p:sp>
        <p:nvSpPr>
          <p:cNvPr id="12" name="Rectangle 11"/>
          <p:cNvSpPr/>
          <p:nvPr/>
        </p:nvSpPr>
        <p:spPr>
          <a:xfrm>
            <a:off x="1802773" y="4198077"/>
            <a:ext cx="632866" cy="369332"/>
          </a:xfrm>
          <a:prstGeom prst="rect">
            <a:avLst/>
          </a:prstGeom>
        </p:spPr>
        <p:txBody>
          <a:bodyPr wrap="none">
            <a:spAutoFit/>
          </a:bodyPr>
          <a:lstStyle/>
          <a:p>
            <a:r>
              <a:rPr lang="en-US" dirty="0" smtClean="0"/>
              <a:t>Liver</a:t>
            </a:r>
            <a:endParaRPr lang="en-US" dirty="0"/>
          </a:p>
        </p:txBody>
      </p:sp>
      <p:sp>
        <p:nvSpPr>
          <p:cNvPr id="13" name="Rectangle 12"/>
          <p:cNvSpPr/>
          <p:nvPr/>
        </p:nvSpPr>
        <p:spPr>
          <a:xfrm>
            <a:off x="510548" y="4639749"/>
            <a:ext cx="7792646" cy="369332"/>
          </a:xfrm>
          <a:prstGeom prst="rect">
            <a:avLst/>
          </a:prstGeom>
        </p:spPr>
        <p:txBody>
          <a:bodyPr wrap="none">
            <a:spAutoFit/>
          </a:bodyPr>
          <a:lstStyle/>
          <a:p>
            <a:r>
              <a:rPr lang="en-US" b="1" dirty="0" smtClean="0">
                <a:solidFill>
                  <a:srgbClr val="00B050"/>
                </a:solidFill>
              </a:rPr>
              <a:t>Figure 3: immunohistochemistry to show Iron quantification in different  tissues</a:t>
            </a:r>
            <a:endParaRPr lang="en-US" dirty="0"/>
          </a:p>
        </p:txBody>
      </p:sp>
    </p:spTree>
    <p:extLst>
      <p:ext uri="{BB962C8B-B14F-4D97-AF65-F5344CB8AC3E}">
        <p14:creationId xmlns:p14="http://schemas.microsoft.com/office/powerpoint/2010/main" val="7332274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2370"/>
          <a:stretch/>
        </p:blipFill>
        <p:spPr bwMode="auto">
          <a:xfrm>
            <a:off x="152400" y="1447800"/>
            <a:ext cx="5638800"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976474" y="132753"/>
            <a:ext cx="7100726" cy="923330"/>
          </a:xfrm>
          <a:prstGeom prst="rect">
            <a:avLst/>
          </a:prstGeom>
        </p:spPr>
        <p:txBody>
          <a:bodyPr wrap="none">
            <a:spAutoFit/>
          </a:bodyPr>
          <a:lstStyle/>
          <a:p>
            <a:pPr algn="ctr"/>
            <a:r>
              <a:rPr lang="en-US" dirty="0">
                <a:latin typeface="Arial Black" panose="020B0A04020102020204" pitchFamily="34" charset="0"/>
              </a:rPr>
              <a:t>Result 4: FGF6 depression and cancer iron metabolism</a:t>
            </a:r>
          </a:p>
          <a:p>
            <a:pPr algn="ctr"/>
            <a:endParaRPr lang="en-US" b="1" dirty="0" smtClean="0"/>
          </a:p>
          <a:p>
            <a:pPr algn="ctr"/>
            <a:r>
              <a:rPr lang="en-US" b="1" dirty="0" smtClean="0"/>
              <a:t>FGF6 depression and cancer cellular </a:t>
            </a:r>
            <a:r>
              <a:rPr lang="en-US" b="1" dirty="0"/>
              <a:t>nutrient</a:t>
            </a:r>
          </a:p>
        </p:txBody>
      </p:sp>
      <p:sp>
        <p:nvSpPr>
          <p:cNvPr id="3" name="Rectangle 2"/>
          <p:cNvSpPr/>
          <p:nvPr/>
        </p:nvSpPr>
        <p:spPr>
          <a:xfrm>
            <a:off x="450850" y="5105400"/>
            <a:ext cx="7543800" cy="1477328"/>
          </a:xfrm>
          <a:prstGeom prst="rect">
            <a:avLst/>
          </a:prstGeom>
        </p:spPr>
        <p:txBody>
          <a:bodyPr wrap="square">
            <a:spAutoFit/>
          </a:bodyPr>
          <a:lstStyle/>
          <a:p>
            <a:r>
              <a:rPr lang="en-US" b="1" dirty="0"/>
              <a:t>Fe is an essential cellular nutrient that is critical for DNA </a:t>
            </a:r>
            <a:r>
              <a:rPr lang="en-US" b="1" dirty="0" smtClean="0"/>
              <a:t>synthesis and therefore cancer need more Fe</a:t>
            </a:r>
          </a:p>
          <a:p>
            <a:endParaRPr lang="en-US" b="1" dirty="0"/>
          </a:p>
          <a:p>
            <a:r>
              <a:rPr lang="en-US" b="1" dirty="0" smtClean="0"/>
              <a:t>We found FGF6 is down-regulated (Loss-of-Function) in the majority cancer types which data is available. </a:t>
            </a:r>
            <a:r>
              <a:rPr lang="en-US" b="1" dirty="0"/>
              <a:t> </a:t>
            </a:r>
          </a:p>
        </p:txBody>
      </p:sp>
      <p:sp>
        <p:nvSpPr>
          <p:cNvPr id="4" name="AutoShape 2" descr="Image result for iron quantification breast canc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5714" b="48435"/>
          <a:stretch/>
        </p:blipFill>
        <p:spPr bwMode="auto">
          <a:xfrm>
            <a:off x="5410200" y="1447800"/>
            <a:ext cx="3124200" cy="2630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5657850" y="4191000"/>
            <a:ext cx="2857500" cy="738664"/>
          </a:xfrm>
          <a:prstGeom prst="rect">
            <a:avLst/>
          </a:prstGeom>
        </p:spPr>
        <p:txBody>
          <a:bodyPr wrap="square">
            <a:spAutoFit/>
          </a:bodyPr>
          <a:lstStyle/>
          <a:p>
            <a:r>
              <a:rPr lang="en-US" sz="1400" b="1" dirty="0" smtClean="0">
                <a:solidFill>
                  <a:srgbClr val="00B050"/>
                </a:solidFill>
              </a:rPr>
              <a:t>Immunohistochemistry for FGF6 and Iron at same time in Breast cancer and adjacent normal breast</a:t>
            </a:r>
            <a:endParaRPr lang="en-US" sz="1400" b="1" dirty="0"/>
          </a:p>
        </p:txBody>
      </p:sp>
    </p:spTree>
    <p:extLst>
      <p:ext uri="{BB962C8B-B14F-4D97-AF65-F5344CB8AC3E}">
        <p14:creationId xmlns:p14="http://schemas.microsoft.com/office/powerpoint/2010/main" val="2333307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533400"/>
            <a:ext cx="8001000" cy="3139321"/>
          </a:xfrm>
          <a:prstGeom prst="rect">
            <a:avLst/>
          </a:prstGeom>
        </p:spPr>
        <p:txBody>
          <a:bodyPr wrap="square">
            <a:spAutoFit/>
          </a:bodyPr>
          <a:lstStyle/>
          <a:p>
            <a:pPr algn="ctr"/>
            <a:r>
              <a:rPr lang="en-US" dirty="0" smtClean="0">
                <a:latin typeface="Arial Black" panose="020B0A04020102020204" pitchFamily="34" charset="0"/>
              </a:rPr>
              <a:t>Conclusion</a:t>
            </a:r>
          </a:p>
          <a:p>
            <a:pPr algn="ctr"/>
            <a:endParaRPr lang="en-US" dirty="0">
              <a:latin typeface="Arial Black" panose="020B0A04020102020204" pitchFamily="34" charset="0"/>
            </a:endParaRPr>
          </a:p>
          <a:p>
            <a:pPr algn="ctr"/>
            <a:endParaRPr lang="en-US" dirty="0" smtClean="0">
              <a:latin typeface="Arial Black" panose="020B0A04020102020204" pitchFamily="34" charset="0"/>
            </a:endParaRPr>
          </a:p>
          <a:p>
            <a:pPr algn="ctr"/>
            <a:r>
              <a:rPr lang="en-US" dirty="0" smtClean="0">
                <a:latin typeface="Arial Black" panose="020B0A04020102020204" pitchFamily="34" charset="0"/>
              </a:rPr>
              <a:t>1, We proposed a new </a:t>
            </a:r>
            <a:r>
              <a:rPr lang="en-US" dirty="0">
                <a:latin typeface="Arial Black" panose="020B0A04020102020204" pitchFamily="34" charset="0"/>
              </a:rPr>
              <a:t>compound heterozygosity </a:t>
            </a:r>
            <a:r>
              <a:rPr lang="en-US" dirty="0" smtClean="0">
                <a:latin typeface="Arial Black" panose="020B0A04020102020204" pitchFamily="34" charset="0"/>
              </a:rPr>
              <a:t>method to identify loss-of-function variants</a:t>
            </a:r>
          </a:p>
          <a:p>
            <a:pPr algn="ctr"/>
            <a:endParaRPr lang="en-US" dirty="0" smtClean="0">
              <a:latin typeface="Arial Black" panose="020B0A04020102020204" pitchFamily="34" charset="0"/>
            </a:endParaRPr>
          </a:p>
          <a:p>
            <a:pPr algn="ctr"/>
            <a:r>
              <a:rPr lang="en-US" dirty="0" smtClean="0">
                <a:latin typeface="Arial Black" panose="020B0A04020102020204" pitchFamily="34" charset="0"/>
              </a:rPr>
              <a:t>2, We identify new FGF6 causal genes for hemochromatosis</a:t>
            </a:r>
          </a:p>
          <a:p>
            <a:pPr algn="ctr"/>
            <a:endParaRPr lang="en-US" dirty="0">
              <a:latin typeface="Arial Black" panose="020B0A04020102020204" pitchFamily="34" charset="0"/>
            </a:endParaRPr>
          </a:p>
          <a:p>
            <a:pPr algn="ctr"/>
            <a:endParaRPr lang="en-US" dirty="0" smtClean="0">
              <a:latin typeface="Arial Black" panose="020B0A04020102020204" pitchFamily="34" charset="0"/>
            </a:endParaRPr>
          </a:p>
          <a:p>
            <a:pPr algn="ctr"/>
            <a:endParaRPr lang="en-US" dirty="0">
              <a:latin typeface="Arial Black" panose="020B0A04020102020204" pitchFamily="34" charset="0"/>
            </a:endParaRPr>
          </a:p>
          <a:p>
            <a:pPr algn="ctr"/>
            <a:r>
              <a:rPr lang="en-US" dirty="0" smtClean="0">
                <a:latin typeface="Arial Black" panose="020B0A04020102020204" pitchFamily="34" charset="0"/>
              </a:rPr>
              <a:t> </a:t>
            </a:r>
          </a:p>
        </p:txBody>
      </p:sp>
    </p:spTree>
    <p:extLst>
      <p:ext uri="{BB962C8B-B14F-4D97-AF65-F5344CB8AC3E}">
        <p14:creationId xmlns:p14="http://schemas.microsoft.com/office/powerpoint/2010/main" val="99853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762000"/>
            <a:ext cx="7848600" cy="2031325"/>
          </a:xfrm>
          <a:prstGeom prst="rect">
            <a:avLst/>
          </a:prstGeom>
        </p:spPr>
        <p:txBody>
          <a:bodyPr wrap="square">
            <a:spAutoFit/>
          </a:bodyPr>
          <a:lstStyle/>
          <a:p>
            <a:r>
              <a:rPr lang="en-US" dirty="0"/>
              <a:t>Other question:</a:t>
            </a:r>
          </a:p>
          <a:p>
            <a:endParaRPr lang="en-US" dirty="0"/>
          </a:p>
          <a:p>
            <a:r>
              <a:rPr lang="en-US" dirty="0"/>
              <a:t>The common C282Y mutation of the HFE gene is not found in Chinese Why? </a:t>
            </a:r>
          </a:p>
          <a:p>
            <a:endParaRPr lang="en-US" dirty="0"/>
          </a:p>
          <a:p>
            <a:r>
              <a:rPr lang="en-US" dirty="0" smtClean="0"/>
              <a:t>Evolution view/role of FGF6 and any interesting story with this study. </a:t>
            </a:r>
          </a:p>
          <a:p>
            <a:endParaRPr lang="en-US" dirty="0"/>
          </a:p>
          <a:p>
            <a:endParaRPr lang="en-US" dirty="0"/>
          </a:p>
        </p:txBody>
      </p:sp>
      <p:sp>
        <p:nvSpPr>
          <p:cNvPr id="4" name="Rectangle 3"/>
          <p:cNvSpPr/>
          <p:nvPr/>
        </p:nvSpPr>
        <p:spPr>
          <a:xfrm>
            <a:off x="266699" y="4724400"/>
            <a:ext cx="8696325" cy="646331"/>
          </a:xfrm>
          <a:prstGeom prst="rect">
            <a:avLst/>
          </a:prstGeom>
        </p:spPr>
        <p:txBody>
          <a:bodyPr wrap="square">
            <a:spAutoFit/>
          </a:bodyPr>
          <a:lstStyle/>
          <a:p>
            <a:r>
              <a:rPr lang="en-US" dirty="0" smtClean="0"/>
              <a:t>Evolution: Fibroblast </a:t>
            </a:r>
            <a:r>
              <a:rPr lang="en-US" dirty="0"/>
              <a:t>growth factors: from molecular evolution to roles in development, metabolism and disease</a:t>
            </a:r>
          </a:p>
        </p:txBody>
      </p:sp>
    </p:spTree>
    <p:extLst>
      <p:ext uri="{BB962C8B-B14F-4D97-AF65-F5344CB8AC3E}">
        <p14:creationId xmlns:p14="http://schemas.microsoft.com/office/powerpoint/2010/main" val="3628374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upload.wikimedia.org/wikipedia/commons/9/97/Cellular_iron_homeostasi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 y="2362200"/>
            <a:ext cx="4918408" cy="35052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52400" y="6248400"/>
            <a:ext cx="4572000" cy="307777"/>
          </a:xfrm>
          <a:prstGeom prst="rect">
            <a:avLst/>
          </a:prstGeom>
        </p:spPr>
        <p:txBody>
          <a:bodyPr>
            <a:spAutoFit/>
          </a:bodyPr>
          <a:lstStyle/>
          <a:p>
            <a:r>
              <a:rPr lang="en-US" sz="1400" dirty="0">
                <a:solidFill>
                  <a:srgbClr val="545454"/>
                </a:solidFill>
                <a:latin typeface="Roboto"/>
              </a:rPr>
              <a:t>ferroxidases </a:t>
            </a:r>
            <a:r>
              <a:rPr lang="en-US" sz="1400" dirty="0" err="1">
                <a:solidFill>
                  <a:srgbClr val="545454"/>
                </a:solidFill>
                <a:latin typeface="Roboto"/>
              </a:rPr>
              <a:t>ceruloplasmin</a:t>
            </a:r>
            <a:r>
              <a:rPr lang="en-US" sz="1400" dirty="0">
                <a:solidFill>
                  <a:srgbClr val="545454"/>
                </a:solidFill>
                <a:latin typeface="Roboto"/>
              </a:rPr>
              <a:t> (</a:t>
            </a:r>
            <a:r>
              <a:rPr lang="en-US" sz="1400" b="1" i="1" dirty="0" smtClean="0">
                <a:solidFill>
                  <a:srgbClr val="6A6A6A"/>
                </a:solidFill>
                <a:latin typeface="Roboto"/>
              </a:rPr>
              <a:t>CP</a:t>
            </a:r>
            <a:r>
              <a:rPr lang="en-US" sz="1400" dirty="0" smtClean="0">
                <a:solidFill>
                  <a:srgbClr val="545454"/>
                </a:solidFill>
                <a:latin typeface="Roboto"/>
              </a:rPr>
              <a:t>) </a:t>
            </a:r>
            <a:r>
              <a:rPr lang="en-US" sz="1400" dirty="0">
                <a:solidFill>
                  <a:srgbClr val="545454"/>
                </a:solidFill>
                <a:latin typeface="Roboto"/>
              </a:rPr>
              <a:t>or </a:t>
            </a:r>
            <a:r>
              <a:rPr lang="en-US" sz="1400" dirty="0" err="1">
                <a:solidFill>
                  <a:srgbClr val="545454"/>
                </a:solidFill>
                <a:latin typeface="Roboto"/>
              </a:rPr>
              <a:t>hephaestin</a:t>
            </a:r>
            <a:r>
              <a:rPr lang="en-US" sz="1400" dirty="0">
                <a:solidFill>
                  <a:srgbClr val="545454"/>
                </a:solidFill>
                <a:latin typeface="Roboto"/>
              </a:rPr>
              <a:t> (</a:t>
            </a:r>
            <a:r>
              <a:rPr lang="en-US" sz="1400" b="1" i="1" dirty="0" smtClean="0">
                <a:solidFill>
                  <a:srgbClr val="6A6A6A"/>
                </a:solidFill>
                <a:latin typeface="Roboto"/>
              </a:rPr>
              <a:t>HP</a:t>
            </a:r>
            <a:r>
              <a:rPr lang="en-US" sz="1400" dirty="0" smtClean="0">
                <a:solidFill>
                  <a:srgbClr val="545454"/>
                </a:solidFill>
                <a:latin typeface="Roboto"/>
              </a:rPr>
              <a:t>).</a:t>
            </a:r>
            <a:endParaRPr lang="en-US" sz="1400" dirty="0"/>
          </a:p>
        </p:txBody>
      </p:sp>
    </p:spTree>
    <p:extLst>
      <p:ext uri="{BB962C8B-B14F-4D97-AF65-F5344CB8AC3E}">
        <p14:creationId xmlns:p14="http://schemas.microsoft.com/office/powerpoint/2010/main" val="2018311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27632</TotalTime>
  <Words>1154</Words>
  <Application>Microsoft Office PowerPoint</Application>
  <PresentationFormat>On-screen Show (4:3)</PresentationFormat>
  <Paragraphs>484</Paragraphs>
  <Slides>28</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 Unicode MS</vt:lpstr>
      <vt:lpstr>Arial</vt:lpstr>
      <vt:lpstr>Arial Black</vt:lpstr>
      <vt:lpstr>Calibri</vt:lpstr>
      <vt:lpstr>DengXian</vt:lpstr>
      <vt:lpstr>Roboto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Marshfield Clinic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Guo, Shicheng</dc:creator>
  <cp:lastModifiedBy>Guo, Shicheng</cp:lastModifiedBy>
  <cp:revision>120</cp:revision>
  <cp:lastPrinted>2017-12-15T02:33:12Z</cp:lastPrinted>
  <dcterms:created xsi:type="dcterms:W3CDTF">2017-12-14T23:13:57Z</dcterms:created>
  <dcterms:modified xsi:type="dcterms:W3CDTF">2019-01-30T18:44:11Z</dcterms:modified>
</cp:coreProperties>
</file>