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71" r:id="rId4"/>
    <p:sldId id="273" r:id="rId5"/>
    <p:sldId id="274" r:id="rId6"/>
    <p:sldId id="261" r:id="rId7"/>
    <p:sldId id="272" r:id="rId8"/>
    <p:sldId id="269" r:id="rId9"/>
    <p:sldId id="257" r:id="rId10"/>
    <p:sldId id="258" r:id="rId11"/>
    <p:sldId id="262" r:id="rId12"/>
    <p:sldId id="259" r:id="rId13"/>
    <p:sldId id="260" r:id="rId14"/>
    <p:sldId id="267" r:id="rId15"/>
    <p:sldId id="268" r:id="rId16"/>
    <p:sldId id="263" r:id="rId17"/>
    <p:sldId id="276" r:id="rId18"/>
    <p:sldId id="264" r:id="rId19"/>
    <p:sldId id="265" r:id="rId20"/>
    <p:sldId id="275" r:id="rId21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57" autoAdjust="0"/>
  </p:normalViewPr>
  <p:slideViewPr>
    <p:cSldViewPr>
      <p:cViewPr>
        <p:scale>
          <a:sx n="100" d="100"/>
          <a:sy n="100" d="100"/>
        </p:scale>
        <p:origin x="-10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42CEF-E289-44A1-B352-DC94673B329F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387850"/>
            <a:ext cx="5607050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4E99A-3148-4A5F-AFF8-CE3C35604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4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E99A-3148-4A5F-AFF8-CE3C35604B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19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4E99A-3148-4A5F-AFF8-CE3C35604B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9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1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3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0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9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1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4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8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4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AC3-B8BC-49D1-A6BC-83DEE38B046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7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7AAC3-B8BC-49D1-A6BC-83DEE38B0467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EC975-0025-4120-A2DF-9E6AC92A9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6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etabolism" TargetMode="External"/><Relationship Id="rId3" Type="http://schemas.openxmlformats.org/officeDocument/2006/relationships/image" Target="../media/image13.png"/><Relationship Id="rId7" Type="http://schemas.openxmlformats.org/officeDocument/2006/relationships/hyperlink" Target="https://en.wikipedia.org/wiki/Metalloprote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Carrier_protein" TargetMode="External"/><Relationship Id="rId5" Type="http://schemas.openxmlformats.org/officeDocument/2006/relationships/hyperlink" Target="https://en.wikipedia.org/wiki/Lactoferrin" TargetMode="External"/><Relationship Id="rId4" Type="http://schemas.openxmlformats.org/officeDocument/2006/relationships/hyperlink" Target="https://en.wikipedia.org/wiki/Transferri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133600"/>
            <a:ext cx="739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The use of gene-based functional exome scans for compound heterozygosity with application to hemochromatosis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0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90339"/>
              </p:ext>
            </p:extLst>
          </p:nvPr>
        </p:nvGraphicFramePr>
        <p:xfrm>
          <a:off x="1346200" y="1524000"/>
          <a:ext cx="6451599" cy="38100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609300"/>
                <a:gridCol w="863175"/>
                <a:gridCol w="609300"/>
                <a:gridCol w="888563"/>
                <a:gridCol w="964725"/>
                <a:gridCol w="675942"/>
                <a:gridCol w="621994"/>
                <a:gridCol w="609300"/>
                <a:gridCol w="6093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CHR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ORIG_SNP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NOHOM_SNP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HFE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1.29E-08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FGF6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1.99E-06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KRTAP15-1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7.55E-05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XKR7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CABLES2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THOC5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CABYR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CMSS1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PCDHB2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0.000377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ZFP37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0.001067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C3orf30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0.001156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DENND5B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0.001286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MRS2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0.001299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BCLAF1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0.001686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NBPF3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0.001793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BRDT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0.002315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CAMKK1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0.002332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CELSR3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6794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UHRF1BP1L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0.002353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6794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48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9/97/Cellular_iron_homeosta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85800"/>
            <a:ext cx="5728816" cy="408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31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14" y="1295400"/>
            <a:ext cx="7892817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5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11" y="990600"/>
            <a:ext cx="7848600" cy="424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1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2"/>
          <a:stretch/>
        </p:blipFill>
        <p:spPr bwMode="auto">
          <a:xfrm>
            <a:off x="838200" y="914400"/>
            <a:ext cx="7444740" cy="342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07720" y="4463534"/>
            <a:ext cx="4886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polycistronic</a:t>
            </a:r>
            <a:r>
              <a:rPr lang="en-US" dirty="0"/>
              <a:t> miRNA </a:t>
            </a:r>
            <a:r>
              <a:rPr lang="en-US" dirty="0" smtClean="0"/>
              <a:t>cluster (miR-17,18,19 and 92)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9620" y="4953000"/>
            <a:ext cx="68864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erroportin</a:t>
            </a:r>
            <a:r>
              <a:rPr lang="en-US" dirty="0" smtClean="0"/>
              <a:t> </a:t>
            </a:r>
            <a:r>
              <a:rPr lang="en-US" dirty="0"/>
              <a:t>(FPN) is the only known mammalian iron exporter. </a:t>
            </a:r>
            <a:r>
              <a:rPr lang="en-US" dirty="0" smtClean="0"/>
              <a:t> FPN </a:t>
            </a:r>
            <a:r>
              <a:rPr lang="en-US" dirty="0"/>
              <a:t>expression is regulated at the transcriptional level by hypoxia-inducible factor-2alpha (HIF2α). </a:t>
            </a:r>
            <a:endParaRPr lang="en-US" dirty="0" smtClean="0"/>
          </a:p>
          <a:p>
            <a:r>
              <a:rPr lang="en-US" dirty="0" smtClean="0"/>
              <a:t>miR-19 </a:t>
            </a:r>
            <a:r>
              <a:rPr lang="en-US" dirty="0"/>
              <a:t>promotes angiogenesis by directly targeting thrombospondin 1 (TSP-1) and connective tissue growth factor (CTGF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2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6543675" cy="2770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651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0600" y="1752600"/>
            <a:ext cx="5673035" cy="35335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54297" y="1981200"/>
            <a:ext cx="1524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FGF6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FGF23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00B050"/>
                </a:solidFill>
              </a:rPr>
              <a:t>PPP3CA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SIK3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00B050"/>
                </a:solidFill>
              </a:rPr>
              <a:t>LRRC16A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SLC17A3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SLC17A1</a:t>
            </a:r>
          </a:p>
          <a:p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 smtClean="0">
                <a:solidFill>
                  <a:srgbClr val="00B050"/>
                </a:solidFill>
              </a:rPr>
              <a:t>TF</a:t>
            </a:r>
          </a:p>
          <a:p>
            <a:r>
              <a:rPr lang="en-US" sz="1200" b="1" dirty="0" smtClean="0">
                <a:solidFill>
                  <a:srgbClr val="00B050"/>
                </a:solidFill>
              </a:rPr>
              <a:t>FPN</a:t>
            </a:r>
            <a:endParaRPr lang="en-US" sz="1200" b="1" dirty="0">
              <a:solidFill>
                <a:srgbClr val="00B050"/>
              </a:solidFill>
            </a:endParaRPr>
          </a:p>
          <a:p>
            <a:r>
              <a:rPr lang="en-US" sz="1200" b="1" dirty="0">
                <a:solidFill>
                  <a:srgbClr val="00B050"/>
                </a:solidFill>
              </a:rPr>
              <a:t>CDH10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SLC40A1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HFE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TMPRSS6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TFR2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STON1</a:t>
            </a:r>
          </a:p>
          <a:p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12595" y="457200"/>
            <a:ext cx="6207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FGF6 and FGF23: Biology </a:t>
            </a:r>
            <a:r>
              <a:rPr lang="en-US" b="1" dirty="0">
                <a:solidFill>
                  <a:srgbClr val="00B050"/>
                </a:solidFill>
              </a:rPr>
              <a:t>Function in iron metabolism pathway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676400"/>
            <a:ext cx="4419600" cy="37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82435" y="1676400"/>
            <a:ext cx="4419600" cy="3721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1346986"/>
            <a:ext cx="46619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iron </a:t>
            </a:r>
            <a:r>
              <a:rPr lang="en-US" sz="1200" b="1" dirty="0" smtClean="0">
                <a:solidFill>
                  <a:srgbClr val="00B050"/>
                </a:solidFill>
              </a:rPr>
              <a:t>metabolism gene transcriptome network turbulence (regulator)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2435" y="1346985"/>
            <a:ext cx="41567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iron </a:t>
            </a:r>
            <a:r>
              <a:rPr lang="en-US" sz="1200" b="1" dirty="0" smtClean="0">
                <a:solidFill>
                  <a:srgbClr val="00B050"/>
                </a:solidFill>
              </a:rPr>
              <a:t>metabolism protein cell locating turbulence (</a:t>
            </a:r>
            <a:r>
              <a:rPr lang="en-US" sz="1200" b="1" dirty="0">
                <a:solidFill>
                  <a:srgbClr val="00B050"/>
                </a:solidFill>
              </a:rPr>
              <a:t>Carrier</a:t>
            </a:r>
            <a:r>
              <a:rPr lang="en-US" sz="1200" b="1" dirty="0" smtClean="0">
                <a:solidFill>
                  <a:srgbClr val="00B050"/>
                </a:solidFill>
              </a:rPr>
              <a:t>) 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69607" y="1743075"/>
            <a:ext cx="4156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Hemoglobin (</a:t>
            </a:r>
            <a:r>
              <a:rPr lang="en-US" sz="1200" dirty="0"/>
              <a:t>HBA1, HBA2, and HBB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Ferritin (FTH1)</a:t>
            </a:r>
            <a:endParaRPr lang="en-US" sz="1200" dirty="0"/>
          </a:p>
          <a:p>
            <a:r>
              <a:rPr lang="en-US" sz="1200" dirty="0" err="1" smtClean="0">
                <a:hlinkClick r:id="rId4" tooltip="Transferrin"/>
              </a:rPr>
              <a:t>L</a:t>
            </a:r>
            <a:r>
              <a:rPr lang="en-US" sz="1200" dirty="0" err="1" smtClean="0">
                <a:hlinkClick r:id="rId5" tooltip="Lactoferrin"/>
              </a:rPr>
              <a:t>actoferrin</a:t>
            </a:r>
            <a:r>
              <a:rPr lang="en-US" sz="1200" dirty="0"/>
              <a:t> </a:t>
            </a:r>
            <a:r>
              <a:rPr lang="en-US" sz="1200" dirty="0" smtClean="0"/>
              <a:t>(LT/LFT)</a:t>
            </a:r>
            <a:endParaRPr lang="en-US" sz="1200" dirty="0"/>
          </a:p>
          <a:p>
            <a:r>
              <a:rPr lang="en-US" sz="1200" dirty="0" smtClean="0">
                <a:hlinkClick r:id="rId4" tooltip="Transferrin"/>
              </a:rPr>
              <a:t>transferrin</a:t>
            </a:r>
            <a:r>
              <a:rPr lang="en-US" sz="1200" dirty="0"/>
              <a:t> </a:t>
            </a:r>
            <a:r>
              <a:rPr lang="en-US" sz="1200" dirty="0" smtClean="0"/>
              <a:t>(TF)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82435" y="385862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b="1" dirty="0"/>
              <a:t>Iron-binding proteins</a:t>
            </a:r>
            <a:r>
              <a:rPr lang="en-US" sz="1050" dirty="0"/>
              <a:t> are </a:t>
            </a:r>
            <a:r>
              <a:rPr lang="en-US" sz="1050" dirty="0">
                <a:hlinkClick r:id="rId6" tooltip="Carrier protein"/>
              </a:rPr>
              <a:t>carrier proteins</a:t>
            </a:r>
            <a:r>
              <a:rPr lang="en-US" sz="1050" dirty="0"/>
              <a:t> and </a:t>
            </a:r>
            <a:r>
              <a:rPr lang="en-US" sz="1050" dirty="0" err="1">
                <a:hlinkClick r:id="rId7" tooltip="Metalloprotein"/>
              </a:rPr>
              <a:t>metalloproteins</a:t>
            </a:r>
            <a:r>
              <a:rPr lang="en-US" sz="1050" dirty="0"/>
              <a:t> which play many important roles in </a:t>
            </a:r>
            <a:r>
              <a:rPr lang="en-US" sz="1050" dirty="0">
                <a:hlinkClick r:id="rId8" tooltip="Metabolism"/>
              </a:rPr>
              <a:t>metabolism</a:t>
            </a:r>
            <a:r>
              <a:rPr lang="en-US" sz="1050" dirty="0"/>
              <a:t>. Iron is required by humans and bacteria for enzymes and metabolism to function properly. Iron-binding proteins bind iron tightly which make it unavailable for microbial use, limiting growth. Four iron-binding proteins are Hemoglobin, Ferritin, </a:t>
            </a:r>
            <a:r>
              <a:rPr lang="en-US" sz="1050" dirty="0" err="1">
                <a:hlinkClick r:id="rId5" tooltip="Lactoferrin"/>
              </a:rPr>
              <a:t>lactoferrin</a:t>
            </a:r>
            <a:r>
              <a:rPr lang="en-US" sz="1050" dirty="0"/>
              <a:t> and </a:t>
            </a:r>
            <a:r>
              <a:rPr lang="en-US" sz="1050" dirty="0">
                <a:hlinkClick r:id="rId4" tooltip="Transferrin"/>
              </a:rPr>
              <a:t>transferrin</a:t>
            </a:r>
            <a:r>
              <a:rPr lang="en-US" sz="1050" dirty="0"/>
              <a:t>. Hemoglobin is located in red blood cells. Transferrin is found in blood and tissue fluids. </a:t>
            </a:r>
            <a:r>
              <a:rPr lang="en-US" sz="1050" dirty="0" err="1"/>
              <a:t>Lactoferrin</a:t>
            </a:r>
            <a:r>
              <a:rPr lang="en-US" sz="1050" dirty="0"/>
              <a:t> is found in milk, blood, tears and saliva. Ferritin is found in every cell type.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4780" y="5105117"/>
            <a:ext cx="46619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https://string-db.org</a:t>
            </a:r>
            <a:r>
              <a:rPr lang="en-US" sz="1200" b="1" dirty="0" smtClean="0">
                <a:solidFill>
                  <a:srgbClr val="00B050"/>
                </a:solidFill>
              </a:rPr>
              <a:t>/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95400" y="780040"/>
            <a:ext cx="203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Another FGF genes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200" y="557805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KEGG pathway(?)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Another interaction network method.  </a:t>
            </a:r>
          </a:p>
        </p:txBody>
      </p:sp>
      <p:sp>
        <p:nvSpPr>
          <p:cNvPr id="9" name="Rectangle 8"/>
          <p:cNvSpPr/>
          <p:nvPr/>
        </p:nvSpPr>
        <p:spPr>
          <a:xfrm>
            <a:off x="3666570" y="1684779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HAMP </a:t>
            </a:r>
          </a:p>
        </p:txBody>
      </p:sp>
    </p:spTree>
    <p:extLst>
      <p:ext uri="{BB962C8B-B14F-4D97-AF65-F5344CB8AC3E}">
        <p14:creationId xmlns:p14="http://schemas.microsoft.com/office/powerpoint/2010/main" val="3052770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8458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Pathogenic variants definition extension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1, Initial </a:t>
            </a:r>
            <a:r>
              <a:rPr lang="en-US" b="1" dirty="0">
                <a:solidFill>
                  <a:srgbClr val="00B050"/>
                </a:solidFill>
              </a:rPr>
              <a:t>definition </a:t>
            </a:r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 SIFT, </a:t>
            </a:r>
            <a:r>
              <a:rPr lang="en-US" b="1" dirty="0" err="1" smtClean="0">
                <a:solidFill>
                  <a:srgbClr val="00B050"/>
                </a:solidFill>
              </a:rPr>
              <a:t>ClinVar</a:t>
            </a:r>
            <a:r>
              <a:rPr lang="en-US" b="1" dirty="0" smtClean="0">
                <a:solidFill>
                  <a:srgbClr val="00B050"/>
                </a:solidFill>
              </a:rPr>
              <a:t>, </a:t>
            </a:r>
            <a:r>
              <a:rPr lang="en-US" b="1" dirty="0" err="1" smtClean="0">
                <a:solidFill>
                  <a:srgbClr val="00B050"/>
                </a:solidFill>
              </a:rPr>
              <a:t>PloyPhen</a:t>
            </a:r>
            <a:r>
              <a:rPr lang="en-US" b="1" dirty="0" smtClean="0">
                <a:solidFill>
                  <a:srgbClr val="00B050"/>
                </a:solidFill>
              </a:rPr>
              <a:t> scores(see the codes)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2. Gene network of FGF6 in liver, colon and T cells.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HNF4A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dirty="0"/>
              <a:t>"DRD2" 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/>
              <a:t>HNF4A" </a:t>
            </a:r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/>
              <a:t>KCNH6</a:t>
            </a:r>
            <a:r>
              <a:rPr lang="en-US" dirty="0" smtClean="0"/>
              <a:t>"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00200" y="5714256"/>
            <a:ext cx="601980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itchFamily="49" charset="0"/>
                <a:cs typeface="Arial" pitchFamily="34" charset="0"/>
              </a:rPr>
              <a:t>Liver cell: "CYP2B6" "HBA1" "ITGA2B" "NEDD8"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205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641866"/>
            <a:ext cx="6207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FGF6 and FGF23: Biology </a:t>
            </a:r>
            <a:r>
              <a:rPr lang="en-US" b="1" dirty="0">
                <a:solidFill>
                  <a:srgbClr val="00B050"/>
                </a:solidFill>
              </a:rPr>
              <a:t>Function in iron metabolism pathway 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35380"/>
            <a:ext cx="49244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83605" y="6586538"/>
            <a:ext cx="31527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 dirty="0" err="1"/>
              <a:t>ComiR</a:t>
            </a:r>
            <a:r>
              <a:rPr lang="en-US" sz="1000" b="1" i="1" dirty="0"/>
              <a:t>: Combinatorial </a:t>
            </a:r>
            <a:r>
              <a:rPr lang="en-US" sz="1000" b="1" i="1" dirty="0" smtClean="0"/>
              <a:t>miRNA target </a:t>
            </a:r>
            <a:r>
              <a:rPr lang="en-US" sz="1000" b="1" i="1" dirty="0"/>
              <a:t>prediction tool</a:t>
            </a:r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304800" y="5682734"/>
            <a:ext cx="7467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B050"/>
                </a:solidFill>
              </a:rPr>
              <a:t>Validate any miR-214-3p here target FGF6?   We do it.</a:t>
            </a:r>
          </a:p>
          <a:p>
            <a:r>
              <a:rPr lang="en-US" sz="1100" b="1" dirty="0">
                <a:solidFill>
                  <a:srgbClr val="00B050"/>
                </a:solidFill>
              </a:rPr>
              <a:t>Validate any </a:t>
            </a:r>
            <a:r>
              <a:rPr lang="en-US" sz="1100" b="1" dirty="0" smtClean="0">
                <a:solidFill>
                  <a:srgbClr val="00B050"/>
                </a:solidFill>
              </a:rPr>
              <a:t>miR-122-5p </a:t>
            </a:r>
            <a:r>
              <a:rPr lang="en-US" sz="1100" b="1" dirty="0">
                <a:solidFill>
                  <a:srgbClr val="00B050"/>
                </a:solidFill>
              </a:rPr>
              <a:t>here target </a:t>
            </a:r>
            <a:r>
              <a:rPr lang="en-US" sz="1100" b="1" dirty="0" smtClean="0">
                <a:solidFill>
                  <a:srgbClr val="00B050"/>
                </a:solidFill>
              </a:rPr>
              <a:t>FGF23?   Yes. It is validated. </a:t>
            </a:r>
            <a:endParaRPr lang="en-US" sz="1100" b="1" dirty="0">
              <a:solidFill>
                <a:srgbClr val="00B050"/>
              </a:solidFill>
            </a:endParaRPr>
          </a:p>
          <a:p>
            <a:r>
              <a:rPr lang="en-US" sz="1100" b="1" dirty="0" smtClean="0">
                <a:solidFill>
                  <a:srgbClr val="00B050"/>
                </a:solidFill>
              </a:rPr>
              <a:t> </a:t>
            </a:r>
            <a:endParaRPr lang="en-US" sz="1100" b="1" dirty="0">
              <a:solidFill>
                <a:srgbClr val="00B05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09600" y="2362200"/>
            <a:ext cx="76200" cy="21336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68737"/>
              </p:ext>
            </p:extLst>
          </p:nvPr>
        </p:nvGraphicFramePr>
        <p:xfrm>
          <a:off x="5715000" y="1824990"/>
          <a:ext cx="1600200" cy="2095500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1600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hsa.miR.320a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hsa.miR.210.3p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hsa.miR.214.3p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hsa.miR.584.5p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hsa.miR.200b.3p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hsa.miR.485.3p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hsa.miR.221.3p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hsa.miR.200a.3p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hsa.miR.98.5p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hsa.miR.223.3p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hsa.miR.122.5p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92" y="4183380"/>
            <a:ext cx="7627620" cy="1372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1233650" y="2329339"/>
            <a:ext cx="44275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/>
              <a:t>(</a:t>
            </a: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LTF</a:t>
            </a:r>
            <a:r>
              <a:rPr lang="en-US" sz="1000" b="1" dirty="0" smtClean="0"/>
              <a:t>)</a:t>
            </a:r>
            <a:endParaRPr lang="en-US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1157450" y="1828800"/>
            <a:ext cx="120475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rgbClr val="00B050"/>
                </a:solidFill>
              </a:rPr>
              <a:t>and FGF23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13220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2855913"/>
          <a:ext cx="8229602" cy="11475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9791"/>
                <a:gridCol w="544826"/>
                <a:gridCol w="514860"/>
                <a:gridCol w="612930"/>
                <a:gridCol w="612930"/>
                <a:gridCol w="612930"/>
                <a:gridCol w="678309"/>
                <a:gridCol w="612930"/>
                <a:gridCol w="612930"/>
                <a:gridCol w="675584"/>
                <a:gridCol w="555722"/>
                <a:gridCol w="612930"/>
                <a:gridCol w="612930"/>
              </a:tblGrid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ENSEMBL_ID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GENE_ID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miR.320a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miR.210.3p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miR.214.3p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miR.584.5p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miR.200b.3p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miR.485.3p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miR.221.3p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miR.200a.3p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miR.98.5p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miR.223.3p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miR.122.5p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ENSG00000213066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FGFR1OP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0.9996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0.9777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ENSG00000099810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MTAP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0.9617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0.8491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ENSG00000124557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BTN1A1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0.9912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0.8491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ENSG00000171189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GRIK1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0.8491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0.8757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ENSG00000138675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FGF5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0.9729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0.9777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0.9762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</a:tr>
              <a:tr h="16393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ENSG00000186895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FGF3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0.8141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0.8815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0.8725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0.767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0.8032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0.8491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0.8155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0.8565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0.8757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197" marR="8197" marT="819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35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07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Find the annotation file and design the probes, including probe regions</a:t>
            </a:r>
            <a:endParaRPr lang="en-US" sz="1600" b="1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501063" cy="321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1475" y="3980366"/>
            <a:ext cx="8155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 err="1"/>
              <a:t>Infinium</a:t>
            </a:r>
            <a:r>
              <a:rPr lang="fr-FR" sz="1400" dirty="0"/>
              <a:t> CoreExome-24 v1.2 Support </a:t>
            </a:r>
            <a:r>
              <a:rPr lang="fr-FR" sz="1400" dirty="0" smtClean="0"/>
              <a:t>Files (hg19 </a:t>
            </a:r>
            <a:r>
              <a:rPr lang="fr-FR" sz="1400" dirty="0" err="1" smtClean="0"/>
              <a:t>human</a:t>
            </a:r>
            <a:r>
              <a:rPr lang="fr-FR" sz="1400" dirty="0" smtClean="0"/>
              <a:t> </a:t>
            </a:r>
            <a:r>
              <a:rPr lang="fr-FR" sz="1400" dirty="0" err="1" smtClean="0"/>
              <a:t>genome</a:t>
            </a:r>
            <a:r>
              <a:rPr lang="fr-FR" sz="1400" dirty="0" smtClean="0"/>
              <a:t>)</a:t>
            </a:r>
          </a:p>
          <a:p>
            <a:endParaRPr lang="fr-FR" sz="1400" dirty="0"/>
          </a:p>
          <a:p>
            <a:r>
              <a:rPr lang="en-US" sz="1400" dirty="0"/>
              <a:t>https://</a:t>
            </a:r>
            <a:r>
              <a:rPr lang="en-US" sz="1400" dirty="0" smtClean="0"/>
              <a:t>support.illumina.com/downloads/infinium-coreexome-24-v1-2-support-files.html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18002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219200"/>
            <a:ext cx="7543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DNA methylation signal of FGF6 in </a:t>
            </a:r>
            <a:r>
              <a:rPr lang="en-US" dirty="0"/>
              <a:t>CD3 </a:t>
            </a:r>
            <a:r>
              <a:rPr lang="en-US" dirty="0" smtClean="0"/>
              <a:t>antibody</a:t>
            </a:r>
            <a:r>
              <a:rPr lang="en-US" dirty="0"/>
              <a:t> </a:t>
            </a:r>
            <a:r>
              <a:rPr lang="en-US" dirty="0" smtClean="0"/>
              <a:t> (Caucasian)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GSM554417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cg01731341</a:t>
            </a:r>
            <a:r>
              <a:rPr lang="en-US" dirty="0"/>
              <a:t>	</a:t>
            </a:r>
            <a:r>
              <a:rPr lang="en-US" dirty="0" smtClean="0"/>
              <a:t>0.8145007</a:t>
            </a:r>
          </a:p>
          <a:p>
            <a:r>
              <a:rPr lang="en-US" dirty="0"/>
              <a:t>cg21902327	</a:t>
            </a:r>
            <a:r>
              <a:rPr lang="en-US" dirty="0" smtClean="0"/>
              <a:t>0.6646968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7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60674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609600" y="2365920"/>
            <a:ext cx="7772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&gt;hg19_dna range=chr12:4543246-4543643 5'pad=0 3'pad=0 strand=+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repeatMasking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=none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AAACAACTGAGGTCTCCCCAAGCACAGGATAAGCCTGATTCAGAAGCCAT GGAGGGCAAGGGGAATTCTTCGCTGGTGCAAAATTTCAATCGAACAGATG ATGCTTTAAATCTGTGAGCCTTCTTTTGTGGGTCCTTAGATCCTGGGAAG GAAATGAGTGACAGTCATGATCGGGGACACCTTGCTGCCCCGCTTTACCC GTCCGTATTTGCTCAGGGCAATGTAGGTCCCTTGGTACAAGTCTGACTCG TAGGCATTGTAATTGTTGGGCAGGAGGGTTTCTCTGAACTTGCATTCTTC TTGGAAGCTGGGCTGTGGAAGACATGGGCAAACAGCAGAGACTGGGTTAC AAATGAGGAGTGCTGCAGATGCCAGCTGGGCCGCAGAGAGTAGGCCCC</a:t>
            </a:r>
            <a:r>
              <a:rPr kumimoji="0" lang="en-US" alt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304800"/>
            <a:ext cx="8077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FGF6: Exon 1</a:t>
            </a:r>
            <a:endParaRPr lang="en-US" sz="1600" b="1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647700" y="3429000"/>
            <a:ext cx="7696200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&gt;hg19_dna range=chr12:4553194-4553510 5'pad=0 3'pad=0 strand=+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repeatMasking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=none CCATTTAGATAGTCACTTCTCTACTCAGGACTTCATATTATTTTCTTCAA CTGTGTAAGCATCAAGCCTTGTAAACCTGGCACTTCCCCGGCCTGGTGAA CTCACCGTTGCGTACAATCTTCCTTTACTGTTCATGGCAACGAAGAGGGC ACTTCTCACTCCAAAGAGACTCACCACGCCTCGCTCCACAGTGGAAATTT CCAGCAGGCCTGACAAGGAAAGGGGGGCCACATTACCTAAGGCTTGTGCA AATCAGAGTGGGAACTTGAGCCGACAAGGGCATCTCAGTCCATCCCCCTT CTCCTAGAAAGCCAGAC</a:t>
            </a:r>
            <a:r>
              <a:rPr kumimoji="0" lang="en-US" altLang="en-US" sz="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1025" y="4794258"/>
            <a:ext cx="74676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&gt;hg19_dna range=chr12:4554200-4554846 5'pad=0 3'pad=0 strand=+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repeatMasking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=none CACCAGGATGCTTGGACCGCAGTATATTGAGCTTGCACCCAGGCAGGGTC ACGTGGAATCATCTAAGTGGTGAGCAGCATTTCTGCCCCCTTTATCGTGC ATCCTGTCCGCTAGAGCAGGGCCCCTTCACCTTTTAGCCCTGCATGAGCC CAAACCCCCAAGCGTCCCGACTGGCTGCAGCTGGCACTCACTGTAGGGGT TCTCCTCGTGGGTCCCGCTGATCCGGCCGTCGGGGAGCACCTGGAGGTGA AAGCCGATGCCCACGTTGCAGTAGAGCCTCCGCTGCCGCTTGATCCCCAC CAAATAGCCACTTTCCCAGTTCACCCCGGCAATCTCTCCAGCTAGCCCGG CGCGAGACCTGGACAGCAGGGTGCCCCAGCCCCTCGAGTCCAGCAGCGTG TTGTTGGCACGGGTGCCTGCAGGCGAGGGCACCACCATGCCCACTAGGAT GCCTAGGAAGACGAGAGCCCACAGCGTGCCCTGCAGACGTCCTGCTCCCC GGGACATAGTGATGAACAGTTTCTGTCCCAGGGCCATCCACCTTGCCTCT CAGGCACGTGGTCAGAATTAATGGCCCTAAAAATACCGCCCTTCTTGTTT TTCTCCCTCCGGCATGGCGGCAGGGGCTTATTTTTGGAAGGCAGATG</a:t>
            </a:r>
            <a:r>
              <a:rPr kumimoji="0" lang="en-US" altLang="en-US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377336"/>
            <a:ext cx="8394929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23875" y="3886200"/>
            <a:ext cx="7239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http://exac.broadinstitute.org/variant/4-186320906-C-G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33350" y="69559"/>
            <a:ext cx="7239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Nature genetics:  first GWAS for </a:t>
            </a:r>
            <a:r>
              <a:rPr lang="en-US" sz="1400" b="1" dirty="0" err="1" smtClean="0"/>
              <a:t>SSc</a:t>
            </a:r>
            <a:r>
              <a:rPr lang="en-US" sz="1400" b="1" dirty="0" smtClean="0"/>
              <a:t>.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302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762000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 Select all items from </a:t>
            </a:r>
            <a:r>
              <a:rPr lang="en-US" dirty="0" err="1"/>
              <a:t>asian</a:t>
            </a:r>
            <a:r>
              <a:rPr lang="en-US" dirty="0"/>
              <a:t> and </a:t>
            </a:r>
            <a:r>
              <a:rPr lang="en-US" dirty="0" err="1"/>
              <a:t>european</a:t>
            </a:r>
            <a:endParaRPr lang="en-US" dirty="0"/>
          </a:p>
          <a:p>
            <a:r>
              <a:rPr lang="en-US" dirty="0"/>
              <a:t>grep rs7574865  ssc.gwas.txt</a:t>
            </a:r>
          </a:p>
          <a:p>
            <a:r>
              <a:rPr lang="en-US" dirty="0"/>
              <a:t>grep rs76285340  ssc.gwas.txt</a:t>
            </a:r>
          </a:p>
          <a:p>
            <a:r>
              <a:rPr lang="en-US" dirty="0"/>
              <a:t>grep rs146891517  ssc.gwas.txt</a:t>
            </a:r>
          </a:p>
          <a:p>
            <a:r>
              <a:rPr lang="en-US" dirty="0"/>
              <a:t>grep rs75287745  ssc.gwas.txt</a:t>
            </a:r>
          </a:p>
          <a:p>
            <a:r>
              <a:rPr lang="en-US" dirty="0"/>
              <a:t>grep rs45471499  ssc.gwas.txt</a:t>
            </a:r>
          </a:p>
          <a:p>
            <a:r>
              <a:rPr lang="en-US" dirty="0"/>
              <a:t>grep rs4317244  ssc.gwas.txt</a:t>
            </a:r>
          </a:p>
          <a:p>
            <a:r>
              <a:rPr lang="en-US" dirty="0"/>
              <a:t>grep rs114778719  ssc.gwas.txt</a:t>
            </a:r>
          </a:p>
          <a:p>
            <a:endParaRPr lang="en-US" dirty="0"/>
          </a:p>
          <a:p>
            <a:r>
              <a:rPr lang="en-US" dirty="0"/>
              <a:t>grep rs10488631 ssc.gwas.txt</a:t>
            </a:r>
          </a:p>
          <a:p>
            <a:r>
              <a:rPr lang="en-US" dirty="0"/>
              <a:t>grep rs12537284 ssc.gwas.txt</a:t>
            </a:r>
          </a:p>
          <a:p>
            <a:r>
              <a:rPr lang="en-US" dirty="0"/>
              <a:t>grep rs4728142 ssc.gwas.txt</a:t>
            </a:r>
          </a:p>
          <a:p>
            <a:r>
              <a:rPr lang="en-US" dirty="0"/>
              <a:t>grep rs3821236 ssc.gwas.txt</a:t>
            </a:r>
          </a:p>
          <a:p>
            <a:r>
              <a:rPr lang="en-US" dirty="0"/>
              <a:t>grep rs2056626 ssc.gwas.txt</a:t>
            </a:r>
          </a:p>
          <a:p>
            <a:r>
              <a:rPr lang="en-US" dirty="0"/>
              <a:t>grep rs10515998 ssc.gwas.txt</a:t>
            </a:r>
          </a:p>
          <a:p>
            <a:r>
              <a:rPr lang="en-US" dirty="0"/>
              <a:t>grep rs4959270 ssc.gwas.txt</a:t>
            </a:r>
          </a:p>
          <a:p>
            <a:endParaRPr lang="en-US" dirty="0"/>
          </a:p>
          <a:p>
            <a:r>
              <a:rPr lang="en-US" dirty="0"/>
              <a:t># </a:t>
            </a:r>
          </a:p>
        </p:txBody>
      </p:sp>
    </p:spTree>
    <p:extLst>
      <p:ext uri="{BB962C8B-B14F-4D97-AF65-F5344CB8AC3E}">
        <p14:creationId xmlns:p14="http://schemas.microsoft.com/office/powerpoint/2010/main" val="37442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" y="587761"/>
            <a:ext cx="4587240" cy="5609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828626" y="51816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The portion of the small </a:t>
            </a:r>
            <a:r>
              <a:rPr lang="en-US" sz="1200" b="1" dirty="0"/>
              <a:t>intestine</a:t>
            </a:r>
            <a:r>
              <a:rPr lang="en-US" sz="1200" dirty="0"/>
              <a:t> called the duodenum is the chief area where </a:t>
            </a:r>
            <a:r>
              <a:rPr lang="en-US" sz="1200" b="1" dirty="0"/>
              <a:t>iron absorption</a:t>
            </a:r>
            <a:r>
              <a:rPr lang="en-US" sz="1200" dirty="0"/>
              <a:t> takes place. There may be a second minor </a:t>
            </a:r>
            <a:r>
              <a:rPr lang="en-US" sz="1200" b="1" dirty="0"/>
              <a:t>absorption</a:t>
            </a:r>
            <a:r>
              <a:rPr lang="en-US" sz="1200" dirty="0"/>
              <a:t> site near the end of the small </a:t>
            </a:r>
            <a:r>
              <a:rPr lang="en-US" sz="1200" b="1" dirty="0"/>
              <a:t>intestinal</a:t>
            </a:r>
            <a:r>
              <a:rPr lang="en-US" sz="1200" dirty="0"/>
              <a:t> tract. Once </a:t>
            </a:r>
            <a:r>
              <a:rPr lang="en-US" sz="1200" b="1" dirty="0"/>
              <a:t>iron</a:t>
            </a:r>
            <a:r>
              <a:rPr lang="en-US" sz="1200" dirty="0"/>
              <a:t> is </a:t>
            </a:r>
            <a:r>
              <a:rPr lang="en-US" sz="1200" b="1" dirty="0"/>
              <a:t>absorbed</a:t>
            </a:r>
            <a:r>
              <a:rPr lang="en-US" sz="1200" dirty="0"/>
              <a:t> it is carried (transported) by a protein called transferrin.</a:t>
            </a:r>
          </a:p>
        </p:txBody>
      </p:sp>
      <p:pic>
        <p:nvPicPr>
          <p:cNvPr id="6148" name="Picture 4" descr="Image result for duoden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353553"/>
            <a:ext cx="3505200" cy="362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5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36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503069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83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66991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2057400"/>
            <a:ext cx="859371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2590800"/>
            <a:ext cx="859371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00441" y="457200"/>
            <a:ext cx="354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Inclusion criteria: Hemochromatosis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7858" y="5105400"/>
            <a:ext cx="6802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Serum transferrin saturation(STS)  &gt;45%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Serum </a:t>
            </a:r>
            <a:r>
              <a:rPr lang="en-US" b="1" dirty="0">
                <a:solidFill>
                  <a:srgbClr val="7030A0"/>
                </a:solidFill>
              </a:rPr>
              <a:t>ferritin levels &gt;300 ng/mL in males and &gt;200 ng/mL in </a:t>
            </a:r>
            <a:r>
              <a:rPr lang="en-US" b="1" dirty="0" smtClean="0">
                <a:solidFill>
                  <a:srgbClr val="7030A0"/>
                </a:solidFill>
              </a:rPr>
              <a:t>females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9" y="6227008"/>
            <a:ext cx="7848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Brandhagen</a:t>
            </a:r>
            <a:r>
              <a:rPr lang="en-US" sz="1200" dirty="0"/>
              <a:t>, D.J., V.F. Fairbanks, and W. </a:t>
            </a:r>
            <a:r>
              <a:rPr lang="en-US" sz="1200" dirty="0" err="1"/>
              <a:t>Baldus</a:t>
            </a:r>
            <a:r>
              <a:rPr lang="en-US" sz="1200" dirty="0"/>
              <a:t>, </a:t>
            </a:r>
            <a:r>
              <a:rPr lang="en-US" sz="1200" i="1" dirty="0"/>
              <a:t>Recognition and management of hereditary hemochromatosis.</a:t>
            </a:r>
            <a:r>
              <a:rPr lang="en-US" sz="1200" dirty="0"/>
              <a:t> Am Fam Physician, 2002. </a:t>
            </a:r>
            <a:r>
              <a:rPr lang="en-US" sz="1200" b="1" dirty="0"/>
              <a:t>65</a:t>
            </a:r>
            <a:r>
              <a:rPr lang="en-US" sz="1200" dirty="0"/>
              <a:t>(5): p. 853-60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732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21466</TotalTime>
  <Words>722</Words>
  <Application>Microsoft Office PowerPoint</Application>
  <PresentationFormat>On-screen Show (4:3)</PresentationFormat>
  <Paragraphs>384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Marshfield Clinic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76</cp:revision>
  <cp:lastPrinted>2017-12-15T02:33:12Z</cp:lastPrinted>
  <dcterms:created xsi:type="dcterms:W3CDTF">2017-12-14T23:13:57Z</dcterms:created>
  <dcterms:modified xsi:type="dcterms:W3CDTF">2018-01-10T07:21:42Z</dcterms:modified>
</cp:coreProperties>
</file>