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5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57B68-B262-44E8-864B-2AE9631DF18E}" type="datetimeFigureOut">
              <a:rPr lang="en-US" smtClean="0"/>
              <a:t>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C772C-5C03-4F86-BCD2-7FEB04B09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243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57B68-B262-44E8-864B-2AE9631DF18E}" type="datetimeFigureOut">
              <a:rPr lang="en-US" smtClean="0"/>
              <a:t>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C772C-5C03-4F86-BCD2-7FEB04B09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193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57B68-B262-44E8-864B-2AE9631DF18E}" type="datetimeFigureOut">
              <a:rPr lang="en-US" smtClean="0"/>
              <a:t>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C772C-5C03-4F86-BCD2-7FEB04B09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769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57B68-B262-44E8-864B-2AE9631DF18E}" type="datetimeFigureOut">
              <a:rPr lang="en-US" smtClean="0"/>
              <a:t>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C772C-5C03-4F86-BCD2-7FEB04B09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180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57B68-B262-44E8-864B-2AE9631DF18E}" type="datetimeFigureOut">
              <a:rPr lang="en-US" smtClean="0"/>
              <a:t>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C772C-5C03-4F86-BCD2-7FEB04B09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783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57B68-B262-44E8-864B-2AE9631DF18E}" type="datetimeFigureOut">
              <a:rPr lang="en-US" smtClean="0"/>
              <a:t>1/1/2018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C772C-5C03-4F86-BCD2-7FEB04B09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384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57B68-B262-44E8-864B-2AE9631DF18E}" type="datetimeFigureOut">
              <a:rPr lang="en-US" smtClean="0"/>
              <a:t>1/1/2018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C772C-5C03-4F86-BCD2-7FEB04B09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032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57B68-B262-44E8-864B-2AE9631DF18E}" type="datetimeFigureOut">
              <a:rPr lang="en-US" smtClean="0"/>
              <a:t>1/1/2018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C772C-5C03-4F86-BCD2-7FEB04B09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031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57B68-B262-44E8-864B-2AE9631DF18E}" type="datetimeFigureOut">
              <a:rPr lang="en-US" smtClean="0"/>
              <a:t>1/1/2018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C772C-5C03-4F86-BCD2-7FEB04B09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468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57B68-B262-44E8-864B-2AE9631DF18E}" type="datetimeFigureOut">
              <a:rPr lang="en-US" smtClean="0"/>
              <a:t>1/1/2018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C772C-5C03-4F86-BCD2-7FEB04B09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740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57B68-B262-44E8-864B-2AE9631DF18E}" type="datetimeFigureOut">
              <a:rPr lang="en-US" smtClean="0"/>
              <a:t>1/1/2018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C772C-5C03-4F86-BCD2-7FEB04B09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131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57B68-B262-44E8-864B-2AE9631DF18E}" type="datetimeFigureOut">
              <a:rPr lang="en-US" smtClean="0"/>
              <a:t>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5C772C-5C03-4F86-BCD2-7FEB04B09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165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ransferrin" TargetMode="External"/><Relationship Id="rId7" Type="http://schemas.openxmlformats.org/officeDocument/2006/relationships/hyperlink" Target="https://en.wikipedia.org/wiki/Metabolis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en.wikipedia.org/wiki/Metalloprotein" TargetMode="External"/><Relationship Id="rId5" Type="http://schemas.openxmlformats.org/officeDocument/2006/relationships/hyperlink" Target="https://en.wikipedia.org/wiki/Carrier_protein" TargetMode="External"/><Relationship Id="rId4" Type="http://schemas.openxmlformats.org/officeDocument/2006/relationships/hyperlink" Target="https://en.wikipedia.org/wiki/Lactoferri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2531" y="1469065"/>
            <a:ext cx="7391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rial Black" panose="020B0A04020102020204" pitchFamily="34" charset="0"/>
              </a:rPr>
              <a:t>The use of gene-based functional exome scans for compound heterozygosity with application to hemochromatosis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276600" y="3244334"/>
            <a:ext cx="208326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Arial Black" panose="020B0A04020102020204" pitchFamily="34" charset="0"/>
              </a:rPr>
              <a:t>Shicheng</a:t>
            </a:r>
            <a:r>
              <a:rPr lang="en-US" dirty="0" smtClean="0">
                <a:latin typeface="Arial Black" panose="020B0A04020102020204" pitchFamily="34" charset="0"/>
              </a:rPr>
              <a:t> </a:t>
            </a:r>
            <a:r>
              <a:rPr lang="en-US" dirty="0" err="1" smtClean="0">
                <a:latin typeface="Arial Black" panose="020B0A04020102020204" pitchFamily="34" charset="0"/>
              </a:rPr>
              <a:t>Guo</a:t>
            </a:r>
            <a:endParaRPr lang="en-US" dirty="0" smtClean="0">
              <a:latin typeface="Arial Black" panose="020B0A04020102020204" pitchFamily="34" charset="0"/>
            </a:endParaRPr>
          </a:p>
          <a:p>
            <a:r>
              <a:rPr lang="en-US" dirty="0" smtClean="0">
                <a:latin typeface="Arial Black" panose="020B0A04020102020204" pitchFamily="34" charset="0"/>
              </a:rPr>
              <a:t>Steven Schrodi</a:t>
            </a:r>
          </a:p>
          <a:p>
            <a:r>
              <a:rPr lang="en-US" dirty="0" err="1" smtClean="0">
                <a:latin typeface="Arial Black" panose="020B0A04020102020204" pitchFamily="34" charset="0"/>
              </a:rPr>
              <a:t>Jiucun</a:t>
            </a:r>
            <a:r>
              <a:rPr lang="en-US" dirty="0" smtClean="0">
                <a:latin typeface="Arial Black" panose="020B0A04020102020204" pitchFamily="34" charset="0"/>
              </a:rPr>
              <a:t> Wang</a:t>
            </a:r>
          </a:p>
        </p:txBody>
      </p:sp>
    </p:spTree>
    <p:extLst>
      <p:ext uri="{BB962C8B-B14F-4D97-AF65-F5344CB8AC3E}">
        <p14:creationId xmlns:p14="http://schemas.microsoft.com/office/powerpoint/2010/main" val="3043327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90600" y="1752600"/>
            <a:ext cx="5673035" cy="3533551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3754297" y="1981200"/>
            <a:ext cx="1524000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B050"/>
                </a:solidFill>
              </a:rPr>
              <a:t>FGF6</a:t>
            </a:r>
          </a:p>
          <a:p>
            <a:r>
              <a:rPr lang="en-US" sz="1200" b="1" dirty="0">
                <a:solidFill>
                  <a:srgbClr val="00B050"/>
                </a:solidFill>
              </a:rPr>
              <a:t>FGF23</a:t>
            </a:r>
          </a:p>
          <a:p>
            <a:endParaRPr lang="en-US" sz="1200" b="1" dirty="0">
              <a:solidFill>
                <a:srgbClr val="00B050"/>
              </a:solidFill>
            </a:endParaRPr>
          </a:p>
          <a:p>
            <a:r>
              <a:rPr lang="en-US" sz="1200" b="1" dirty="0">
                <a:solidFill>
                  <a:srgbClr val="00B050"/>
                </a:solidFill>
              </a:rPr>
              <a:t>PPP3CA</a:t>
            </a:r>
          </a:p>
          <a:p>
            <a:r>
              <a:rPr lang="en-US" sz="1200" b="1" dirty="0">
                <a:solidFill>
                  <a:srgbClr val="00B050"/>
                </a:solidFill>
              </a:rPr>
              <a:t>SIK3</a:t>
            </a:r>
          </a:p>
          <a:p>
            <a:endParaRPr lang="en-US" sz="1200" b="1" dirty="0">
              <a:solidFill>
                <a:srgbClr val="00B050"/>
              </a:solidFill>
            </a:endParaRPr>
          </a:p>
          <a:p>
            <a:r>
              <a:rPr lang="en-US" sz="1200" b="1" dirty="0">
                <a:solidFill>
                  <a:srgbClr val="00B050"/>
                </a:solidFill>
              </a:rPr>
              <a:t>LRRC16A</a:t>
            </a:r>
          </a:p>
          <a:p>
            <a:r>
              <a:rPr lang="en-US" sz="1200" b="1" dirty="0">
                <a:solidFill>
                  <a:srgbClr val="00B050"/>
                </a:solidFill>
              </a:rPr>
              <a:t>SLC17A3</a:t>
            </a:r>
          </a:p>
          <a:p>
            <a:r>
              <a:rPr lang="en-US" sz="1200" b="1" dirty="0">
                <a:solidFill>
                  <a:srgbClr val="00B050"/>
                </a:solidFill>
              </a:rPr>
              <a:t>SLC17A1</a:t>
            </a:r>
          </a:p>
          <a:p>
            <a:endParaRPr lang="en-US" sz="1200" b="1" dirty="0">
              <a:solidFill>
                <a:srgbClr val="00B050"/>
              </a:solidFill>
            </a:endParaRPr>
          </a:p>
          <a:p>
            <a:r>
              <a:rPr lang="en-US" sz="1200" b="1" dirty="0" smtClean="0">
                <a:solidFill>
                  <a:srgbClr val="00B050"/>
                </a:solidFill>
              </a:rPr>
              <a:t>TF</a:t>
            </a:r>
          </a:p>
          <a:p>
            <a:r>
              <a:rPr lang="en-US" sz="1200" b="1" dirty="0" smtClean="0">
                <a:solidFill>
                  <a:srgbClr val="00B050"/>
                </a:solidFill>
              </a:rPr>
              <a:t>FPN</a:t>
            </a:r>
            <a:endParaRPr lang="en-US" sz="1200" b="1" dirty="0">
              <a:solidFill>
                <a:srgbClr val="00B050"/>
              </a:solidFill>
            </a:endParaRPr>
          </a:p>
          <a:p>
            <a:r>
              <a:rPr lang="en-US" sz="1200" b="1" dirty="0">
                <a:solidFill>
                  <a:srgbClr val="00B050"/>
                </a:solidFill>
              </a:rPr>
              <a:t>CDH10</a:t>
            </a:r>
          </a:p>
          <a:p>
            <a:r>
              <a:rPr lang="en-US" sz="1200" b="1" dirty="0">
                <a:solidFill>
                  <a:srgbClr val="00B050"/>
                </a:solidFill>
              </a:rPr>
              <a:t>SLC40A1</a:t>
            </a:r>
          </a:p>
          <a:p>
            <a:r>
              <a:rPr lang="en-US" sz="1200" b="1" dirty="0">
                <a:solidFill>
                  <a:srgbClr val="00B050"/>
                </a:solidFill>
              </a:rPr>
              <a:t>HFE</a:t>
            </a:r>
          </a:p>
          <a:p>
            <a:r>
              <a:rPr lang="en-US" sz="1200" b="1" dirty="0">
                <a:solidFill>
                  <a:srgbClr val="00B050"/>
                </a:solidFill>
              </a:rPr>
              <a:t>TMPRSS6</a:t>
            </a:r>
          </a:p>
          <a:p>
            <a:r>
              <a:rPr lang="en-US" sz="1200" b="1" dirty="0">
                <a:solidFill>
                  <a:srgbClr val="00B050"/>
                </a:solidFill>
              </a:rPr>
              <a:t>TFR2</a:t>
            </a:r>
          </a:p>
          <a:p>
            <a:r>
              <a:rPr lang="en-US" sz="1200" b="1" dirty="0">
                <a:solidFill>
                  <a:srgbClr val="00B050"/>
                </a:solidFill>
              </a:rPr>
              <a:t>STON1</a:t>
            </a:r>
          </a:p>
          <a:p>
            <a:endParaRPr lang="en-US" sz="1200" b="1" dirty="0">
              <a:solidFill>
                <a:srgbClr val="00B05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412595" y="457200"/>
            <a:ext cx="62074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FGF6 and FGF23: Biology </a:t>
            </a:r>
            <a:r>
              <a:rPr lang="en-US" b="1" dirty="0">
                <a:solidFill>
                  <a:srgbClr val="00B050"/>
                </a:solidFill>
              </a:rPr>
              <a:t>Function in iron metabolism pathway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52400" y="1676400"/>
            <a:ext cx="4419600" cy="3721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682435" y="1676400"/>
            <a:ext cx="4419600" cy="3721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52400" y="1346986"/>
            <a:ext cx="466193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B050"/>
                </a:solidFill>
              </a:rPr>
              <a:t>iron </a:t>
            </a:r>
            <a:r>
              <a:rPr lang="en-US" sz="1200" b="1" dirty="0" smtClean="0">
                <a:solidFill>
                  <a:srgbClr val="00B050"/>
                </a:solidFill>
              </a:rPr>
              <a:t>metabolism gene transcriptome network turbulence (regulator)</a:t>
            </a:r>
            <a:endParaRPr lang="en-US" sz="1200" b="1" dirty="0">
              <a:solidFill>
                <a:srgbClr val="00B05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682435" y="1346985"/>
            <a:ext cx="415676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B050"/>
                </a:solidFill>
              </a:rPr>
              <a:t>iron </a:t>
            </a:r>
            <a:r>
              <a:rPr lang="en-US" sz="1200" b="1" dirty="0" smtClean="0">
                <a:solidFill>
                  <a:srgbClr val="00B050"/>
                </a:solidFill>
              </a:rPr>
              <a:t>metabolism protein cell locating turbulence (</a:t>
            </a:r>
            <a:r>
              <a:rPr lang="en-US" sz="1200" b="1" dirty="0">
                <a:solidFill>
                  <a:srgbClr val="00B050"/>
                </a:solidFill>
              </a:rPr>
              <a:t>Carrier</a:t>
            </a:r>
            <a:r>
              <a:rPr lang="en-US" sz="1200" b="1" dirty="0" smtClean="0">
                <a:solidFill>
                  <a:srgbClr val="00B050"/>
                </a:solidFill>
              </a:rPr>
              <a:t>) </a:t>
            </a:r>
            <a:endParaRPr lang="en-US" sz="1200" b="1" dirty="0">
              <a:solidFill>
                <a:srgbClr val="00B05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769607" y="1743075"/>
            <a:ext cx="415676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Hemoglobin (</a:t>
            </a:r>
            <a:r>
              <a:rPr lang="en-US" sz="1200" dirty="0"/>
              <a:t>HBA1, HBA2, and HBB</a:t>
            </a:r>
            <a:r>
              <a:rPr lang="en-US" sz="1200" dirty="0" smtClean="0"/>
              <a:t>)</a:t>
            </a:r>
          </a:p>
          <a:p>
            <a:r>
              <a:rPr lang="en-US" sz="1200" dirty="0" smtClean="0"/>
              <a:t>Ferritin (FTH1)</a:t>
            </a:r>
            <a:endParaRPr lang="en-US" sz="1200" dirty="0"/>
          </a:p>
          <a:p>
            <a:r>
              <a:rPr lang="en-US" sz="1200" dirty="0" err="1" smtClean="0">
                <a:hlinkClick r:id="rId3" tooltip="Transferrin"/>
              </a:rPr>
              <a:t>L</a:t>
            </a:r>
            <a:r>
              <a:rPr lang="en-US" sz="1200" dirty="0" err="1" smtClean="0">
                <a:hlinkClick r:id="rId4" tooltip="Lactoferrin"/>
              </a:rPr>
              <a:t>actoferrin</a:t>
            </a:r>
            <a:r>
              <a:rPr lang="en-US" sz="1200" dirty="0"/>
              <a:t> </a:t>
            </a:r>
            <a:r>
              <a:rPr lang="en-US" sz="1200" dirty="0" smtClean="0"/>
              <a:t>(LT/LFT)</a:t>
            </a:r>
            <a:endParaRPr lang="en-US" sz="1200" dirty="0"/>
          </a:p>
          <a:p>
            <a:r>
              <a:rPr lang="en-US" sz="1200" dirty="0" smtClean="0">
                <a:hlinkClick r:id="rId3" tooltip="Transferrin"/>
              </a:rPr>
              <a:t>transferrin</a:t>
            </a:r>
            <a:r>
              <a:rPr lang="en-US" sz="1200" dirty="0"/>
              <a:t> </a:t>
            </a:r>
            <a:r>
              <a:rPr lang="en-US" sz="1200" dirty="0" smtClean="0"/>
              <a:t>(TF)</a:t>
            </a:r>
            <a:endParaRPr lang="en-US" sz="1200" b="1" dirty="0">
              <a:solidFill>
                <a:srgbClr val="00B05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682435" y="3858622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50" b="1" dirty="0"/>
              <a:t>Iron-binding proteins</a:t>
            </a:r>
            <a:r>
              <a:rPr lang="en-US" sz="1050" dirty="0"/>
              <a:t> are </a:t>
            </a:r>
            <a:r>
              <a:rPr lang="en-US" sz="1050" dirty="0">
                <a:hlinkClick r:id="rId5" tooltip="Carrier protein"/>
              </a:rPr>
              <a:t>carrier proteins</a:t>
            </a:r>
            <a:r>
              <a:rPr lang="en-US" sz="1050" dirty="0"/>
              <a:t> and </a:t>
            </a:r>
            <a:r>
              <a:rPr lang="en-US" sz="1050" dirty="0" err="1">
                <a:hlinkClick r:id="rId6" tooltip="Metalloprotein"/>
              </a:rPr>
              <a:t>metalloproteins</a:t>
            </a:r>
            <a:r>
              <a:rPr lang="en-US" sz="1050" dirty="0"/>
              <a:t> which play many important roles in </a:t>
            </a:r>
            <a:r>
              <a:rPr lang="en-US" sz="1050" dirty="0">
                <a:hlinkClick r:id="rId7" tooltip="Metabolism"/>
              </a:rPr>
              <a:t>metabolism</a:t>
            </a:r>
            <a:r>
              <a:rPr lang="en-US" sz="1050" dirty="0"/>
              <a:t>. Iron is required by humans and bacteria for enzymes and metabolism to function properly. Iron-binding proteins bind iron tightly which make it unavailable for microbial use, limiting growth. Four iron-binding proteins are Hemoglobin, Ferritin, </a:t>
            </a:r>
            <a:r>
              <a:rPr lang="en-US" sz="1050" dirty="0" err="1">
                <a:hlinkClick r:id="rId4" tooltip="Lactoferrin"/>
              </a:rPr>
              <a:t>lactoferrin</a:t>
            </a:r>
            <a:r>
              <a:rPr lang="en-US" sz="1050" dirty="0"/>
              <a:t> and </a:t>
            </a:r>
            <a:r>
              <a:rPr lang="en-US" sz="1050" dirty="0">
                <a:hlinkClick r:id="rId3" tooltip="Transferrin"/>
              </a:rPr>
              <a:t>transferrin</a:t>
            </a:r>
            <a:r>
              <a:rPr lang="en-US" sz="1050" dirty="0"/>
              <a:t>. Hemoglobin is located in red blood cells. Transferrin is found in blood and tissue fluids. </a:t>
            </a:r>
            <a:r>
              <a:rPr lang="en-US" sz="1050" dirty="0" err="1"/>
              <a:t>Lactoferrin</a:t>
            </a:r>
            <a:r>
              <a:rPr lang="en-US" sz="1050" dirty="0"/>
              <a:t> is found in milk, blood, tears and saliva. Ferritin is found in every cell type.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44780" y="5105117"/>
            <a:ext cx="466193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B050"/>
                </a:solidFill>
              </a:rPr>
              <a:t>https://string-db.org</a:t>
            </a:r>
            <a:r>
              <a:rPr lang="en-US" sz="1200" b="1" dirty="0" smtClean="0">
                <a:solidFill>
                  <a:srgbClr val="00B050"/>
                </a:solidFill>
              </a:rPr>
              <a:t>/</a:t>
            </a:r>
            <a:endParaRPr lang="en-US" sz="1200" b="1" dirty="0">
              <a:solidFill>
                <a:srgbClr val="00B05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295400" y="780040"/>
            <a:ext cx="2039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Another FGF genes 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76200" y="5578051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b="1" dirty="0">
              <a:solidFill>
                <a:srgbClr val="00B050"/>
              </a:solidFill>
            </a:endParaRPr>
          </a:p>
          <a:p>
            <a:r>
              <a:rPr lang="en-US" b="1" dirty="0">
                <a:solidFill>
                  <a:srgbClr val="00B050"/>
                </a:solidFill>
              </a:rPr>
              <a:t>KEGG pathway(?)</a:t>
            </a:r>
          </a:p>
          <a:p>
            <a:endParaRPr lang="en-US" b="1" dirty="0">
              <a:solidFill>
                <a:srgbClr val="00B050"/>
              </a:solidFill>
            </a:endParaRPr>
          </a:p>
          <a:p>
            <a:r>
              <a:rPr lang="en-US" b="1" dirty="0">
                <a:solidFill>
                  <a:srgbClr val="00B050"/>
                </a:solidFill>
              </a:rPr>
              <a:t>Another interaction network method.  </a:t>
            </a:r>
          </a:p>
        </p:txBody>
      </p:sp>
    </p:spTree>
    <p:extLst>
      <p:ext uri="{BB962C8B-B14F-4D97-AF65-F5344CB8AC3E}">
        <p14:creationId xmlns:p14="http://schemas.microsoft.com/office/powerpoint/2010/main" val="703753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101</Words>
  <Application>Microsoft Office PowerPoint</Application>
  <PresentationFormat>On-screen Show (4:3)</PresentationFormat>
  <Paragraphs>36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Marshfield Clinic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Guo, Shicheng</dc:creator>
  <cp:lastModifiedBy>Guo, Shicheng</cp:lastModifiedBy>
  <cp:revision>3</cp:revision>
  <dcterms:created xsi:type="dcterms:W3CDTF">2018-01-02T05:41:33Z</dcterms:created>
  <dcterms:modified xsi:type="dcterms:W3CDTF">2018-01-02T05:44:59Z</dcterms:modified>
</cp:coreProperties>
</file>