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20" autoAdjust="0"/>
  </p:normalViewPr>
  <p:slideViewPr>
    <p:cSldViewPr snapToGrid="0">
      <p:cViewPr varScale="1">
        <p:scale>
          <a:sx n="98" d="100"/>
          <a:sy n="98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Cancer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Sheet1!$C$2:$C$34</c:f>
              <c:strCache>
                <c:ptCount val="33"/>
                <c:pt idx="0">
                  <c:v>ACC</c:v>
                </c:pt>
                <c:pt idx="1">
                  <c:v>BLCA</c:v>
                </c:pt>
                <c:pt idx="2">
                  <c:v>BRCA</c:v>
                </c:pt>
                <c:pt idx="3">
                  <c:v>CESC</c:v>
                </c:pt>
                <c:pt idx="4">
                  <c:v>CHOL</c:v>
                </c:pt>
                <c:pt idx="5">
                  <c:v>COAD</c:v>
                </c:pt>
                <c:pt idx="6">
                  <c:v>DLBC</c:v>
                </c:pt>
                <c:pt idx="7">
                  <c:v>ESCA</c:v>
                </c:pt>
                <c:pt idx="8">
                  <c:v>GBM</c:v>
                </c:pt>
                <c:pt idx="9">
                  <c:v>HNSC</c:v>
                </c:pt>
                <c:pt idx="10">
                  <c:v>KICH</c:v>
                </c:pt>
                <c:pt idx="11">
                  <c:v>KIRC</c:v>
                </c:pt>
                <c:pt idx="12">
                  <c:v>KIRP</c:v>
                </c:pt>
                <c:pt idx="13">
                  <c:v>LAML</c:v>
                </c:pt>
                <c:pt idx="14">
                  <c:v>LGG</c:v>
                </c:pt>
                <c:pt idx="15">
                  <c:v>LIHC</c:v>
                </c:pt>
                <c:pt idx="16">
                  <c:v>LUAD</c:v>
                </c:pt>
                <c:pt idx="17">
                  <c:v>LUSC</c:v>
                </c:pt>
                <c:pt idx="18">
                  <c:v>MESO</c:v>
                </c:pt>
                <c:pt idx="19">
                  <c:v>OV</c:v>
                </c:pt>
                <c:pt idx="20">
                  <c:v>PAAD</c:v>
                </c:pt>
                <c:pt idx="21">
                  <c:v>PCPG</c:v>
                </c:pt>
                <c:pt idx="22">
                  <c:v>PRAD</c:v>
                </c:pt>
                <c:pt idx="23">
                  <c:v>READ</c:v>
                </c:pt>
                <c:pt idx="24">
                  <c:v>SARC</c:v>
                </c:pt>
                <c:pt idx="25">
                  <c:v>SKCM</c:v>
                </c:pt>
                <c:pt idx="26">
                  <c:v>STAD</c:v>
                </c:pt>
                <c:pt idx="27">
                  <c:v>TGCT</c:v>
                </c:pt>
                <c:pt idx="28">
                  <c:v>THCA</c:v>
                </c:pt>
                <c:pt idx="29">
                  <c:v>THYM</c:v>
                </c:pt>
                <c:pt idx="30">
                  <c:v>UCEC</c:v>
                </c:pt>
                <c:pt idx="31">
                  <c:v>UCS</c:v>
                </c:pt>
                <c:pt idx="32">
                  <c:v>UVM</c:v>
                </c:pt>
              </c:strCache>
            </c:strRef>
          </c:cat>
          <c:val>
            <c:numRef>
              <c:f>Sheet1!$D$2:$D$34</c:f>
              <c:numCache>
                <c:formatCode>General</c:formatCode>
                <c:ptCount val="33"/>
                <c:pt idx="0">
                  <c:v>80</c:v>
                </c:pt>
                <c:pt idx="1">
                  <c:v>419</c:v>
                </c:pt>
                <c:pt idx="2">
                  <c:v>796</c:v>
                </c:pt>
                <c:pt idx="3">
                  <c:v>309</c:v>
                </c:pt>
                <c:pt idx="4">
                  <c:v>36</c:v>
                </c:pt>
                <c:pt idx="5">
                  <c:v>316</c:v>
                </c:pt>
                <c:pt idx="6">
                  <c:v>48</c:v>
                </c:pt>
                <c:pt idx="7">
                  <c:v>186</c:v>
                </c:pt>
                <c:pt idx="8">
                  <c:v>153</c:v>
                </c:pt>
                <c:pt idx="9">
                  <c:v>530</c:v>
                </c:pt>
                <c:pt idx="10">
                  <c:v>66</c:v>
                </c:pt>
                <c:pt idx="11">
                  <c:v>325</c:v>
                </c:pt>
                <c:pt idx="12">
                  <c:v>276</c:v>
                </c:pt>
                <c:pt idx="13">
                  <c:v>140</c:v>
                </c:pt>
                <c:pt idx="14">
                  <c:v>534</c:v>
                </c:pt>
                <c:pt idx="15">
                  <c:v>380</c:v>
                </c:pt>
                <c:pt idx="16">
                  <c:v>475</c:v>
                </c:pt>
                <c:pt idx="17">
                  <c:v>370</c:v>
                </c:pt>
                <c:pt idx="18">
                  <c:v>87</c:v>
                </c:pt>
                <c:pt idx="19">
                  <c:v>10</c:v>
                </c:pt>
                <c:pt idx="20">
                  <c:v>185</c:v>
                </c:pt>
                <c:pt idx="21">
                  <c:v>184</c:v>
                </c:pt>
                <c:pt idx="22">
                  <c:v>503</c:v>
                </c:pt>
                <c:pt idx="23">
                  <c:v>99</c:v>
                </c:pt>
                <c:pt idx="24">
                  <c:v>265</c:v>
                </c:pt>
                <c:pt idx="25">
                  <c:v>472</c:v>
                </c:pt>
                <c:pt idx="26">
                  <c:v>396</c:v>
                </c:pt>
                <c:pt idx="27">
                  <c:v>156</c:v>
                </c:pt>
                <c:pt idx="28">
                  <c:v>515</c:v>
                </c:pt>
                <c:pt idx="29">
                  <c:v>124</c:v>
                </c:pt>
                <c:pt idx="30">
                  <c:v>439</c:v>
                </c:pt>
                <c:pt idx="31">
                  <c:v>57</c:v>
                </c:pt>
                <c:pt idx="3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8-4851-A7E9-D9C0B25CE4DE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Sheet1!$C$2:$C$34</c:f>
              <c:strCache>
                <c:ptCount val="33"/>
                <c:pt idx="0">
                  <c:v>ACC</c:v>
                </c:pt>
                <c:pt idx="1">
                  <c:v>BLCA</c:v>
                </c:pt>
                <c:pt idx="2">
                  <c:v>BRCA</c:v>
                </c:pt>
                <c:pt idx="3">
                  <c:v>CESC</c:v>
                </c:pt>
                <c:pt idx="4">
                  <c:v>CHOL</c:v>
                </c:pt>
                <c:pt idx="5">
                  <c:v>COAD</c:v>
                </c:pt>
                <c:pt idx="6">
                  <c:v>DLBC</c:v>
                </c:pt>
                <c:pt idx="7">
                  <c:v>ESCA</c:v>
                </c:pt>
                <c:pt idx="8">
                  <c:v>GBM</c:v>
                </c:pt>
                <c:pt idx="9">
                  <c:v>HNSC</c:v>
                </c:pt>
                <c:pt idx="10">
                  <c:v>KICH</c:v>
                </c:pt>
                <c:pt idx="11">
                  <c:v>KIRC</c:v>
                </c:pt>
                <c:pt idx="12">
                  <c:v>KIRP</c:v>
                </c:pt>
                <c:pt idx="13">
                  <c:v>LAML</c:v>
                </c:pt>
                <c:pt idx="14">
                  <c:v>LGG</c:v>
                </c:pt>
                <c:pt idx="15">
                  <c:v>LIHC</c:v>
                </c:pt>
                <c:pt idx="16">
                  <c:v>LUAD</c:v>
                </c:pt>
                <c:pt idx="17">
                  <c:v>LUSC</c:v>
                </c:pt>
                <c:pt idx="18">
                  <c:v>MESO</c:v>
                </c:pt>
                <c:pt idx="19">
                  <c:v>OV</c:v>
                </c:pt>
                <c:pt idx="20">
                  <c:v>PAAD</c:v>
                </c:pt>
                <c:pt idx="21">
                  <c:v>PCPG</c:v>
                </c:pt>
                <c:pt idx="22">
                  <c:v>PRAD</c:v>
                </c:pt>
                <c:pt idx="23">
                  <c:v>READ</c:v>
                </c:pt>
                <c:pt idx="24">
                  <c:v>SARC</c:v>
                </c:pt>
                <c:pt idx="25">
                  <c:v>SKCM</c:v>
                </c:pt>
                <c:pt idx="26">
                  <c:v>STAD</c:v>
                </c:pt>
                <c:pt idx="27">
                  <c:v>TGCT</c:v>
                </c:pt>
                <c:pt idx="28">
                  <c:v>THCA</c:v>
                </c:pt>
                <c:pt idx="29">
                  <c:v>THYM</c:v>
                </c:pt>
                <c:pt idx="30">
                  <c:v>UCEC</c:v>
                </c:pt>
                <c:pt idx="31">
                  <c:v>UCS</c:v>
                </c:pt>
                <c:pt idx="32">
                  <c:v>UVM</c:v>
                </c:pt>
              </c:strCache>
            </c:strRef>
          </c:cat>
          <c:val>
            <c:numRef>
              <c:f>Sheet1!$E$2:$E$34</c:f>
              <c:numCache>
                <c:formatCode>General</c:formatCode>
                <c:ptCount val="33"/>
                <c:pt idx="0">
                  <c:v>0</c:v>
                </c:pt>
                <c:pt idx="1">
                  <c:v>21</c:v>
                </c:pt>
                <c:pt idx="2">
                  <c:v>96</c:v>
                </c:pt>
                <c:pt idx="3">
                  <c:v>3</c:v>
                </c:pt>
                <c:pt idx="4">
                  <c:v>9</c:v>
                </c:pt>
                <c:pt idx="5">
                  <c:v>38</c:v>
                </c:pt>
                <c:pt idx="6">
                  <c:v>0</c:v>
                </c:pt>
                <c:pt idx="7">
                  <c:v>16</c:v>
                </c:pt>
                <c:pt idx="8">
                  <c:v>2</c:v>
                </c:pt>
                <c:pt idx="9">
                  <c:v>50</c:v>
                </c:pt>
                <c:pt idx="10">
                  <c:v>0</c:v>
                </c:pt>
                <c:pt idx="11">
                  <c:v>160</c:v>
                </c:pt>
                <c:pt idx="12">
                  <c:v>45</c:v>
                </c:pt>
                <c:pt idx="13">
                  <c:v>0</c:v>
                </c:pt>
                <c:pt idx="14">
                  <c:v>0</c:v>
                </c:pt>
                <c:pt idx="15">
                  <c:v>50</c:v>
                </c:pt>
                <c:pt idx="16">
                  <c:v>32</c:v>
                </c:pt>
                <c:pt idx="17">
                  <c:v>42</c:v>
                </c:pt>
                <c:pt idx="18">
                  <c:v>0</c:v>
                </c:pt>
                <c:pt idx="19">
                  <c:v>0</c:v>
                </c:pt>
                <c:pt idx="20">
                  <c:v>10</c:v>
                </c:pt>
                <c:pt idx="21">
                  <c:v>3</c:v>
                </c:pt>
                <c:pt idx="22">
                  <c:v>50</c:v>
                </c:pt>
                <c:pt idx="23">
                  <c:v>7</c:v>
                </c:pt>
                <c:pt idx="24">
                  <c:v>4</c:v>
                </c:pt>
                <c:pt idx="25">
                  <c:v>2</c:v>
                </c:pt>
                <c:pt idx="26">
                  <c:v>2</c:v>
                </c:pt>
                <c:pt idx="27">
                  <c:v>0</c:v>
                </c:pt>
                <c:pt idx="28">
                  <c:v>56</c:v>
                </c:pt>
                <c:pt idx="29">
                  <c:v>2</c:v>
                </c:pt>
                <c:pt idx="30">
                  <c:v>46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8-4851-A7E9-D9C0B25CE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511888"/>
        <c:axId val="547510576"/>
      </c:barChart>
      <c:catAx>
        <c:axId val="54751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510576"/>
        <c:crosses val="autoZero"/>
        <c:auto val="1"/>
        <c:lblAlgn val="ctr"/>
        <c:lblOffset val="100"/>
        <c:noMultiLvlLbl val="0"/>
      </c:catAx>
      <c:valAx>
        <c:axId val="54751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51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9D9A7-93E8-41E5-A404-552B802A59B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4EBD-8334-42CB-8460-77F6BC25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84EBD-8334-42CB-8460-77F6BC25B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84EBD-8334-42CB-8460-77F6BC25B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WGBS: GSE67205</a:t>
            </a:r>
          </a:p>
          <a:p>
            <a:r>
              <a:rPr lang="en-US" b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MethylCap-seq</a:t>
            </a: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GSE54854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84EBD-8334-42CB-8460-77F6BC25B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84EBD-8334-42CB-8460-77F6BC25B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84EBD-8334-42CB-8460-77F6BC25B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9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4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9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0F28-4CF2-4C1C-BF04-F6DBC5873A0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55CF-929B-4A0E-94C9-C1A45917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2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775" y="1801924"/>
            <a:ext cx="8162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No-invasive DNA methylation based pancreatic cancer biomarker validation</a:t>
            </a:r>
            <a:endParaRPr lang="en-US" sz="2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750" y="3678349"/>
            <a:ext cx="8162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Shicheng Guo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April 6</a:t>
            </a:r>
            <a:r>
              <a:rPr lang="en-US" sz="2400" b="1" baseline="30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</a:t>
            </a:r>
            <a:r>
              <a:rPr 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2017</a:t>
            </a:r>
            <a:endParaRPr lang="en-US" sz="1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4001" y="314039"/>
            <a:ext cx="827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Pancreatic Cancer Clinical Characteristic Require Early Diagnosis 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0943" y="1118878"/>
            <a:ext cx="5646543" cy="3113590"/>
            <a:chOff x="1564484" y="1385094"/>
            <a:chExt cx="5646543" cy="3113590"/>
          </a:xfrm>
        </p:grpSpPr>
        <p:pic>
          <p:nvPicPr>
            <p:cNvPr id="2" name="Picture 1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6970" t="53052" b="24695"/>
            <a:stretch/>
          </p:blipFill>
          <p:spPr bwMode="auto">
            <a:xfrm>
              <a:off x="1840373" y="1412111"/>
              <a:ext cx="2434491" cy="2824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76166" t="52912" b="22837"/>
            <a:stretch/>
          </p:blipFill>
          <p:spPr bwMode="auto">
            <a:xfrm>
              <a:off x="4537274" y="1385153"/>
              <a:ext cx="2673753" cy="31135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564484" y="1385094"/>
              <a:ext cx="457200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                                              B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893151" y="4050315"/>
            <a:ext cx="7627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A: Stage Distribution by Race, United States, 2006 to 2012.</a:t>
            </a:r>
          </a:p>
          <a:p>
            <a:r>
              <a:rPr lang="en-US" sz="1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B: Five-Year Relative Survival Rates by Stage at Diagnosis and Race, US, 2006 to 2012.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866642" y="2088218"/>
            <a:ext cx="943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Percent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3563543" y="2090167"/>
            <a:ext cx="943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Percent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439" y="4785528"/>
            <a:ext cx="8530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80-90% pancreatic cancer patient diagnosed at regional and distant metastasis stage. While there are ~30% 5 year survival rates if they are diagnosed at localized stage.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439" y="5485784"/>
            <a:ext cx="85305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Reality: </a:t>
            </a:r>
          </a:p>
          <a:p>
            <a:pPr fontAlgn="base"/>
            <a:r>
              <a:rPr lang="en-US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1, Early stage PC is hard to collected. </a:t>
            </a:r>
          </a:p>
          <a:p>
            <a:pPr fontAlgn="base"/>
            <a:r>
              <a:rPr lang="en-US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2, We still have chance to get some IIA, IIB, IIIA or IIIB samples</a:t>
            </a:r>
          </a:p>
          <a:p>
            <a:pPr fontAlgn="base"/>
            <a:r>
              <a:rPr lang="en-US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3, Compare II,III with IV samples to inference methylation occurred in early stage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694" y="1548925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 times survival ratio</a:t>
            </a:r>
          </a:p>
        </p:txBody>
      </p:sp>
    </p:spTree>
    <p:extLst>
      <p:ext uri="{BB962C8B-B14F-4D97-AF65-F5344CB8AC3E}">
        <p14:creationId xmlns:p14="http://schemas.microsoft.com/office/powerpoint/2010/main" val="42356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creatic c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08" y="816986"/>
            <a:ext cx="3215593" cy="36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ancreas in the digestive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50" y="990606"/>
            <a:ext cx="3085404" cy="35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5225" y="310835"/>
            <a:ext cx="7205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Pancreatic Cancer </a:t>
            </a:r>
            <a:r>
              <a:rPr 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Metastasis Mode: adjacent and </a:t>
            </a:r>
            <a:r>
              <a:rPr lang="en-US" sz="2000" b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romote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557" y="4876946"/>
            <a:ext cx="658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Stomach, Spleen,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Small intestine =&gt; </a:t>
            </a: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Liver, Lung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5400753"/>
            <a:ext cx="6584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1, Signatures for these 5 tissues as reference.</a:t>
            </a: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2, Primary and Metastasis Pancreatic cancer prediction. </a:t>
            </a:r>
          </a:p>
        </p:txBody>
      </p:sp>
    </p:spTree>
    <p:extLst>
      <p:ext uri="{BB962C8B-B14F-4D97-AF65-F5344CB8AC3E}">
        <p14:creationId xmlns:p14="http://schemas.microsoft.com/office/powerpoint/2010/main" val="41625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834" y="1202383"/>
            <a:ext cx="4916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 Pancreatic Cancer Data Collection: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Total: Cancer and Normal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834" y="308120"/>
            <a:ext cx="8836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Pancreatic Cancer Biomarker Enrollment and Optimization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834" y="2125713"/>
            <a:ext cx="7302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450K Microarray</a:t>
            </a: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TCGA:  185 PC and 10 NP</a:t>
            </a: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PBMC:</a:t>
            </a: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OTC:</a:t>
            </a:r>
          </a:p>
          <a:p>
            <a:endParaRPr lang="en-US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Sequencing: </a:t>
            </a: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WGBS (GSE67205): 11 PC, 2 NP and 3 Pancreatitis </a:t>
            </a:r>
          </a:p>
          <a:p>
            <a:r>
              <a:rPr lang="en-US" b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MethylCap-seq</a:t>
            </a: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(GSE54854): 18 PC vs 18 NP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BSPP: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RRBS (Plasma):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 Control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MONOD dataset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 </a:t>
            </a:r>
            <a:endParaRPr lang="en-US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NCI-60 (colon, lung, liver):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5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97" y="393433"/>
            <a:ext cx="86334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Sequencing</a:t>
            </a:r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Based Pancreas and Pancreatic Cancer Biomarker Identification</a:t>
            </a:r>
          </a:p>
          <a:p>
            <a:endParaRPr lang="en-US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WGBS (GSE67205):                 11 PC, 2 NP and 3 Pancreatitis </a:t>
            </a:r>
          </a:p>
          <a:p>
            <a:r>
              <a:rPr lang="en-US" b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MethylCap-seq</a:t>
            </a: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(GSE54854):   18 PC vs 18 NP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Pancreas:                    1 ENCODE, 1 N37</a:t>
            </a:r>
          </a:p>
          <a:p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BSPP (Plasma): </a:t>
            </a: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RRBS (Plasma): </a:t>
            </a:r>
          </a:p>
        </p:txBody>
      </p:sp>
    </p:spTree>
    <p:extLst>
      <p:ext uri="{BB962C8B-B14F-4D97-AF65-F5344CB8AC3E}">
        <p14:creationId xmlns:p14="http://schemas.microsoft.com/office/powerpoint/2010/main" val="38859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490" y="366906"/>
            <a:ext cx="84689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Microarray Based Pancreas and Pancreatic Cancer Biomarker Identification</a:t>
            </a:r>
          </a:p>
          <a:p>
            <a:endParaRPr lang="en-US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TCGA:  185 PC and 10 NP</a:t>
            </a: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GEO:     20 PDAC cell lines</a:t>
            </a: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PBMC:  1254 Normal PBMC (beta&lt;0.2)</a:t>
            </a: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OTC:     8826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Cancers and </a:t>
            </a: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736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Normal Tissues</a:t>
            </a:r>
            <a:endParaRPr lang="en-US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A89876-ABFE-423E-B012-C3CB74D06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476583"/>
              </p:ext>
            </p:extLst>
          </p:nvPr>
        </p:nvGraphicFramePr>
        <p:xfrm>
          <a:off x="786583" y="2256818"/>
          <a:ext cx="6878812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rrow: Down 4"/>
          <p:cNvSpPr/>
          <p:nvPr/>
        </p:nvSpPr>
        <p:spPr>
          <a:xfrm>
            <a:off x="4863829" y="3939703"/>
            <a:ext cx="496110" cy="136187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1649" y="5371422"/>
            <a:ext cx="6003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33 different cancer types and corresponding adjacent normal tissue</a:t>
            </a:r>
          </a:p>
        </p:txBody>
      </p:sp>
    </p:spTree>
    <p:extLst>
      <p:ext uri="{BB962C8B-B14F-4D97-AF65-F5344CB8AC3E}">
        <p14:creationId xmlns:p14="http://schemas.microsoft.com/office/powerpoint/2010/main" val="25733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4366" y="895339"/>
            <a:ext cx="4893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WGBS (Pancreatic Cancer + Pancreas)</a:t>
            </a:r>
            <a:endParaRPr lang="en-US" altLang="zh-CN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01183" y="1439693"/>
            <a:ext cx="0" cy="719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6345" y="1513209"/>
            <a:ext cx="3764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Normal Pancreas:  ENCODE, N37, Roadmap</a:t>
            </a:r>
          </a:p>
          <a:p>
            <a:pPr algn="r"/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Pancreatic Cancer tissue: WGBS, </a:t>
            </a:r>
            <a:r>
              <a:rPr lang="en-US" sz="1200" b="1" dirty="0" err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MethylCap-seq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r"/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Pancreatic Cancer cell line: GEO, </a:t>
            </a:r>
            <a:r>
              <a:rPr lang="en-US" sz="1200" b="1" dirty="0" err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MethylCap-seq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4906" y="1513208"/>
            <a:ext cx="3841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 Normal Tissues:  ENCODE, N37, Roadmap</a:t>
            </a:r>
          </a:p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Normal PBMC: WGBS, </a:t>
            </a:r>
            <a:r>
              <a:rPr lang="en-US" sz="1200" b="1" dirty="0" err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MethylCap-seq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 Cancer types: WGBS, GEO, </a:t>
            </a:r>
            <a:r>
              <a:rPr lang="en-US" sz="1200" b="1" dirty="0" err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MethylCap-seq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44" y="2272137"/>
            <a:ext cx="434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Pancreas Tissue Specific Hyper-Methylation Biomarkers</a:t>
            </a:r>
          </a:p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Pancreatic Cancer Specific Hyper-Methylation Biomarker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01183" y="3902808"/>
            <a:ext cx="0" cy="45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10664" y="4977502"/>
            <a:ext cx="30053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Early Stage                  Late Stage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01183" y="2782189"/>
            <a:ext cx="0" cy="719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44200" y="284799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Pancreas Low Expressing Genes (mRNA)</a:t>
            </a:r>
          </a:p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Pancreas Non-Expressing Genes (Protein)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9711" y="3568521"/>
            <a:ext cx="4378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Non-invasive Diagnosis and Screening Methylation Panel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35036" y="4357991"/>
            <a:ext cx="1719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Stage Evaluation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088511" y="4634990"/>
            <a:ext cx="464034" cy="342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82413" y="4639847"/>
            <a:ext cx="496146" cy="337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89297" y="5709684"/>
            <a:ext cx="1563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Surgical Operation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30486" y="5693985"/>
            <a:ext cx="13035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Heterogeneity</a:t>
            </a:r>
          </a:p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Subtype</a:t>
            </a:r>
          </a:p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Chemotherapy </a:t>
            </a:r>
          </a:p>
          <a:p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978613" y="5254501"/>
            <a:ext cx="0" cy="439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85881" y="5254501"/>
            <a:ext cx="0" cy="439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588" y="11987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1, False Negative Evaluation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2,  False Positive Evaluation</a:t>
            </a:r>
          </a:p>
          <a:p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MONOD dataset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 </a:t>
            </a:r>
            <a:endParaRPr lang="en-US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NCI-60 (colon, lung, liver):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4868" y="457599"/>
            <a:ext cx="6371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Pancreas and Pancreatic Cancer Biomarker Evaluation</a:t>
            </a:r>
          </a:p>
        </p:txBody>
      </p:sp>
    </p:spTree>
    <p:extLst>
      <p:ext uri="{BB962C8B-B14F-4D97-AF65-F5344CB8AC3E}">
        <p14:creationId xmlns:p14="http://schemas.microsoft.com/office/powerpoint/2010/main" val="41983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417</Words>
  <Application>Microsoft Office PowerPoint</Application>
  <PresentationFormat>On-screen Show (4:3)</PresentationFormat>
  <Paragraphs>88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86</cp:revision>
  <dcterms:created xsi:type="dcterms:W3CDTF">2017-04-06T20:39:23Z</dcterms:created>
  <dcterms:modified xsi:type="dcterms:W3CDTF">2017-04-07T07:40:53Z</dcterms:modified>
</cp:coreProperties>
</file>