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60" r:id="rId3"/>
    <p:sldId id="258" r:id="rId4"/>
    <p:sldId id="257" r:id="rId5"/>
    <p:sldId id="259" r:id="rId6"/>
    <p:sldId id="261" r:id="rId7"/>
    <p:sldId id="263" r:id="rId8"/>
    <p:sldId id="262"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320" autoAdjust="0"/>
  </p:normalViewPr>
  <p:slideViewPr>
    <p:cSldViewPr snapToGrid="0">
      <p:cViewPr varScale="1">
        <p:scale>
          <a:sx n="116" d="100"/>
          <a:sy n="116" d="100"/>
        </p:scale>
        <p:origin x="84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Sheet1!$D$1</c:f>
              <c:strCache>
                <c:ptCount val="1"/>
                <c:pt idx="0">
                  <c:v>Cancer</c:v>
                </c:pt>
              </c:strCache>
            </c:strRef>
          </c:tx>
          <c:spPr>
            <a:solidFill>
              <a:schemeClr val="accent1"/>
            </a:solidFill>
            <a:ln>
              <a:noFill/>
            </a:ln>
            <a:effectLst/>
          </c:spPr>
          <c:invertIfNegative val="0"/>
          <c:cat>
            <c:strRef>
              <c:f>Sheet1!$C$2:$C$34</c:f>
              <c:strCache>
                <c:ptCount val="33"/>
                <c:pt idx="0">
                  <c:v>ACC</c:v>
                </c:pt>
                <c:pt idx="1">
                  <c:v>BLCA</c:v>
                </c:pt>
                <c:pt idx="2">
                  <c:v>BRCA</c:v>
                </c:pt>
                <c:pt idx="3">
                  <c:v>CESC</c:v>
                </c:pt>
                <c:pt idx="4">
                  <c:v>CHOL</c:v>
                </c:pt>
                <c:pt idx="5">
                  <c:v>COAD</c:v>
                </c:pt>
                <c:pt idx="6">
                  <c:v>DLBC</c:v>
                </c:pt>
                <c:pt idx="7">
                  <c:v>ESCA</c:v>
                </c:pt>
                <c:pt idx="8">
                  <c:v>GBM</c:v>
                </c:pt>
                <c:pt idx="9">
                  <c:v>HNSC</c:v>
                </c:pt>
                <c:pt idx="10">
                  <c:v>KICH</c:v>
                </c:pt>
                <c:pt idx="11">
                  <c:v>KIRC</c:v>
                </c:pt>
                <c:pt idx="12">
                  <c:v>KIRP</c:v>
                </c:pt>
                <c:pt idx="13">
                  <c:v>LAML</c:v>
                </c:pt>
                <c:pt idx="14">
                  <c:v>LGG</c:v>
                </c:pt>
                <c:pt idx="15">
                  <c:v>LIHC</c:v>
                </c:pt>
                <c:pt idx="16">
                  <c:v>LUAD</c:v>
                </c:pt>
                <c:pt idx="17">
                  <c:v>LUSC</c:v>
                </c:pt>
                <c:pt idx="18">
                  <c:v>MESO</c:v>
                </c:pt>
                <c:pt idx="19">
                  <c:v>OV</c:v>
                </c:pt>
                <c:pt idx="20">
                  <c:v>PAAD</c:v>
                </c:pt>
                <c:pt idx="21">
                  <c:v>PCPG</c:v>
                </c:pt>
                <c:pt idx="22">
                  <c:v>PRAD</c:v>
                </c:pt>
                <c:pt idx="23">
                  <c:v>READ</c:v>
                </c:pt>
                <c:pt idx="24">
                  <c:v>SARC</c:v>
                </c:pt>
                <c:pt idx="25">
                  <c:v>SKCM</c:v>
                </c:pt>
                <c:pt idx="26">
                  <c:v>STAD</c:v>
                </c:pt>
                <c:pt idx="27">
                  <c:v>TGCT</c:v>
                </c:pt>
                <c:pt idx="28">
                  <c:v>THCA</c:v>
                </c:pt>
                <c:pt idx="29">
                  <c:v>THYM</c:v>
                </c:pt>
                <c:pt idx="30">
                  <c:v>UCEC</c:v>
                </c:pt>
                <c:pt idx="31">
                  <c:v>UCS</c:v>
                </c:pt>
                <c:pt idx="32">
                  <c:v>UVM</c:v>
                </c:pt>
              </c:strCache>
            </c:strRef>
          </c:cat>
          <c:val>
            <c:numRef>
              <c:f>Sheet1!$D$2:$D$34</c:f>
              <c:numCache>
                <c:formatCode>General</c:formatCode>
                <c:ptCount val="33"/>
                <c:pt idx="0">
                  <c:v>80</c:v>
                </c:pt>
                <c:pt idx="1">
                  <c:v>419</c:v>
                </c:pt>
                <c:pt idx="2">
                  <c:v>796</c:v>
                </c:pt>
                <c:pt idx="3">
                  <c:v>309</c:v>
                </c:pt>
                <c:pt idx="4">
                  <c:v>36</c:v>
                </c:pt>
                <c:pt idx="5">
                  <c:v>316</c:v>
                </c:pt>
                <c:pt idx="6">
                  <c:v>48</c:v>
                </c:pt>
                <c:pt idx="7">
                  <c:v>186</c:v>
                </c:pt>
                <c:pt idx="8">
                  <c:v>153</c:v>
                </c:pt>
                <c:pt idx="9">
                  <c:v>530</c:v>
                </c:pt>
                <c:pt idx="10">
                  <c:v>66</c:v>
                </c:pt>
                <c:pt idx="11">
                  <c:v>325</c:v>
                </c:pt>
                <c:pt idx="12">
                  <c:v>276</c:v>
                </c:pt>
                <c:pt idx="13">
                  <c:v>140</c:v>
                </c:pt>
                <c:pt idx="14">
                  <c:v>534</c:v>
                </c:pt>
                <c:pt idx="15">
                  <c:v>380</c:v>
                </c:pt>
                <c:pt idx="16">
                  <c:v>475</c:v>
                </c:pt>
                <c:pt idx="17">
                  <c:v>370</c:v>
                </c:pt>
                <c:pt idx="18">
                  <c:v>87</c:v>
                </c:pt>
                <c:pt idx="19">
                  <c:v>10</c:v>
                </c:pt>
                <c:pt idx="20">
                  <c:v>185</c:v>
                </c:pt>
                <c:pt idx="21">
                  <c:v>184</c:v>
                </c:pt>
                <c:pt idx="22">
                  <c:v>503</c:v>
                </c:pt>
                <c:pt idx="23">
                  <c:v>99</c:v>
                </c:pt>
                <c:pt idx="24">
                  <c:v>265</c:v>
                </c:pt>
                <c:pt idx="25">
                  <c:v>472</c:v>
                </c:pt>
                <c:pt idx="26">
                  <c:v>396</c:v>
                </c:pt>
                <c:pt idx="27">
                  <c:v>156</c:v>
                </c:pt>
                <c:pt idx="28">
                  <c:v>515</c:v>
                </c:pt>
                <c:pt idx="29">
                  <c:v>124</c:v>
                </c:pt>
                <c:pt idx="30">
                  <c:v>439</c:v>
                </c:pt>
                <c:pt idx="31">
                  <c:v>57</c:v>
                </c:pt>
                <c:pt idx="32">
                  <c:v>80</c:v>
                </c:pt>
              </c:numCache>
            </c:numRef>
          </c:val>
          <c:extLst>
            <c:ext xmlns:c16="http://schemas.microsoft.com/office/drawing/2014/chart" uri="{C3380CC4-5D6E-409C-BE32-E72D297353CC}">
              <c16:uniqueId val="{00000000-3BE8-4851-A7E9-D9C0B25CE4DE}"/>
            </c:ext>
          </c:extLst>
        </c:ser>
        <c:ser>
          <c:idx val="1"/>
          <c:order val="1"/>
          <c:tx>
            <c:strRef>
              <c:f>Sheet1!$E$1</c:f>
              <c:strCache>
                <c:ptCount val="1"/>
                <c:pt idx="0">
                  <c:v>Normal</c:v>
                </c:pt>
              </c:strCache>
            </c:strRef>
          </c:tx>
          <c:spPr>
            <a:solidFill>
              <a:schemeClr val="accent2"/>
            </a:solidFill>
            <a:ln>
              <a:noFill/>
            </a:ln>
            <a:effectLst/>
          </c:spPr>
          <c:invertIfNegative val="0"/>
          <c:cat>
            <c:strRef>
              <c:f>Sheet1!$C$2:$C$34</c:f>
              <c:strCache>
                <c:ptCount val="33"/>
                <c:pt idx="0">
                  <c:v>ACC</c:v>
                </c:pt>
                <c:pt idx="1">
                  <c:v>BLCA</c:v>
                </c:pt>
                <c:pt idx="2">
                  <c:v>BRCA</c:v>
                </c:pt>
                <c:pt idx="3">
                  <c:v>CESC</c:v>
                </c:pt>
                <c:pt idx="4">
                  <c:v>CHOL</c:v>
                </c:pt>
                <c:pt idx="5">
                  <c:v>COAD</c:v>
                </c:pt>
                <c:pt idx="6">
                  <c:v>DLBC</c:v>
                </c:pt>
                <c:pt idx="7">
                  <c:v>ESCA</c:v>
                </c:pt>
                <c:pt idx="8">
                  <c:v>GBM</c:v>
                </c:pt>
                <c:pt idx="9">
                  <c:v>HNSC</c:v>
                </c:pt>
                <c:pt idx="10">
                  <c:v>KICH</c:v>
                </c:pt>
                <c:pt idx="11">
                  <c:v>KIRC</c:v>
                </c:pt>
                <c:pt idx="12">
                  <c:v>KIRP</c:v>
                </c:pt>
                <c:pt idx="13">
                  <c:v>LAML</c:v>
                </c:pt>
                <c:pt idx="14">
                  <c:v>LGG</c:v>
                </c:pt>
                <c:pt idx="15">
                  <c:v>LIHC</c:v>
                </c:pt>
                <c:pt idx="16">
                  <c:v>LUAD</c:v>
                </c:pt>
                <c:pt idx="17">
                  <c:v>LUSC</c:v>
                </c:pt>
                <c:pt idx="18">
                  <c:v>MESO</c:v>
                </c:pt>
                <c:pt idx="19">
                  <c:v>OV</c:v>
                </c:pt>
                <c:pt idx="20">
                  <c:v>PAAD</c:v>
                </c:pt>
                <c:pt idx="21">
                  <c:v>PCPG</c:v>
                </c:pt>
                <c:pt idx="22">
                  <c:v>PRAD</c:v>
                </c:pt>
                <c:pt idx="23">
                  <c:v>READ</c:v>
                </c:pt>
                <c:pt idx="24">
                  <c:v>SARC</c:v>
                </c:pt>
                <c:pt idx="25">
                  <c:v>SKCM</c:v>
                </c:pt>
                <c:pt idx="26">
                  <c:v>STAD</c:v>
                </c:pt>
                <c:pt idx="27">
                  <c:v>TGCT</c:v>
                </c:pt>
                <c:pt idx="28">
                  <c:v>THCA</c:v>
                </c:pt>
                <c:pt idx="29">
                  <c:v>THYM</c:v>
                </c:pt>
                <c:pt idx="30">
                  <c:v>UCEC</c:v>
                </c:pt>
                <c:pt idx="31">
                  <c:v>UCS</c:v>
                </c:pt>
                <c:pt idx="32">
                  <c:v>UVM</c:v>
                </c:pt>
              </c:strCache>
            </c:strRef>
          </c:cat>
          <c:val>
            <c:numRef>
              <c:f>Sheet1!$E$2:$E$34</c:f>
              <c:numCache>
                <c:formatCode>General</c:formatCode>
                <c:ptCount val="33"/>
                <c:pt idx="0">
                  <c:v>0</c:v>
                </c:pt>
                <c:pt idx="1">
                  <c:v>21</c:v>
                </c:pt>
                <c:pt idx="2">
                  <c:v>96</c:v>
                </c:pt>
                <c:pt idx="3">
                  <c:v>3</c:v>
                </c:pt>
                <c:pt idx="4">
                  <c:v>9</c:v>
                </c:pt>
                <c:pt idx="5">
                  <c:v>38</c:v>
                </c:pt>
                <c:pt idx="6">
                  <c:v>0</c:v>
                </c:pt>
                <c:pt idx="7">
                  <c:v>16</c:v>
                </c:pt>
                <c:pt idx="8">
                  <c:v>2</c:v>
                </c:pt>
                <c:pt idx="9">
                  <c:v>50</c:v>
                </c:pt>
                <c:pt idx="10">
                  <c:v>0</c:v>
                </c:pt>
                <c:pt idx="11">
                  <c:v>160</c:v>
                </c:pt>
                <c:pt idx="12">
                  <c:v>45</c:v>
                </c:pt>
                <c:pt idx="13">
                  <c:v>0</c:v>
                </c:pt>
                <c:pt idx="14">
                  <c:v>0</c:v>
                </c:pt>
                <c:pt idx="15">
                  <c:v>50</c:v>
                </c:pt>
                <c:pt idx="16">
                  <c:v>32</c:v>
                </c:pt>
                <c:pt idx="17">
                  <c:v>42</c:v>
                </c:pt>
                <c:pt idx="18">
                  <c:v>0</c:v>
                </c:pt>
                <c:pt idx="19">
                  <c:v>0</c:v>
                </c:pt>
                <c:pt idx="20">
                  <c:v>10</c:v>
                </c:pt>
                <c:pt idx="21">
                  <c:v>3</c:v>
                </c:pt>
                <c:pt idx="22">
                  <c:v>50</c:v>
                </c:pt>
                <c:pt idx="23">
                  <c:v>7</c:v>
                </c:pt>
                <c:pt idx="24">
                  <c:v>4</c:v>
                </c:pt>
                <c:pt idx="25">
                  <c:v>2</c:v>
                </c:pt>
                <c:pt idx="26">
                  <c:v>2</c:v>
                </c:pt>
                <c:pt idx="27">
                  <c:v>0</c:v>
                </c:pt>
                <c:pt idx="28">
                  <c:v>56</c:v>
                </c:pt>
                <c:pt idx="29">
                  <c:v>2</c:v>
                </c:pt>
                <c:pt idx="30">
                  <c:v>46</c:v>
                </c:pt>
                <c:pt idx="31">
                  <c:v>0</c:v>
                </c:pt>
                <c:pt idx="32">
                  <c:v>0</c:v>
                </c:pt>
              </c:numCache>
            </c:numRef>
          </c:val>
          <c:extLst>
            <c:ext xmlns:c16="http://schemas.microsoft.com/office/drawing/2014/chart" uri="{C3380CC4-5D6E-409C-BE32-E72D297353CC}">
              <c16:uniqueId val="{00000001-3BE8-4851-A7E9-D9C0B25CE4DE}"/>
            </c:ext>
          </c:extLst>
        </c:ser>
        <c:dLbls>
          <c:showLegendKey val="0"/>
          <c:showVal val="0"/>
          <c:showCatName val="0"/>
          <c:showSerName val="0"/>
          <c:showPercent val="0"/>
          <c:showBubbleSize val="0"/>
        </c:dLbls>
        <c:gapWidth val="219"/>
        <c:overlap val="-27"/>
        <c:axId val="547511888"/>
        <c:axId val="547510576"/>
      </c:barChart>
      <c:catAx>
        <c:axId val="547511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7510576"/>
        <c:crosses val="autoZero"/>
        <c:auto val="1"/>
        <c:lblAlgn val="ctr"/>
        <c:lblOffset val="100"/>
        <c:noMultiLvlLbl val="0"/>
      </c:catAx>
      <c:valAx>
        <c:axId val="547510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75118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9D9A7-93E8-41E5-A404-552B802A59B9}" type="datetimeFigureOut">
              <a:rPr lang="en-US" smtClean="0"/>
              <a:t>4/7/2017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084EBD-8334-42CB-8460-77F6BC25BBDF}" type="slidenum">
              <a:rPr lang="en-US" smtClean="0"/>
              <a:t>‹#›</a:t>
            </a:fld>
            <a:endParaRPr lang="en-US"/>
          </a:p>
        </p:txBody>
      </p:sp>
    </p:spTree>
    <p:extLst>
      <p:ext uri="{BB962C8B-B14F-4D97-AF65-F5344CB8AC3E}">
        <p14:creationId xmlns:p14="http://schemas.microsoft.com/office/powerpoint/2010/main" val="2418837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084EBD-8334-42CB-8460-77F6BC25BBDF}" type="slidenum">
              <a:rPr lang="en-US" smtClean="0"/>
              <a:t>2</a:t>
            </a:fld>
            <a:endParaRPr lang="en-US"/>
          </a:p>
        </p:txBody>
      </p:sp>
    </p:spTree>
    <p:extLst>
      <p:ext uri="{BB962C8B-B14F-4D97-AF65-F5344CB8AC3E}">
        <p14:creationId xmlns:p14="http://schemas.microsoft.com/office/powerpoint/2010/main" val="2464898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084EBD-8334-42CB-8460-77F6BC25BBDF}" type="slidenum">
              <a:rPr lang="en-US" smtClean="0"/>
              <a:t>3</a:t>
            </a:fld>
            <a:endParaRPr lang="en-US"/>
          </a:p>
        </p:txBody>
      </p:sp>
    </p:spTree>
    <p:extLst>
      <p:ext uri="{BB962C8B-B14F-4D97-AF65-F5344CB8AC3E}">
        <p14:creationId xmlns:p14="http://schemas.microsoft.com/office/powerpoint/2010/main" val="987889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WGBS: GSE67205</a:t>
            </a:r>
          </a:p>
          <a:p>
            <a:r>
              <a:rPr lang="en-US" b="1" dirty="0" err="1">
                <a:latin typeface="Arial" panose="020B0604020202020204" pitchFamily="34" charset="0"/>
                <a:ea typeface="宋体" panose="02010600030101010101" pitchFamily="2" charset="-122"/>
                <a:cs typeface="Arial" panose="020B0604020202020204" pitchFamily="34" charset="0"/>
              </a:rPr>
              <a:t>MethylCap-seq</a:t>
            </a:r>
            <a:r>
              <a:rPr lang="en-US" b="1" dirty="0">
                <a:latin typeface="Arial" panose="020B0604020202020204" pitchFamily="34" charset="0"/>
                <a:ea typeface="宋体" panose="02010600030101010101" pitchFamily="2" charset="-122"/>
                <a:cs typeface="Arial" panose="020B0604020202020204" pitchFamily="34" charset="0"/>
              </a:rPr>
              <a:t>: </a:t>
            </a:r>
            <a:r>
              <a:rPr lang="en-US" sz="1200" b="0" i="0" kern="1200" dirty="0">
                <a:solidFill>
                  <a:schemeClr val="tx1"/>
                </a:solidFill>
                <a:effectLst/>
                <a:latin typeface="+mn-lt"/>
                <a:ea typeface="+mn-ea"/>
                <a:cs typeface="+mn-cs"/>
              </a:rPr>
              <a:t>GSE54854</a:t>
            </a:r>
            <a:endParaRPr lang="en-US" dirty="0"/>
          </a:p>
        </p:txBody>
      </p:sp>
      <p:sp>
        <p:nvSpPr>
          <p:cNvPr id="4" name="Slide Number Placeholder 3"/>
          <p:cNvSpPr>
            <a:spLocks noGrp="1"/>
          </p:cNvSpPr>
          <p:nvPr>
            <p:ph type="sldNum" sz="quarter" idx="10"/>
          </p:nvPr>
        </p:nvSpPr>
        <p:spPr/>
        <p:txBody>
          <a:bodyPr/>
          <a:lstStyle/>
          <a:p>
            <a:fld id="{04084EBD-8334-42CB-8460-77F6BC25BBDF}" type="slidenum">
              <a:rPr lang="en-US" smtClean="0"/>
              <a:t>4</a:t>
            </a:fld>
            <a:endParaRPr lang="en-US"/>
          </a:p>
        </p:txBody>
      </p:sp>
    </p:spTree>
    <p:extLst>
      <p:ext uri="{BB962C8B-B14F-4D97-AF65-F5344CB8AC3E}">
        <p14:creationId xmlns:p14="http://schemas.microsoft.com/office/powerpoint/2010/main" val="1053561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084EBD-8334-42CB-8460-77F6BC25BBDF}" type="slidenum">
              <a:rPr lang="en-US" smtClean="0"/>
              <a:t>5</a:t>
            </a:fld>
            <a:endParaRPr lang="en-US"/>
          </a:p>
        </p:txBody>
      </p:sp>
    </p:spTree>
    <p:extLst>
      <p:ext uri="{BB962C8B-B14F-4D97-AF65-F5344CB8AC3E}">
        <p14:creationId xmlns:p14="http://schemas.microsoft.com/office/powerpoint/2010/main" val="947865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084EBD-8334-42CB-8460-77F6BC25BBDF}" type="slidenum">
              <a:rPr lang="en-US" smtClean="0"/>
              <a:t>6</a:t>
            </a:fld>
            <a:endParaRPr lang="en-US"/>
          </a:p>
        </p:txBody>
      </p:sp>
    </p:spTree>
    <p:extLst>
      <p:ext uri="{BB962C8B-B14F-4D97-AF65-F5344CB8AC3E}">
        <p14:creationId xmlns:p14="http://schemas.microsoft.com/office/powerpoint/2010/main" val="1337018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380F28-4CF2-4C1C-BF04-F6DBC5873A0F}" type="datetimeFigureOut">
              <a:rPr lang="en-US" smtClean="0"/>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755CF-929B-4A0E-94C9-C1A45917346B}" type="slidenum">
              <a:rPr lang="en-US" smtClean="0"/>
              <a:t>‹#›</a:t>
            </a:fld>
            <a:endParaRPr lang="en-US"/>
          </a:p>
        </p:txBody>
      </p:sp>
    </p:spTree>
    <p:extLst>
      <p:ext uri="{BB962C8B-B14F-4D97-AF65-F5344CB8AC3E}">
        <p14:creationId xmlns:p14="http://schemas.microsoft.com/office/powerpoint/2010/main" val="3711168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380F28-4CF2-4C1C-BF04-F6DBC5873A0F}" type="datetimeFigureOut">
              <a:rPr lang="en-US" smtClean="0"/>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755CF-929B-4A0E-94C9-C1A45917346B}" type="slidenum">
              <a:rPr lang="en-US" smtClean="0"/>
              <a:t>‹#›</a:t>
            </a:fld>
            <a:endParaRPr lang="en-US"/>
          </a:p>
        </p:txBody>
      </p:sp>
    </p:spTree>
    <p:extLst>
      <p:ext uri="{BB962C8B-B14F-4D97-AF65-F5344CB8AC3E}">
        <p14:creationId xmlns:p14="http://schemas.microsoft.com/office/powerpoint/2010/main" val="1874197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380F28-4CF2-4C1C-BF04-F6DBC5873A0F}" type="datetimeFigureOut">
              <a:rPr lang="en-US" smtClean="0"/>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755CF-929B-4A0E-94C9-C1A45917346B}" type="slidenum">
              <a:rPr lang="en-US" smtClean="0"/>
              <a:t>‹#›</a:t>
            </a:fld>
            <a:endParaRPr lang="en-US"/>
          </a:p>
        </p:txBody>
      </p:sp>
    </p:spTree>
    <p:extLst>
      <p:ext uri="{BB962C8B-B14F-4D97-AF65-F5344CB8AC3E}">
        <p14:creationId xmlns:p14="http://schemas.microsoft.com/office/powerpoint/2010/main" val="1412759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380F28-4CF2-4C1C-BF04-F6DBC5873A0F}" type="datetimeFigureOut">
              <a:rPr lang="en-US" smtClean="0"/>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755CF-929B-4A0E-94C9-C1A45917346B}" type="slidenum">
              <a:rPr lang="en-US" smtClean="0"/>
              <a:t>‹#›</a:t>
            </a:fld>
            <a:endParaRPr lang="en-US"/>
          </a:p>
        </p:txBody>
      </p:sp>
    </p:spTree>
    <p:extLst>
      <p:ext uri="{BB962C8B-B14F-4D97-AF65-F5344CB8AC3E}">
        <p14:creationId xmlns:p14="http://schemas.microsoft.com/office/powerpoint/2010/main" val="2215562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380F28-4CF2-4C1C-BF04-F6DBC5873A0F}" type="datetimeFigureOut">
              <a:rPr lang="en-US" smtClean="0"/>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F755CF-929B-4A0E-94C9-C1A45917346B}" type="slidenum">
              <a:rPr lang="en-US" smtClean="0"/>
              <a:t>‹#›</a:t>
            </a:fld>
            <a:endParaRPr lang="en-US"/>
          </a:p>
        </p:txBody>
      </p:sp>
    </p:spTree>
    <p:extLst>
      <p:ext uri="{BB962C8B-B14F-4D97-AF65-F5344CB8AC3E}">
        <p14:creationId xmlns:p14="http://schemas.microsoft.com/office/powerpoint/2010/main" val="396322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380F28-4CF2-4C1C-BF04-F6DBC5873A0F}" type="datetimeFigureOut">
              <a:rPr lang="en-US" smtClean="0"/>
              <a:t>4/7/2017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F755CF-929B-4A0E-94C9-C1A45917346B}" type="slidenum">
              <a:rPr lang="en-US" smtClean="0"/>
              <a:t>‹#›</a:t>
            </a:fld>
            <a:endParaRPr lang="en-US"/>
          </a:p>
        </p:txBody>
      </p:sp>
    </p:spTree>
    <p:extLst>
      <p:ext uri="{BB962C8B-B14F-4D97-AF65-F5344CB8AC3E}">
        <p14:creationId xmlns:p14="http://schemas.microsoft.com/office/powerpoint/2010/main" val="1730396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380F28-4CF2-4C1C-BF04-F6DBC5873A0F}" type="datetimeFigureOut">
              <a:rPr lang="en-US" smtClean="0"/>
              <a:t>4/7/2017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F755CF-929B-4A0E-94C9-C1A45917346B}" type="slidenum">
              <a:rPr lang="en-US" smtClean="0"/>
              <a:t>‹#›</a:t>
            </a:fld>
            <a:endParaRPr lang="en-US"/>
          </a:p>
        </p:txBody>
      </p:sp>
    </p:spTree>
    <p:extLst>
      <p:ext uri="{BB962C8B-B14F-4D97-AF65-F5344CB8AC3E}">
        <p14:creationId xmlns:p14="http://schemas.microsoft.com/office/powerpoint/2010/main" val="4009341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380F28-4CF2-4C1C-BF04-F6DBC5873A0F}" type="datetimeFigureOut">
              <a:rPr lang="en-US" smtClean="0"/>
              <a:t>4/7/2017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F755CF-929B-4A0E-94C9-C1A45917346B}" type="slidenum">
              <a:rPr lang="en-US" smtClean="0"/>
              <a:t>‹#›</a:t>
            </a:fld>
            <a:endParaRPr lang="en-US"/>
          </a:p>
        </p:txBody>
      </p:sp>
    </p:spTree>
    <p:extLst>
      <p:ext uri="{BB962C8B-B14F-4D97-AF65-F5344CB8AC3E}">
        <p14:creationId xmlns:p14="http://schemas.microsoft.com/office/powerpoint/2010/main" val="2451296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380F28-4CF2-4C1C-BF04-F6DBC5873A0F}" type="datetimeFigureOut">
              <a:rPr lang="en-US" smtClean="0"/>
              <a:t>4/7/2017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F755CF-929B-4A0E-94C9-C1A45917346B}" type="slidenum">
              <a:rPr lang="en-US" smtClean="0"/>
              <a:t>‹#›</a:t>
            </a:fld>
            <a:endParaRPr lang="en-US"/>
          </a:p>
        </p:txBody>
      </p:sp>
    </p:spTree>
    <p:extLst>
      <p:ext uri="{BB962C8B-B14F-4D97-AF65-F5344CB8AC3E}">
        <p14:creationId xmlns:p14="http://schemas.microsoft.com/office/powerpoint/2010/main" val="3751750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380F28-4CF2-4C1C-BF04-F6DBC5873A0F}" type="datetimeFigureOut">
              <a:rPr lang="en-US" smtClean="0"/>
              <a:t>4/7/2017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F755CF-929B-4A0E-94C9-C1A45917346B}" type="slidenum">
              <a:rPr lang="en-US" smtClean="0"/>
              <a:t>‹#›</a:t>
            </a:fld>
            <a:endParaRPr lang="en-US"/>
          </a:p>
        </p:txBody>
      </p:sp>
    </p:spTree>
    <p:extLst>
      <p:ext uri="{BB962C8B-B14F-4D97-AF65-F5344CB8AC3E}">
        <p14:creationId xmlns:p14="http://schemas.microsoft.com/office/powerpoint/2010/main" val="286875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380F28-4CF2-4C1C-BF04-F6DBC5873A0F}" type="datetimeFigureOut">
              <a:rPr lang="en-US" smtClean="0"/>
              <a:t>4/7/2017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F755CF-929B-4A0E-94C9-C1A45917346B}" type="slidenum">
              <a:rPr lang="en-US" smtClean="0"/>
              <a:t>‹#›</a:t>
            </a:fld>
            <a:endParaRPr lang="en-US"/>
          </a:p>
        </p:txBody>
      </p:sp>
    </p:spTree>
    <p:extLst>
      <p:ext uri="{BB962C8B-B14F-4D97-AF65-F5344CB8AC3E}">
        <p14:creationId xmlns:p14="http://schemas.microsoft.com/office/powerpoint/2010/main" val="3279750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380F28-4CF2-4C1C-BF04-F6DBC5873A0F}" type="datetimeFigureOut">
              <a:rPr lang="en-US" smtClean="0"/>
              <a:t>4/7/2017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F755CF-929B-4A0E-94C9-C1A45917346B}" type="slidenum">
              <a:rPr lang="en-US" smtClean="0"/>
              <a:t>‹#›</a:t>
            </a:fld>
            <a:endParaRPr lang="en-US"/>
          </a:p>
        </p:txBody>
      </p:sp>
    </p:spTree>
    <p:extLst>
      <p:ext uri="{BB962C8B-B14F-4D97-AF65-F5344CB8AC3E}">
        <p14:creationId xmlns:p14="http://schemas.microsoft.com/office/powerpoint/2010/main" val="4559210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71775" y="1801924"/>
            <a:ext cx="8162649" cy="1077218"/>
          </a:xfrm>
          <a:prstGeom prst="rect">
            <a:avLst/>
          </a:prstGeom>
        </p:spPr>
        <p:txBody>
          <a:bodyPr wrap="square">
            <a:spAutoFit/>
          </a:bodyPr>
          <a:lstStyle/>
          <a:p>
            <a:pPr algn="ctr"/>
            <a:r>
              <a:rPr lang="en-US" sz="2400" b="1" dirty="0">
                <a:latin typeface="Arial" panose="020B0604020202020204" pitchFamily="34" charset="0"/>
                <a:cs typeface="Arial" panose="020B0604020202020204" pitchFamily="34" charset="0"/>
              </a:rPr>
              <a:t>No-invasive DNA methylation based pancreatic cancer biomarker Identification and validation</a:t>
            </a:r>
            <a:endParaRPr lang="en-US" sz="2400" b="1" dirty="0">
              <a:latin typeface="Arial" panose="020B0604020202020204" pitchFamily="34" charset="0"/>
              <a:ea typeface="宋体" panose="02010600030101010101" pitchFamily="2" charset="-122"/>
              <a:cs typeface="Arial" panose="020B0604020202020204" pitchFamily="34" charset="0"/>
            </a:endParaRPr>
          </a:p>
          <a:p>
            <a:endParaRPr lang="en-US" sz="1600" b="1" dirty="0">
              <a:latin typeface="Arial" panose="020B0604020202020204" pitchFamily="34" charset="0"/>
              <a:ea typeface="宋体" panose="02010600030101010101" pitchFamily="2" charset="-122"/>
              <a:cs typeface="Arial" panose="020B0604020202020204" pitchFamily="34" charset="0"/>
            </a:endParaRPr>
          </a:p>
        </p:txBody>
      </p:sp>
      <p:sp>
        <p:nvSpPr>
          <p:cNvPr id="6" name="Rectangle 5"/>
          <p:cNvSpPr/>
          <p:nvPr/>
        </p:nvSpPr>
        <p:spPr>
          <a:xfrm>
            <a:off x="371750" y="3678349"/>
            <a:ext cx="8162649" cy="1200329"/>
          </a:xfrm>
          <a:prstGeom prst="rect">
            <a:avLst/>
          </a:prstGeom>
        </p:spPr>
        <p:txBody>
          <a:bodyPr wrap="square">
            <a:spAutoFit/>
          </a:bodyPr>
          <a:lstStyle/>
          <a:p>
            <a:pPr algn="ctr"/>
            <a:r>
              <a:rPr lang="en-US" sz="2400" b="1" dirty="0">
                <a:latin typeface="Arial" panose="020B0604020202020204" pitchFamily="34" charset="0"/>
                <a:cs typeface="Arial" panose="020B0604020202020204" pitchFamily="34" charset="0"/>
              </a:rPr>
              <a:t>Shicheng Guo</a:t>
            </a:r>
          </a:p>
          <a:p>
            <a:pPr algn="ctr"/>
            <a:endParaRPr lang="en-US" sz="2400" b="1" dirty="0">
              <a:latin typeface="Arial" panose="020B0604020202020204" pitchFamily="34" charset="0"/>
              <a:cs typeface="Arial" panose="020B0604020202020204" pitchFamily="34" charset="0"/>
            </a:endParaRPr>
          </a:p>
          <a:p>
            <a:pPr algn="ctr"/>
            <a:r>
              <a:rPr lang="en-US" sz="2400" b="1" dirty="0">
                <a:latin typeface="Arial" panose="020B0604020202020204" pitchFamily="34" charset="0"/>
                <a:ea typeface="宋体" panose="02010600030101010101" pitchFamily="2" charset="-122"/>
                <a:cs typeface="Arial" panose="020B0604020202020204" pitchFamily="34" charset="0"/>
              </a:rPr>
              <a:t>April 6</a:t>
            </a:r>
            <a:r>
              <a:rPr lang="en-US" sz="2400" b="1" baseline="30000" dirty="0">
                <a:latin typeface="Arial" panose="020B0604020202020204" pitchFamily="34" charset="0"/>
                <a:ea typeface="宋体" panose="02010600030101010101" pitchFamily="2" charset="-122"/>
                <a:cs typeface="Arial" panose="020B0604020202020204" pitchFamily="34" charset="0"/>
              </a:rPr>
              <a:t>th</a:t>
            </a:r>
            <a:r>
              <a:rPr lang="en-US" sz="2400" b="1" dirty="0">
                <a:latin typeface="Arial" panose="020B0604020202020204" pitchFamily="34" charset="0"/>
                <a:ea typeface="宋体" panose="02010600030101010101" pitchFamily="2" charset="-122"/>
                <a:cs typeface="Arial" panose="020B0604020202020204" pitchFamily="34" charset="0"/>
              </a:rPr>
              <a:t> 2017</a:t>
            </a:r>
            <a:endParaRPr lang="en-US" sz="1600" b="1" dirty="0">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2777224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7308" y="1918029"/>
            <a:ext cx="7661189" cy="2862322"/>
          </a:xfrm>
          <a:prstGeom prst="rect">
            <a:avLst/>
          </a:prstGeom>
        </p:spPr>
        <p:txBody>
          <a:bodyPr wrap="square">
            <a:spAutoFit/>
          </a:bodyPr>
          <a:lstStyle/>
          <a:p>
            <a:r>
              <a:rPr lang="en-US" dirty="0">
                <a:solidFill>
                  <a:srgbClr val="000000"/>
                </a:solidFill>
                <a:latin typeface="arial" panose="020B0604020202020204" pitchFamily="34" charset="0"/>
              </a:rPr>
              <a:t>We develop a novel analysis method for WGBS data that allows us to measure diverse aspects of methylation information genome-wide. Overall design: modeling of WGBS data for a diverse set of samples. BAM files for data generated in this study can be found in SRP072078 (PRJNA315696), SRP072071 (PRJNA315694), SRP072075 (PRJNA315695) and SRP072141 (PRJNA315903). The rest of the data was downloaded from other studies: GSE46644, GSE49629, GSE52972, GSE31742. For the latter, N/As have been used in </a:t>
            </a:r>
            <a:r>
              <a:rPr lang="en-US" dirty="0" err="1">
                <a:solidFill>
                  <a:srgbClr val="000000"/>
                </a:solidFill>
                <a:latin typeface="arial" panose="020B0604020202020204" pitchFamily="34" charset="0"/>
              </a:rPr>
              <a:t>BioSample</a:t>
            </a:r>
            <a:r>
              <a:rPr lang="en-US" dirty="0">
                <a:solidFill>
                  <a:srgbClr val="000000"/>
                </a:solidFill>
                <a:latin typeface="arial" panose="020B0604020202020204" pitchFamily="34" charset="0"/>
              </a:rPr>
              <a:t> and instrument model </a:t>
            </a:r>
            <a:r>
              <a:rPr lang="en-US" dirty="0" err="1">
                <a:solidFill>
                  <a:srgbClr val="000000"/>
                </a:solidFill>
                <a:latin typeface="arial" panose="020B0604020202020204" pitchFamily="34" charset="0"/>
              </a:rPr>
              <a:t>fields.</a:t>
            </a:r>
            <a:r>
              <a:rPr lang="en-US" b="1" dirty="0" err="1">
                <a:solidFill>
                  <a:srgbClr val="642A8F"/>
                </a:solidFill>
                <a:latin typeface="arial" panose="020B0604020202020204" pitchFamily="34" charset="0"/>
              </a:rPr>
              <a:t>Less</a:t>
            </a:r>
            <a:r>
              <a:rPr lang="en-US" b="1" dirty="0">
                <a:solidFill>
                  <a:srgbClr val="642A8F"/>
                </a:solidFill>
                <a:latin typeface="arial" panose="020B0604020202020204" pitchFamily="34" charset="0"/>
              </a:rPr>
              <a:t>...</a:t>
            </a:r>
            <a:br>
              <a:rPr lang="en-US" dirty="0"/>
            </a:br>
            <a:endParaRPr lang="en-US" dirty="0"/>
          </a:p>
        </p:txBody>
      </p:sp>
    </p:spTree>
    <p:extLst>
      <p:ext uri="{BB962C8B-B14F-4D97-AF65-F5344CB8AC3E}">
        <p14:creationId xmlns:p14="http://schemas.microsoft.com/office/powerpoint/2010/main" val="590780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24001" y="314039"/>
            <a:ext cx="8273419" cy="400110"/>
          </a:xfrm>
          <a:prstGeom prst="rect">
            <a:avLst/>
          </a:prstGeom>
        </p:spPr>
        <p:txBody>
          <a:bodyPr wrap="none">
            <a:spAutoFit/>
          </a:bodyPr>
          <a:lstStyle/>
          <a:p>
            <a:r>
              <a:rPr lang="en-US" sz="2000" b="1" dirty="0">
                <a:latin typeface="Arial" panose="020B0604020202020204" pitchFamily="34" charset="0"/>
                <a:cs typeface="Arial" panose="020B0604020202020204" pitchFamily="34" charset="0"/>
              </a:rPr>
              <a:t>Pancreatic Cancer Clinical Characteristic Require Early Diagnosis </a:t>
            </a:r>
            <a:endParaRPr lang="en-US" sz="2000" dirty="0"/>
          </a:p>
        </p:txBody>
      </p:sp>
      <p:grpSp>
        <p:nvGrpSpPr>
          <p:cNvPr id="10" name="Group 9"/>
          <p:cNvGrpSpPr/>
          <p:nvPr/>
        </p:nvGrpSpPr>
        <p:grpSpPr>
          <a:xfrm>
            <a:off x="1170943" y="1118878"/>
            <a:ext cx="5646543" cy="3113590"/>
            <a:chOff x="1564484" y="1385094"/>
            <a:chExt cx="5646543" cy="3113590"/>
          </a:xfrm>
        </p:grpSpPr>
        <p:pic>
          <p:nvPicPr>
            <p:cNvPr id="2" name="Picture 1"/>
            <p:cNvPicPr>
              <a:picLocks noChangeAspect="1" noChangeArrowheads="1"/>
            </p:cNvPicPr>
            <p:nvPr/>
          </p:nvPicPr>
          <p:blipFill rotWithShape="1">
            <a:blip r:embed="rId3" cstate="print"/>
            <a:srcRect l="76970" t="53052" b="24695"/>
            <a:stretch/>
          </p:blipFill>
          <p:spPr bwMode="auto">
            <a:xfrm>
              <a:off x="1840373" y="1412111"/>
              <a:ext cx="2434491" cy="2824224"/>
            </a:xfrm>
            <a:prstGeom prst="rect">
              <a:avLst/>
            </a:prstGeom>
            <a:noFill/>
            <a:ln w="9525">
              <a:noFill/>
              <a:round/>
              <a:headEnd/>
              <a:tailEnd/>
            </a:ln>
          </p:spPr>
        </p:pic>
        <p:pic>
          <p:nvPicPr>
            <p:cNvPr id="3" name="Picture 2"/>
            <p:cNvPicPr>
              <a:picLocks noChangeAspect="1" noChangeArrowheads="1"/>
            </p:cNvPicPr>
            <p:nvPr/>
          </p:nvPicPr>
          <p:blipFill rotWithShape="1">
            <a:blip r:embed="rId4" cstate="print"/>
            <a:srcRect l="76166" t="52912" b="22837"/>
            <a:stretch/>
          </p:blipFill>
          <p:spPr bwMode="auto">
            <a:xfrm>
              <a:off x="4537274" y="1385153"/>
              <a:ext cx="2673753" cy="3113531"/>
            </a:xfrm>
            <a:prstGeom prst="rect">
              <a:avLst/>
            </a:prstGeom>
            <a:noFill/>
            <a:ln w="9525">
              <a:noFill/>
              <a:round/>
              <a:headEnd/>
              <a:tailEnd/>
            </a:ln>
          </p:spPr>
        </p:pic>
        <p:sp>
          <p:nvSpPr>
            <p:cNvPr id="9" name="Rectangle 8"/>
            <p:cNvSpPr/>
            <p:nvPr/>
          </p:nvSpPr>
          <p:spPr>
            <a:xfrm>
              <a:off x="1564484" y="1385094"/>
              <a:ext cx="4572000" cy="338554"/>
            </a:xfrm>
            <a:prstGeom prst="rect">
              <a:avLst/>
            </a:prstGeom>
          </p:spPr>
          <p:txBody>
            <a:bodyPr>
              <a:spAutoFit/>
            </a:bodyPr>
            <a:lstStyle/>
            <a:p>
              <a:r>
                <a:rPr lang="en-US" sz="1600" b="1" dirty="0">
                  <a:latin typeface="Arial" panose="020B0604020202020204" pitchFamily="34" charset="0"/>
                  <a:cs typeface="Arial" panose="020B0604020202020204" pitchFamily="34" charset="0"/>
                </a:rPr>
                <a:t>A                                              B</a:t>
              </a:r>
            </a:p>
          </p:txBody>
        </p:sp>
      </p:grpSp>
      <p:sp>
        <p:nvSpPr>
          <p:cNvPr id="8" name="Rectangle 7"/>
          <p:cNvSpPr/>
          <p:nvPr/>
        </p:nvSpPr>
        <p:spPr>
          <a:xfrm>
            <a:off x="893151" y="4050315"/>
            <a:ext cx="7627717" cy="523220"/>
          </a:xfrm>
          <a:prstGeom prst="rect">
            <a:avLst/>
          </a:prstGeom>
        </p:spPr>
        <p:txBody>
          <a:bodyPr wrap="square">
            <a:spAutoFit/>
          </a:bodyPr>
          <a:lstStyle/>
          <a:p>
            <a:pPr fontAlgn="base"/>
            <a:r>
              <a:rPr lang="en-US" sz="1400" b="1" dirty="0">
                <a:latin typeface="Arial" panose="020B0604020202020204" pitchFamily="34" charset="0"/>
                <a:ea typeface="宋体" panose="02010600030101010101" pitchFamily="2" charset="-122"/>
                <a:cs typeface="Arial" panose="020B0604020202020204" pitchFamily="34" charset="0"/>
              </a:rPr>
              <a:t>A: Stage Distribution by Race, United States, 2006 to 2012.</a:t>
            </a:r>
          </a:p>
          <a:p>
            <a:r>
              <a:rPr lang="en-US" sz="1400" b="1" dirty="0">
                <a:latin typeface="Arial" panose="020B0604020202020204" pitchFamily="34" charset="0"/>
                <a:ea typeface="宋体" panose="02010600030101010101" pitchFamily="2" charset="-122"/>
                <a:cs typeface="Arial" panose="020B0604020202020204" pitchFamily="34" charset="0"/>
              </a:rPr>
              <a:t>B: Five-Year Relative Survival Rates by Stage at Diagnosis and Race, US, 2006 to 2012.</a:t>
            </a:r>
          </a:p>
        </p:txBody>
      </p:sp>
      <p:sp>
        <p:nvSpPr>
          <p:cNvPr id="11" name="Rectangle 10"/>
          <p:cNvSpPr/>
          <p:nvPr/>
        </p:nvSpPr>
        <p:spPr>
          <a:xfrm rot="16200000">
            <a:off x="866642" y="2088218"/>
            <a:ext cx="943337" cy="307777"/>
          </a:xfrm>
          <a:prstGeom prst="rect">
            <a:avLst/>
          </a:prstGeom>
        </p:spPr>
        <p:txBody>
          <a:bodyPr wrap="square">
            <a:spAutoFit/>
          </a:bodyPr>
          <a:lstStyle/>
          <a:p>
            <a:r>
              <a:rPr lang="en-US" sz="1400" b="1" dirty="0">
                <a:latin typeface="Arial" panose="020B0604020202020204" pitchFamily="34" charset="0"/>
                <a:ea typeface="宋体" panose="02010600030101010101" pitchFamily="2" charset="-122"/>
                <a:cs typeface="Arial" panose="020B0604020202020204" pitchFamily="34" charset="0"/>
              </a:rPr>
              <a:t>Percent</a:t>
            </a:r>
          </a:p>
        </p:txBody>
      </p:sp>
      <p:sp>
        <p:nvSpPr>
          <p:cNvPr id="13" name="Rectangle 12"/>
          <p:cNvSpPr/>
          <p:nvPr/>
        </p:nvSpPr>
        <p:spPr>
          <a:xfrm rot="16200000">
            <a:off x="3563543" y="2090167"/>
            <a:ext cx="943337" cy="307777"/>
          </a:xfrm>
          <a:prstGeom prst="rect">
            <a:avLst/>
          </a:prstGeom>
        </p:spPr>
        <p:txBody>
          <a:bodyPr wrap="square">
            <a:spAutoFit/>
          </a:bodyPr>
          <a:lstStyle/>
          <a:p>
            <a:r>
              <a:rPr lang="en-US" sz="1400" b="1" dirty="0">
                <a:latin typeface="Arial" panose="020B0604020202020204" pitchFamily="34" charset="0"/>
                <a:ea typeface="宋体" panose="02010600030101010101" pitchFamily="2" charset="-122"/>
                <a:cs typeface="Arial" panose="020B0604020202020204" pitchFamily="34" charset="0"/>
              </a:rPr>
              <a:t>Percent</a:t>
            </a:r>
          </a:p>
        </p:txBody>
      </p:sp>
      <p:sp>
        <p:nvSpPr>
          <p:cNvPr id="14" name="Rectangle 13"/>
          <p:cNvSpPr/>
          <p:nvPr/>
        </p:nvSpPr>
        <p:spPr>
          <a:xfrm>
            <a:off x="395439" y="4785528"/>
            <a:ext cx="8530542" cy="584775"/>
          </a:xfrm>
          <a:prstGeom prst="rect">
            <a:avLst/>
          </a:prstGeom>
        </p:spPr>
        <p:txBody>
          <a:bodyPr wrap="square">
            <a:spAutoFit/>
          </a:bodyPr>
          <a:lstStyle/>
          <a:p>
            <a:pPr fontAlgn="base"/>
            <a:r>
              <a:rPr lang="en-US" sz="1600" b="1" dirty="0">
                <a:latin typeface="Arial" panose="020B0604020202020204" pitchFamily="34" charset="0"/>
                <a:ea typeface="宋体" panose="02010600030101010101" pitchFamily="2" charset="-122"/>
                <a:cs typeface="Arial" panose="020B0604020202020204" pitchFamily="34" charset="0"/>
              </a:rPr>
              <a:t>80-90% pancreatic cancer patient diagnosed at regional and distant metastasis stage. While there are ~30% 5 year survival rates if they are diagnosed at localized stage. </a:t>
            </a:r>
          </a:p>
        </p:txBody>
      </p:sp>
      <p:sp>
        <p:nvSpPr>
          <p:cNvPr id="15" name="Rectangle 14"/>
          <p:cNvSpPr/>
          <p:nvPr/>
        </p:nvSpPr>
        <p:spPr>
          <a:xfrm>
            <a:off x="395439" y="5485784"/>
            <a:ext cx="8530542" cy="1077218"/>
          </a:xfrm>
          <a:prstGeom prst="rect">
            <a:avLst/>
          </a:prstGeom>
        </p:spPr>
        <p:txBody>
          <a:bodyPr wrap="square">
            <a:spAutoFit/>
          </a:bodyPr>
          <a:lstStyle/>
          <a:p>
            <a:pPr fontAlgn="base"/>
            <a:r>
              <a:rPr lang="en-US" sz="1600" b="1" dirty="0">
                <a:latin typeface="Arial" panose="020B0604020202020204" pitchFamily="34" charset="0"/>
                <a:ea typeface="宋体" panose="02010600030101010101" pitchFamily="2" charset="-122"/>
                <a:cs typeface="Arial" panose="020B0604020202020204" pitchFamily="34" charset="0"/>
              </a:rPr>
              <a:t>Reality: </a:t>
            </a:r>
          </a:p>
          <a:p>
            <a:pPr fontAlgn="base"/>
            <a:r>
              <a:rPr lang="en-US" sz="1600" b="1" dirty="0">
                <a:latin typeface="Arial" panose="020B0604020202020204" pitchFamily="34" charset="0"/>
                <a:ea typeface="宋体" panose="02010600030101010101" pitchFamily="2" charset="-122"/>
                <a:cs typeface="Arial" panose="020B0604020202020204" pitchFamily="34" charset="0"/>
              </a:rPr>
              <a:t>1, Early stage PC is hard to collected. </a:t>
            </a:r>
          </a:p>
          <a:p>
            <a:pPr fontAlgn="base"/>
            <a:r>
              <a:rPr lang="en-US" sz="1600" b="1" dirty="0">
                <a:latin typeface="Arial" panose="020B0604020202020204" pitchFamily="34" charset="0"/>
                <a:ea typeface="宋体" panose="02010600030101010101" pitchFamily="2" charset="-122"/>
                <a:cs typeface="Arial" panose="020B0604020202020204" pitchFamily="34" charset="0"/>
              </a:rPr>
              <a:t>2, We still have chance to get some IIA, IIB, IIIA or IIIB samples</a:t>
            </a:r>
          </a:p>
          <a:p>
            <a:pPr fontAlgn="base"/>
            <a:r>
              <a:rPr lang="en-US" sz="1600" b="1" dirty="0">
                <a:latin typeface="Arial" panose="020B0604020202020204" pitchFamily="34" charset="0"/>
                <a:ea typeface="宋体" panose="02010600030101010101" pitchFamily="2" charset="-122"/>
                <a:cs typeface="Arial" panose="020B0604020202020204" pitchFamily="34" charset="0"/>
              </a:rPr>
              <a:t>3, Compare II,III with IV samples to inference methylation occurred in early stage  </a:t>
            </a:r>
          </a:p>
        </p:txBody>
      </p:sp>
      <p:sp>
        <p:nvSpPr>
          <p:cNvPr id="16" name="TextBox 15"/>
          <p:cNvSpPr txBox="1"/>
          <p:nvPr/>
        </p:nvSpPr>
        <p:spPr>
          <a:xfrm>
            <a:off x="4571694" y="1548925"/>
            <a:ext cx="2064989" cy="307777"/>
          </a:xfrm>
          <a:prstGeom prst="rect">
            <a:avLst/>
          </a:prstGeom>
          <a:noFill/>
        </p:spPr>
        <p:txBody>
          <a:bodyPr wrap="none" rtlCol="0">
            <a:spAutoFit/>
          </a:bodyPr>
          <a:lstStyle/>
          <a:p>
            <a:r>
              <a:rPr lang="en-US" sz="1400" b="1" dirty="0">
                <a:latin typeface="Arial" panose="020B0604020202020204" pitchFamily="34" charset="0"/>
                <a:cs typeface="Arial" panose="020B0604020202020204" pitchFamily="34" charset="0"/>
              </a:rPr>
              <a:t>10 times survival ratio</a:t>
            </a:r>
          </a:p>
        </p:txBody>
      </p:sp>
    </p:spTree>
    <p:extLst>
      <p:ext uri="{BB962C8B-B14F-4D97-AF65-F5344CB8AC3E}">
        <p14:creationId xmlns:p14="http://schemas.microsoft.com/office/powerpoint/2010/main" val="4235642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ancreatic canc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6908" y="816986"/>
            <a:ext cx="3215593" cy="36739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pancreas in the digestive syste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6650" y="990606"/>
            <a:ext cx="3085404" cy="350037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215225" y="310835"/>
            <a:ext cx="7205819" cy="400110"/>
          </a:xfrm>
          <a:prstGeom prst="rect">
            <a:avLst/>
          </a:prstGeom>
        </p:spPr>
        <p:txBody>
          <a:bodyPr wrap="none">
            <a:spAutoFit/>
          </a:bodyPr>
          <a:lstStyle/>
          <a:p>
            <a:r>
              <a:rPr lang="en-US" sz="2000" b="1" dirty="0">
                <a:latin typeface="Arial" panose="020B0604020202020204" pitchFamily="34" charset="0"/>
                <a:cs typeface="Arial" panose="020B0604020202020204" pitchFamily="34" charset="0"/>
              </a:rPr>
              <a:t>Pancreatic Cancer </a:t>
            </a:r>
            <a:r>
              <a:rPr lang="en-US" sz="2000" b="1" dirty="0">
                <a:latin typeface="Arial" panose="020B0604020202020204" pitchFamily="34" charset="0"/>
                <a:ea typeface="宋体" panose="02010600030101010101" pitchFamily="2" charset="-122"/>
                <a:cs typeface="Arial" panose="020B0604020202020204" pitchFamily="34" charset="0"/>
              </a:rPr>
              <a:t>Metastasis Mode: adjacent and </a:t>
            </a:r>
            <a:r>
              <a:rPr lang="en-US" sz="2000" b="1" dirty="0" err="1">
                <a:latin typeface="Arial" panose="020B0604020202020204" pitchFamily="34" charset="0"/>
                <a:ea typeface="宋体" panose="02010600030101010101" pitchFamily="2" charset="-122"/>
                <a:cs typeface="Arial" panose="020B0604020202020204" pitchFamily="34" charset="0"/>
              </a:rPr>
              <a:t>romote</a:t>
            </a:r>
            <a:endParaRPr lang="en-US" sz="2000" b="1" dirty="0">
              <a:latin typeface="Arial" panose="020B0604020202020204" pitchFamily="34" charset="0"/>
              <a:cs typeface="Arial" panose="020B0604020202020204" pitchFamily="34" charset="0"/>
            </a:endParaRPr>
          </a:p>
        </p:txBody>
      </p:sp>
      <p:sp>
        <p:nvSpPr>
          <p:cNvPr id="2" name="Rectangle 1"/>
          <p:cNvSpPr/>
          <p:nvPr/>
        </p:nvSpPr>
        <p:spPr>
          <a:xfrm>
            <a:off x="1524557" y="4876946"/>
            <a:ext cx="6584701" cy="369332"/>
          </a:xfrm>
          <a:prstGeom prst="rect">
            <a:avLst/>
          </a:prstGeom>
        </p:spPr>
        <p:txBody>
          <a:bodyPr wrap="square">
            <a:spAutoFit/>
          </a:bodyPr>
          <a:lstStyle/>
          <a:p>
            <a:r>
              <a:rPr lang="en-US" b="1" dirty="0">
                <a:latin typeface="Arial" panose="020B0604020202020204" pitchFamily="34" charset="0"/>
                <a:ea typeface="宋体" panose="02010600030101010101" pitchFamily="2" charset="-122"/>
                <a:cs typeface="Arial" panose="020B0604020202020204" pitchFamily="34" charset="0"/>
              </a:rPr>
              <a:t>Stomach, Spleen, </a:t>
            </a:r>
            <a:r>
              <a:rPr lang="en-US" altLang="zh-CN" b="1" dirty="0">
                <a:latin typeface="Arial" panose="020B0604020202020204" pitchFamily="34" charset="0"/>
                <a:ea typeface="宋体" panose="02010600030101010101" pitchFamily="2" charset="-122"/>
                <a:cs typeface="Arial" panose="020B0604020202020204" pitchFamily="34" charset="0"/>
              </a:rPr>
              <a:t>Small intestine =&gt; </a:t>
            </a:r>
            <a:r>
              <a:rPr lang="en-US" b="1" dirty="0">
                <a:latin typeface="Arial" panose="020B0604020202020204" pitchFamily="34" charset="0"/>
                <a:ea typeface="宋体" panose="02010600030101010101" pitchFamily="2" charset="-122"/>
                <a:cs typeface="Arial" panose="020B0604020202020204" pitchFamily="34" charset="0"/>
              </a:rPr>
              <a:t>Liver, Lung</a:t>
            </a:r>
          </a:p>
        </p:txBody>
      </p:sp>
      <p:sp>
        <p:nvSpPr>
          <p:cNvPr id="6" name="Rectangle 5"/>
          <p:cNvSpPr/>
          <p:nvPr/>
        </p:nvSpPr>
        <p:spPr>
          <a:xfrm>
            <a:off x="1447800" y="5400753"/>
            <a:ext cx="6584701" cy="646331"/>
          </a:xfrm>
          <a:prstGeom prst="rect">
            <a:avLst/>
          </a:prstGeom>
        </p:spPr>
        <p:txBody>
          <a:bodyPr wrap="square">
            <a:spAutoFit/>
          </a:bodyPr>
          <a:lstStyle/>
          <a:p>
            <a:r>
              <a:rPr lang="en-US" b="1" dirty="0">
                <a:latin typeface="Arial" panose="020B0604020202020204" pitchFamily="34" charset="0"/>
                <a:ea typeface="宋体" panose="02010600030101010101" pitchFamily="2" charset="-122"/>
                <a:cs typeface="Arial" panose="020B0604020202020204" pitchFamily="34" charset="0"/>
              </a:rPr>
              <a:t>1, Signatures for these 5 tissues as reference.</a:t>
            </a:r>
          </a:p>
          <a:p>
            <a:r>
              <a:rPr lang="en-US" b="1" dirty="0">
                <a:latin typeface="Arial" panose="020B0604020202020204" pitchFamily="34" charset="0"/>
                <a:ea typeface="宋体" panose="02010600030101010101" pitchFamily="2" charset="-122"/>
                <a:cs typeface="Arial" panose="020B0604020202020204" pitchFamily="34" charset="0"/>
              </a:rPr>
              <a:t>2, Primary and Metastasis Pancreatic cancer prediction. </a:t>
            </a:r>
          </a:p>
        </p:txBody>
      </p:sp>
    </p:spTree>
    <p:extLst>
      <p:ext uri="{BB962C8B-B14F-4D97-AF65-F5344CB8AC3E}">
        <p14:creationId xmlns:p14="http://schemas.microsoft.com/office/powerpoint/2010/main" val="4162595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9834" y="1120004"/>
            <a:ext cx="5416868" cy="646331"/>
          </a:xfrm>
          <a:prstGeom prst="rect">
            <a:avLst/>
          </a:prstGeom>
        </p:spPr>
        <p:txBody>
          <a:bodyPr wrap="none">
            <a:spAutoFit/>
          </a:bodyPr>
          <a:lstStyle/>
          <a:p>
            <a:r>
              <a:rPr lang="en-US" altLang="zh-CN" b="1" dirty="0">
                <a:solidFill>
                  <a:srgbClr val="FF0000"/>
                </a:solidFill>
                <a:latin typeface="Arial" panose="020B0604020202020204" pitchFamily="34" charset="0"/>
                <a:cs typeface="Arial" panose="020B0604020202020204" pitchFamily="34" charset="0"/>
              </a:rPr>
              <a:t>Largest Pancreatic Cancer Methylation Dataset:</a:t>
            </a:r>
          </a:p>
          <a:p>
            <a:r>
              <a:rPr lang="en-US" altLang="zh-CN" b="1" dirty="0">
                <a:latin typeface="Arial" panose="020B0604020202020204" pitchFamily="34" charset="0"/>
                <a:cs typeface="Arial" panose="020B0604020202020204" pitchFamily="34" charset="0"/>
              </a:rPr>
              <a:t> </a:t>
            </a:r>
            <a:endParaRPr lang="en-US" b="1" dirty="0">
              <a:latin typeface="Arial" panose="020B0604020202020204" pitchFamily="34" charset="0"/>
              <a:cs typeface="Arial" panose="020B0604020202020204" pitchFamily="34" charset="0"/>
            </a:endParaRPr>
          </a:p>
        </p:txBody>
      </p:sp>
      <p:sp>
        <p:nvSpPr>
          <p:cNvPr id="4" name="Rectangle 3"/>
          <p:cNvSpPr/>
          <p:nvPr/>
        </p:nvSpPr>
        <p:spPr>
          <a:xfrm>
            <a:off x="279834" y="308120"/>
            <a:ext cx="8836073" cy="461665"/>
          </a:xfrm>
          <a:prstGeom prst="rect">
            <a:avLst/>
          </a:prstGeom>
        </p:spPr>
        <p:txBody>
          <a:bodyPr wrap="none">
            <a:spAutoFit/>
          </a:bodyPr>
          <a:lstStyle/>
          <a:p>
            <a:r>
              <a:rPr lang="en-US" sz="2400" b="1" dirty="0">
                <a:latin typeface="Arial" panose="020B0604020202020204" pitchFamily="34" charset="0"/>
                <a:cs typeface="Arial" panose="020B0604020202020204" pitchFamily="34" charset="0"/>
              </a:rPr>
              <a:t>Pancreatic Cancer Biomarker Enrollment and Optimization </a:t>
            </a:r>
          </a:p>
        </p:txBody>
      </p:sp>
      <p:sp>
        <p:nvSpPr>
          <p:cNvPr id="5" name="Rectangle 4"/>
          <p:cNvSpPr/>
          <p:nvPr/>
        </p:nvSpPr>
        <p:spPr>
          <a:xfrm>
            <a:off x="279834" y="2070911"/>
            <a:ext cx="7302139" cy="4524315"/>
          </a:xfrm>
          <a:prstGeom prst="rect">
            <a:avLst/>
          </a:prstGeom>
        </p:spPr>
        <p:txBody>
          <a:bodyPr wrap="square">
            <a:spAutoFit/>
          </a:bodyPr>
          <a:lstStyle/>
          <a:p>
            <a:r>
              <a:rPr lang="en-US" b="1" dirty="0">
                <a:solidFill>
                  <a:srgbClr val="7030A0"/>
                </a:solidFill>
                <a:latin typeface="Arial" panose="020B0604020202020204" pitchFamily="34" charset="0"/>
                <a:ea typeface="宋体" panose="02010600030101010101" pitchFamily="2" charset="-122"/>
                <a:cs typeface="Arial" panose="020B0604020202020204" pitchFamily="34" charset="0"/>
              </a:rPr>
              <a:t>Sequencing: </a:t>
            </a:r>
          </a:p>
          <a:p>
            <a:r>
              <a:rPr lang="en-US" b="1" dirty="0">
                <a:latin typeface="Arial" panose="020B0604020202020204" pitchFamily="34" charset="0"/>
                <a:ea typeface="宋体" panose="02010600030101010101" pitchFamily="2" charset="-122"/>
                <a:cs typeface="Arial" panose="020B0604020202020204" pitchFamily="34" charset="0"/>
              </a:rPr>
              <a:t>WGBS (GSE67205</a:t>
            </a:r>
            <a:r>
              <a:rPr lang="en-US" b="1" dirty="0">
                <a:solidFill>
                  <a:srgbClr val="00B050"/>
                </a:solidFill>
                <a:latin typeface="Arial" panose="020B0604020202020204" pitchFamily="34" charset="0"/>
                <a:ea typeface="宋体" panose="02010600030101010101" pitchFamily="2" charset="-122"/>
                <a:cs typeface="Arial" panose="020B0604020202020204" pitchFamily="34" charset="0"/>
              </a:rPr>
              <a:t>): 11 PC, 2 NP and 3 Pancreatitis</a:t>
            </a:r>
            <a:r>
              <a:rPr lang="en-US" b="1" dirty="0">
                <a:latin typeface="Arial" panose="020B0604020202020204" pitchFamily="34" charset="0"/>
                <a:ea typeface="宋体" panose="02010600030101010101" pitchFamily="2" charset="-122"/>
                <a:cs typeface="Arial" panose="020B0604020202020204" pitchFamily="34" charset="0"/>
              </a:rPr>
              <a:t> </a:t>
            </a:r>
          </a:p>
          <a:p>
            <a:r>
              <a:rPr lang="en-US" b="1" dirty="0" err="1">
                <a:latin typeface="Arial" panose="020B0604020202020204" pitchFamily="34" charset="0"/>
                <a:ea typeface="宋体" panose="02010600030101010101" pitchFamily="2" charset="-122"/>
                <a:cs typeface="Arial" panose="020B0604020202020204" pitchFamily="34" charset="0"/>
              </a:rPr>
              <a:t>MethylCap-seq</a:t>
            </a:r>
            <a:r>
              <a:rPr lang="en-US" b="1" dirty="0">
                <a:latin typeface="Arial" panose="020B0604020202020204" pitchFamily="34" charset="0"/>
                <a:ea typeface="宋体" panose="02010600030101010101" pitchFamily="2" charset="-122"/>
                <a:cs typeface="Arial" panose="020B0604020202020204" pitchFamily="34" charset="0"/>
              </a:rPr>
              <a:t>(GSE54854): </a:t>
            </a:r>
            <a:r>
              <a:rPr lang="en-US" b="1" dirty="0">
                <a:solidFill>
                  <a:srgbClr val="00B050"/>
                </a:solidFill>
                <a:latin typeface="Arial" panose="020B0604020202020204" pitchFamily="34" charset="0"/>
                <a:ea typeface="宋体" panose="02010600030101010101" pitchFamily="2" charset="-122"/>
                <a:cs typeface="Arial" panose="020B0604020202020204" pitchFamily="34" charset="0"/>
              </a:rPr>
              <a:t>18 PC vs 18 NP </a:t>
            </a:r>
          </a:p>
          <a:p>
            <a:r>
              <a:rPr lang="en-US" b="1" dirty="0">
                <a:solidFill>
                  <a:schemeClr val="accent2">
                    <a:lumMod val="75000"/>
                  </a:schemeClr>
                </a:solidFill>
                <a:latin typeface="Arial" panose="020B0604020202020204" pitchFamily="34" charset="0"/>
                <a:cs typeface="Arial" panose="020B0604020202020204" pitchFamily="34" charset="0"/>
              </a:rPr>
              <a:t>BSPP/Cap-</a:t>
            </a:r>
            <a:r>
              <a:rPr lang="en-US" b="1" dirty="0" err="1">
                <a:solidFill>
                  <a:schemeClr val="accent2">
                    <a:lumMod val="75000"/>
                  </a:schemeClr>
                </a:solidFill>
                <a:latin typeface="Arial" panose="020B0604020202020204" pitchFamily="34" charset="0"/>
                <a:cs typeface="Arial" panose="020B0604020202020204" pitchFamily="34" charset="0"/>
              </a:rPr>
              <a:t>seq</a:t>
            </a:r>
            <a:r>
              <a:rPr lang="en-US" b="1" dirty="0">
                <a:solidFill>
                  <a:schemeClr val="accent2">
                    <a:lumMod val="75000"/>
                  </a:schemeClr>
                </a:solidFill>
                <a:latin typeface="Arial" panose="020B0604020202020204" pitchFamily="34" charset="0"/>
                <a:cs typeface="Arial" panose="020B0604020202020204" pitchFamily="34" charset="0"/>
              </a:rPr>
              <a:t>: </a:t>
            </a:r>
            <a:r>
              <a:rPr lang="en-US" b="1" dirty="0">
                <a:solidFill>
                  <a:srgbClr val="00B050"/>
                </a:solidFill>
                <a:latin typeface="Arial" panose="020B0604020202020204" pitchFamily="34" charset="0"/>
                <a:cs typeface="Arial" panose="020B0604020202020204" pitchFamily="34" charset="0"/>
              </a:rPr>
              <a:t>10 samples</a:t>
            </a:r>
          </a:p>
          <a:p>
            <a:r>
              <a:rPr lang="en-US" b="1" dirty="0">
                <a:latin typeface="Arial" panose="020B0604020202020204" pitchFamily="34" charset="0"/>
                <a:ea typeface="宋体" panose="02010600030101010101" pitchFamily="2" charset="-122"/>
                <a:cs typeface="Arial" panose="020B0604020202020204" pitchFamily="34" charset="0"/>
              </a:rPr>
              <a:t>RRBS (Plasma): 10 PC and 75 Normal Plasma</a:t>
            </a:r>
          </a:p>
          <a:p>
            <a:r>
              <a:rPr lang="en-US" b="1" dirty="0">
                <a:latin typeface="Arial" panose="020B0604020202020204" pitchFamily="34" charset="0"/>
                <a:ea typeface="宋体" panose="02010600030101010101" pitchFamily="2" charset="-122"/>
                <a:cs typeface="Arial" panose="020B0604020202020204" pitchFamily="34" charset="0"/>
              </a:rPr>
              <a:t>WGBS (Plasma): 32 Normal Plasma</a:t>
            </a:r>
          </a:p>
          <a:p>
            <a:endParaRPr lang="en-US" b="1" dirty="0">
              <a:solidFill>
                <a:srgbClr val="7030A0"/>
              </a:solidFill>
              <a:latin typeface="Arial" panose="020B0604020202020204" pitchFamily="34" charset="0"/>
              <a:ea typeface="宋体" panose="02010600030101010101" pitchFamily="2" charset="-122"/>
              <a:cs typeface="Arial" panose="020B0604020202020204" pitchFamily="34" charset="0"/>
            </a:endParaRPr>
          </a:p>
          <a:p>
            <a:r>
              <a:rPr lang="en-US" b="1" dirty="0">
                <a:solidFill>
                  <a:srgbClr val="7030A0"/>
                </a:solidFill>
                <a:latin typeface="Arial" panose="020B0604020202020204" pitchFamily="34" charset="0"/>
                <a:ea typeface="宋体" panose="02010600030101010101" pitchFamily="2" charset="-122"/>
                <a:cs typeface="Arial" panose="020B0604020202020204" pitchFamily="34" charset="0"/>
              </a:rPr>
              <a:t>450K Microarray</a:t>
            </a:r>
          </a:p>
          <a:p>
            <a:r>
              <a:rPr lang="en-US" b="1" dirty="0">
                <a:solidFill>
                  <a:srgbClr val="00B050"/>
                </a:solidFill>
                <a:latin typeface="Arial" panose="020B0604020202020204" pitchFamily="34" charset="0"/>
                <a:ea typeface="宋体" panose="02010600030101010101" pitchFamily="2" charset="-122"/>
                <a:cs typeface="Arial" panose="020B0604020202020204" pitchFamily="34" charset="0"/>
              </a:rPr>
              <a:t>TCGA:  185 PC and 10 NP</a:t>
            </a:r>
          </a:p>
          <a:p>
            <a:r>
              <a:rPr lang="en-US" b="1" dirty="0">
                <a:latin typeface="Arial" panose="020B0604020202020204" pitchFamily="34" charset="0"/>
                <a:ea typeface="宋体" panose="02010600030101010101" pitchFamily="2" charset="-122"/>
                <a:cs typeface="Arial" panose="020B0604020202020204" pitchFamily="34" charset="0"/>
              </a:rPr>
              <a:t>PBMC:  985 Normal PMBC (False Positive Control)</a:t>
            </a:r>
          </a:p>
          <a:p>
            <a:r>
              <a:rPr lang="en-US" b="1" dirty="0">
                <a:latin typeface="Arial" panose="020B0604020202020204" pitchFamily="34" charset="0"/>
                <a:ea typeface="宋体" panose="02010600030101010101" pitchFamily="2" charset="-122"/>
                <a:cs typeface="Arial" panose="020B0604020202020204" pitchFamily="34" charset="0"/>
              </a:rPr>
              <a:t>OTC:     8,826 </a:t>
            </a:r>
            <a:r>
              <a:rPr lang="en-US" altLang="zh-CN" b="1" dirty="0">
                <a:latin typeface="Arial" panose="020B0604020202020204" pitchFamily="34" charset="0"/>
                <a:ea typeface="宋体" panose="02010600030101010101" pitchFamily="2" charset="-122"/>
                <a:cs typeface="Arial" panose="020B0604020202020204" pitchFamily="34" charset="0"/>
              </a:rPr>
              <a:t>Cancers and </a:t>
            </a:r>
            <a:r>
              <a:rPr lang="en-US" b="1" dirty="0">
                <a:latin typeface="Arial" panose="020B0604020202020204" pitchFamily="34" charset="0"/>
                <a:ea typeface="宋体" panose="02010600030101010101" pitchFamily="2" charset="-122"/>
                <a:cs typeface="Arial" panose="020B0604020202020204" pitchFamily="34" charset="0"/>
              </a:rPr>
              <a:t>736 </a:t>
            </a:r>
            <a:r>
              <a:rPr lang="en-US" altLang="zh-CN" b="1" dirty="0">
                <a:latin typeface="Arial" panose="020B0604020202020204" pitchFamily="34" charset="0"/>
                <a:ea typeface="宋体" panose="02010600030101010101" pitchFamily="2" charset="-122"/>
                <a:cs typeface="Arial" panose="020B0604020202020204" pitchFamily="34" charset="0"/>
              </a:rPr>
              <a:t>Normal Tissues (Type&gt;30)</a:t>
            </a:r>
            <a:r>
              <a:rPr lang="en-US" b="1" dirty="0">
                <a:latin typeface="Arial" panose="020B0604020202020204" pitchFamily="34" charset="0"/>
                <a:ea typeface="宋体" panose="02010600030101010101" pitchFamily="2" charset="-122"/>
                <a:cs typeface="Arial" panose="020B0604020202020204" pitchFamily="34" charset="0"/>
              </a:rPr>
              <a:t> </a:t>
            </a:r>
          </a:p>
          <a:p>
            <a:endParaRPr lang="en-US" b="1" dirty="0">
              <a:latin typeface="Arial" panose="020B0604020202020204" pitchFamily="34" charset="0"/>
              <a:cs typeface="Arial" panose="020B0604020202020204" pitchFamily="34" charset="0"/>
            </a:endParaRPr>
          </a:p>
          <a:p>
            <a:r>
              <a:rPr lang="en-US" altLang="zh-CN" b="1" dirty="0">
                <a:solidFill>
                  <a:srgbClr val="7030A0"/>
                </a:solidFill>
                <a:latin typeface="Arial" panose="020B0604020202020204" pitchFamily="34" charset="0"/>
                <a:ea typeface="宋体" panose="02010600030101010101" pitchFamily="2" charset="-122"/>
                <a:cs typeface="Arial" panose="020B0604020202020204" pitchFamily="34" charset="0"/>
              </a:rPr>
              <a:t>Other Control</a:t>
            </a:r>
            <a:endParaRPr lang="en-US" b="1" dirty="0">
              <a:solidFill>
                <a:srgbClr val="7030A0"/>
              </a:solidFill>
              <a:latin typeface="Arial" panose="020B0604020202020204" pitchFamily="34" charset="0"/>
              <a:ea typeface="宋体" panose="02010600030101010101" pitchFamily="2" charset="-122"/>
              <a:cs typeface="Arial" panose="020B0604020202020204" pitchFamily="34" charset="0"/>
            </a:endParaRPr>
          </a:p>
          <a:p>
            <a:r>
              <a:rPr lang="en-US" b="1" dirty="0">
                <a:latin typeface="Arial" panose="020B0604020202020204" pitchFamily="34" charset="0"/>
                <a:ea typeface="宋体" panose="02010600030101010101" pitchFamily="2" charset="-122"/>
                <a:cs typeface="Arial" panose="020B0604020202020204" pitchFamily="34" charset="0"/>
              </a:rPr>
              <a:t>NCI-60 (colon, lung, liver): 60 cancer cells</a:t>
            </a:r>
          </a:p>
          <a:p>
            <a:r>
              <a:rPr lang="en-US" altLang="zh-CN" b="1" dirty="0">
                <a:latin typeface="Arial" panose="020B0604020202020204" pitchFamily="34" charset="0"/>
                <a:ea typeface="宋体" panose="02010600030101010101" pitchFamily="2" charset="-122"/>
                <a:cs typeface="Arial" panose="020B0604020202020204" pitchFamily="34" charset="0"/>
              </a:rPr>
              <a:t>MONOD: 51 WGBS</a:t>
            </a:r>
            <a:endParaRPr lang="en-US" b="1" dirty="0">
              <a:latin typeface="Arial" panose="020B0604020202020204" pitchFamily="34" charset="0"/>
              <a:ea typeface="宋体" panose="02010600030101010101" pitchFamily="2" charset="-122"/>
              <a:cs typeface="Arial" panose="020B0604020202020204" pitchFamily="34" charset="0"/>
            </a:endParaRPr>
          </a:p>
          <a:p>
            <a:r>
              <a:rPr lang="en-US" b="1" dirty="0">
                <a:latin typeface="Arial" panose="020B0604020202020204" pitchFamily="34" charset="0"/>
                <a:ea typeface="宋体" panose="02010600030101010101" pitchFamily="2" charset="-122"/>
                <a:cs typeface="Arial" panose="020B0604020202020204" pitchFamily="34" charset="0"/>
              </a:rPr>
              <a:t>Blueprint Project: WGBS WBC Control (N&gt;96)</a:t>
            </a:r>
          </a:p>
        </p:txBody>
      </p:sp>
      <p:sp>
        <p:nvSpPr>
          <p:cNvPr id="7" name="Rectangle 6"/>
          <p:cNvSpPr/>
          <p:nvPr/>
        </p:nvSpPr>
        <p:spPr>
          <a:xfrm>
            <a:off x="279834" y="1581669"/>
            <a:ext cx="3089307" cy="369332"/>
          </a:xfrm>
          <a:prstGeom prst="rect">
            <a:avLst/>
          </a:prstGeom>
        </p:spPr>
        <p:txBody>
          <a:bodyPr wrap="none">
            <a:spAutoFit/>
          </a:bodyPr>
          <a:lstStyle/>
          <a:p>
            <a:r>
              <a:rPr lang="en-US" b="1" dirty="0">
                <a:solidFill>
                  <a:srgbClr val="00B050"/>
                </a:solidFill>
                <a:latin typeface="Arial" panose="020B0604020202020204" pitchFamily="34" charset="0"/>
                <a:ea typeface="宋体" panose="02010600030101010101" pitchFamily="2" charset="-122"/>
                <a:cs typeface="Arial" panose="020B0604020202020204" pitchFamily="34" charset="0"/>
              </a:rPr>
              <a:t>Pancreatic Cancer: </a:t>
            </a:r>
            <a:r>
              <a:rPr lang="en-US" altLang="zh-CN" b="1" dirty="0">
                <a:solidFill>
                  <a:srgbClr val="00B050"/>
                </a:solidFill>
                <a:latin typeface="Arial" panose="020B0604020202020204" pitchFamily="34" charset="0"/>
                <a:ea typeface="宋体" panose="02010600030101010101" pitchFamily="2" charset="-122"/>
                <a:cs typeface="Arial" panose="020B0604020202020204" pitchFamily="34" charset="0"/>
              </a:rPr>
              <a:t>N=219</a:t>
            </a:r>
          </a:p>
        </p:txBody>
      </p:sp>
    </p:spTree>
    <p:extLst>
      <p:ext uri="{BB962C8B-B14F-4D97-AF65-F5344CB8AC3E}">
        <p14:creationId xmlns:p14="http://schemas.microsoft.com/office/powerpoint/2010/main" val="1999455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597" y="393433"/>
            <a:ext cx="8633483" cy="2585323"/>
          </a:xfrm>
          <a:prstGeom prst="rect">
            <a:avLst/>
          </a:prstGeom>
          <a:ln>
            <a:solidFill>
              <a:srgbClr val="00B050"/>
            </a:solidFill>
          </a:ln>
        </p:spPr>
        <p:txBody>
          <a:bodyPr wrap="square">
            <a:spAutoFit/>
          </a:bodyPr>
          <a:lstStyle/>
          <a:p>
            <a:r>
              <a:rPr lang="en-US" b="1" dirty="0">
                <a:solidFill>
                  <a:srgbClr val="7030A0"/>
                </a:solidFill>
                <a:latin typeface="Arial" panose="020B0604020202020204" pitchFamily="34" charset="0"/>
                <a:ea typeface="宋体" panose="02010600030101010101" pitchFamily="2" charset="-122"/>
                <a:cs typeface="Arial" panose="020B0604020202020204" pitchFamily="34" charset="0"/>
              </a:rPr>
              <a:t>Sequencing</a:t>
            </a:r>
            <a:r>
              <a:rPr lang="en-US" altLang="zh-CN" b="1" dirty="0">
                <a:solidFill>
                  <a:srgbClr val="7030A0"/>
                </a:solidFill>
                <a:latin typeface="Arial" panose="020B0604020202020204" pitchFamily="34" charset="0"/>
                <a:ea typeface="宋体" panose="02010600030101010101" pitchFamily="2" charset="-122"/>
                <a:cs typeface="Arial" panose="020B0604020202020204" pitchFamily="34" charset="0"/>
              </a:rPr>
              <a:t> Based Pancreas and Pancreatic Cancer Biomarker Identification</a:t>
            </a:r>
          </a:p>
          <a:p>
            <a:endParaRPr lang="en-US" b="1" dirty="0">
              <a:solidFill>
                <a:srgbClr val="7030A0"/>
              </a:solidFill>
              <a:latin typeface="Arial" panose="020B0604020202020204" pitchFamily="34" charset="0"/>
              <a:ea typeface="宋体" panose="02010600030101010101" pitchFamily="2" charset="-122"/>
              <a:cs typeface="Arial" panose="020B0604020202020204" pitchFamily="34" charset="0"/>
            </a:endParaRPr>
          </a:p>
          <a:p>
            <a:endParaRPr lang="en-US" b="1" dirty="0">
              <a:solidFill>
                <a:srgbClr val="7030A0"/>
              </a:solidFill>
              <a:latin typeface="Arial" panose="020B0604020202020204" pitchFamily="34" charset="0"/>
              <a:ea typeface="宋体" panose="02010600030101010101" pitchFamily="2" charset="-122"/>
              <a:cs typeface="Arial" panose="020B0604020202020204" pitchFamily="34" charset="0"/>
            </a:endParaRPr>
          </a:p>
          <a:p>
            <a:r>
              <a:rPr lang="en-US" b="1" dirty="0">
                <a:latin typeface="Arial" panose="020B0604020202020204" pitchFamily="34" charset="0"/>
                <a:ea typeface="宋体" panose="02010600030101010101" pitchFamily="2" charset="-122"/>
                <a:cs typeface="Arial" panose="020B0604020202020204" pitchFamily="34" charset="0"/>
              </a:rPr>
              <a:t>WGBS (GSE67205):                 11 PC, </a:t>
            </a:r>
            <a:r>
              <a:rPr lang="en-US" b="1" dirty="0">
                <a:solidFill>
                  <a:srgbClr val="00B050"/>
                </a:solidFill>
                <a:latin typeface="Arial" panose="020B0604020202020204" pitchFamily="34" charset="0"/>
                <a:ea typeface="宋体" panose="02010600030101010101" pitchFamily="2" charset="-122"/>
                <a:cs typeface="Arial" panose="020B0604020202020204" pitchFamily="34" charset="0"/>
              </a:rPr>
              <a:t>2 NP </a:t>
            </a:r>
            <a:r>
              <a:rPr lang="en-US" b="1" dirty="0">
                <a:latin typeface="Arial" panose="020B0604020202020204" pitchFamily="34" charset="0"/>
                <a:ea typeface="宋体" panose="02010600030101010101" pitchFamily="2" charset="-122"/>
                <a:cs typeface="Arial" panose="020B0604020202020204" pitchFamily="34" charset="0"/>
              </a:rPr>
              <a:t>and 3 Pancreatitis </a:t>
            </a:r>
          </a:p>
          <a:p>
            <a:r>
              <a:rPr lang="en-US" b="1" dirty="0" err="1">
                <a:latin typeface="Arial" panose="020B0604020202020204" pitchFamily="34" charset="0"/>
                <a:ea typeface="宋体" panose="02010600030101010101" pitchFamily="2" charset="-122"/>
                <a:cs typeface="Arial" panose="020B0604020202020204" pitchFamily="34" charset="0"/>
              </a:rPr>
              <a:t>MethylCap-seq</a:t>
            </a:r>
            <a:r>
              <a:rPr lang="en-US" b="1" dirty="0">
                <a:latin typeface="Arial" panose="020B0604020202020204" pitchFamily="34" charset="0"/>
                <a:ea typeface="宋体" panose="02010600030101010101" pitchFamily="2" charset="-122"/>
                <a:cs typeface="Arial" panose="020B0604020202020204" pitchFamily="34" charset="0"/>
              </a:rPr>
              <a:t> (GSE54854):   18 PC vs </a:t>
            </a:r>
            <a:r>
              <a:rPr lang="en-US" b="1" dirty="0">
                <a:solidFill>
                  <a:srgbClr val="00B050"/>
                </a:solidFill>
                <a:latin typeface="Arial" panose="020B0604020202020204" pitchFamily="34" charset="0"/>
                <a:ea typeface="宋体" panose="02010600030101010101" pitchFamily="2" charset="-122"/>
                <a:cs typeface="Arial" panose="020B0604020202020204" pitchFamily="34" charset="0"/>
              </a:rPr>
              <a:t>18 NP </a:t>
            </a:r>
          </a:p>
          <a:p>
            <a:r>
              <a:rPr lang="en-US" b="1" dirty="0">
                <a:latin typeface="Arial" panose="020B0604020202020204" pitchFamily="34" charset="0"/>
                <a:cs typeface="Arial" panose="020B0604020202020204" pitchFamily="34" charset="0"/>
              </a:rPr>
              <a:t>Normal Pancreas:                    1 ENCODE, 1 N37</a:t>
            </a:r>
          </a:p>
          <a:p>
            <a:r>
              <a:rPr lang="en-US" b="1" dirty="0">
                <a:solidFill>
                  <a:srgbClr val="00B050"/>
                </a:solidFill>
                <a:latin typeface="Arial" panose="020B0604020202020204" pitchFamily="34" charset="0"/>
                <a:cs typeface="Arial" panose="020B0604020202020204" pitchFamily="34" charset="0"/>
              </a:rPr>
              <a:t>BSPP (Plasma): 10 PC</a:t>
            </a:r>
          </a:p>
          <a:p>
            <a:r>
              <a:rPr lang="en-US" b="1" dirty="0">
                <a:solidFill>
                  <a:srgbClr val="00B050"/>
                </a:solidFill>
                <a:latin typeface="Arial" panose="020B0604020202020204" pitchFamily="34" charset="0"/>
                <a:cs typeface="Arial" panose="020B0604020202020204" pitchFamily="34" charset="0"/>
              </a:rPr>
              <a:t>Cap-</a:t>
            </a:r>
            <a:r>
              <a:rPr lang="en-US" b="1" dirty="0" err="1">
                <a:solidFill>
                  <a:srgbClr val="00B050"/>
                </a:solidFill>
                <a:latin typeface="Arial" panose="020B0604020202020204" pitchFamily="34" charset="0"/>
                <a:cs typeface="Arial" panose="020B0604020202020204" pitchFamily="34" charset="0"/>
              </a:rPr>
              <a:t>seq</a:t>
            </a:r>
            <a:r>
              <a:rPr lang="en-US" b="1" dirty="0">
                <a:solidFill>
                  <a:srgbClr val="00B050"/>
                </a:solidFill>
                <a:latin typeface="Arial" panose="020B0604020202020204" pitchFamily="34" charset="0"/>
                <a:cs typeface="Arial" panose="020B0604020202020204" pitchFamily="34" charset="0"/>
              </a:rPr>
              <a:t> (Plasma): 10 PC</a:t>
            </a:r>
          </a:p>
          <a:p>
            <a:r>
              <a:rPr lang="en-US" b="1" dirty="0">
                <a:solidFill>
                  <a:srgbClr val="00B050"/>
                </a:solidFill>
                <a:latin typeface="Arial" panose="020B0604020202020204" pitchFamily="34" charset="0"/>
                <a:cs typeface="Arial" panose="020B0604020202020204" pitchFamily="34" charset="0"/>
              </a:rPr>
              <a:t>RRBS (Plasma): MONOD (10)</a:t>
            </a:r>
          </a:p>
        </p:txBody>
      </p:sp>
      <p:sp>
        <p:nvSpPr>
          <p:cNvPr id="3" name="Rectangle 2"/>
          <p:cNvSpPr/>
          <p:nvPr/>
        </p:nvSpPr>
        <p:spPr>
          <a:xfrm>
            <a:off x="1229246" y="3532527"/>
            <a:ext cx="6143618" cy="584775"/>
          </a:xfrm>
          <a:prstGeom prst="rect">
            <a:avLst/>
          </a:prstGeom>
        </p:spPr>
        <p:txBody>
          <a:bodyPr wrap="square">
            <a:spAutoFit/>
          </a:bodyPr>
          <a:lstStyle/>
          <a:p>
            <a:r>
              <a:rPr lang="en-US" sz="1600" b="1" dirty="0">
                <a:solidFill>
                  <a:srgbClr val="7030A0"/>
                </a:solidFill>
                <a:latin typeface="Arial" panose="020B0604020202020204" pitchFamily="34" charset="0"/>
                <a:ea typeface="宋体" panose="02010600030101010101" pitchFamily="2" charset="-122"/>
                <a:cs typeface="Arial" panose="020B0604020202020204" pitchFamily="34" charset="0"/>
              </a:rPr>
              <a:t>1, Pancreas Tissue Specific Hyper-Methylation Biomarkers</a:t>
            </a:r>
          </a:p>
          <a:p>
            <a:r>
              <a:rPr lang="en-US" sz="1600" b="1" dirty="0">
                <a:solidFill>
                  <a:srgbClr val="7030A0"/>
                </a:solidFill>
                <a:latin typeface="Arial" panose="020B0604020202020204" pitchFamily="34" charset="0"/>
                <a:ea typeface="宋体" panose="02010600030101010101" pitchFamily="2" charset="-122"/>
                <a:cs typeface="Arial" panose="020B0604020202020204" pitchFamily="34" charset="0"/>
              </a:rPr>
              <a:t>2, Pancreatic Cancer Specific Hyper-Methylation Biomarker</a:t>
            </a:r>
          </a:p>
        </p:txBody>
      </p:sp>
      <p:sp>
        <p:nvSpPr>
          <p:cNvPr id="4" name="Arrow: Down 3"/>
          <p:cNvSpPr/>
          <p:nvPr/>
        </p:nvSpPr>
        <p:spPr>
          <a:xfrm>
            <a:off x="3186519" y="3226809"/>
            <a:ext cx="1387819" cy="1812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p:cNvSpPr/>
          <p:nvPr/>
        </p:nvSpPr>
        <p:spPr>
          <a:xfrm>
            <a:off x="3162212" y="4324166"/>
            <a:ext cx="1387819" cy="1812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576404" y="4671073"/>
            <a:ext cx="5070361" cy="338554"/>
          </a:xfrm>
          <a:prstGeom prst="rect">
            <a:avLst/>
          </a:prstGeom>
        </p:spPr>
        <p:txBody>
          <a:bodyPr wrap="square">
            <a:spAutoFit/>
          </a:bodyPr>
          <a:lstStyle/>
          <a:p>
            <a:r>
              <a:rPr lang="en-US" sz="1600" b="1" dirty="0">
                <a:solidFill>
                  <a:srgbClr val="7030A0"/>
                </a:solidFill>
                <a:latin typeface="Arial" panose="020B0604020202020204" pitchFamily="34" charset="0"/>
                <a:ea typeface="宋体" panose="02010600030101010101" pitchFamily="2" charset="-122"/>
                <a:cs typeface="Arial" panose="020B0604020202020204" pitchFamily="34" charset="0"/>
              </a:rPr>
              <a:t>Combination and Optimization </a:t>
            </a:r>
            <a:r>
              <a:rPr lang="en-US" altLang="zh-CN" sz="1600" b="1" dirty="0">
                <a:solidFill>
                  <a:srgbClr val="7030A0"/>
                </a:solidFill>
                <a:latin typeface="Arial" panose="020B0604020202020204" pitchFamily="34" charset="0"/>
                <a:ea typeface="宋体" panose="02010600030101010101" pitchFamily="2" charset="-122"/>
                <a:cs typeface="Arial" panose="020B0604020202020204" pitchFamily="34" charset="0"/>
              </a:rPr>
              <a:t>Prediction Panels</a:t>
            </a:r>
            <a:endParaRPr lang="en-US" sz="1600" b="1" dirty="0">
              <a:solidFill>
                <a:srgbClr val="7030A0"/>
              </a:solidFill>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885955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490" y="366906"/>
            <a:ext cx="8468985" cy="1754326"/>
          </a:xfrm>
          <a:prstGeom prst="rect">
            <a:avLst/>
          </a:prstGeom>
        </p:spPr>
        <p:txBody>
          <a:bodyPr wrap="none">
            <a:spAutoFit/>
          </a:bodyPr>
          <a:lstStyle/>
          <a:p>
            <a:r>
              <a:rPr lang="en-US" altLang="zh-CN" b="1" dirty="0">
                <a:solidFill>
                  <a:srgbClr val="7030A0"/>
                </a:solidFill>
                <a:latin typeface="Arial" panose="020B0604020202020204" pitchFamily="34" charset="0"/>
                <a:ea typeface="宋体" panose="02010600030101010101" pitchFamily="2" charset="-122"/>
                <a:cs typeface="Arial" panose="020B0604020202020204" pitchFamily="34" charset="0"/>
              </a:rPr>
              <a:t>Microarray Based Pancreas and Pancreatic Cancer Biomarker Identification</a:t>
            </a:r>
          </a:p>
          <a:p>
            <a:endParaRPr lang="en-US" b="1" dirty="0">
              <a:solidFill>
                <a:srgbClr val="7030A0"/>
              </a:solidFill>
              <a:latin typeface="Arial" panose="020B0604020202020204" pitchFamily="34" charset="0"/>
              <a:ea typeface="宋体" panose="02010600030101010101" pitchFamily="2" charset="-122"/>
              <a:cs typeface="Arial" panose="020B0604020202020204" pitchFamily="34" charset="0"/>
            </a:endParaRPr>
          </a:p>
          <a:p>
            <a:r>
              <a:rPr lang="en-US" b="1" dirty="0">
                <a:latin typeface="Arial" panose="020B0604020202020204" pitchFamily="34" charset="0"/>
                <a:ea typeface="宋体" panose="02010600030101010101" pitchFamily="2" charset="-122"/>
                <a:cs typeface="Arial" panose="020B0604020202020204" pitchFamily="34" charset="0"/>
              </a:rPr>
              <a:t>TCGA:  185 PC and 10 NP</a:t>
            </a:r>
          </a:p>
          <a:p>
            <a:r>
              <a:rPr lang="en-US" b="1" dirty="0">
                <a:latin typeface="Arial" panose="020B0604020202020204" pitchFamily="34" charset="0"/>
                <a:ea typeface="宋体" panose="02010600030101010101" pitchFamily="2" charset="-122"/>
                <a:cs typeface="Arial" panose="020B0604020202020204" pitchFamily="34" charset="0"/>
              </a:rPr>
              <a:t>GEO:     20 PDAC cell lines</a:t>
            </a:r>
          </a:p>
          <a:p>
            <a:r>
              <a:rPr lang="en-US" b="1" dirty="0">
                <a:latin typeface="Arial" panose="020B0604020202020204" pitchFamily="34" charset="0"/>
                <a:ea typeface="宋体" panose="02010600030101010101" pitchFamily="2" charset="-122"/>
                <a:cs typeface="Arial" panose="020B0604020202020204" pitchFamily="34" charset="0"/>
              </a:rPr>
              <a:t>PBMC:  1254 Normal PBMC (beta&lt;0.2)</a:t>
            </a:r>
          </a:p>
          <a:p>
            <a:r>
              <a:rPr lang="en-US" b="1" dirty="0">
                <a:latin typeface="Arial" panose="020B0604020202020204" pitchFamily="34" charset="0"/>
                <a:ea typeface="宋体" panose="02010600030101010101" pitchFamily="2" charset="-122"/>
                <a:cs typeface="Arial" panose="020B0604020202020204" pitchFamily="34" charset="0"/>
              </a:rPr>
              <a:t>OTC:     8826 </a:t>
            </a:r>
            <a:r>
              <a:rPr lang="en-US" altLang="zh-CN" b="1" dirty="0">
                <a:latin typeface="Arial" panose="020B0604020202020204" pitchFamily="34" charset="0"/>
                <a:ea typeface="宋体" panose="02010600030101010101" pitchFamily="2" charset="-122"/>
                <a:cs typeface="Arial" panose="020B0604020202020204" pitchFamily="34" charset="0"/>
              </a:rPr>
              <a:t>Cancers and </a:t>
            </a:r>
            <a:r>
              <a:rPr lang="en-US" b="1" dirty="0">
                <a:latin typeface="Arial" panose="020B0604020202020204" pitchFamily="34" charset="0"/>
                <a:ea typeface="宋体" panose="02010600030101010101" pitchFamily="2" charset="-122"/>
                <a:cs typeface="Arial" panose="020B0604020202020204" pitchFamily="34" charset="0"/>
              </a:rPr>
              <a:t>736 </a:t>
            </a:r>
            <a:r>
              <a:rPr lang="en-US" altLang="zh-CN" b="1" dirty="0">
                <a:latin typeface="Arial" panose="020B0604020202020204" pitchFamily="34" charset="0"/>
                <a:ea typeface="宋体" panose="02010600030101010101" pitchFamily="2" charset="-122"/>
                <a:cs typeface="Arial" panose="020B0604020202020204" pitchFamily="34" charset="0"/>
              </a:rPr>
              <a:t>Normal Tissues</a:t>
            </a:r>
            <a:endParaRPr lang="en-US" b="1" dirty="0">
              <a:latin typeface="Arial" panose="020B0604020202020204" pitchFamily="34" charset="0"/>
              <a:ea typeface="宋体" panose="02010600030101010101" pitchFamily="2" charset="-122"/>
              <a:cs typeface="Arial" panose="020B0604020202020204" pitchFamily="34" charset="0"/>
            </a:endParaRPr>
          </a:p>
        </p:txBody>
      </p:sp>
      <p:graphicFrame>
        <p:nvGraphicFramePr>
          <p:cNvPr id="4" name="Chart 3">
            <a:extLst>
              <a:ext uri="{FF2B5EF4-FFF2-40B4-BE49-F238E27FC236}">
                <a16:creationId xmlns:a16="http://schemas.microsoft.com/office/drawing/2014/main" id="{90A89876-ABFE-423E-B012-C3CB74D06782}"/>
              </a:ext>
            </a:extLst>
          </p:cNvPr>
          <p:cNvGraphicFramePr>
            <a:graphicFrameLocks/>
          </p:cNvGraphicFramePr>
          <p:nvPr>
            <p:extLst>
              <p:ext uri="{D42A27DB-BD31-4B8C-83A1-F6EECF244321}">
                <p14:modId xmlns:p14="http://schemas.microsoft.com/office/powerpoint/2010/main" val="2511476583"/>
              </p:ext>
            </p:extLst>
          </p:nvPr>
        </p:nvGraphicFramePr>
        <p:xfrm>
          <a:off x="786583" y="2256818"/>
          <a:ext cx="6878812" cy="3200399"/>
        </p:xfrm>
        <a:graphic>
          <a:graphicData uri="http://schemas.openxmlformats.org/drawingml/2006/chart">
            <c:chart xmlns:c="http://schemas.openxmlformats.org/drawingml/2006/chart" xmlns:r="http://schemas.openxmlformats.org/officeDocument/2006/relationships" r:id="rId3"/>
          </a:graphicData>
        </a:graphic>
      </p:graphicFrame>
      <p:sp>
        <p:nvSpPr>
          <p:cNvPr id="5" name="Arrow: Down 4"/>
          <p:cNvSpPr/>
          <p:nvPr/>
        </p:nvSpPr>
        <p:spPr>
          <a:xfrm>
            <a:off x="4863829" y="3939703"/>
            <a:ext cx="496110" cy="136187"/>
          </a:xfrm>
          <a:prstGeom prst="downArrow">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1661649" y="5371422"/>
            <a:ext cx="6003746" cy="307777"/>
          </a:xfrm>
          <a:prstGeom prst="rect">
            <a:avLst/>
          </a:prstGeom>
        </p:spPr>
        <p:txBody>
          <a:bodyPr wrap="square">
            <a:spAutoFit/>
          </a:bodyPr>
          <a:lstStyle/>
          <a:p>
            <a:r>
              <a:rPr lang="en-US" sz="1400" dirty="0">
                <a:latin typeface="Arial" panose="020B0604020202020204" pitchFamily="34" charset="0"/>
                <a:ea typeface="宋体" panose="02010600030101010101" pitchFamily="2" charset="-122"/>
                <a:cs typeface="Arial" panose="020B0604020202020204" pitchFamily="34" charset="0"/>
              </a:rPr>
              <a:t>33 different cancer types and corresponding adjacent normal tissue</a:t>
            </a:r>
          </a:p>
        </p:txBody>
      </p:sp>
    </p:spTree>
    <p:extLst>
      <p:ext uri="{BB962C8B-B14F-4D97-AF65-F5344CB8AC3E}">
        <p14:creationId xmlns:p14="http://schemas.microsoft.com/office/powerpoint/2010/main" val="257339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2604" y="623491"/>
            <a:ext cx="4893013" cy="369332"/>
          </a:xfrm>
          <a:prstGeom prst="rect">
            <a:avLst/>
          </a:prstGeom>
        </p:spPr>
        <p:txBody>
          <a:bodyPr wrap="square">
            <a:spAutoFit/>
          </a:bodyPr>
          <a:lstStyle/>
          <a:p>
            <a:r>
              <a:rPr lang="en-US" b="1" dirty="0">
                <a:solidFill>
                  <a:srgbClr val="7030A0"/>
                </a:solidFill>
                <a:latin typeface="Arial" panose="020B0604020202020204" pitchFamily="34" charset="0"/>
                <a:ea typeface="宋体" panose="02010600030101010101" pitchFamily="2" charset="-122"/>
                <a:cs typeface="Arial" panose="020B0604020202020204" pitchFamily="34" charset="0"/>
              </a:rPr>
              <a:t>WGBS (Pancreatic Cancer + Pancreas)</a:t>
            </a:r>
            <a:endParaRPr lang="en-US" altLang="zh-CN" b="1" dirty="0">
              <a:solidFill>
                <a:srgbClr val="7030A0"/>
              </a:solidFill>
              <a:latin typeface="Arial" panose="020B0604020202020204" pitchFamily="34" charset="0"/>
              <a:ea typeface="宋体" panose="02010600030101010101" pitchFamily="2" charset="-122"/>
              <a:cs typeface="Arial" panose="020B0604020202020204" pitchFamily="34" charset="0"/>
            </a:endParaRPr>
          </a:p>
        </p:txBody>
      </p:sp>
      <p:cxnSp>
        <p:nvCxnSpPr>
          <p:cNvPr id="4" name="Straight Arrow Connector 3"/>
          <p:cNvCxnSpPr/>
          <p:nvPr/>
        </p:nvCxnSpPr>
        <p:spPr>
          <a:xfrm>
            <a:off x="4609421" y="1167845"/>
            <a:ext cx="0" cy="7198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51463" y="1116132"/>
            <a:ext cx="3764236" cy="830997"/>
          </a:xfrm>
          <a:prstGeom prst="rect">
            <a:avLst/>
          </a:prstGeom>
        </p:spPr>
        <p:txBody>
          <a:bodyPr wrap="none">
            <a:spAutoFit/>
          </a:bodyPr>
          <a:lstStyle/>
          <a:p>
            <a:pPr algn="r"/>
            <a:r>
              <a:rPr lang="en-US" sz="1200" b="1" dirty="0">
                <a:solidFill>
                  <a:srgbClr val="7030A0"/>
                </a:solidFill>
                <a:latin typeface="Arial" panose="020B0604020202020204" pitchFamily="34" charset="0"/>
                <a:ea typeface="宋体" panose="02010600030101010101" pitchFamily="2" charset="-122"/>
                <a:cs typeface="Arial" panose="020B0604020202020204" pitchFamily="34" charset="0"/>
              </a:rPr>
              <a:t>Normal Pancreas:  ENCODE, N37, Roadmap</a:t>
            </a:r>
          </a:p>
          <a:p>
            <a:pPr algn="r"/>
            <a:r>
              <a:rPr lang="en-US" sz="1200" b="1" dirty="0">
                <a:solidFill>
                  <a:srgbClr val="7030A0"/>
                </a:solidFill>
                <a:latin typeface="Arial" panose="020B0604020202020204" pitchFamily="34" charset="0"/>
                <a:ea typeface="宋体" panose="02010600030101010101" pitchFamily="2" charset="-122"/>
                <a:cs typeface="Arial" panose="020B0604020202020204" pitchFamily="34" charset="0"/>
              </a:rPr>
              <a:t>Few Pancreatic cancer samples</a:t>
            </a:r>
          </a:p>
          <a:p>
            <a:pPr algn="r"/>
            <a:r>
              <a:rPr lang="en-US" sz="1200" b="1" dirty="0">
                <a:solidFill>
                  <a:srgbClr val="00B050"/>
                </a:solidFill>
                <a:latin typeface="Arial" panose="020B0604020202020204" pitchFamily="34" charset="0"/>
                <a:ea typeface="宋体" panose="02010600030101010101" pitchFamily="2" charset="-122"/>
                <a:cs typeface="Arial" panose="020B0604020202020204" pitchFamily="34" charset="0"/>
              </a:rPr>
              <a:t>Pancreatic Cancer tissue: WGBS, </a:t>
            </a:r>
            <a:r>
              <a:rPr lang="en-US" sz="1200" b="1" dirty="0" err="1">
                <a:solidFill>
                  <a:srgbClr val="00B050"/>
                </a:solidFill>
                <a:latin typeface="Arial" panose="020B0604020202020204" pitchFamily="34" charset="0"/>
                <a:ea typeface="宋体" panose="02010600030101010101" pitchFamily="2" charset="-122"/>
                <a:cs typeface="Arial" panose="020B0604020202020204" pitchFamily="34" charset="0"/>
              </a:rPr>
              <a:t>MethylCap-seq</a:t>
            </a:r>
            <a:endParaRPr lang="en-US" sz="1200" b="1" dirty="0">
              <a:solidFill>
                <a:srgbClr val="00B050"/>
              </a:solidFill>
              <a:latin typeface="Arial" panose="020B0604020202020204" pitchFamily="34" charset="0"/>
              <a:ea typeface="宋体" panose="02010600030101010101" pitchFamily="2" charset="-122"/>
              <a:cs typeface="Arial" panose="020B0604020202020204" pitchFamily="34" charset="0"/>
            </a:endParaRPr>
          </a:p>
          <a:p>
            <a:pPr algn="r"/>
            <a:r>
              <a:rPr lang="en-US" sz="1200" b="1" dirty="0">
                <a:solidFill>
                  <a:srgbClr val="00B050"/>
                </a:solidFill>
                <a:latin typeface="Arial" panose="020B0604020202020204" pitchFamily="34" charset="0"/>
                <a:ea typeface="宋体" panose="02010600030101010101" pitchFamily="2" charset="-122"/>
                <a:cs typeface="Arial" panose="020B0604020202020204" pitchFamily="34" charset="0"/>
              </a:rPr>
              <a:t>Pancreatic Cancer cell line: GEO, </a:t>
            </a:r>
            <a:r>
              <a:rPr lang="en-US" sz="1200" b="1" dirty="0" err="1">
                <a:solidFill>
                  <a:srgbClr val="00B050"/>
                </a:solidFill>
                <a:latin typeface="Arial" panose="020B0604020202020204" pitchFamily="34" charset="0"/>
                <a:ea typeface="宋体" panose="02010600030101010101" pitchFamily="2" charset="-122"/>
                <a:cs typeface="Arial" panose="020B0604020202020204" pitchFamily="34" charset="0"/>
              </a:rPr>
              <a:t>MethylCap-seq</a:t>
            </a:r>
            <a:endParaRPr lang="en-US" sz="1200" b="1" dirty="0">
              <a:solidFill>
                <a:srgbClr val="00B050"/>
              </a:solidFill>
              <a:latin typeface="Arial" panose="020B0604020202020204" pitchFamily="34" charset="0"/>
              <a:ea typeface="宋体" panose="02010600030101010101" pitchFamily="2" charset="-122"/>
              <a:cs typeface="Arial" panose="020B0604020202020204" pitchFamily="34" charset="0"/>
            </a:endParaRPr>
          </a:p>
        </p:txBody>
      </p:sp>
      <p:sp>
        <p:nvSpPr>
          <p:cNvPr id="8" name="Rectangle 7"/>
          <p:cNvSpPr/>
          <p:nvPr/>
        </p:nvSpPr>
        <p:spPr>
          <a:xfrm>
            <a:off x="4703144" y="1241360"/>
            <a:ext cx="3841116" cy="646331"/>
          </a:xfrm>
          <a:prstGeom prst="rect">
            <a:avLst/>
          </a:prstGeom>
        </p:spPr>
        <p:txBody>
          <a:bodyPr wrap="none">
            <a:spAutoFit/>
          </a:bodyPr>
          <a:lstStyle/>
          <a:p>
            <a:r>
              <a:rPr lang="en-US" sz="1200" b="1" dirty="0">
                <a:solidFill>
                  <a:srgbClr val="7030A0"/>
                </a:solidFill>
                <a:latin typeface="Arial" panose="020B0604020202020204" pitchFamily="34" charset="0"/>
                <a:ea typeface="宋体" panose="02010600030101010101" pitchFamily="2" charset="-122"/>
                <a:cs typeface="Arial" panose="020B0604020202020204" pitchFamily="34" charset="0"/>
              </a:rPr>
              <a:t>Other Normal Tissues:  ENCODE, N37, Roadmap</a:t>
            </a:r>
          </a:p>
          <a:p>
            <a:r>
              <a:rPr lang="en-US" sz="1200" b="1" dirty="0">
                <a:solidFill>
                  <a:srgbClr val="7030A0"/>
                </a:solidFill>
                <a:latin typeface="Arial" panose="020B0604020202020204" pitchFamily="34" charset="0"/>
                <a:ea typeface="宋体" panose="02010600030101010101" pitchFamily="2" charset="-122"/>
                <a:cs typeface="Arial" panose="020B0604020202020204" pitchFamily="34" charset="0"/>
              </a:rPr>
              <a:t>Normal PBMC: WGBS, </a:t>
            </a:r>
            <a:r>
              <a:rPr lang="en-US" sz="1200" b="1" dirty="0" err="1">
                <a:solidFill>
                  <a:srgbClr val="7030A0"/>
                </a:solidFill>
                <a:latin typeface="Arial" panose="020B0604020202020204" pitchFamily="34" charset="0"/>
                <a:ea typeface="宋体" panose="02010600030101010101" pitchFamily="2" charset="-122"/>
                <a:cs typeface="Arial" panose="020B0604020202020204" pitchFamily="34" charset="0"/>
              </a:rPr>
              <a:t>MethylCap-seq</a:t>
            </a:r>
            <a:endParaRPr lang="en-US" sz="1200" b="1" dirty="0">
              <a:solidFill>
                <a:srgbClr val="7030A0"/>
              </a:solidFill>
              <a:latin typeface="Arial" panose="020B0604020202020204" pitchFamily="34" charset="0"/>
              <a:ea typeface="宋体" panose="02010600030101010101" pitchFamily="2" charset="-122"/>
              <a:cs typeface="Arial" panose="020B0604020202020204" pitchFamily="34" charset="0"/>
            </a:endParaRPr>
          </a:p>
          <a:p>
            <a:r>
              <a:rPr lang="en-US" sz="1200" b="1" dirty="0">
                <a:solidFill>
                  <a:srgbClr val="7030A0"/>
                </a:solidFill>
                <a:latin typeface="Arial" panose="020B0604020202020204" pitchFamily="34" charset="0"/>
                <a:ea typeface="宋体" panose="02010600030101010101" pitchFamily="2" charset="-122"/>
                <a:cs typeface="Arial" panose="020B0604020202020204" pitchFamily="34" charset="0"/>
              </a:rPr>
              <a:t>Other Cancer types: WGBS, GEO, </a:t>
            </a:r>
            <a:r>
              <a:rPr lang="en-US" sz="1200" b="1" dirty="0" err="1">
                <a:solidFill>
                  <a:srgbClr val="7030A0"/>
                </a:solidFill>
                <a:latin typeface="Arial" panose="020B0604020202020204" pitchFamily="34" charset="0"/>
                <a:ea typeface="宋体" panose="02010600030101010101" pitchFamily="2" charset="-122"/>
                <a:cs typeface="Arial" panose="020B0604020202020204" pitchFamily="34" charset="0"/>
              </a:rPr>
              <a:t>MethylCap-seq</a:t>
            </a:r>
            <a:endParaRPr lang="en-US" sz="1200" b="1" dirty="0">
              <a:solidFill>
                <a:srgbClr val="7030A0"/>
              </a:solidFill>
              <a:latin typeface="Arial" panose="020B0604020202020204" pitchFamily="34" charset="0"/>
              <a:ea typeface="宋体" panose="02010600030101010101" pitchFamily="2" charset="-122"/>
              <a:cs typeface="Arial" panose="020B0604020202020204" pitchFamily="34" charset="0"/>
            </a:endParaRPr>
          </a:p>
        </p:txBody>
      </p:sp>
      <p:sp>
        <p:nvSpPr>
          <p:cNvPr id="9" name="Rectangle 8"/>
          <p:cNvSpPr/>
          <p:nvPr/>
        </p:nvSpPr>
        <p:spPr>
          <a:xfrm>
            <a:off x="2695582" y="2000289"/>
            <a:ext cx="4342856" cy="461665"/>
          </a:xfrm>
          <a:prstGeom prst="rect">
            <a:avLst/>
          </a:prstGeom>
        </p:spPr>
        <p:txBody>
          <a:bodyPr wrap="none">
            <a:spAutoFit/>
          </a:bodyPr>
          <a:lstStyle/>
          <a:p>
            <a:r>
              <a:rPr lang="en-US" sz="1200" b="1" dirty="0">
                <a:solidFill>
                  <a:srgbClr val="7030A0"/>
                </a:solidFill>
                <a:latin typeface="Arial" panose="020B0604020202020204" pitchFamily="34" charset="0"/>
                <a:ea typeface="宋体" panose="02010600030101010101" pitchFamily="2" charset="-122"/>
                <a:cs typeface="Arial" panose="020B0604020202020204" pitchFamily="34" charset="0"/>
              </a:rPr>
              <a:t>Pancreas Tissue Specific Hyper-Methylation Biomarkers</a:t>
            </a:r>
          </a:p>
          <a:p>
            <a:r>
              <a:rPr lang="en-US" sz="1200" b="1" dirty="0">
                <a:solidFill>
                  <a:srgbClr val="7030A0"/>
                </a:solidFill>
                <a:latin typeface="Arial" panose="020B0604020202020204" pitchFamily="34" charset="0"/>
                <a:ea typeface="宋体" panose="02010600030101010101" pitchFamily="2" charset="-122"/>
                <a:cs typeface="Arial" panose="020B0604020202020204" pitchFamily="34" charset="0"/>
              </a:rPr>
              <a:t>Pancreatic Cancer Specific Hyper-Methylation Biomarker</a:t>
            </a:r>
          </a:p>
        </p:txBody>
      </p:sp>
      <p:cxnSp>
        <p:nvCxnSpPr>
          <p:cNvPr id="20" name="Straight Arrow Connector 19"/>
          <p:cNvCxnSpPr/>
          <p:nvPr/>
        </p:nvCxnSpPr>
        <p:spPr>
          <a:xfrm>
            <a:off x="4609421" y="4009903"/>
            <a:ext cx="0" cy="4551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752438" y="5252924"/>
            <a:ext cx="4114006" cy="276999"/>
          </a:xfrm>
          <a:prstGeom prst="rect">
            <a:avLst/>
          </a:prstGeom>
        </p:spPr>
        <p:txBody>
          <a:bodyPr wrap="square">
            <a:spAutoFit/>
          </a:bodyPr>
          <a:lstStyle/>
          <a:p>
            <a:r>
              <a:rPr lang="en-US" altLang="zh-CN" sz="1200" b="1" dirty="0">
                <a:solidFill>
                  <a:srgbClr val="7030A0"/>
                </a:solidFill>
                <a:latin typeface="Arial" panose="020B0604020202020204" pitchFamily="34" charset="0"/>
                <a:ea typeface="宋体" panose="02010600030101010101" pitchFamily="2" charset="-122"/>
                <a:cs typeface="Arial" panose="020B0604020202020204" pitchFamily="34" charset="0"/>
              </a:rPr>
              <a:t>Early Stage signature      Late Stage signature</a:t>
            </a:r>
            <a:endParaRPr lang="en-US" sz="1200" b="1" dirty="0">
              <a:solidFill>
                <a:srgbClr val="7030A0"/>
              </a:solidFill>
              <a:latin typeface="Arial" panose="020B0604020202020204" pitchFamily="34" charset="0"/>
              <a:ea typeface="宋体" panose="02010600030101010101" pitchFamily="2" charset="-122"/>
              <a:cs typeface="Arial" panose="020B0604020202020204" pitchFamily="34" charset="0"/>
            </a:endParaRPr>
          </a:p>
        </p:txBody>
      </p:sp>
      <p:cxnSp>
        <p:nvCxnSpPr>
          <p:cNvPr id="29" name="Straight Arrow Connector 28"/>
          <p:cNvCxnSpPr/>
          <p:nvPr/>
        </p:nvCxnSpPr>
        <p:spPr>
          <a:xfrm>
            <a:off x="4609421" y="2510341"/>
            <a:ext cx="0" cy="7198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752438" y="2576150"/>
            <a:ext cx="4572000" cy="461665"/>
          </a:xfrm>
          <a:prstGeom prst="rect">
            <a:avLst/>
          </a:prstGeom>
        </p:spPr>
        <p:txBody>
          <a:bodyPr>
            <a:spAutoFit/>
          </a:bodyPr>
          <a:lstStyle/>
          <a:p>
            <a:r>
              <a:rPr lang="zh-CN" altLang="en-US" sz="1200" b="1" dirty="0">
                <a:solidFill>
                  <a:srgbClr val="7030A0"/>
                </a:solidFill>
                <a:latin typeface="Arial" panose="020B0604020202020204" pitchFamily="34" charset="0"/>
                <a:ea typeface="宋体" panose="02010600030101010101" pitchFamily="2" charset="-122"/>
                <a:cs typeface="Arial" panose="020B0604020202020204" pitchFamily="34" charset="0"/>
              </a:rPr>
              <a:t>？</a:t>
            </a:r>
            <a:r>
              <a:rPr lang="en-US" sz="1200" b="1" dirty="0">
                <a:solidFill>
                  <a:srgbClr val="7030A0"/>
                </a:solidFill>
                <a:latin typeface="Arial" panose="020B0604020202020204" pitchFamily="34" charset="0"/>
                <a:ea typeface="宋体" panose="02010600030101010101" pitchFamily="2" charset="-122"/>
                <a:cs typeface="Arial" panose="020B0604020202020204" pitchFamily="34" charset="0"/>
              </a:rPr>
              <a:t>Pancreas Low Expressing Genes (mRNA) &gt; 450</a:t>
            </a:r>
          </a:p>
          <a:p>
            <a:r>
              <a:rPr lang="zh-CN" altLang="en-US" sz="1200" b="1" dirty="0">
                <a:solidFill>
                  <a:srgbClr val="7030A0"/>
                </a:solidFill>
                <a:latin typeface="Arial" panose="020B0604020202020204" pitchFamily="34" charset="0"/>
                <a:ea typeface="宋体" panose="02010600030101010101" pitchFamily="2" charset="-122"/>
                <a:cs typeface="Arial" panose="020B0604020202020204" pitchFamily="34" charset="0"/>
              </a:rPr>
              <a:t>？</a:t>
            </a:r>
            <a:r>
              <a:rPr lang="en-US" sz="1200" b="1" dirty="0">
                <a:solidFill>
                  <a:srgbClr val="7030A0"/>
                </a:solidFill>
                <a:latin typeface="Arial" panose="020B0604020202020204" pitchFamily="34" charset="0"/>
                <a:ea typeface="宋体" panose="02010600030101010101" pitchFamily="2" charset="-122"/>
                <a:cs typeface="Arial" panose="020B0604020202020204" pitchFamily="34" charset="0"/>
              </a:rPr>
              <a:t>Pancreas Non-Expressing Genes (Protein)</a:t>
            </a:r>
          </a:p>
        </p:txBody>
      </p:sp>
      <p:sp>
        <p:nvSpPr>
          <p:cNvPr id="32" name="Rectangle 31"/>
          <p:cNvSpPr/>
          <p:nvPr/>
        </p:nvSpPr>
        <p:spPr>
          <a:xfrm>
            <a:off x="2660316" y="3346111"/>
            <a:ext cx="4819396" cy="646331"/>
          </a:xfrm>
          <a:prstGeom prst="rect">
            <a:avLst/>
          </a:prstGeom>
        </p:spPr>
        <p:txBody>
          <a:bodyPr wrap="none">
            <a:spAutoFit/>
          </a:bodyPr>
          <a:lstStyle/>
          <a:p>
            <a:r>
              <a:rPr lang="en-US" sz="1200" b="1" dirty="0">
                <a:solidFill>
                  <a:srgbClr val="7030A0"/>
                </a:solidFill>
                <a:latin typeface="Arial" panose="020B0604020202020204" pitchFamily="34" charset="0"/>
                <a:ea typeface="宋体" panose="02010600030101010101" pitchFamily="2" charset="-122"/>
                <a:cs typeface="Arial" panose="020B0604020202020204" pitchFamily="34" charset="0"/>
              </a:rPr>
              <a:t>Non-invasive Diagnosis and Screening Methylation Panel</a:t>
            </a:r>
          </a:p>
          <a:p>
            <a:r>
              <a:rPr lang="en-US" sz="1200" b="1" dirty="0">
                <a:solidFill>
                  <a:srgbClr val="00B050"/>
                </a:solidFill>
                <a:latin typeface="Arial" panose="020B0604020202020204" pitchFamily="34" charset="0"/>
                <a:ea typeface="宋体" panose="02010600030101010101" pitchFamily="2" charset="-122"/>
                <a:cs typeface="Arial" panose="020B0604020202020204" pitchFamily="34" charset="0"/>
              </a:rPr>
              <a:t>                  Tissue-of-origin mapping efficiency                             </a:t>
            </a:r>
          </a:p>
          <a:p>
            <a:r>
              <a:rPr lang="en-US" sz="1200" b="1" dirty="0">
                <a:solidFill>
                  <a:srgbClr val="00B050"/>
                </a:solidFill>
                <a:latin typeface="Arial" panose="020B0604020202020204" pitchFamily="34" charset="0"/>
                <a:ea typeface="宋体" panose="02010600030101010101" pitchFamily="2" charset="-122"/>
                <a:cs typeface="Arial" panose="020B0604020202020204" pitchFamily="34" charset="0"/>
              </a:rPr>
              <a:t>                            20?  50? 100? 300?</a:t>
            </a:r>
          </a:p>
        </p:txBody>
      </p:sp>
      <p:sp>
        <p:nvSpPr>
          <p:cNvPr id="33" name="Rectangle 32"/>
          <p:cNvSpPr/>
          <p:nvPr/>
        </p:nvSpPr>
        <p:spPr>
          <a:xfrm>
            <a:off x="5725841" y="4658127"/>
            <a:ext cx="1719739" cy="276999"/>
          </a:xfrm>
          <a:prstGeom prst="rect">
            <a:avLst/>
          </a:prstGeom>
        </p:spPr>
        <p:txBody>
          <a:bodyPr wrap="square">
            <a:spAutoFit/>
          </a:bodyPr>
          <a:lstStyle/>
          <a:p>
            <a:r>
              <a:rPr lang="en-US" sz="1200" b="1" dirty="0">
                <a:solidFill>
                  <a:srgbClr val="7030A0"/>
                </a:solidFill>
                <a:latin typeface="Arial" panose="020B0604020202020204" pitchFamily="34" charset="0"/>
                <a:ea typeface="宋体" panose="02010600030101010101" pitchFamily="2" charset="-122"/>
                <a:cs typeface="Arial" panose="020B0604020202020204" pitchFamily="34" charset="0"/>
              </a:rPr>
              <a:t>Stage Evaluation</a:t>
            </a:r>
          </a:p>
        </p:txBody>
      </p:sp>
      <p:cxnSp>
        <p:nvCxnSpPr>
          <p:cNvPr id="35" name="Straight Arrow Connector 34"/>
          <p:cNvCxnSpPr/>
          <p:nvPr/>
        </p:nvCxnSpPr>
        <p:spPr>
          <a:xfrm flipH="1">
            <a:off x="5921650" y="4910412"/>
            <a:ext cx="464034" cy="3425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515552" y="4915269"/>
            <a:ext cx="496146" cy="3376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822436" y="5985106"/>
            <a:ext cx="1563248" cy="276999"/>
          </a:xfrm>
          <a:prstGeom prst="rect">
            <a:avLst/>
          </a:prstGeom>
        </p:spPr>
        <p:txBody>
          <a:bodyPr wrap="none">
            <a:spAutoFit/>
          </a:bodyPr>
          <a:lstStyle/>
          <a:p>
            <a:r>
              <a:rPr lang="en-US" sz="1200" b="1" dirty="0">
                <a:solidFill>
                  <a:srgbClr val="7030A0"/>
                </a:solidFill>
                <a:latin typeface="Arial" panose="020B0604020202020204" pitchFamily="34" charset="0"/>
                <a:ea typeface="宋体" panose="02010600030101010101" pitchFamily="2" charset="-122"/>
                <a:cs typeface="Arial" panose="020B0604020202020204" pitchFamily="34" charset="0"/>
              </a:rPr>
              <a:t>Surgical Operation</a:t>
            </a:r>
          </a:p>
        </p:txBody>
      </p:sp>
      <p:sp>
        <p:nvSpPr>
          <p:cNvPr id="63" name="Rectangle 62"/>
          <p:cNvSpPr/>
          <p:nvPr/>
        </p:nvSpPr>
        <p:spPr>
          <a:xfrm>
            <a:off x="6763625" y="5969407"/>
            <a:ext cx="2946640" cy="646331"/>
          </a:xfrm>
          <a:prstGeom prst="rect">
            <a:avLst/>
          </a:prstGeom>
        </p:spPr>
        <p:txBody>
          <a:bodyPr wrap="none">
            <a:spAutoFit/>
          </a:bodyPr>
          <a:lstStyle/>
          <a:p>
            <a:r>
              <a:rPr lang="en-US" sz="1200" b="1" dirty="0">
                <a:solidFill>
                  <a:srgbClr val="7030A0"/>
                </a:solidFill>
                <a:latin typeface="Arial" panose="020B0604020202020204" pitchFamily="34" charset="0"/>
                <a:ea typeface="宋体" panose="02010600030101010101" pitchFamily="2" charset="-122"/>
                <a:cs typeface="Arial" panose="020B0604020202020204" pitchFamily="34" charset="0"/>
              </a:rPr>
              <a:t>Subtype</a:t>
            </a:r>
          </a:p>
          <a:p>
            <a:r>
              <a:rPr lang="en-US" sz="1200" b="1" dirty="0">
                <a:solidFill>
                  <a:srgbClr val="7030A0"/>
                </a:solidFill>
                <a:latin typeface="Arial" panose="020B0604020202020204" pitchFamily="34" charset="0"/>
                <a:ea typeface="宋体" panose="02010600030101010101" pitchFamily="2" charset="-122"/>
                <a:cs typeface="Arial" panose="020B0604020202020204" pitchFamily="34" charset="0"/>
              </a:rPr>
              <a:t>Heterogeneity(</a:t>
            </a:r>
            <a:r>
              <a:rPr lang="en-US" sz="1200" b="1" dirty="0">
                <a:solidFill>
                  <a:srgbClr val="00B050"/>
                </a:solidFill>
                <a:latin typeface="Arial" panose="020B0604020202020204" pitchFamily="34" charset="0"/>
                <a:ea typeface="宋体" panose="02010600030101010101" pitchFamily="2" charset="-122"/>
                <a:cs typeface="Arial" panose="020B0604020202020204" pitchFamily="34" charset="0"/>
              </a:rPr>
              <a:t>methylation haplotype</a:t>
            </a:r>
            <a:r>
              <a:rPr lang="en-US" sz="1200" b="1" dirty="0">
                <a:solidFill>
                  <a:srgbClr val="7030A0"/>
                </a:solidFill>
                <a:latin typeface="Arial" panose="020B0604020202020204" pitchFamily="34" charset="0"/>
                <a:ea typeface="宋体" panose="02010600030101010101" pitchFamily="2" charset="-122"/>
                <a:cs typeface="Arial" panose="020B0604020202020204" pitchFamily="34" charset="0"/>
              </a:rPr>
              <a:t>)</a:t>
            </a:r>
          </a:p>
          <a:p>
            <a:r>
              <a:rPr lang="en-US" sz="1200" b="1" dirty="0">
                <a:solidFill>
                  <a:srgbClr val="7030A0"/>
                </a:solidFill>
                <a:latin typeface="Arial" panose="020B0604020202020204" pitchFamily="34" charset="0"/>
                <a:ea typeface="宋体" panose="02010600030101010101" pitchFamily="2" charset="-122"/>
                <a:cs typeface="Arial" panose="020B0604020202020204" pitchFamily="34" charset="0"/>
              </a:rPr>
              <a:t>Chemotherapy </a:t>
            </a:r>
          </a:p>
        </p:txBody>
      </p:sp>
      <p:cxnSp>
        <p:nvCxnSpPr>
          <p:cNvPr id="75" name="Straight Arrow Connector 74"/>
          <p:cNvCxnSpPr/>
          <p:nvPr/>
        </p:nvCxnSpPr>
        <p:spPr>
          <a:xfrm>
            <a:off x="5811752" y="5529923"/>
            <a:ext cx="0" cy="4394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7219020" y="5529923"/>
            <a:ext cx="0" cy="4394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4799110" y="2993628"/>
            <a:ext cx="1882346" cy="430887"/>
          </a:xfrm>
          <a:prstGeom prst="rect">
            <a:avLst/>
          </a:prstGeom>
        </p:spPr>
        <p:txBody>
          <a:bodyPr wrap="square">
            <a:spAutoFit/>
          </a:bodyPr>
          <a:lstStyle/>
          <a:p>
            <a:r>
              <a:rPr lang="en-US" sz="1050" b="1" dirty="0">
                <a:solidFill>
                  <a:srgbClr val="00B050"/>
                </a:solidFill>
                <a:latin typeface="Arial" panose="020B0604020202020204" pitchFamily="34" charset="0"/>
                <a:cs typeface="Arial" panose="020B0604020202020204" pitchFamily="34" charset="0"/>
              </a:rPr>
              <a:t>BSPP (Plasma): MONOD</a:t>
            </a:r>
          </a:p>
          <a:p>
            <a:r>
              <a:rPr lang="en-US" sz="1050" b="1" dirty="0">
                <a:solidFill>
                  <a:srgbClr val="00B050"/>
                </a:solidFill>
                <a:latin typeface="Arial" panose="020B0604020202020204" pitchFamily="34" charset="0"/>
                <a:cs typeface="Arial" panose="020B0604020202020204" pitchFamily="34" charset="0"/>
              </a:rPr>
              <a:t>RRBS (Plasma): MONOD</a:t>
            </a:r>
          </a:p>
        </p:txBody>
      </p:sp>
      <p:sp>
        <p:nvSpPr>
          <p:cNvPr id="79" name="Rectangle 78"/>
          <p:cNvSpPr/>
          <p:nvPr/>
        </p:nvSpPr>
        <p:spPr>
          <a:xfrm>
            <a:off x="7197019" y="4665350"/>
            <a:ext cx="2921159" cy="253916"/>
          </a:xfrm>
          <a:prstGeom prst="rect">
            <a:avLst/>
          </a:prstGeom>
        </p:spPr>
        <p:txBody>
          <a:bodyPr wrap="square">
            <a:spAutoFit/>
          </a:bodyPr>
          <a:lstStyle/>
          <a:p>
            <a:r>
              <a:rPr lang="en-US" sz="1050" b="1" dirty="0">
                <a:solidFill>
                  <a:srgbClr val="00B050"/>
                </a:solidFill>
                <a:latin typeface="Arial" panose="020B0604020202020204" pitchFamily="34" charset="0"/>
                <a:cs typeface="Arial" panose="020B0604020202020204" pitchFamily="34" charset="0"/>
              </a:rPr>
              <a:t>TCGA (+ clinical information)</a:t>
            </a:r>
          </a:p>
        </p:txBody>
      </p:sp>
      <p:sp>
        <p:nvSpPr>
          <p:cNvPr id="80" name="Arrow: Right 79"/>
          <p:cNvSpPr/>
          <p:nvPr/>
        </p:nvSpPr>
        <p:spPr>
          <a:xfrm rot="10641109">
            <a:off x="7087213" y="4665181"/>
            <a:ext cx="82378" cy="2407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1793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0301" y="1388218"/>
            <a:ext cx="8613655" cy="4801314"/>
          </a:xfrm>
          <a:prstGeom prst="rect">
            <a:avLst/>
          </a:prstGeom>
        </p:spPr>
        <p:txBody>
          <a:bodyPr wrap="square">
            <a:spAutoFit/>
          </a:bodyPr>
          <a:lstStyle/>
          <a:p>
            <a:r>
              <a:rPr lang="en-US" altLang="zh-CN" b="1" dirty="0">
                <a:latin typeface="Arial" panose="020B0604020202020204" pitchFamily="34" charset="0"/>
                <a:ea typeface="宋体" panose="02010600030101010101" pitchFamily="2" charset="-122"/>
                <a:cs typeface="Arial" panose="020B0604020202020204" pitchFamily="34" charset="0"/>
              </a:rPr>
              <a:t>Concerns:</a:t>
            </a:r>
          </a:p>
          <a:p>
            <a:endParaRPr lang="en-US" altLang="zh-CN" b="1" dirty="0">
              <a:latin typeface="Arial" panose="020B0604020202020204" pitchFamily="34" charset="0"/>
              <a:ea typeface="宋体" panose="02010600030101010101" pitchFamily="2" charset="-122"/>
              <a:cs typeface="Arial" panose="020B0604020202020204" pitchFamily="34" charset="0"/>
            </a:endParaRPr>
          </a:p>
          <a:p>
            <a:r>
              <a:rPr lang="en-US" altLang="zh-CN" b="1" dirty="0">
                <a:latin typeface="Arial" panose="020B0604020202020204" pitchFamily="34" charset="0"/>
                <a:ea typeface="宋体" panose="02010600030101010101" pitchFamily="2" charset="-122"/>
                <a:cs typeface="Arial" panose="020B0604020202020204" pitchFamily="34" charset="0"/>
              </a:rPr>
              <a:t>1, Power Estimation</a:t>
            </a:r>
          </a:p>
          <a:p>
            <a:endParaRPr lang="en-US" altLang="zh-CN" b="1" dirty="0">
              <a:latin typeface="Arial" panose="020B0604020202020204" pitchFamily="34" charset="0"/>
              <a:ea typeface="宋体" panose="02010600030101010101" pitchFamily="2" charset="-122"/>
              <a:cs typeface="Arial" panose="020B0604020202020204" pitchFamily="34" charset="0"/>
            </a:endParaRPr>
          </a:p>
          <a:p>
            <a:r>
              <a:rPr lang="en-US" altLang="zh-CN" b="1" dirty="0">
                <a:solidFill>
                  <a:srgbClr val="00B050"/>
                </a:solidFill>
                <a:latin typeface="Arial" panose="020B0604020202020204" pitchFamily="34" charset="0"/>
                <a:ea typeface="宋体" panose="02010600030101010101" pitchFamily="2" charset="-122"/>
                <a:cs typeface="Arial" panose="020B0604020202020204" pitchFamily="34" charset="0"/>
              </a:rPr>
              <a:t>How many samples we need to collect to guarantee prediction performance?  </a:t>
            </a:r>
          </a:p>
          <a:p>
            <a:endParaRPr lang="en-US" altLang="zh-CN" b="1" dirty="0">
              <a:latin typeface="Arial" panose="020B0604020202020204" pitchFamily="34" charset="0"/>
              <a:ea typeface="宋体" panose="02010600030101010101" pitchFamily="2" charset="-122"/>
              <a:cs typeface="Arial" panose="020B0604020202020204" pitchFamily="34" charset="0"/>
            </a:endParaRPr>
          </a:p>
          <a:p>
            <a:r>
              <a:rPr lang="en-US" altLang="zh-CN" b="1" dirty="0">
                <a:latin typeface="Arial" panose="020B0604020202020204" pitchFamily="34" charset="0"/>
                <a:ea typeface="宋体" panose="02010600030101010101" pitchFamily="2" charset="-122"/>
                <a:cs typeface="Arial" panose="020B0604020202020204" pitchFamily="34" charset="0"/>
              </a:rPr>
              <a:t>2, False Negative Evaluation</a:t>
            </a:r>
          </a:p>
          <a:p>
            <a:r>
              <a:rPr lang="en-US" altLang="zh-CN" b="1" dirty="0">
                <a:latin typeface="Arial" panose="020B0604020202020204" pitchFamily="34" charset="0"/>
                <a:ea typeface="宋体" panose="02010600030101010101" pitchFamily="2" charset="-122"/>
                <a:cs typeface="Arial" panose="020B0604020202020204" pitchFamily="34" charset="0"/>
              </a:rPr>
              <a:t> </a:t>
            </a:r>
          </a:p>
          <a:p>
            <a:r>
              <a:rPr lang="en-US" altLang="zh-CN" b="1" dirty="0">
                <a:latin typeface="Arial" panose="020B0604020202020204" pitchFamily="34" charset="0"/>
                <a:ea typeface="宋体" panose="02010600030101010101" pitchFamily="2" charset="-122"/>
                <a:cs typeface="Arial" panose="020B0604020202020204" pitchFamily="34" charset="0"/>
              </a:rPr>
              <a:t>3,  False Positive Evaluation</a:t>
            </a:r>
          </a:p>
          <a:p>
            <a:endParaRPr lang="en-US" altLang="zh-CN" b="1" dirty="0">
              <a:latin typeface="Arial" panose="020B0604020202020204" pitchFamily="34" charset="0"/>
              <a:ea typeface="宋体" panose="02010600030101010101" pitchFamily="2" charset="-122"/>
              <a:cs typeface="Arial" panose="020B0604020202020204" pitchFamily="34" charset="0"/>
            </a:endParaRPr>
          </a:p>
          <a:p>
            <a:endParaRPr lang="en-US" altLang="zh-CN" b="1" dirty="0">
              <a:latin typeface="Arial" panose="020B0604020202020204" pitchFamily="34" charset="0"/>
              <a:ea typeface="宋体" panose="02010600030101010101" pitchFamily="2" charset="-122"/>
              <a:cs typeface="Arial" panose="020B0604020202020204" pitchFamily="34" charset="0"/>
            </a:endParaRPr>
          </a:p>
          <a:p>
            <a:r>
              <a:rPr lang="en-US" altLang="zh-CN" b="1" dirty="0">
                <a:latin typeface="Arial" panose="020B0604020202020204" pitchFamily="34" charset="0"/>
                <a:ea typeface="宋体" panose="02010600030101010101" pitchFamily="2" charset="-122"/>
                <a:cs typeface="Arial" panose="020B0604020202020204" pitchFamily="34" charset="0"/>
              </a:rPr>
              <a:t>Task: </a:t>
            </a:r>
          </a:p>
          <a:p>
            <a:r>
              <a:rPr lang="en-US" altLang="zh-CN" b="1" dirty="0">
                <a:latin typeface="Arial" panose="020B0604020202020204" pitchFamily="34" charset="0"/>
                <a:ea typeface="宋体" panose="02010600030101010101" pitchFamily="2" charset="-122"/>
                <a:cs typeface="Arial" panose="020B0604020202020204" pitchFamily="34" charset="0"/>
              </a:rPr>
              <a:t>1. repeat pancreatic cancer analysis like </a:t>
            </a:r>
            <a:r>
              <a:rPr lang="en-US" altLang="zh-CN" b="1" dirty="0" err="1">
                <a:latin typeface="Arial" panose="020B0604020202020204" pitchFamily="34" charset="0"/>
                <a:ea typeface="宋体" panose="02010600030101010101" pitchFamily="2" charset="-122"/>
                <a:cs typeface="Arial" panose="020B0604020202020204" pitchFamily="34" charset="0"/>
              </a:rPr>
              <a:t>monod</a:t>
            </a:r>
            <a:endParaRPr lang="en-US" altLang="zh-CN" b="1" dirty="0">
              <a:latin typeface="Arial" panose="020B0604020202020204" pitchFamily="34" charset="0"/>
              <a:ea typeface="宋体" panose="02010600030101010101" pitchFamily="2" charset="-122"/>
              <a:cs typeface="Arial" panose="020B0604020202020204" pitchFamily="34" charset="0"/>
            </a:endParaRPr>
          </a:p>
          <a:p>
            <a:r>
              <a:rPr lang="en-US" altLang="zh-CN" b="1" dirty="0">
                <a:latin typeface="Arial" panose="020B0604020202020204" pitchFamily="34" charset="0"/>
                <a:ea typeface="宋体" panose="02010600030101010101" pitchFamily="2" charset="-122"/>
                <a:cs typeface="Arial" panose="020B0604020202020204" pitchFamily="34" charset="0"/>
              </a:rPr>
              <a:t>2, Capseq data is most important</a:t>
            </a:r>
          </a:p>
          <a:p>
            <a:r>
              <a:rPr lang="en-US" altLang="zh-CN" b="1" dirty="0">
                <a:latin typeface="Arial" panose="020B0604020202020204" pitchFamily="34" charset="0"/>
                <a:ea typeface="宋体" panose="02010600030101010101" pitchFamily="2" charset="-122"/>
                <a:cs typeface="Arial" panose="020B0604020202020204" pitchFamily="34" charset="0"/>
              </a:rPr>
              <a:t>3, Figure 4c. Sensitive power go up</a:t>
            </a:r>
          </a:p>
          <a:p>
            <a:r>
              <a:rPr lang="en-US" altLang="zh-CN" b="1" dirty="0">
                <a:latin typeface="Arial" panose="020B0604020202020204" pitchFamily="34" charset="0"/>
                <a:ea typeface="宋体" panose="02010600030101010101" pitchFamily="2" charset="-122"/>
                <a:cs typeface="Arial" panose="020B0604020202020204" pitchFamily="34" charset="0"/>
              </a:rPr>
              <a:t>4, Don’t touch array dataset</a:t>
            </a:r>
          </a:p>
          <a:p>
            <a:endParaRPr lang="en-US" altLang="zh-CN" b="1" dirty="0">
              <a:latin typeface="Arial" panose="020B0604020202020204" pitchFamily="34" charset="0"/>
              <a:ea typeface="宋体" panose="02010600030101010101" pitchFamily="2" charset="-122"/>
              <a:cs typeface="Arial" panose="020B0604020202020204" pitchFamily="34" charset="0"/>
            </a:endParaRPr>
          </a:p>
        </p:txBody>
      </p:sp>
      <p:sp>
        <p:nvSpPr>
          <p:cNvPr id="3" name="Rectangle 2"/>
          <p:cNvSpPr/>
          <p:nvPr/>
        </p:nvSpPr>
        <p:spPr>
          <a:xfrm>
            <a:off x="1238393" y="581167"/>
            <a:ext cx="6371617" cy="369332"/>
          </a:xfrm>
          <a:prstGeom prst="rect">
            <a:avLst/>
          </a:prstGeom>
        </p:spPr>
        <p:txBody>
          <a:bodyPr wrap="square">
            <a:spAutoFit/>
          </a:bodyPr>
          <a:lstStyle/>
          <a:p>
            <a:r>
              <a:rPr lang="en-US" altLang="zh-CN" b="1" dirty="0">
                <a:solidFill>
                  <a:srgbClr val="7030A0"/>
                </a:solidFill>
                <a:latin typeface="Arial" panose="020B0604020202020204" pitchFamily="34" charset="0"/>
                <a:ea typeface="宋体" panose="02010600030101010101" pitchFamily="2" charset="-122"/>
                <a:cs typeface="Arial" panose="020B0604020202020204" pitchFamily="34" charset="0"/>
              </a:rPr>
              <a:t>Pancreas and Pancreatic Cancer Biomarker Evaluation</a:t>
            </a:r>
          </a:p>
        </p:txBody>
      </p:sp>
    </p:spTree>
    <p:extLst>
      <p:ext uri="{BB962C8B-B14F-4D97-AF65-F5344CB8AC3E}">
        <p14:creationId xmlns:p14="http://schemas.microsoft.com/office/powerpoint/2010/main" val="4198348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98891" y="980387"/>
            <a:ext cx="7095040" cy="4897556"/>
          </a:xfrm>
          <a:prstGeom prst="rect">
            <a:avLst/>
          </a:prstGeom>
        </p:spPr>
      </p:pic>
      <p:sp>
        <p:nvSpPr>
          <p:cNvPr id="4" name="Star: 5 Points 3"/>
          <p:cNvSpPr/>
          <p:nvPr/>
        </p:nvSpPr>
        <p:spPr>
          <a:xfrm>
            <a:off x="1461154" y="5345781"/>
            <a:ext cx="150829" cy="131975"/>
          </a:xfrm>
          <a:prstGeom prst="star5">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tar: 5 Points 4"/>
          <p:cNvSpPr/>
          <p:nvPr/>
        </p:nvSpPr>
        <p:spPr>
          <a:xfrm>
            <a:off x="4950643" y="5345781"/>
            <a:ext cx="252953" cy="205036"/>
          </a:xfrm>
          <a:prstGeom prst="star5">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98891" y="395534"/>
            <a:ext cx="7308363" cy="369332"/>
          </a:xfrm>
          <a:prstGeom prst="rect">
            <a:avLst/>
          </a:prstGeom>
        </p:spPr>
        <p:txBody>
          <a:bodyPr wrap="square">
            <a:spAutoFit/>
          </a:bodyPr>
          <a:lstStyle/>
          <a:p>
            <a:r>
              <a:rPr lang="en-US" altLang="zh-CN" b="1" dirty="0">
                <a:solidFill>
                  <a:srgbClr val="7030A0"/>
                </a:solidFill>
                <a:latin typeface="Arial" panose="020B0604020202020204" pitchFamily="34" charset="0"/>
                <a:ea typeface="宋体" panose="02010600030101010101" pitchFamily="2" charset="-122"/>
                <a:cs typeface="Arial" panose="020B0604020202020204" pitchFamily="34" charset="0"/>
              </a:rPr>
              <a:t>Genome-wide transcript distribution in 54 different cell types</a:t>
            </a:r>
          </a:p>
        </p:txBody>
      </p:sp>
      <p:sp>
        <p:nvSpPr>
          <p:cNvPr id="7" name="Rectangle 6"/>
          <p:cNvSpPr/>
          <p:nvPr/>
        </p:nvSpPr>
        <p:spPr>
          <a:xfrm>
            <a:off x="320511" y="6093464"/>
            <a:ext cx="8550112" cy="646331"/>
          </a:xfrm>
          <a:prstGeom prst="rect">
            <a:avLst/>
          </a:prstGeom>
        </p:spPr>
        <p:txBody>
          <a:bodyPr wrap="square">
            <a:spAutoFit/>
          </a:bodyPr>
          <a:lstStyle/>
          <a:p>
            <a:r>
              <a:rPr lang="en-US" altLang="zh-CN" b="1" dirty="0">
                <a:solidFill>
                  <a:srgbClr val="7030A0"/>
                </a:solidFill>
                <a:latin typeface="Arial" panose="020B0604020202020204" pitchFamily="34" charset="0"/>
                <a:ea typeface="宋体" panose="02010600030101010101" pitchFamily="2" charset="-122"/>
                <a:cs typeface="Arial" panose="020B0604020202020204" pitchFamily="34" charset="0"/>
              </a:rPr>
              <a:t>Testis and WBC is fitted as Normal Distribution while other tissues is fitted as Beta-distribution. </a:t>
            </a:r>
          </a:p>
        </p:txBody>
      </p:sp>
    </p:spTree>
    <p:extLst>
      <p:ext uri="{BB962C8B-B14F-4D97-AF65-F5344CB8AC3E}">
        <p14:creationId xmlns:p14="http://schemas.microsoft.com/office/powerpoint/2010/main" val="29125644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1682</TotalTime>
  <Words>625</Words>
  <Application>Microsoft Office PowerPoint</Application>
  <PresentationFormat>On-screen Show (4:3)</PresentationFormat>
  <Paragraphs>110</Paragraphs>
  <Slides>10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宋体</vt:lpstr>
      <vt:lpstr>等线</vt:lpstr>
      <vt:lpstr>Arial</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Shicheng Guo</dc:creator>
  <cp:lastModifiedBy>Shicheng Guo</cp:lastModifiedBy>
  <cp:revision>140</cp:revision>
  <dcterms:created xsi:type="dcterms:W3CDTF">2017-04-06T20:39:23Z</dcterms:created>
  <dcterms:modified xsi:type="dcterms:W3CDTF">2017-04-08T01:47:17Z</dcterms:modified>
</cp:coreProperties>
</file>