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 Zhang" initials="KZ" lastIdx="1" clrIdx="0">
    <p:extLst/>
  </p:cmAuthor>
  <p:cmAuthor id="2" name="Kun Zhang" initials="KZ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5"/>
    <p:restoredTop sz="94627"/>
  </p:normalViewPr>
  <p:slideViewPr>
    <p:cSldViewPr snapToGrid="0" snapToObjects="1">
      <p:cViewPr varScale="1">
        <p:scale>
          <a:sx n="121" d="100"/>
          <a:sy n="121" d="100"/>
        </p:scale>
        <p:origin x="9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1008F-B58E-7F40-AE44-A4588322914D}" type="datetimeFigureOut">
              <a:rPr lang="en-US" smtClean="0"/>
              <a:t>12/16/2016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822E4-BE35-C544-8794-D4CC72316A61}" type="slidenum">
              <a:rPr lang="en-US" smtClean="0"/>
              <a:t>‹#›</a:t>
            </a:fld>
            <a:endParaRPr lang="en-US"/>
          </a:p>
        </p:txBody>
      </p:sp>
    </p:spTree>
    <p:extLst>
      <p:ext uri="{BB962C8B-B14F-4D97-AF65-F5344CB8AC3E}">
        <p14:creationId xmlns:p14="http://schemas.microsoft.com/office/powerpoint/2010/main" val="316473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7F0BE-301C-434F-A321-B055D97EB66E}" type="slidenum">
              <a:rPr lang="en-US" smtClean="0"/>
              <a:t>1</a:t>
            </a:fld>
            <a:endParaRPr lang="en-US"/>
          </a:p>
        </p:txBody>
      </p:sp>
    </p:spTree>
    <p:extLst>
      <p:ext uri="{BB962C8B-B14F-4D97-AF65-F5344CB8AC3E}">
        <p14:creationId xmlns:p14="http://schemas.microsoft.com/office/powerpoint/2010/main" val="180384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4F7319-8F50-6143-A9C0-1AF1001BBFB2}"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181913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F7319-8F50-6143-A9C0-1AF1001BBFB2}"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148564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F7319-8F50-6143-A9C0-1AF1001BBFB2}"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42489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F7319-8F50-6143-A9C0-1AF1001BBFB2}"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51691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F7319-8F50-6143-A9C0-1AF1001BBFB2}"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114130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F7319-8F50-6143-A9C0-1AF1001BBFB2}"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56740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4F7319-8F50-6143-A9C0-1AF1001BBFB2}"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148654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4F7319-8F50-6143-A9C0-1AF1001BBFB2}"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48898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F7319-8F50-6143-A9C0-1AF1001BBFB2}"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203081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F7319-8F50-6143-A9C0-1AF1001BBFB2}"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192326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F7319-8F50-6143-A9C0-1AF1001BBFB2}"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C6672-195B-7B4A-BB2D-3AF2AB439C19}" type="slidenum">
              <a:rPr lang="en-US" smtClean="0"/>
              <a:t>‹#›</a:t>
            </a:fld>
            <a:endParaRPr lang="en-US"/>
          </a:p>
        </p:txBody>
      </p:sp>
    </p:spTree>
    <p:extLst>
      <p:ext uri="{BB962C8B-B14F-4D97-AF65-F5344CB8AC3E}">
        <p14:creationId xmlns:p14="http://schemas.microsoft.com/office/powerpoint/2010/main" val="3481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F7319-8F50-6143-A9C0-1AF1001BBFB2}" type="datetimeFigureOut">
              <a:rPr lang="en-US" smtClean="0"/>
              <a:t>12/16/2016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C6672-195B-7B4A-BB2D-3AF2AB439C19}" type="slidenum">
              <a:rPr lang="en-US" smtClean="0"/>
              <a:t>‹#›</a:t>
            </a:fld>
            <a:endParaRPr lang="en-US"/>
          </a:p>
        </p:txBody>
      </p:sp>
    </p:spTree>
    <p:extLst>
      <p:ext uri="{BB962C8B-B14F-4D97-AF65-F5344CB8AC3E}">
        <p14:creationId xmlns:p14="http://schemas.microsoft.com/office/powerpoint/2010/main" val="1178432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667162" y="723621"/>
            <a:ext cx="1871025" cy="338554"/>
          </a:xfrm>
          <a:prstGeom prst="rect">
            <a:avLst/>
          </a:prstGeom>
          <a:noFill/>
        </p:spPr>
        <p:txBody>
          <a:bodyPr wrap="none" rtlCol="0">
            <a:spAutoFit/>
          </a:bodyPr>
          <a:lstStyle/>
          <a:p>
            <a:r>
              <a:rPr lang="en-US" sz="1600" dirty="0">
                <a:latin typeface="Arial" charset="0"/>
                <a:ea typeface="Arial" charset="0"/>
                <a:cs typeface="Arial" charset="0"/>
              </a:rPr>
              <a:t>75 Normal Plasma</a:t>
            </a:r>
          </a:p>
        </p:txBody>
      </p:sp>
      <p:pic>
        <p:nvPicPr>
          <p:cNvPr id="33" name="Picture 32"/>
          <p:cNvPicPr>
            <a:picLocks noChangeAspect="1"/>
          </p:cNvPicPr>
          <p:nvPr/>
        </p:nvPicPr>
        <p:blipFill rotWithShape="1">
          <a:blip r:embed="rId3"/>
          <a:srcRect l="24257" r="49750" b="74429"/>
          <a:stretch/>
        </p:blipFill>
        <p:spPr>
          <a:xfrm>
            <a:off x="7346763" y="876067"/>
            <a:ext cx="1478955" cy="1516878"/>
          </a:xfrm>
          <a:prstGeom prst="rect">
            <a:avLst/>
          </a:prstGeom>
        </p:spPr>
      </p:pic>
      <p:pic>
        <p:nvPicPr>
          <p:cNvPr id="34" name="Picture 33"/>
          <p:cNvPicPr>
            <a:picLocks noChangeAspect="1"/>
          </p:cNvPicPr>
          <p:nvPr/>
        </p:nvPicPr>
        <p:blipFill rotWithShape="1">
          <a:blip r:embed="rId3"/>
          <a:srcRect l="48691" t="51528" r="25316" b="24595"/>
          <a:stretch/>
        </p:blipFill>
        <p:spPr>
          <a:xfrm>
            <a:off x="8690832" y="816761"/>
            <a:ext cx="1675141" cy="1604239"/>
          </a:xfrm>
          <a:prstGeom prst="rect">
            <a:avLst/>
          </a:prstGeom>
        </p:spPr>
      </p:pic>
      <p:sp>
        <p:nvSpPr>
          <p:cNvPr id="36" name="TextBox 35"/>
          <p:cNvSpPr txBox="1"/>
          <p:nvPr/>
        </p:nvSpPr>
        <p:spPr>
          <a:xfrm>
            <a:off x="7528930" y="521247"/>
            <a:ext cx="2654874" cy="338554"/>
          </a:xfrm>
          <a:prstGeom prst="rect">
            <a:avLst/>
          </a:prstGeom>
          <a:noFill/>
        </p:spPr>
        <p:txBody>
          <a:bodyPr wrap="square" rtlCol="0">
            <a:spAutoFit/>
          </a:bodyPr>
          <a:lstStyle/>
          <a:p>
            <a:pPr algn="ctr"/>
            <a:r>
              <a:rPr lang="en-US" sz="1600" dirty="0">
                <a:latin typeface="Arial" charset="0"/>
                <a:ea typeface="Arial" charset="0"/>
                <a:cs typeface="Arial" charset="0"/>
              </a:rPr>
              <a:t>30 colon cancer plasma</a:t>
            </a:r>
          </a:p>
        </p:txBody>
      </p:sp>
      <p:pic>
        <p:nvPicPr>
          <p:cNvPr id="30" name="Picture 29"/>
          <p:cNvPicPr>
            <a:picLocks noChangeAspect="1"/>
          </p:cNvPicPr>
          <p:nvPr/>
        </p:nvPicPr>
        <p:blipFill>
          <a:blip r:embed="rId4"/>
          <a:stretch>
            <a:fillRect/>
          </a:stretch>
        </p:blipFill>
        <p:spPr>
          <a:xfrm>
            <a:off x="6264446" y="4131822"/>
            <a:ext cx="4864138" cy="2308124"/>
          </a:xfrm>
          <a:prstGeom prst="rect">
            <a:avLst/>
          </a:prstGeom>
        </p:spPr>
      </p:pic>
      <p:sp>
        <p:nvSpPr>
          <p:cNvPr id="31" name="TextBox 30"/>
          <p:cNvSpPr txBox="1"/>
          <p:nvPr/>
        </p:nvSpPr>
        <p:spPr>
          <a:xfrm>
            <a:off x="7504391" y="4856215"/>
            <a:ext cx="740680" cy="584775"/>
          </a:xfrm>
          <a:prstGeom prst="rect">
            <a:avLst/>
          </a:prstGeom>
          <a:noFill/>
        </p:spPr>
        <p:txBody>
          <a:bodyPr wrap="square" rtlCol="0">
            <a:spAutoFit/>
          </a:bodyPr>
          <a:lstStyle/>
          <a:p>
            <a:pPr algn="ctr"/>
            <a:r>
              <a:rPr lang="en-US" sz="1600" dirty="0">
                <a:latin typeface="Arial" charset="0"/>
                <a:ea typeface="Arial" charset="0"/>
                <a:cs typeface="Arial" charset="0"/>
              </a:rPr>
              <a:t>Area=0.81</a:t>
            </a:r>
          </a:p>
        </p:txBody>
      </p:sp>
      <p:sp>
        <p:nvSpPr>
          <p:cNvPr id="38" name="TextBox 37"/>
          <p:cNvSpPr txBox="1"/>
          <p:nvPr/>
        </p:nvSpPr>
        <p:spPr>
          <a:xfrm>
            <a:off x="9927426" y="4856215"/>
            <a:ext cx="819545" cy="584775"/>
          </a:xfrm>
          <a:prstGeom prst="rect">
            <a:avLst/>
          </a:prstGeom>
          <a:noFill/>
        </p:spPr>
        <p:txBody>
          <a:bodyPr wrap="square" rtlCol="0">
            <a:spAutoFit/>
          </a:bodyPr>
          <a:lstStyle/>
          <a:p>
            <a:pPr algn="ctr"/>
            <a:r>
              <a:rPr lang="en-US" sz="1600" dirty="0">
                <a:latin typeface="Arial" charset="0"/>
                <a:ea typeface="Arial" charset="0"/>
                <a:cs typeface="Arial" charset="0"/>
              </a:rPr>
              <a:t>Area=0.90</a:t>
            </a:r>
          </a:p>
        </p:txBody>
      </p:sp>
      <p:sp>
        <p:nvSpPr>
          <p:cNvPr id="39" name="TextBox 38"/>
          <p:cNvSpPr txBox="1"/>
          <p:nvPr/>
        </p:nvSpPr>
        <p:spPr>
          <a:xfrm flipH="1">
            <a:off x="550361" y="555151"/>
            <a:ext cx="523136" cy="523220"/>
          </a:xfrm>
          <a:prstGeom prst="rect">
            <a:avLst/>
          </a:prstGeom>
          <a:noFill/>
        </p:spPr>
        <p:txBody>
          <a:bodyPr wrap="square" rtlCol="0">
            <a:spAutoFit/>
          </a:bodyPr>
          <a:lstStyle/>
          <a:p>
            <a:pPr algn="ctr"/>
            <a:r>
              <a:rPr lang="en-US" altLang="zh-CN" sz="2800" b="1" dirty="0">
                <a:latin typeface="Arial" charset="0"/>
                <a:ea typeface="Arial" charset="0"/>
                <a:cs typeface="Arial" charset="0"/>
              </a:rPr>
              <a:t>a</a:t>
            </a:r>
            <a:endParaRPr lang="en-US" sz="2800" b="1" dirty="0">
              <a:latin typeface="Arial" charset="0"/>
              <a:ea typeface="Arial" charset="0"/>
              <a:cs typeface="Arial" charset="0"/>
            </a:endParaRPr>
          </a:p>
        </p:txBody>
      </p:sp>
      <p:sp>
        <p:nvSpPr>
          <p:cNvPr id="40" name="TextBox 39"/>
          <p:cNvSpPr txBox="1"/>
          <p:nvPr/>
        </p:nvSpPr>
        <p:spPr>
          <a:xfrm flipH="1">
            <a:off x="6193380" y="531053"/>
            <a:ext cx="523136" cy="523220"/>
          </a:xfrm>
          <a:prstGeom prst="rect">
            <a:avLst/>
          </a:prstGeom>
          <a:noFill/>
        </p:spPr>
        <p:txBody>
          <a:bodyPr wrap="square" rtlCol="0">
            <a:spAutoFit/>
          </a:bodyPr>
          <a:lstStyle/>
          <a:p>
            <a:pPr algn="ctr"/>
            <a:r>
              <a:rPr lang="en-US" altLang="zh-CN" sz="2800" b="1" dirty="0">
                <a:latin typeface="Arial" charset="0"/>
                <a:ea typeface="Arial" charset="0"/>
                <a:cs typeface="Arial" charset="0"/>
              </a:rPr>
              <a:t>b</a:t>
            </a:r>
            <a:endParaRPr lang="en-US" sz="2800" b="1" dirty="0">
              <a:latin typeface="Arial" charset="0"/>
              <a:ea typeface="Arial" charset="0"/>
              <a:cs typeface="Arial" charset="0"/>
            </a:endParaRPr>
          </a:p>
        </p:txBody>
      </p:sp>
      <p:sp>
        <p:nvSpPr>
          <p:cNvPr id="41" name="TextBox 40"/>
          <p:cNvSpPr txBox="1"/>
          <p:nvPr/>
        </p:nvSpPr>
        <p:spPr>
          <a:xfrm flipH="1">
            <a:off x="6193380" y="2254600"/>
            <a:ext cx="523136" cy="523220"/>
          </a:xfrm>
          <a:prstGeom prst="rect">
            <a:avLst/>
          </a:prstGeom>
          <a:noFill/>
        </p:spPr>
        <p:txBody>
          <a:bodyPr wrap="square" rtlCol="0">
            <a:spAutoFit/>
          </a:bodyPr>
          <a:lstStyle/>
          <a:p>
            <a:pPr algn="ctr"/>
            <a:r>
              <a:rPr lang="en-US" altLang="zh-CN" sz="2800" b="1" dirty="0">
                <a:latin typeface="Arial" charset="0"/>
                <a:ea typeface="Arial" charset="0"/>
                <a:cs typeface="Arial" charset="0"/>
              </a:rPr>
              <a:t>c</a:t>
            </a:r>
            <a:endParaRPr lang="en-US" sz="2800" b="1" dirty="0">
              <a:latin typeface="Arial" charset="0"/>
              <a:ea typeface="Arial" charset="0"/>
              <a:cs typeface="Arial" charset="0"/>
            </a:endParaRPr>
          </a:p>
        </p:txBody>
      </p:sp>
      <p:sp>
        <p:nvSpPr>
          <p:cNvPr id="42" name="TextBox 41"/>
          <p:cNvSpPr txBox="1"/>
          <p:nvPr/>
        </p:nvSpPr>
        <p:spPr>
          <a:xfrm flipH="1">
            <a:off x="6193380" y="3978147"/>
            <a:ext cx="523136" cy="523220"/>
          </a:xfrm>
          <a:prstGeom prst="rect">
            <a:avLst/>
          </a:prstGeom>
          <a:noFill/>
        </p:spPr>
        <p:txBody>
          <a:bodyPr wrap="square" rtlCol="0">
            <a:spAutoFit/>
          </a:bodyPr>
          <a:lstStyle/>
          <a:p>
            <a:pPr algn="ctr"/>
            <a:r>
              <a:rPr lang="en-US" altLang="zh-CN" sz="2800" b="1" dirty="0">
                <a:latin typeface="Arial" charset="0"/>
                <a:ea typeface="Arial" charset="0"/>
                <a:cs typeface="Arial" charset="0"/>
              </a:rPr>
              <a:t>d</a:t>
            </a:r>
            <a:endParaRPr lang="en-US" sz="2800" b="1" dirty="0">
              <a:latin typeface="Arial" charset="0"/>
              <a:ea typeface="Arial" charset="0"/>
              <a:cs typeface="Arial" charset="0"/>
            </a:endParaRPr>
          </a:p>
        </p:txBody>
      </p:sp>
      <p:sp>
        <p:nvSpPr>
          <p:cNvPr id="5" name="TextBox 4"/>
          <p:cNvSpPr txBox="1"/>
          <p:nvPr/>
        </p:nvSpPr>
        <p:spPr>
          <a:xfrm>
            <a:off x="304800" y="59582"/>
            <a:ext cx="2108200" cy="461665"/>
          </a:xfrm>
          <a:prstGeom prst="rect">
            <a:avLst/>
          </a:prstGeom>
          <a:noFill/>
        </p:spPr>
        <p:txBody>
          <a:bodyPr wrap="square" rtlCol="0">
            <a:spAutoFit/>
          </a:bodyPr>
          <a:lstStyle/>
          <a:p>
            <a:r>
              <a:rPr lang="en-US" sz="2400" dirty="0">
                <a:latin typeface="Arial" charset="0"/>
                <a:ea typeface="Arial" charset="0"/>
                <a:cs typeface="Arial" charset="0"/>
              </a:rPr>
              <a:t>Figure 6</a:t>
            </a:r>
          </a:p>
        </p:txBody>
      </p:sp>
      <p:pic>
        <p:nvPicPr>
          <p:cNvPr id="8" name="Picture 7"/>
          <p:cNvPicPr>
            <a:picLocks noChangeAspect="1"/>
          </p:cNvPicPr>
          <p:nvPr/>
        </p:nvPicPr>
        <p:blipFill>
          <a:blip r:embed="rId5"/>
          <a:stretch>
            <a:fillRect/>
          </a:stretch>
        </p:blipFill>
        <p:spPr>
          <a:xfrm>
            <a:off x="6716516" y="2401022"/>
            <a:ext cx="4330929" cy="1604132"/>
          </a:xfrm>
          <a:prstGeom prst="rect">
            <a:avLst/>
          </a:prstGeom>
        </p:spPr>
      </p:pic>
      <p:pic>
        <p:nvPicPr>
          <p:cNvPr id="9" name="Picture 8"/>
          <p:cNvPicPr>
            <a:picLocks noChangeAspect="1"/>
          </p:cNvPicPr>
          <p:nvPr/>
        </p:nvPicPr>
        <p:blipFill>
          <a:blip r:embed="rId6"/>
          <a:stretch>
            <a:fillRect/>
          </a:stretch>
        </p:blipFill>
        <p:spPr>
          <a:xfrm>
            <a:off x="736929" y="1314740"/>
            <a:ext cx="5452517" cy="4679659"/>
          </a:xfrm>
          <a:prstGeom prst="rect">
            <a:avLst/>
          </a:prstGeom>
        </p:spPr>
      </p:pic>
      <p:sp>
        <p:nvSpPr>
          <p:cNvPr id="35" name="Rectangle 34"/>
          <p:cNvSpPr/>
          <p:nvPr/>
        </p:nvSpPr>
        <p:spPr>
          <a:xfrm>
            <a:off x="7346761" y="857016"/>
            <a:ext cx="3106749" cy="153593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511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8271" y="201606"/>
            <a:ext cx="2588657" cy="369332"/>
          </a:xfrm>
          <a:prstGeom prst="rect">
            <a:avLst/>
          </a:prstGeom>
        </p:spPr>
        <p:txBody>
          <a:bodyPr wrap="none">
            <a:spAutoFit/>
          </a:bodyPr>
          <a:lstStyle/>
          <a:p>
            <a:r>
              <a:rPr lang="en-US" dirty="0"/>
              <a:t>Supplementary Figure 12 </a:t>
            </a:r>
          </a:p>
        </p:txBody>
      </p:sp>
      <p:pic>
        <p:nvPicPr>
          <p:cNvPr id="7" name="Picture 6"/>
          <p:cNvPicPr>
            <a:picLocks noChangeAspect="1"/>
          </p:cNvPicPr>
          <p:nvPr/>
        </p:nvPicPr>
        <p:blipFill rotWithShape="1">
          <a:blip r:embed="rId2"/>
          <a:srcRect l="8711" t="7698" r="2200"/>
          <a:stretch/>
        </p:blipFill>
        <p:spPr>
          <a:xfrm>
            <a:off x="1371914" y="876929"/>
            <a:ext cx="4082954" cy="5520474"/>
          </a:xfrm>
          <a:prstGeom prst="rect">
            <a:avLst/>
          </a:prstGeom>
          <a:ln>
            <a:solidFill>
              <a:schemeClr val="accent1"/>
            </a:solidFill>
          </a:ln>
        </p:spPr>
      </p:pic>
      <p:sp>
        <p:nvSpPr>
          <p:cNvPr id="10" name="Rectangle 9"/>
          <p:cNvSpPr/>
          <p:nvPr/>
        </p:nvSpPr>
        <p:spPr>
          <a:xfrm>
            <a:off x="6532179" y="3366132"/>
            <a:ext cx="3754821" cy="2800767"/>
          </a:xfrm>
          <a:prstGeom prst="rect">
            <a:avLst/>
          </a:prstGeom>
        </p:spPr>
        <p:txBody>
          <a:bodyPr wrap="square">
            <a:spAutoFit/>
          </a:bodyPr>
          <a:lstStyle/>
          <a:p>
            <a:r>
              <a:rPr lang="en-US" sz="1100" b="1" dirty="0">
                <a:solidFill>
                  <a:srgbClr val="FF0000"/>
                </a:solidFill>
                <a:latin typeface="Arial" panose="020B0604020202020204" pitchFamily="34" charset="0"/>
                <a:ea typeface="Arial" panose="020B0604020202020204" pitchFamily="34" charset="0"/>
              </a:rPr>
              <a:t>Supplementary Figure 12.</a:t>
            </a:r>
            <a:r>
              <a:rPr lang="en-US" sz="1100" dirty="0">
                <a:solidFill>
                  <a:srgbClr val="FF0000"/>
                </a:solidFill>
                <a:latin typeface="Arial" panose="020B0604020202020204" pitchFamily="34" charset="0"/>
                <a:ea typeface="Arial" panose="020B0604020202020204" pitchFamily="34" charset="0"/>
              </a:rPr>
              <a:t> Unified analytical framework for lung cancer plasma samples tissue-of-origin prediction based on empirical background distribution of the tissue-specific MHL in normal human plasma. a) distribution of lung and cancer-related (mixture of CRC, LC, and KC) MHLs in LC plasma samples. c) example to show the Z-score distribution for one lung cancer plasma for each reference-specific features. significant enrichment of colon and cancer specific features indicating its origin sources. d) distinguish performance of Z-score based method controlling Type-I error (FDR). With normal plasma as the background, different threshold Z-score could be applied to distinguish the enrichment or not for certain reference. Combing normal lung and tumor related biomarkers could provide better performance for tissue-of-origin mapping and pathology </a:t>
            </a:r>
            <a:endParaRPr lang="en-US" sz="1100" dirty="0"/>
          </a:p>
        </p:txBody>
      </p:sp>
    </p:spTree>
    <p:extLst>
      <p:ext uri="{BB962C8B-B14F-4D97-AF65-F5344CB8AC3E}">
        <p14:creationId xmlns:p14="http://schemas.microsoft.com/office/powerpoint/2010/main" val="145581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328" y="107434"/>
            <a:ext cx="2588657" cy="369332"/>
          </a:xfrm>
          <a:prstGeom prst="rect">
            <a:avLst/>
          </a:prstGeom>
        </p:spPr>
        <p:txBody>
          <a:bodyPr wrap="none">
            <a:spAutoFit/>
          </a:bodyPr>
          <a:lstStyle/>
          <a:p>
            <a:r>
              <a:rPr lang="en-US" dirty="0"/>
              <a:t>Supplementary Figure 13 </a:t>
            </a:r>
          </a:p>
        </p:txBody>
      </p:sp>
      <p:pic>
        <p:nvPicPr>
          <p:cNvPr id="6" name="Picture 5"/>
          <p:cNvPicPr>
            <a:picLocks noChangeAspect="1"/>
          </p:cNvPicPr>
          <p:nvPr/>
        </p:nvPicPr>
        <p:blipFill rotWithShape="1">
          <a:blip r:embed="rId2"/>
          <a:srcRect t="6952"/>
          <a:stretch/>
        </p:blipFill>
        <p:spPr>
          <a:xfrm>
            <a:off x="449140" y="645326"/>
            <a:ext cx="6574398" cy="6112350"/>
          </a:xfrm>
          <a:prstGeom prst="rect">
            <a:avLst/>
          </a:prstGeom>
        </p:spPr>
      </p:pic>
      <p:sp>
        <p:nvSpPr>
          <p:cNvPr id="7" name="Rectangle 6"/>
          <p:cNvSpPr/>
          <p:nvPr/>
        </p:nvSpPr>
        <p:spPr>
          <a:xfrm>
            <a:off x="7273159" y="3677852"/>
            <a:ext cx="4141076" cy="2039020"/>
          </a:xfrm>
          <a:prstGeom prst="rect">
            <a:avLst/>
          </a:prstGeom>
        </p:spPr>
        <p:txBody>
          <a:bodyPr wrap="square">
            <a:spAutoFit/>
          </a:bodyPr>
          <a:lstStyle/>
          <a:p>
            <a:pPr>
              <a:lnSpc>
                <a:spcPct val="115000"/>
              </a:lnSpc>
            </a:pPr>
            <a:r>
              <a:rPr lang="en-US" sz="1100" b="1" dirty="0">
                <a:solidFill>
                  <a:srgbClr val="FF0000"/>
                </a:solidFill>
                <a:latin typeface="Arial" panose="020B0604020202020204" pitchFamily="34" charset="0"/>
                <a:ea typeface="Arial" panose="020B0604020202020204" pitchFamily="34" charset="0"/>
              </a:rPr>
              <a:t>Supplementary Figure 13.</a:t>
            </a:r>
            <a:r>
              <a:rPr lang="en-US" sz="1100" dirty="0">
                <a:solidFill>
                  <a:srgbClr val="FF0000"/>
                </a:solidFill>
                <a:latin typeface="Arial" panose="020B0604020202020204" pitchFamily="34" charset="0"/>
                <a:ea typeface="Arial" panose="020B0604020202020204" pitchFamily="34" charset="0"/>
              </a:rPr>
              <a:t>  Performance of distinguish to CRC and LC plasma samples based on each tissue reference. (a) colon cancer plasma (b) lung cancer plasma. Background distribution of each reference in normal plasma were constructed based on 75 normal plasma samples. With different Z-score threshold, sensitivity and specificity for the tissue-of-origin were collected and ROC curves were build. Meanwhile, Type-1 error could be estimated by leave-one cross-validation. C) and d) Area under ROC curve (AUC) were estimated by approximation for CRC and LC plasma samples. </a:t>
            </a:r>
            <a:endParaRPr lang="en-US" sz="1050" dirty="0">
              <a:solidFill>
                <a:srgbClr val="00000A"/>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3631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259</Words>
  <Application>Microsoft Office PowerPoint</Application>
  <PresentationFormat>Widescreen</PresentationFormat>
  <Paragraphs>14</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宋体</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Zhang</dc:creator>
  <cp:lastModifiedBy>Shicheng Guo</cp:lastModifiedBy>
  <cp:revision>21</cp:revision>
  <dcterms:created xsi:type="dcterms:W3CDTF">2016-12-15T04:39:55Z</dcterms:created>
  <dcterms:modified xsi:type="dcterms:W3CDTF">2016-12-17T02:24:33Z</dcterms:modified>
</cp:coreProperties>
</file>