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0" r:id="rId4"/>
    <p:sldId id="268" r:id="rId5"/>
    <p:sldId id="262" r:id="rId6"/>
    <p:sldId id="270" r:id="rId7"/>
    <p:sldId id="259" r:id="rId8"/>
    <p:sldId id="258" r:id="rId9"/>
    <p:sldId id="267" r:id="rId10"/>
    <p:sldId id="264" r:id="rId11"/>
    <p:sldId id="263" r:id="rId12"/>
    <p:sldId id="269" r:id="rId13"/>
    <p:sldId id="266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8850" autoAdjust="0"/>
  </p:normalViewPr>
  <p:slideViewPr>
    <p:cSldViewPr snapToGrid="0">
      <p:cViewPr>
        <p:scale>
          <a:sx n="90" d="100"/>
          <a:sy n="90" d="100"/>
        </p:scale>
        <p:origin x="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7.27034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17-03-01T18:56:26.44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8045 4846 0,'48'47'78,"71"168"-62,48 120-16,0-49 31,72 72-31,23 72 0,25 23 0,-96-190 16,-24 95-1,24 72-15,-191-406 16,0 47-16,0-47 16,-48 24-16,-23-24 15,-1 0-15,-71-1 16,47 1-16,1-24 16,-96 0-16,-48 0 15,0 0-15,-47-71 16,-48-25-16,-48-71 15,-143-119-15,23-25 16,120 73 0,167 94-16,-23 1 15,214 71-15,0 49 16,48-25 0,119-24-1,48 1-15,96-25 16,-96 72-16,23 24 15,25 0-15,-120 0 16,-23 0-16,-1 0 16,-23 0-16,-48 24 15,0-24-15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7.27034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17-03-01T18:56:11.2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5156 4010 0,'96'0'94,"-25"0"-94,73 48 16,-25-24-1,-71-24-15,0 24 16,-25-24-16,1 24 16,0-24-1,0 0 1,0 0 0,-48 0 62,-24 0-78,24 23 15,1-23-15,-25 0 16,0 0-16,24 0 16,-24 0-16,25 0 15,-1 0-15,0 0 16,0 0-16,0 0 15,0-23-15,-24 23 16,25 0-16,-1 0 16,0 0-16,24-24 15,-24 24 1,72 0 125,-1 24-126,25-1-15,-48 25 16,24-48-16,-24 24 15,-1-24-15,-23 24 79,-47 0-64,-1 0 1,-24 0-16,-23 23 15,-1-23 1,25 0-16,-1 0 16,0 0-16,49-24 15,-49 24-15,48-24 16,-95-48-16,95 24 16,0-24-16,0 1 15,0 23-15,24-48 16,0 24-16,24 24 15,0-23-15,48 23 16,-25 24-16,97-48 16,-25 48-16,-47-24 15,-1 24-15,1 0 16,-48 0-16,23 0 16,-23 0-1,-24 24 1,0 48-16,0-25 15,0 1-15,0 0 16,-24-24-16,24 0 16,-23-24-16,-49 0 15,0 0-15,48 0 16,-47-24-16,-25-48 16,72 48-1,-23-23-15,23 23 16,24 0 15,0-24-31,0 24 16,0 0 15</inkml:trace>
  <inkml:trace contextRef="#ctx0" brushRef="#br0" timeOffset="2042.2673">4703 4034 0,'0'24'172,"0"95"-172,0 1 15,0-49-15,0 1 16,0-48-16,0 47 15,24 1-15,-24 71 16,0 96-16,0-72 16,0 72-16,-48-120 15,0 96-15,-23-48 16,-25-95 0,-23 47-16,47-71 15,-71 23-15,-120-47 16,24-24-16,-166-24 15,-25-47-15,-71-25 16,119 1-16,95 23 16,49-47-16,118 71 15,120 0-15,24 1 32,24-1-32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C0551-CF2F-43A1-AB3E-C7AD92BEAB78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AAFAF-FAB1-445D-8873-017F4FBFE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58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enome-tech.ucsd.edu/LabNotes/index.php/Linkage_affact_to_mRNA_also_have_different_way_in_promoter_and_enhancer,_compared_with_gene_body._high_LD_will_caused_low_mRNA_complicity_in_enhancer_and_promoter_region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AAFAF-FAB1-445D-8873-017F4FBFE8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96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MHB and entropy 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scRNA-seq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 R2 vs gene expression entropy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R2&gt;0.3, Entropy&gt;0.3, OV&gt;30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Cell number: 166 304 537 925 2172 324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3.7*10-6(enhancer),7.2*10-3(promoter)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Linkage affact to mRNA also have different way in promoter and enhancer, compared with gene body. high LD will caused low mRNA complicity in enhancer and promoter regions"/>
              </a:rPr>
              <a:t>Linkage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Linkage affact to mRNA also have different way in promoter and enhancer, compared with gene body. high LD will caused low mRNA complicity in enhancer and promoter regions"/>
              </a:rPr>
              <a:t>affact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Linkage affact to mRNA also have different way in promoter and enhancer, compared with gene body. high LD will caused low mRNA complicity in enhancer and promoter regions"/>
              </a:rPr>
              <a:t> to mRNA also have different way in promoter and enhancer, compared with gene body. high LD will caused low mRNA complicity in enhancer and promoter regions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AAFAF-FAB1-445D-8873-017F4FBFE8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23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AAFAF-FAB1-445D-8873-017F4FBFE8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88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AAFAF-FAB1-445D-8873-017F4FBFE8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16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5ED2-DEBA-4364-A1EE-B3617F40331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8A18-0154-467B-B40B-F85691C9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4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5ED2-DEBA-4364-A1EE-B3617F40331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8A18-0154-467B-B40B-F85691C9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25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5ED2-DEBA-4364-A1EE-B3617F40331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8A18-0154-467B-B40B-F85691C9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80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5ED2-DEBA-4364-A1EE-B3617F40331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8A18-0154-467B-B40B-F85691C9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5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5ED2-DEBA-4364-A1EE-B3617F40331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8A18-0154-467B-B40B-F85691C9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14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5ED2-DEBA-4364-A1EE-B3617F40331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8A18-0154-467B-B40B-F85691C9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5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5ED2-DEBA-4364-A1EE-B3617F40331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8A18-0154-467B-B40B-F85691C9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40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5ED2-DEBA-4364-A1EE-B3617F40331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8A18-0154-467B-B40B-F85691C9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6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5ED2-DEBA-4364-A1EE-B3617F40331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8A18-0154-467B-B40B-F85691C9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73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5ED2-DEBA-4364-A1EE-B3617F40331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8A18-0154-467B-B40B-F85691C9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76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5ED2-DEBA-4364-A1EE-B3617F40331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8A18-0154-467B-B40B-F85691C9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E5ED2-DEBA-4364-A1EE-B3617F40331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B8A18-0154-467B-B40B-F85691C9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2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11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emf"/><Relationship Id="rId5" Type="http://schemas.openxmlformats.org/officeDocument/2006/relationships/customXml" Target="../ink/ink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4090" y="1416565"/>
            <a:ext cx="7981950" cy="887413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Methylation Haplotype Analysis Tools (Extension)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8400" y="3354388"/>
            <a:ext cx="6858000" cy="1655762"/>
          </a:xfrm>
        </p:spPr>
        <p:txBody>
          <a:bodyPr/>
          <a:lstStyle/>
          <a:p>
            <a:r>
              <a:rPr lang="en-US" dirty="0"/>
              <a:t>Shicheng</a:t>
            </a:r>
          </a:p>
          <a:p>
            <a:r>
              <a:rPr lang="en-US" dirty="0"/>
              <a:t>March 1</a:t>
            </a:r>
            <a:r>
              <a:rPr lang="en-US" baseline="30000" dirty="0"/>
              <a:t>st</a:t>
            </a:r>
            <a:r>
              <a:rPr lang="en-US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1724873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5878" y="248658"/>
            <a:ext cx="9033182" cy="587991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Pancreatic cancer plasma tissue-of-origin mapping analysis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60513" y="1573048"/>
            <a:ext cx="1658679" cy="38575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~300 p-MHLs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69" y="2027926"/>
            <a:ext cx="2522517" cy="31500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786" y="1424763"/>
            <a:ext cx="6299214" cy="394468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54187" y="5702031"/>
            <a:ext cx="8349154" cy="58799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Pancreatic tissue and cancer associated MHL biomarkers identified by group specificity index (GSI) compared with 10 normal tissues.</a:t>
            </a:r>
            <a:endParaRPr lang="en-US" sz="1800" b="1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523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729" y="748232"/>
            <a:ext cx="5051189" cy="467528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67108" y="226264"/>
            <a:ext cx="8349154" cy="58799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Distribution of Tissue-specific MHLs in 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Normal Plasma and Cancer Plasma</a:t>
            </a:r>
            <a:endParaRPr lang="en-US" sz="1800" b="1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51627" y="5134747"/>
            <a:ext cx="6401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Background distribution of tissue-specific MHL markers in Normal Plasmas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83524" y="901540"/>
            <a:ext cx="6687593" cy="5255596"/>
            <a:chOff x="5472465" y="880276"/>
            <a:chExt cx="6687593" cy="5255596"/>
          </a:xfrm>
        </p:grpSpPr>
        <p:sp>
          <p:nvSpPr>
            <p:cNvPr id="6" name="TextBox 5"/>
            <p:cNvSpPr txBox="1"/>
            <p:nvPr/>
          </p:nvSpPr>
          <p:spPr>
            <a:xfrm>
              <a:off x="5472465" y="5489541"/>
              <a:ext cx="54901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Cancer specific MHLs </a:t>
              </a:r>
              <a:r>
                <a:rPr lang="en-US" altLang="zh-CN" dirty="0"/>
                <a:t>assignment</a:t>
              </a:r>
              <a:r>
                <a:rPr lang="en-US" dirty="0"/>
                <a:t>: 8/10=90% (6,8)</a:t>
              </a:r>
            </a:p>
            <a:p>
              <a:r>
                <a:rPr lang="en-US" dirty="0"/>
                <a:t>Pancreas specific MHLs</a:t>
              </a:r>
              <a:r>
                <a:rPr lang="en-US" altLang="zh-CN" dirty="0"/>
                <a:t> assignment </a:t>
              </a:r>
              <a:r>
                <a:rPr lang="en-US" dirty="0"/>
                <a:t>: 6</a:t>
              </a:r>
              <a:r>
                <a:rPr lang="en-US" altLang="zh-CN" dirty="0"/>
                <a:t>/10=80% (1, 2,6,7)</a:t>
              </a:r>
              <a:endParaRPr lang="en-US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2465" y="880276"/>
              <a:ext cx="6687593" cy="4543244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2079720" y="1744560"/>
              <a:ext cx="1478520" cy="12376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63880" y="1680840"/>
                <a:ext cx="1510200" cy="13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455400" y="1434960"/>
              <a:ext cx="1633320" cy="80820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6040" y="1425600"/>
                <a:ext cx="1652040" cy="82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763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428" y="1019580"/>
            <a:ext cx="5582560" cy="48682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52084" y="3774558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AUC=0.634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8131" y="236897"/>
            <a:ext cx="8349154" cy="58799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Tissue-of-Origin mapping performance based on Z-score system to Pancreatic Cancer Plasma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90754" y="4937051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AUC=0.719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18846" y="4937051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AUC=0.803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91917" y="6082565"/>
            <a:ext cx="8349154" cy="58799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 seems the performance to pancreatic cancer is little worse than LCP and CCP. It might be biased by small sample size. </a:t>
            </a:r>
          </a:p>
        </p:txBody>
      </p:sp>
    </p:spTree>
    <p:extLst>
      <p:ext uri="{BB962C8B-B14F-4D97-AF65-F5344CB8AC3E}">
        <p14:creationId xmlns:p14="http://schemas.microsoft.com/office/powerpoint/2010/main" val="1655311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586335" y="703865"/>
            <a:ext cx="3613457" cy="88741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17070" y="1803930"/>
            <a:ext cx="8318585" cy="415030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AutoNum type="arabicPeriod"/>
            </a:pPr>
            <a:r>
              <a:rPr lang="en-US" sz="2000" b="1" dirty="0">
                <a:cs typeface="Arial" panose="020B0604020202020204" pitchFamily="34" charset="0"/>
              </a:rPr>
              <a:t>Finish all the methods of R package </a:t>
            </a:r>
            <a:r>
              <a:rPr lang="en-US" altLang="zh-CN" sz="2000" b="1" dirty="0" err="1">
                <a:cs typeface="Arial" panose="020B0604020202020204" pitchFamily="34" charset="0"/>
              </a:rPr>
              <a:t>MethHapType</a:t>
            </a:r>
            <a:r>
              <a:rPr lang="en-US" altLang="zh-CN" sz="2000" b="1" dirty="0">
                <a:cs typeface="Arial" panose="020B0604020202020204" pitchFamily="34" charset="0"/>
              </a:rPr>
              <a:t> and submit it to journal of Bioinformatics and Bioconductor. </a:t>
            </a:r>
            <a:r>
              <a:rPr lang="en-US" sz="2000" b="1" dirty="0">
                <a:cs typeface="Arial" panose="020B0604020202020204" pitchFamily="34" charset="0"/>
              </a:rPr>
              <a:t> </a:t>
            </a:r>
          </a:p>
          <a:p>
            <a:pPr marL="457200" indent="-457200">
              <a:buAutoNum type="arabicPeriod"/>
            </a:pPr>
            <a:endParaRPr lang="en-US" sz="2000" b="1" dirty="0">
              <a:cs typeface="Arial" panose="020B0604020202020204" pitchFamily="34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2000" b="1" dirty="0" err="1">
                <a:cs typeface="Arial" panose="020B0604020202020204" pitchFamily="34" charset="0"/>
              </a:rPr>
              <a:t>CapSeq</a:t>
            </a:r>
            <a:r>
              <a:rPr lang="en-US" sz="2000" b="1" dirty="0">
                <a:cs typeface="Arial" panose="020B0604020202020204" pitchFamily="34" charset="0"/>
              </a:rPr>
              <a:t> dataset: 31 cancer 24 normal samples were included. Check the methylation status of the prediction biomarker from MONOND in these dataset.</a:t>
            </a:r>
          </a:p>
          <a:p>
            <a:pPr marL="457200" indent="-457200">
              <a:buFontTx/>
              <a:buAutoNum type="arabicPeriod"/>
            </a:pPr>
            <a:endParaRPr lang="en-US" sz="2000" b="1" dirty="0">
              <a:cs typeface="Arial" panose="020B0604020202020204" pitchFamily="34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2000" b="1" dirty="0">
                <a:cs typeface="Arial" panose="020B0604020202020204" pitchFamily="34" charset="0"/>
              </a:rPr>
              <a:t>Make more inference between bulk </a:t>
            </a:r>
            <a:r>
              <a:rPr lang="en-US" sz="2000" b="1" dirty="0" err="1">
                <a:cs typeface="Arial" panose="020B0604020202020204" pitchFamily="34" charset="0"/>
              </a:rPr>
              <a:t>methylome</a:t>
            </a:r>
            <a:r>
              <a:rPr lang="en-US" sz="2000" b="1" dirty="0">
                <a:cs typeface="Arial" panose="020B0604020202020204" pitchFamily="34" charset="0"/>
              </a:rPr>
              <a:t> and single-cell RNA-</a:t>
            </a:r>
            <a:r>
              <a:rPr lang="en-US" sz="2000" b="1" dirty="0" err="1">
                <a:cs typeface="Arial" panose="020B0604020202020204" pitchFamily="34" charset="0"/>
              </a:rPr>
              <a:t>seq</a:t>
            </a:r>
            <a:r>
              <a:rPr lang="en-US" sz="2000" b="1" dirty="0">
                <a:cs typeface="Arial" panose="020B0604020202020204" pitchFamily="34" charset="0"/>
              </a:rPr>
              <a:t> dataset, such as </a:t>
            </a:r>
          </a:p>
          <a:p>
            <a:pPr marL="457200" indent="-457200">
              <a:buFontTx/>
              <a:buAutoNum type="arabicPeriod"/>
            </a:pPr>
            <a:endParaRPr lang="en-US" sz="2000" b="1" dirty="0">
              <a:cs typeface="Arial" panose="020B0604020202020204" pitchFamily="34" charset="0"/>
            </a:endParaRPr>
          </a:p>
          <a:p>
            <a:pPr marL="457200" indent="-457200">
              <a:buFontTx/>
              <a:buAutoNum type="arabicPeriod"/>
            </a:pPr>
            <a:endParaRPr lang="en-US" sz="2000" b="1" dirty="0">
              <a:cs typeface="Arial" panose="020B0604020202020204" pitchFamily="34" charset="0"/>
            </a:endParaRPr>
          </a:p>
          <a:p>
            <a:pPr marL="457200" indent="-457200">
              <a:buFontTx/>
              <a:buAutoNum type="arabicPeriod"/>
            </a:pPr>
            <a:endParaRPr lang="en-US" sz="2000" b="1" dirty="0">
              <a:cs typeface="Arial" panose="020B0604020202020204" pitchFamily="34" charset="0"/>
            </a:endParaRPr>
          </a:p>
          <a:p>
            <a:pPr marL="457200" indent="-457200">
              <a:buFontTx/>
              <a:buAutoNum type="arabicPeriod"/>
            </a:pPr>
            <a:endParaRPr lang="en-US" sz="2000" b="1" dirty="0"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325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92243" y="2936259"/>
            <a:ext cx="3689657" cy="88741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72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64818" y="526434"/>
            <a:ext cx="9033182" cy="88741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Methylation Haplotype based Analysis Extension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65795" y="4321082"/>
            <a:ext cx="66937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RRBS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BSPP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MCTA-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Functional Differentially Methylated Regions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fDMRs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dirty="0"/>
              <a:t>BS-SMOOTHING</a:t>
            </a:r>
          </a:p>
          <a:p>
            <a:r>
              <a:rPr lang="en-US" dirty="0"/>
              <a:t>COMETS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4818" y="2446802"/>
            <a:ext cx="8394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4818" y="1569059"/>
            <a:ext cx="83346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 population genetics, Haplotype based association is expected to have higher power to identify disease disposing variations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MacLean, AJHG, 2000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Segments WGBS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methylomes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into blocks of co-methylation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could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recover ∼30% of the lost DMS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Stephan Beck, Nature Communications,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 linkage methylation block regions provide useful biomarker for cancer diagnosis and tissue-of-origin prediction. (Guo, Diep., Nature Genetics, 2017)</a:t>
            </a:r>
          </a:p>
        </p:txBody>
      </p:sp>
      <p:sp>
        <p:nvSpPr>
          <p:cNvPr id="4" name="Rectangle 3"/>
          <p:cNvSpPr/>
          <p:nvPr/>
        </p:nvSpPr>
        <p:spPr>
          <a:xfrm>
            <a:off x="616689" y="457046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Technique: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6689" y="56335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Analysis: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661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2650" y="63807"/>
            <a:ext cx="8432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Methylation Haplotype based Analysis Extension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8561" y="610136"/>
            <a:ext cx="5041900" cy="62478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 defTabSz="914400"/>
            <a:r>
              <a:rPr lang="en-US" altLang="zh-CN" sz="2000" dirty="0">
                <a:cs typeface="Arial" panose="020B0604020202020204" pitchFamily="34" charset="0"/>
              </a:rPr>
              <a:t>R Package: </a:t>
            </a:r>
            <a:r>
              <a:rPr lang="en-US" altLang="zh-CN" sz="2000" dirty="0" err="1">
                <a:cs typeface="Arial" panose="020B0604020202020204" pitchFamily="34" charset="0"/>
              </a:rPr>
              <a:t>MethHapType</a:t>
            </a:r>
            <a:r>
              <a:rPr lang="en-US" altLang="zh-CN" sz="2000" dirty="0">
                <a:cs typeface="Arial" panose="020B0604020202020204" pitchFamily="34" charset="0"/>
              </a:rPr>
              <a:t> (MHT)</a:t>
            </a:r>
            <a:endParaRPr lang="en-US" altLang="en-US" sz="2000" dirty="0">
              <a:cs typeface="Arial" panose="020B0604020202020204" pitchFamily="34" charset="0"/>
            </a:endParaRPr>
          </a:p>
          <a:p>
            <a:pPr lvl="0" algn="just" defTabSz="914400"/>
            <a:r>
              <a:rPr lang="en-US" altLang="en-US" sz="2000" dirty="0">
                <a:cs typeface="Arial" panose="020B0604020202020204" pitchFamily="34" charset="0"/>
              </a:rPr>
              <a:t>S4 Class: </a:t>
            </a:r>
            <a:r>
              <a:rPr lang="en-US" altLang="zh-CN" sz="2000" dirty="0" err="1">
                <a:cs typeface="Arial" panose="020B0604020202020204" pitchFamily="34" charset="0"/>
              </a:rPr>
              <a:t>M</a:t>
            </a:r>
            <a:r>
              <a:rPr lang="en-US" altLang="en-US" sz="2000" dirty="0" err="1">
                <a:cs typeface="Arial" panose="020B0604020202020204" pitchFamily="34" charset="0"/>
              </a:rPr>
              <a:t>ethtypeSet</a:t>
            </a:r>
            <a:r>
              <a:rPr lang="en-US" altLang="en-US" sz="2000" dirty="0">
                <a:cs typeface="Arial" panose="020B0604020202020204" pitchFamily="34" charset="0"/>
              </a:rPr>
              <a:t> (</a:t>
            </a:r>
            <a:r>
              <a:rPr lang="en-US" altLang="en-US" sz="2000" dirty="0" err="1">
                <a:cs typeface="Arial" panose="020B0604020202020204" pitchFamily="34" charset="0"/>
              </a:rPr>
              <a:t>ExpressionSet</a:t>
            </a:r>
            <a:r>
              <a:rPr lang="en-US" altLang="en-US" sz="2000" dirty="0">
                <a:cs typeface="Arial" panose="020B0604020202020204" pitchFamily="34" charset="0"/>
              </a:rPr>
              <a:t>)</a:t>
            </a:r>
            <a:endParaRPr lang="en-US" dirty="0"/>
          </a:p>
          <a:p>
            <a:pPr lvl="0" algn="just" defTabSz="914400"/>
            <a:endParaRPr lang="en-US" sz="2000" b="1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lvl="0" algn="just" defTabSz="914400"/>
            <a:r>
              <a:rPr lang="en-US" sz="2000" b="1" dirty="0">
                <a:solidFill>
                  <a:srgbClr val="FF0000"/>
                </a:solidFill>
                <a:cs typeface="Arial" panose="020B0604020202020204" pitchFamily="34" charset="0"/>
              </a:rPr>
              <a:t>Slots:</a:t>
            </a:r>
          </a:p>
          <a:p>
            <a:pPr lvl="0" algn="just" defTabSz="914400"/>
            <a:r>
              <a:rPr lang="en-US" altLang="en-US" sz="2000" dirty="0" err="1">
                <a:cs typeface="Arial" panose="020B0604020202020204" pitchFamily="34" charset="0"/>
              </a:rPr>
              <a:t>Samplesheet</a:t>
            </a:r>
            <a:r>
              <a:rPr lang="en-US" altLang="en-US" sz="2000" dirty="0">
                <a:cs typeface="Arial" panose="020B0604020202020204" pitchFamily="34" charset="0"/>
              </a:rPr>
              <a:t>(…)</a:t>
            </a:r>
          </a:p>
          <a:p>
            <a:pPr lvl="0" algn="just" defTabSz="914400"/>
            <a:r>
              <a:rPr lang="en-US" sz="2000" dirty="0" err="1">
                <a:cs typeface="Arial" panose="020B0604020202020204" pitchFamily="34" charset="0"/>
              </a:rPr>
              <a:t>Methylationhapltype</a:t>
            </a:r>
            <a:r>
              <a:rPr lang="en-US" altLang="en-US" sz="2000" dirty="0">
                <a:cs typeface="Arial" panose="020B0604020202020204" pitchFamily="34" charset="0"/>
              </a:rPr>
              <a:t>(…)</a:t>
            </a:r>
          </a:p>
          <a:p>
            <a:pPr lvl="0" algn="just" defTabSz="914400"/>
            <a:endParaRPr lang="en-US" altLang="en-US" sz="2000" dirty="0"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solidFill>
                  <a:srgbClr val="FF0000"/>
                </a:solidFill>
                <a:cs typeface="Arial" panose="020B0604020202020204" pitchFamily="34" charset="0"/>
              </a:rPr>
              <a:t>Method: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B050"/>
                </a:solidFill>
                <a:cs typeface="Arial" panose="020B0604020202020204" pitchFamily="34" charset="0"/>
              </a:rPr>
              <a:t>Methtype2mf()</a:t>
            </a:r>
          </a:p>
          <a:p>
            <a:pPr algn="just" defTabSz="914400"/>
            <a:r>
              <a:rPr lang="en-US" altLang="en-US" sz="2000" dirty="0">
                <a:solidFill>
                  <a:srgbClr val="00B050"/>
                </a:solidFill>
                <a:cs typeface="Arial" panose="020B0604020202020204" pitchFamily="34" charset="0"/>
              </a:rPr>
              <a:t>Methtype2mhl()</a:t>
            </a:r>
          </a:p>
          <a:p>
            <a:pPr algn="just" defTabSz="914400"/>
            <a:r>
              <a:rPr lang="en-US" altLang="en-US" sz="2000" dirty="0">
                <a:solidFill>
                  <a:srgbClr val="00B050"/>
                </a:solidFill>
                <a:cs typeface="Arial" panose="020B0604020202020204" pitchFamily="34" charset="0"/>
              </a:rPr>
              <a:t>Methtype2mhb()</a:t>
            </a:r>
          </a:p>
          <a:p>
            <a:pPr algn="just" defTabSz="914400"/>
            <a:r>
              <a:rPr lang="en-US" altLang="en-US" sz="2000" dirty="0">
                <a:solidFill>
                  <a:srgbClr val="00B050"/>
                </a:solidFill>
                <a:cs typeface="Arial" panose="020B0604020202020204" pitchFamily="34" charset="0"/>
              </a:rPr>
              <a:t>Methtype2R2()</a:t>
            </a:r>
          </a:p>
          <a:p>
            <a:pPr algn="just" defTabSz="914400"/>
            <a:r>
              <a:rPr lang="en-US" altLang="en-US" sz="2000" dirty="0">
                <a:solidFill>
                  <a:srgbClr val="00B050"/>
                </a:solidFill>
                <a:cs typeface="Arial" panose="020B0604020202020204" pitchFamily="34" charset="0"/>
              </a:rPr>
              <a:t>Methtype2DMR()</a:t>
            </a:r>
          </a:p>
          <a:p>
            <a:pPr algn="just" defTabSz="914400"/>
            <a:r>
              <a:rPr lang="en-US" altLang="en-US" sz="2000" dirty="0">
                <a:solidFill>
                  <a:srgbClr val="00B050"/>
                </a:solidFill>
                <a:cs typeface="Arial" panose="020B0604020202020204" pitchFamily="34" charset="0"/>
              </a:rPr>
              <a:t>Methtype2entropy()</a:t>
            </a:r>
          </a:p>
          <a:p>
            <a:pPr algn="just" defTabSz="914400"/>
            <a:r>
              <a:rPr lang="en-US" altLang="en-US" sz="2000" dirty="0">
                <a:solidFill>
                  <a:srgbClr val="00B050"/>
                </a:solidFill>
                <a:cs typeface="Arial" panose="020B0604020202020204" pitchFamily="34" charset="0"/>
              </a:rPr>
              <a:t>Methtype2epipoly()</a:t>
            </a:r>
          </a:p>
          <a:p>
            <a:pPr algn="just" defTabSz="914400"/>
            <a:r>
              <a:rPr lang="en-US" altLang="en-US" sz="2000" dirty="0">
                <a:solidFill>
                  <a:srgbClr val="00B050"/>
                </a:solidFill>
                <a:cs typeface="Arial" panose="020B0604020202020204" pitchFamily="34" charset="0"/>
              </a:rPr>
              <a:t>Methtype2bedgraph()</a:t>
            </a:r>
          </a:p>
          <a:p>
            <a:pPr algn="just" defTabSz="914400"/>
            <a:r>
              <a:rPr lang="en-US" altLang="en-US" sz="2000" dirty="0">
                <a:solidFill>
                  <a:srgbClr val="00B050"/>
                </a:solidFill>
                <a:cs typeface="Arial" panose="020B0604020202020204" pitchFamily="34" charset="0"/>
              </a:rPr>
              <a:t>Methtype2smoothwig()</a:t>
            </a:r>
          </a:p>
          <a:p>
            <a:pPr algn="just" defTabSz="914400"/>
            <a:endParaRPr lang="en-US" altLang="en-US" sz="2000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algn="just" defTabSz="914400"/>
            <a:r>
              <a:rPr lang="en-US" alt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Methtype2methykit()</a:t>
            </a:r>
          </a:p>
          <a:p>
            <a:pPr algn="just" defTabSz="914400"/>
            <a:r>
              <a:rPr lang="en-US" alt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Methtype2comet()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88761" y="1193139"/>
            <a:ext cx="2139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FastQ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68074" y="2437460"/>
            <a:ext cx="28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BRM-Bam  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bisBam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23499" y="1789885"/>
            <a:ext cx="439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Bisreadmapper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bismark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6120599" y="1662057"/>
            <a:ext cx="676275" cy="6971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51539" y="3606836"/>
            <a:ext cx="1515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MethylationHaptype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6169293" y="2882749"/>
            <a:ext cx="627582" cy="5122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932133" y="4038613"/>
            <a:ext cx="222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Methylation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Bedgraph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05363" y="5079872"/>
            <a:ext cx="2222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cs typeface="Arial" panose="020B0604020202020204" pitchFamily="34" charset="0"/>
              </a:defRPr>
            </a:lvl1pPr>
          </a:lstStyle>
          <a:p>
            <a:r>
              <a:rPr lang="en-US" altLang="en-US" b="1" dirty="0" err="1">
                <a:latin typeface="Arial" panose="020B0604020202020204" pitchFamily="34" charset="0"/>
              </a:rPr>
              <a:t>Methykit</a:t>
            </a:r>
            <a:endParaRPr lang="en-US" altLang="en-US" b="1" dirty="0">
              <a:latin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</a:rPr>
              <a:t>COHCAP</a:t>
            </a:r>
          </a:p>
          <a:p>
            <a:r>
              <a:rPr lang="en-US" b="1" dirty="0" err="1">
                <a:latin typeface="Arial" panose="020B0604020202020204" pitchFamily="34" charset="0"/>
              </a:rPr>
              <a:t>coMet</a:t>
            </a:r>
            <a:endParaRPr lang="en-US" b="1" dirty="0">
              <a:latin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</a:rPr>
              <a:t>DSS</a:t>
            </a:r>
          </a:p>
          <a:p>
            <a:r>
              <a:rPr lang="en-US" b="1" dirty="0">
                <a:latin typeface="Arial" panose="020B0604020202020204" pitchFamily="34" charset="0"/>
              </a:rPr>
              <a:t>MethylMix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7617737" y="4724293"/>
            <a:ext cx="797752" cy="3162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9008075">
            <a:off x="7350618" y="3338894"/>
            <a:ext cx="676275" cy="484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095682" y="4832681"/>
            <a:ext cx="151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MHB/MHL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78667" y="5571774"/>
            <a:ext cx="261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cs typeface="Arial" panose="020B0604020202020204" pitchFamily="34" charset="0"/>
              </a:defRPr>
            </a:lvl1pPr>
          </a:lstStyle>
          <a:p>
            <a:r>
              <a:rPr lang="en-US" b="1" dirty="0" err="1">
                <a:latin typeface="Arial" panose="020B0604020202020204" pitchFamily="34" charset="0"/>
              </a:rPr>
              <a:t>MethylationEntropy</a:t>
            </a:r>
            <a:endParaRPr lang="en-US" b="1" dirty="0">
              <a:latin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01257" y="5182963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b="1" dirty="0">
                <a:latin typeface="Arial" panose="020B0604020202020204" pitchFamily="34" charset="0"/>
              </a:rPr>
              <a:t>Linkage R-square</a:t>
            </a:r>
            <a:endParaRPr lang="en-US" b="1" dirty="0">
              <a:latin typeface="Arial" panose="020B0604020202020204" pitchFamily="34" charset="0"/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5534013" y="4418617"/>
            <a:ext cx="797752" cy="3162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 rot="16200000">
            <a:off x="6653924" y="3925450"/>
            <a:ext cx="670082" cy="44338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382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62659" y="3364724"/>
            <a:ext cx="1865002" cy="417950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662659" y="3212324"/>
            <a:ext cx="1865002" cy="41795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662660" y="3416499"/>
            <a:ext cx="0" cy="2025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527661" y="3440298"/>
            <a:ext cx="0" cy="1334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096776" y="3440298"/>
            <a:ext cx="80387" cy="643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89369" y="3416499"/>
            <a:ext cx="80387" cy="643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71023" y="3504598"/>
            <a:ext cx="80387" cy="643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016389" y="3504598"/>
            <a:ext cx="80387" cy="643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68789" y="3536748"/>
            <a:ext cx="80387" cy="643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369756" y="3480799"/>
            <a:ext cx="80387" cy="643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16686" y="3472448"/>
            <a:ext cx="80387" cy="643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450143" y="3416499"/>
            <a:ext cx="80387" cy="643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651110" y="3448649"/>
            <a:ext cx="80387" cy="643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521821" y="3504598"/>
            <a:ext cx="80387" cy="643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650775" y="3528398"/>
            <a:ext cx="80387" cy="643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570723" y="3404597"/>
            <a:ext cx="80387" cy="643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004812" y="3448649"/>
            <a:ext cx="80387" cy="643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915716" y="3448649"/>
            <a:ext cx="80387" cy="643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826955" y="3496248"/>
            <a:ext cx="80387" cy="643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747239" y="3416499"/>
            <a:ext cx="80387" cy="643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085199" y="3480799"/>
            <a:ext cx="80387" cy="643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747239" y="3528398"/>
            <a:ext cx="80387" cy="643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361382" y="3545099"/>
            <a:ext cx="80387" cy="643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51410" y="3431948"/>
            <a:ext cx="80387" cy="643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955909" y="3512949"/>
            <a:ext cx="80387" cy="643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208982" y="3416499"/>
            <a:ext cx="80387" cy="643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272621" y="3528398"/>
            <a:ext cx="80387" cy="643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450143" y="3512949"/>
            <a:ext cx="80387" cy="643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125392" y="3416499"/>
            <a:ext cx="80387" cy="643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14899" y="4164346"/>
            <a:ext cx="1816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Cells in serum culture medium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738211" y="4135895"/>
            <a:ext cx="652406" cy="198638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84180" y="4235214"/>
            <a:ext cx="1615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Single-cell RNA capture using Chromium 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2738211" y="2746318"/>
            <a:ext cx="480956" cy="218409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531459" y="2193802"/>
            <a:ext cx="14260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</a:t>
            </a:r>
            <a:r>
              <a:rPr lang="en-US" sz="2000" dirty="0"/>
              <a:t>hole </a:t>
            </a:r>
            <a:r>
              <a:rPr lang="en-US" sz="2000" b="1" dirty="0"/>
              <a:t>G</a:t>
            </a:r>
            <a:r>
              <a:rPr lang="en-US" sz="2000" dirty="0"/>
              <a:t>enome </a:t>
            </a:r>
            <a:r>
              <a:rPr lang="en-US" sz="2000" b="1" dirty="0"/>
              <a:t>B</a:t>
            </a:r>
            <a:r>
              <a:rPr lang="en-US" sz="2000" dirty="0"/>
              <a:t>isulfite</a:t>
            </a:r>
          </a:p>
          <a:p>
            <a:r>
              <a:rPr lang="en-US" sz="2000" b="1" dirty="0"/>
              <a:t>S</a:t>
            </a:r>
            <a:r>
              <a:rPr lang="en-US" sz="2000" dirty="0"/>
              <a:t>equencing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6077855" y="2521406"/>
            <a:ext cx="480721" cy="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599506" y="2193802"/>
            <a:ext cx="1547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</a:t>
            </a:r>
            <a:r>
              <a:rPr lang="en-US" dirty="0"/>
              <a:t>ethylation </a:t>
            </a:r>
            <a:r>
              <a:rPr lang="en-US" b="1" dirty="0"/>
              <a:t>H</a:t>
            </a:r>
            <a:r>
              <a:rPr lang="en-US" dirty="0"/>
              <a:t>aplotype 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93246" y="4863453"/>
            <a:ext cx="1659429" cy="122350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93246" y="4886625"/>
            <a:ext cx="16738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SCNT 3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SCNT 11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miPS</a:t>
            </a:r>
            <a:r>
              <a:rPr lang="en-US" dirty="0"/>
              <a:t> 1E12S5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miPS</a:t>
            </a:r>
            <a:r>
              <a:rPr lang="en-US" dirty="0"/>
              <a:t> 2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6038650" y="4830944"/>
            <a:ext cx="480721" cy="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531617" y="4545627"/>
            <a:ext cx="142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 Expression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62659" y="739840"/>
            <a:ext cx="8007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Methylation Haplotype: Integrate bulk methylation data and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single cell RNA-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  <a:p>
            <a:pPr algn="ctr"/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33915" y="1631358"/>
            <a:ext cx="1430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Dataset:</a:t>
            </a: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 rotWithShape="1">
          <a:blip r:embed="rId2"/>
          <a:srcRect l="79972" t="7795" b="9157"/>
          <a:stretch/>
        </p:blipFill>
        <p:spPr>
          <a:xfrm>
            <a:off x="5074058" y="1769157"/>
            <a:ext cx="887242" cy="1945712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844" y="3913769"/>
            <a:ext cx="887242" cy="1945712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583" y="3925766"/>
            <a:ext cx="887473" cy="1933715"/>
          </a:xfrm>
          <a:prstGeom prst="rect">
            <a:avLst/>
          </a:prstGeom>
        </p:spPr>
      </p:pic>
      <p:sp>
        <p:nvSpPr>
          <p:cNvPr id="131" name="Rectangle 130"/>
          <p:cNvSpPr/>
          <p:nvPr/>
        </p:nvSpPr>
        <p:spPr>
          <a:xfrm>
            <a:off x="6875986" y="6474023"/>
            <a:ext cx="21633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1400" dirty="0">
                <a:cs typeface="Arial" panose="020B0604020202020204" pitchFamily="34" charset="0"/>
              </a:rPr>
              <a:t>Methtype2R2 &amp; </a:t>
            </a:r>
            <a:r>
              <a:rPr lang="en-US" altLang="en-US" sz="1400" dirty="0" err="1">
                <a:cs typeface="Arial" panose="020B0604020202020204" pitchFamily="34" charset="0"/>
              </a:rPr>
              <a:t>scRNA-seq</a:t>
            </a:r>
            <a:endParaRPr lang="en-US" altLang="en-US" sz="1400" dirty="0">
              <a:cs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57658" y="32248"/>
            <a:ext cx="8432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Methylation Haplotype based Analysis Extension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21800" y="3656347"/>
            <a:ext cx="2649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Linkage R</a:t>
            </a:r>
            <a:r>
              <a:rPr lang="en-US" sz="1600" baseline="30000" dirty="0"/>
              <a:t>2</a:t>
            </a:r>
            <a:r>
              <a:rPr lang="en-US" sz="1600" dirty="0"/>
              <a:t>  ~  Variation mRNA</a:t>
            </a:r>
            <a:endParaRPr lang="en-US" sz="1600" baseline="30000" dirty="0"/>
          </a:p>
        </p:txBody>
      </p:sp>
    </p:spTree>
    <p:extLst>
      <p:ext uri="{BB962C8B-B14F-4D97-AF65-F5344CB8AC3E}">
        <p14:creationId xmlns:p14="http://schemas.microsoft.com/office/powerpoint/2010/main" val="248216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9" grpId="0" animBg="1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52527"/>
          <a:stretch/>
        </p:blipFill>
        <p:spPr>
          <a:xfrm>
            <a:off x="1427515" y="1698374"/>
            <a:ext cx="5841396" cy="18938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7825" y="199896"/>
            <a:ext cx="8674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DNA methylation Haplotype Linkage and Gene Expression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Variation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77825" y="5933609"/>
            <a:ext cx="8674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Conclusion: DNA methylation haplotype linkage in regulation regions negatively correlated with gene expression complexity while positively correlated with complexity in gene body regions</a:t>
            </a:r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1759908" y="1404485"/>
            <a:ext cx="5176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defTabSz="914400"/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</a:rPr>
              <a:t> Enhancer                          Promoter                       5-UTR</a:t>
            </a:r>
          </a:p>
        </p:txBody>
      </p:sp>
      <p:sp>
        <p:nvSpPr>
          <p:cNvPr id="7" name="Rectangle 6"/>
          <p:cNvSpPr/>
          <p:nvPr/>
        </p:nvSpPr>
        <p:spPr>
          <a:xfrm>
            <a:off x="2118028" y="3605424"/>
            <a:ext cx="50984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914400"/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</a:rPr>
              <a:t>Exon                            Intron                             3-UTR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884646" y="2514513"/>
            <a:ext cx="7184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Entropy</a:t>
            </a:r>
            <a:endParaRPr lang="en-US" sz="1050" dirty="0"/>
          </a:p>
        </p:txBody>
      </p:sp>
      <p:sp>
        <p:nvSpPr>
          <p:cNvPr id="11" name="Rectangle 10"/>
          <p:cNvSpPr/>
          <p:nvPr/>
        </p:nvSpPr>
        <p:spPr>
          <a:xfrm rot="16200000">
            <a:off x="924694" y="4645263"/>
            <a:ext cx="7184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Entropy</a:t>
            </a:r>
            <a:endParaRPr lang="en-US" sz="105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t="49086"/>
          <a:stretch/>
        </p:blipFill>
        <p:spPr>
          <a:xfrm>
            <a:off x="1494190" y="3884100"/>
            <a:ext cx="5841396" cy="203115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378069" y="1646932"/>
            <a:ext cx="16738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Mouse: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SCNT 3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SCNT 11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miPS</a:t>
            </a:r>
            <a:r>
              <a:rPr lang="en-US" dirty="0"/>
              <a:t> 1E12S5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miPS</a:t>
            </a:r>
            <a:r>
              <a:rPr lang="en-US" dirty="0"/>
              <a:t> 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384778" y="5216471"/>
            <a:ext cx="193103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914400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* All P-values&lt;10</a:t>
            </a:r>
            <a:r>
              <a:rPr lang="en-US" altLang="en-US" sz="1100" baseline="30000" dirty="0"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9874" y="691878"/>
            <a:ext cx="44348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defTabSz="914400"/>
            <a:r>
              <a:rPr lang="en-US" altLang="en-US" b="1" dirty="0">
                <a:cs typeface="Arial" panose="020B0604020202020204" pitchFamily="34" charset="0"/>
              </a:rPr>
              <a:t>Mouse:  	17 somatic cells and 23 ES like cells</a:t>
            </a:r>
          </a:p>
          <a:p>
            <a:pPr lvl="0" algn="just" defTabSz="914400"/>
            <a:r>
              <a:rPr lang="en-US" altLang="en-US" b="1" dirty="0">
                <a:cs typeface="Arial" panose="020B0604020202020204" pitchFamily="34" charset="0"/>
              </a:rPr>
              <a:t>MHB:   46,675 (R</a:t>
            </a:r>
            <a:r>
              <a:rPr lang="en-US" altLang="en-US" b="1" baseline="30000" dirty="0">
                <a:cs typeface="Arial" panose="020B0604020202020204" pitchFamily="34" charset="0"/>
              </a:rPr>
              <a:t>2</a:t>
            </a:r>
            <a:r>
              <a:rPr lang="en-US" altLang="en-US" b="1" dirty="0">
                <a:cs typeface="Arial" panose="020B0604020202020204" pitchFamily="34" charset="0"/>
              </a:rPr>
              <a:t>&gt; 0.5)</a:t>
            </a:r>
          </a:p>
        </p:txBody>
      </p:sp>
    </p:spTree>
    <p:extLst>
      <p:ext uri="{BB962C8B-B14F-4D97-AF65-F5344CB8AC3E}">
        <p14:creationId xmlns:p14="http://schemas.microsoft.com/office/powerpoint/2010/main" val="15287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10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t="5051" b="50608"/>
          <a:stretch/>
        </p:blipFill>
        <p:spPr>
          <a:xfrm>
            <a:off x="862944" y="1666401"/>
            <a:ext cx="7621822" cy="306518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36805" y="177881"/>
            <a:ext cx="867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DNA methylation haplotype linkage negative correlated with gene expression complexity in regulation regions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0198" y="1684596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R=0.12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44426" y="1704081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R=-0.37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745990" y="529597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30330" y="4769266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P=0.04</a:t>
            </a:r>
            <a:endParaRPr lang="en-US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14084" y="4723954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P=0.07</a:t>
            </a:r>
            <a:endParaRPr lang="en-US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11760" y="5572970"/>
            <a:ext cx="9255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Conclusion: DNA methylation haplotype linkage in regulation regions negatively correlated with gene expression complexity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96832" y="877330"/>
            <a:ext cx="31043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</a:t>
            </a:r>
            <a:r>
              <a:rPr lang="en-US" alt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higher R2 regions (vs SCNT)</a:t>
            </a:r>
            <a:endParaRPr lang="en-US" altLang="en-US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01192" y="1320329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Gene-body</a:t>
            </a:r>
            <a:endParaRPr lang="en-US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14084" y="1357876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</a:t>
            </a:r>
            <a:endParaRPr lang="en-US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12799" y="1320329"/>
            <a:ext cx="2557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Enhancer &amp; Promoter</a:t>
            </a:r>
            <a:endParaRPr lang="en-US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78528" y="1722087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R=0.16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46576" y="4749592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P=0.02</a:t>
            </a:r>
            <a:endParaRPr lang="en-US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522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34078" y="369382"/>
            <a:ext cx="9078518" cy="54711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Methylation Haplotype Linkage (R</a:t>
            </a:r>
            <a:r>
              <a:rPr lang="en-US" altLang="zh-CN" sz="1800" b="1" baseline="30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lang="en-US" altLang="zh-CN" sz="18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based Heterogeneous Cell Estimation</a:t>
            </a:r>
            <a:endParaRPr lang="en-US" sz="1800" b="1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30401" y="820802"/>
            <a:ext cx="6831366" cy="4668463"/>
            <a:chOff x="417748" y="690346"/>
            <a:chExt cx="6831366" cy="46684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/>
            <a:srcRect t="12453"/>
            <a:stretch/>
          </p:blipFill>
          <p:spPr>
            <a:xfrm>
              <a:off x="588197" y="3074731"/>
              <a:ext cx="6660917" cy="2284078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b="11846"/>
            <a:stretch/>
          </p:blipFill>
          <p:spPr>
            <a:xfrm>
              <a:off x="588197" y="690346"/>
              <a:ext cx="6660917" cy="247134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 rot="16200000">
              <a:off x="436491" y="1890334"/>
              <a:ext cx="600929" cy="29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000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-493439" y="3844425"/>
              <a:ext cx="20839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Fraction of differentiation cells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 rot="16200000">
            <a:off x="-113108" y="1806543"/>
            <a:ext cx="20839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Linkage disequilibrium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438673" y="2286000"/>
            <a:ext cx="5735032" cy="1063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>
          <a:xfrm>
            <a:off x="446567" y="5559342"/>
            <a:ext cx="8431619" cy="83847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Possible reason: Differentiation cells or other 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heterogeneous cell during the generation and culture of </a:t>
            </a:r>
            <a:r>
              <a:rPr lang="en-US" altLang="zh-C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iPS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 will bring high linkage methylation blocks randomly distributed in human genome</a:t>
            </a:r>
            <a:r>
              <a:rPr lang="en-US" altLang="zh-CN" sz="16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endParaRPr lang="en-US" sz="1600" b="1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6964327" y="1356181"/>
            <a:ext cx="106326" cy="861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7173705" y="1503309"/>
            <a:ext cx="1807533" cy="66456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14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Random differentiation Relevant Regions</a:t>
            </a:r>
            <a:endParaRPr lang="en-US" sz="1400" b="1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774712" y="4484618"/>
            <a:ext cx="2399414" cy="83847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~10%</a:t>
            </a:r>
            <a:endParaRPr lang="en-US" sz="1600" b="1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264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4229" y="236471"/>
            <a:ext cx="867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Heterogeneous Cell Estimated by 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sc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-RNA-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Dataset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345869"/>
              </p:ext>
            </p:extLst>
          </p:nvPr>
        </p:nvGraphicFramePr>
        <p:xfrm>
          <a:off x="5316280" y="2091731"/>
          <a:ext cx="3275672" cy="1876425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925950">
                  <a:extLst>
                    <a:ext uri="{9D8B030D-6E8A-4147-A177-3AD203B41FA5}">
                      <a16:colId xmlns:a16="http://schemas.microsoft.com/office/drawing/2014/main" val="1631666063"/>
                    </a:ext>
                  </a:extLst>
                </a:gridCol>
                <a:gridCol w="1351244">
                  <a:extLst>
                    <a:ext uri="{9D8B030D-6E8A-4147-A177-3AD203B41FA5}">
                      <a16:colId xmlns:a16="http://schemas.microsoft.com/office/drawing/2014/main" val="3229406828"/>
                    </a:ext>
                  </a:extLst>
                </a:gridCol>
                <a:gridCol w="998478">
                  <a:extLst>
                    <a:ext uri="{9D8B030D-6E8A-4147-A177-3AD203B41FA5}">
                      <a16:colId xmlns:a16="http://schemas.microsoft.com/office/drawing/2014/main" val="3752432145"/>
                    </a:ext>
                  </a:extLst>
                </a:gridCol>
              </a:tblGrid>
              <a:tr h="318772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u="none" strike="noStrike" dirty="0" err="1">
                          <a:effectLst/>
                        </a:rPr>
                        <a:t>sc-RNAseq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u="none" strike="noStrike" dirty="0">
                          <a:effectLst/>
                        </a:rPr>
                        <a:t>LD-R2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9149436"/>
                  </a:ext>
                </a:extLst>
              </a:tr>
              <a:tr h="30911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u="none" strike="noStrike">
                          <a:effectLst/>
                        </a:rPr>
                        <a:t>iPS-1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u="none" strike="noStrike" dirty="0">
                          <a:effectLst/>
                        </a:rPr>
                        <a:t>24.40%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u="none" strike="noStrike" dirty="0">
                          <a:effectLst/>
                        </a:rPr>
                        <a:t>13.70%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04202606"/>
                  </a:ext>
                </a:extLst>
              </a:tr>
              <a:tr h="30911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u="none" strike="noStrike">
                          <a:effectLst/>
                        </a:rPr>
                        <a:t>iPS-2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u="none" strike="noStrike" dirty="0">
                          <a:effectLst/>
                        </a:rPr>
                        <a:t>11.40%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u="none" strike="noStrike">
                          <a:effectLst/>
                        </a:rPr>
                        <a:t>12.50%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8796305"/>
                  </a:ext>
                </a:extLst>
              </a:tr>
              <a:tr h="30911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u="none" strike="noStrike">
                          <a:effectLst/>
                        </a:rPr>
                        <a:t>SCNT-1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u="none" strike="noStrike">
                          <a:effectLst/>
                        </a:rPr>
                        <a:t>9.12%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u="none" strike="noStrike">
                          <a:effectLst/>
                        </a:rPr>
                        <a:t>7.60%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0643751"/>
                  </a:ext>
                </a:extLst>
              </a:tr>
              <a:tr h="30911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u="none" strike="noStrike">
                          <a:effectLst/>
                        </a:rPr>
                        <a:t>SCNT-2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u="none" strike="noStrike" dirty="0">
                          <a:effectLst/>
                        </a:rPr>
                        <a:t>8.65%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u="none" strike="noStrike" dirty="0">
                          <a:effectLst/>
                        </a:rPr>
                        <a:t>9.90%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376515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4197" y="5657671"/>
            <a:ext cx="87241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Conclusion: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Methylation Haplotype Linkage (R</a:t>
            </a:r>
            <a:r>
              <a:rPr lang="en-US" altLang="zh-CN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) could be auxiliary method to make differentiation estimation for 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iPS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generation. In 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adition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iPS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seems have higher differentiation ratio compared with SCNT.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0" y="1033232"/>
            <a:ext cx="4454729" cy="449535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659218" y="3625702"/>
            <a:ext cx="3157870" cy="144602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523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4997</TotalTime>
  <Words>678</Words>
  <Application>Microsoft Office PowerPoint</Application>
  <PresentationFormat>On-screen Show (4:3)</PresentationFormat>
  <Paragraphs>154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Arial</vt:lpstr>
      <vt:lpstr>Calibri</vt:lpstr>
      <vt:lpstr>Calibri Light</vt:lpstr>
      <vt:lpstr>Wingdings</vt:lpstr>
      <vt:lpstr>Office Theme</vt:lpstr>
      <vt:lpstr>Methylation Haplotype Analysis Tools (Extension)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Shicheng Guo</dc:creator>
  <cp:lastModifiedBy>Shicheng Guo</cp:lastModifiedBy>
  <cp:revision>238</cp:revision>
  <dcterms:created xsi:type="dcterms:W3CDTF">2017-02-27T23:36:20Z</dcterms:created>
  <dcterms:modified xsi:type="dcterms:W3CDTF">2017-03-03T18:05:58Z</dcterms:modified>
</cp:coreProperties>
</file>