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0" r:id="rId2"/>
    <p:sldId id="259" r:id="rId3"/>
    <p:sldId id="256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88" d="100"/>
          <a:sy n="88" d="100"/>
        </p:scale>
        <p:origin x="1243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99CF8-CE2F-4D2A-A995-0528D8FFB445}" type="datetimeFigureOut">
              <a:rPr lang="en-US" smtClean="0"/>
              <a:t>6/8/2016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04C3F-BEF3-4248-A3C6-7711361D4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41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Hello,</a:t>
            </a:r>
            <a:r>
              <a:rPr lang="en-US" baseline="0" dirty="0" smtClean="0"/>
              <a:t> everyone, today I will introduce the progress of the </a:t>
            </a:r>
            <a:r>
              <a:rPr lang="en-US" baseline="0" dirty="0" err="1" smtClean="0"/>
              <a:t>mond</a:t>
            </a:r>
            <a:r>
              <a:rPr lang="en-US" baseline="0" dirty="0" smtClean="0"/>
              <a:t> project which is shorted for </a:t>
            </a:r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</a:rPr>
              <a:t>M</a:t>
            </a:r>
            <a:r>
              <a:rPr 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ethylation Hapl</a:t>
            </a:r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</a:rPr>
              <a:t>o</a:t>
            </a:r>
            <a:r>
              <a:rPr 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type in </a:t>
            </a:r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</a:rPr>
              <a:t>no</a:t>
            </a:r>
            <a:r>
              <a:rPr 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n-invasive Cancer </a:t>
            </a:r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</a:rPr>
              <a:t>D</a:t>
            </a:r>
            <a:r>
              <a:rPr lang="en-US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iagnosis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9E644-D69D-445A-9100-837DF00C67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40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70FE-63DA-4FB8-AEDE-E1DDFE712F95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9078-9D25-442D-84A1-9CDDCD74C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1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70FE-63DA-4FB8-AEDE-E1DDFE712F95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9078-9D25-442D-84A1-9CDDCD74C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5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70FE-63DA-4FB8-AEDE-E1DDFE712F95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9078-9D25-442D-84A1-9CDDCD74C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3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70FE-63DA-4FB8-AEDE-E1DDFE712F95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9078-9D25-442D-84A1-9CDDCD74C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9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70FE-63DA-4FB8-AEDE-E1DDFE712F95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9078-9D25-442D-84A1-9CDDCD74C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70FE-63DA-4FB8-AEDE-E1DDFE712F95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9078-9D25-442D-84A1-9CDDCD74C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5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70FE-63DA-4FB8-AEDE-E1DDFE712F95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9078-9D25-442D-84A1-9CDDCD74C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2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70FE-63DA-4FB8-AEDE-E1DDFE712F95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9078-9D25-442D-84A1-9CDDCD74C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64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70FE-63DA-4FB8-AEDE-E1DDFE712F95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9078-9D25-442D-84A1-9CDDCD74C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3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70FE-63DA-4FB8-AEDE-E1DDFE712F95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9078-9D25-442D-84A1-9CDDCD74C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9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70FE-63DA-4FB8-AEDE-E1DDFE712F95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19078-9D25-442D-84A1-9CDDCD74C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4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D70FE-63DA-4FB8-AEDE-E1DDFE712F95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19078-9D25-442D-84A1-9CDDCD74C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9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1959" y="1602584"/>
            <a:ext cx="84620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</a:rPr>
              <a:t>Deconvolution </a:t>
            </a:r>
            <a:r>
              <a:rPr lang="en-US" sz="2400" b="1" dirty="0">
                <a:solidFill>
                  <a:srgbClr val="000000"/>
                </a:solidFill>
              </a:rPr>
              <a:t>of epigenetic heterogeneity by tightly coupled </a:t>
            </a:r>
            <a:r>
              <a:rPr lang="en-US" sz="2400" b="1" dirty="0" err="1">
                <a:solidFill>
                  <a:srgbClr val="000000"/>
                </a:solidFill>
              </a:rPr>
              <a:t>CpG</a:t>
            </a:r>
            <a:r>
              <a:rPr lang="en-US" sz="2400" b="1" dirty="0">
                <a:solidFill>
                  <a:srgbClr val="000000"/>
                </a:solidFill>
              </a:rPr>
              <a:t> methylation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20887" y="3343437"/>
            <a:ext cx="2768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Shicheng Guo @ Zhang Lab</a:t>
            </a:r>
          </a:p>
          <a:p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632268" y="3989768"/>
            <a:ext cx="147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March 7 2016</a:t>
            </a:r>
          </a:p>
        </p:txBody>
      </p:sp>
    </p:spTree>
    <p:extLst>
      <p:ext uri="{BB962C8B-B14F-4D97-AF65-F5344CB8AC3E}">
        <p14:creationId xmlns:p14="http://schemas.microsoft.com/office/powerpoint/2010/main" val="37853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2821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5097" y="3577338"/>
            <a:ext cx="31126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y&lt;-c(rep("A",30),rep("B",75))</a:t>
            </a:r>
          </a:p>
          <a:p>
            <a:r>
              <a:rPr lang="en-US" sz="900" dirty="0"/>
              <a:t>x1&lt;-c(abs(</a:t>
            </a:r>
            <a:r>
              <a:rPr lang="en-US" sz="900" dirty="0" err="1"/>
              <a:t>rnorm</a:t>
            </a:r>
            <a:r>
              <a:rPr lang="en-US" sz="900" dirty="0"/>
              <a:t>(30,0.8,0.5)),abs(</a:t>
            </a:r>
            <a:r>
              <a:rPr lang="en-US" sz="900" dirty="0" err="1"/>
              <a:t>rnorm</a:t>
            </a:r>
            <a:r>
              <a:rPr lang="en-US" sz="900" dirty="0"/>
              <a:t>(75,0.1,0.5)))</a:t>
            </a:r>
          </a:p>
          <a:p>
            <a:r>
              <a:rPr lang="en-US" sz="900" dirty="0"/>
              <a:t>x2&lt;-c(abs(</a:t>
            </a:r>
            <a:r>
              <a:rPr lang="en-US" sz="900" dirty="0" err="1"/>
              <a:t>rnorm</a:t>
            </a:r>
            <a:r>
              <a:rPr lang="en-US" sz="900" dirty="0"/>
              <a:t>(30,0.1,0.5)),abs(</a:t>
            </a:r>
            <a:r>
              <a:rPr lang="en-US" sz="900" dirty="0" err="1"/>
              <a:t>rnorm</a:t>
            </a:r>
            <a:r>
              <a:rPr lang="en-US" sz="900" dirty="0"/>
              <a:t>(75,0.8,0.5)))</a:t>
            </a:r>
          </a:p>
          <a:p>
            <a:r>
              <a:rPr lang="en-US" sz="900" dirty="0" err="1" smtClean="0"/>
              <a:t>t.test</a:t>
            </a:r>
            <a:r>
              <a:rPr lang="en-US" sz="900" dirty="0" smtClean="0"/>
              <a:t>(x1[1:30</a:t>
            </a:r>
            <a:r>
              <a:rPr lang="en-US" sz="900" dirty="0"/>
              <a:t>],x1[31:106])</a:t>
            </a:r>
          </a:p>
          <a:p>
            <a:r>
              <a:rPr lang="en-US" sz="900" dirty="0" err="1"/>
              <a:t>t.test</a:t>
            </a:r>
            <a:r>
              <a:rPr lang="en-US" sz="900" dirty="0"/>
              <a:t>(x2[1:30],x2[31:106])</a:t>
            </a:r>
          </a:p>
          <a:p>
            <a:r>
              <a:rPr lang="en-US" sz="900" dirty="0"/>
              <a:t>data=</a:t>
            </a:r>
            <a:r>
              <a:rPr lang="en-US" sz="900" dirty="0" err="1"/>
              <a:t>data.frame</a:t>
            </a:r>
            <a:r>
              <a:rPr lang="en-US" sz="900" dirty="0"/>
              <a:t>(y,x1,x2,x3)</a:t>
            </a:r>
          </a:p>
          <a:p>
            <a:r>
              <a:rPr lang="en-US" sz="900" dirty="0" err="1"/>
              <a:t>ggplot</a:t>
            </a:r>
            <a:r>
              <a:rPr lang="en-US" sz="900" dirty="0"/>
              <a:t>(</a:t>
            </a:r>
            <a:r>
              <a:rPr lang="en-US" sz="900" dirty="0" err="1"/>
              <a:t>data,aes</a:t>
            </a:r>
            <a:r>
              <a:rPr lang="en-US" sz="900" dirty="0"/>
              <a:t>(y,x1))+</a:t>
            </a:r>
            <a:r>
              <a:rPr lang="en-US" sz="900" dirty="0" err="1"/>
              <a:t>geom_boxplot</a:t>
            </a:r>
            <a:r>
              <a:rPr lang="en-US" sz="900" dirty="0"/>
              <a:t>()+</a:t>
            </a:r>
            <a:r>
              <a:rPr lang="en-US" sz="900" dirty="0" err="1"/>
              <a:t>geom_jitter</a:t>
            </a:r>
            <a:r>
              <a:rPr lang="en-US" sz="900" dirty="0"/>
              <a:t>()</a:t>
            </a:r>
          </a:p>
          <a:p>
            <a:r>
              <a:rPr lang="en-US" sz="900" dirty="0" err="1"/>
              <a:t>ggplot</a:t>
            </a:r>
            <a:r>
              <a:rPr lang="en-US" sz="900" dirty="0"/>
              <a:t>(</a:t>
            </a:r>
            <a:r>
              <a:rPr lang="en-US" sz="900" dirty="0" err="1"/>
              <a:t>data,aes</a:t>
            </a:r>
            <a:r>
              <a:rPr lang="en-US" sz="900" dirty="0"/>
              <a:t>(y,x2))+</a:t>
            </a:r>
            <a:r>
              <a:rPr lang="en-US" sz="900" dirty="0" err="1"/>
              <a:t>geom_boxplot</a:t>
            </a:r>
            <a:r>
              <a:rPr lang="en-US" sz="900" dirty="0"/>
              <a:t>()+</a:t>
            </a:r>
            <a:r>
              <a:rPr lang="en-US" sz="900" dirty="0" err="1"/>
              <a:t>geom_jitter</a:t>
            </a:r>
            <a:r>
              <a:rPr lang="en-US" sz="900" dirty="0"/>
              <a:t>()</a:t>
            </a:r>
          </a:p>
          <a:p>
            <a:r>
              <a:rPr lang="en-US" sz="900" dirty="0"/>
              <a:t>library("ggplot2")</a:t>
            </a:r>
          </a:p>
          <a:p>
            <a:r>
              <a:rPr lang="en-US" sz="900" dirty="0"/>
              <a:t>library("</a:t>
            </a:r>
            <a:r>
              <a:rPr lang="en-US" sz="900" dirty="0" err="1"/>
              <a:t>randomForest</a:t>
            </a:r>
            <a:r>
              <a:rPr lang="en-US" sz="900" dirty="0"/>
              <a:t>")</a:t>
            </a:r>
          </a:p>
          <a:p>
            <a:r>
              <a:rPr lang="en-US" sz="900" dirty="0"/>
              <a:t>fit &lt;- </a:t>
            </a:r>
            <a:r>
              <a:rPr lang="en-US" sz="900" dirty="0" err="1"/>
              <a:t>randomForest</a:t>
            </a:r>
            <a:r>
              <a:rPr lang="en-US" sz="900" dirty="0"/>
              <a:t>(y~x1+x2,data=data[1:60,])</a:t>
            </a:r>
          </a:p>
          <a:p>
            <a:r>
              <a:rPr lang="en-US" sz="900" dirty="0"/>
              <a:t>fit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876" y="3648072"/>
            <a:ext cx="3961733" cy="26132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93774" y="213416"/>
            <a:ext cx="5212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Simulation of Random Forest Prediction 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673" y="1064301"/>
            <a:ext cx="2910641" cy="21584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21" y="1064301"/>
            <a:ext cx="2775381" cy="20581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0539" y="1073284"/>
            <a:ext cx="2858652" cy="211989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93610" y="4519534"/>
            <a:ext cx="1653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Sensitivity=80%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93610" y="4519534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Sensitivity=80%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93609" y="4819018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Specificity=75</a:t>
            </a:r>
            <a:r>
              <a:rPr lang="en-US" dirty="0" smtClean="0"/>
              <a:t>%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6857165" y="4297342"/>
            <a:ext cx="284813" cy="103432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0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03" y="1214201"/>
            <a:ext cx="4466088" cy="378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70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903" y="1296649"/>
            <a:ext cx="8806720" cy="4863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Filtering probes with a detection p-value above 0.01 in one or more samples has removed 1800 probes from the analysis. 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Filtering probes with a </a:t>
            </a:r>
            <a:r>
              <a:rPr lang="en-US" dirty="0" err="1" smtClean="0"/>
              <a:t>beadcount</a:t>
            </a:r>
            <a:r>
              <a:rPr lang="en-US" dirty="0" smtClean="0"/>
              <a:t> &lt;3 in at least 5% of samples, has removed 2542 from the analysis.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Filtering probes with SNPs as identified in </a:t>
            </a:r>
            <a:r>
              <a:rPr lang="en-US" dirty="0" err="1" smtClean="0"/>
              <a:t>Nordlund</a:t>
            </a:r>
            <a:r>
              <a:rPr lang="en-US" dirty="0" smtClean="0"/>
              <a:t> et al, has removed 28753 from the analysis.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Filtering probes that align to multiple locations as identified in </a:t>
            </a:r>
            <a:r>
              <a:rPr lang="en-US" dirty="0" err="1" smtClean="0"/>
              <a:t>Nordlund</a:t>
            </a:r>
            <a:r>
              <a:rPr lang="en-US" dirty="0" smtClean="0"/>
              <a:t> et al, has removed 8478 from the analysis.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Filtering probes on the X or Y chromosome has removed 11147 from the analysis.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The analysis will proceed with 432792 probes and 12 samples.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58584" y="39261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err="1" smtClean="0"/>
              <a:t>Methyaltion</a:t>
            </a:r>
            <a:r>
              <a:rPr lang="en-US" b="1" dirty="0" smtClean="0"/>
              <a:t> 450K </a:t>
            </a:r>
            <a:r>
              <a:rPr lang="en-US" b="1" dirty="0" err="1" smtClean="0"/>
              <a:t>entenciall</a:t>
            </a:r>
            <a:r>
              <a:rPr lang="en-US" b="1" dirty="0" smtClean="0"/>
              <a:t> </a:t>
            </a:r>
            <a:r>
              <a:rPr lang="en-US" b="1" dirty="0" err="1" smtClean="0"/>
              <a:t>fiteration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5075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2196</TotalTime>
  <Words>226</Words>
  <Application>Microsoft Office PowerPoint</Application>
  <PresentationFormat>On-screen Show (4:3)</PresentationFormat>
  <Paragraphs>35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Shicheng Guo</dc:creator>
  <cp:lastModifiedBy>Shicheng Guo</cp:lastModifiedBy>
  <cp:revision>15</cp:revision>
  <dcterms:created xsi:type="dcterms:W3CDTF">2016-06-07T05:33:19Z</dcterms:created>
  <dcterms:modified xsi:type="dcterms:W3CDTF">2016-06-08T18:09:54Z</dcterms:modified>
</cp:coreProperties>
</file>