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61" r:id="rId2"/>
    <p:sldId id="273" r:id="rId3"/>
    <p:sldId id="287" r:id="rId4"/>
    <p:sldId id="278" r:id="rId5"/>
    <p:sldId id="279" r:id="rId6"/>
    <p:sldId id="280" r:id="rId7"/>
    <p:sldId id="288" r:id="rId8"/>
    <p:sldId id="289" r:id="rId9"/>
    <p:sldId id="290" r:id="rId10"/>
    <p:sldId id="276" r:id="rId11"/>
    <p:sldId id="291" r:id="rId12"/>
    <p:sldId id="294" r:id="rId13"/>
    <p:sldId id="295" r:id="rId14"/>
    <p:sldId id="296" r:id="rId15"/>
    <p:sldId id="298" r:id="rId16"/>
    <p:sldId id="299" r:id="rId17"/>
    <p:sldId id="300" r:id="rId18"/>
    <p:sldId id="282" r:id="rId19"/>
    <p:sldId id="297" r:id="rId20"/>
    <p:sldId id="293" r:id="rId21"/>
    <p:sldId id="266" r:id="rId22"/>
    <p:sldId id="262" r:id="rId23"/>
    <p:sldId id="256" r:id="rId24"/>
    <p:sldId id="277" r:id="rId25"/>
    <p:sldId id="257" r:id="rId26"/>
    <p:sldId id="263" r:id="rId27"/>
    <p:sldId id="264" r:id="rId28"/>
    <p:sldId id="265" r:id="rId29"/>
    <p:sldId id="268" r:id="rId30"/>
    <p:sldId id="270" r:id="rId31"/>
    <p:sldId id="275" r:id="rId32"/>
    <p:sldId id="267" r:id="rId33"/>
    <p:sldId id="272" r:id="rId34"/>
    <p:sldId id="274" r:id="rId35"/>
    <p:sldId id="281" r:id="rId36"/>
    <p:sldId id="284" r:id="rId37"/>
    <p:sldId id="285" r:id="rId38"/>
    <p:sldId id="283"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380" autoAdjust="0"/>
  </p:normalViewPr>
  <p:slideViewPr>
    <p:cSldViewPr snapToGrid="0">
      <p:cViewPr>
        <p:scale>
          <a:sx n="100" d="100"/>
          <a:sy n="100" d="100"/>
        </p:scale>
        <p:origin x="900" y="60"/>
      </p:cViewPr>
      <p:guideLst/>
    </p:cSldViewPr>
  </p:slid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cheng\Downloads\metadata.fastq.t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cheng\Downloads\metadata.fastq.t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cheng\Downloads\metadata.fastq.t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icheng\Downloads\metadata.fastq.t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[metadata.fastq.tsv]Sheet2!PivotTable6</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rgbClr val="92D050"/>
            </a:solidFill>
            <a:ln>
              <a:noFill/>
            </a:ln>
            <a:effectLst/>
          </c:spPr>
          <c:invertIfNegative val="0"/>
          <c:cat>
            <c:strRef>
              <c:f>Sheet2!$A$4:$A$13</c:f>
              <c:strCache>
                <c:ptCount val="10"/>
                <c:pt idx="0">
                  <c:v>Brain</c:v>
                </c:pt>
                <c:pt idx="1">
                  <c:v>Colon</c:v>
                </c:pt>
                <c:pt idx="2">
                  <c:v>Intestine</c:v>
                </c:pt>
                <c:pt idx="3">
                  <c:v>kidney</c:v>
                </c:pt>
                <c:pt idx="4">
                  <c:v>liver</c:v>
                </c:pt>
                <c:pt idx="5">
                  <c:v>Lung</c:v>
                </c:pt>
                <c:pt idx="6">
                  <c:v>Pancreas</c:v>
                </c:pt>
                <c:pt idx="7">
                  <c:v>Spleen</c:v>
                </c:pt>
                <c:pt idx="8">
                  <c:v>Stomach</c:v>
                </c:pt>
                <c:pt idx="9">
                  <c:v>WBC</c:v>
                </c:pt>
              </c:strCache>
            </c:strRef>
          </c:cat>
          <c:val>
            <c:numRef>
              <c:f>Sheet2!$B$4:$B$13</c:f>
              <c:numCache>
                <c:formatCode>General</c:formatCode>
                <c:ptCount val="10"/>
                <c:pt idx="0">
                  <c:v>4</c:v>
                </c:pt>
                <c:pt idx="1">
                  <c:v>3</c:v>
                </c:pt>
                <c:pt idx="2">
                  <c:v>4</c:v>
                </c:pt>
                <c:pt idx="3">
                  <c:v>4</c:v>
                </c:pt>
                <c:pt idx="4">
                  <c:v>4</c:v>
                </c:pt>
                <c:pt idx="5">
                  <c:v>5</c:v>
                </c:pt>
                <c:pt idx="6">
                  <c:v>5</c:v>
                </c:pt>
                <c:pt idx="7">
                  <c:v>3</c:v>
                </c:pt>
                <c:pt idx="8">
                  <c:v>6</c:v>
                </c:pt>
                <c:pt idx="9">
                  <c:v>5</c:v>
                </c:pt>
              </c:numCache>
            </c:numRef>
          </c:val>
        </c:ser>
        <c:dLbls>
          <c:showLegendKey val="0"/>
          <c:showVal val="0"/>
          <c:showCatName val="0"/>
          <c:showSerName val="0"/>
          <c:showPercent val="0"/>
          <c:showBubbleSize val="0"/>
        </c:dLbls>
        <c:gapWidth val="219"/>
        <c:overlap val="-27"/>
        <c:axId val="487244896"/>
        <c:axId val="487248816"/>
      </c:barChart>
      <c:catAx>
        <c:axId val="48724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248816"/>
        <c:crosses val="autoZero"/>
        <c:auto val="1"/>
        <c:lblAlgn val="ctr"/>
        <c:lblOffset val="100"/>
        <c:noMultiLvlLbl val="0"/>
      </c:catAx>
      <c:valAx>
        <c:axId val="48724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244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[metadata.fastq.tsv]Sheet2!PivotTable6</c:name>
    <c:fmtId val="-1"/>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Sheet2!$A$4:$A$13</c:f>
              <c:strCache>
                <c:ptCount val="10"/>
                <c:pt idx="0">
                  <c:v>Brain</c:v>
                </c:pt>
                <c:pt idx="1">
                  <c:v>Colon</c:v>
                </c:pt>
                <c:pt idx="2">
                  <c:v>Intestine</c:v>
                </c:pt>
                <c:pt idx="3">
                  <c:v>kidney</c:v>
                </c:pt>
                <c:pt idx="4">
                  <c:v>liver</c:v>
                </c:pt>
                <c:pt idx="5">
                  <c:v>Lung</c:v>
                </c:pt>
                <c:pt idx="6">
                  <c:v>Pancreas</c:v>
                </c:pt>
                <c:pt idx="7">
                  <c:v>Spleen</c:v>
                </c:pt>
                <c:pt idx="8">
                  <c:v>Stomach</c:v>
                </c:pt>
                <c:pt idx="9">
                  <c:v>WBC</c:v>
                </c:pt>
              </c:strCache>
            </c:strRef>
          </c:cat>
          <c:val>
            <c:numRef>
              <c:f>Sheet2!$B$4:$B$13</c:f>
              <c:numCache>
                <c:formatCode>General</c:formatCode>
                <c:ptCount val="10"/>
                <c:pt idx="0">
                  <c:v>4</c:v>
                </c:pt>
                <c:pt idx="1">
                  <c:v>3</c:v>
                </c:pt>
                <c:pt idx="2">
                  <c:v>4</c:v>
                </c:pt>
                <c:pt idx="3">
                  <c:v>4</c:v>
                </c:pt>
                <c:pt idx="4">
                  <c:v>4</c:v>
                </c:pt>
                <c:pt idx="5">
                  <c:v>5</c:v>
                </c:pt>
                <c:pt idx="6">
                  <c:v>5</c:v>
                </c:pt>
                <c:pt idx="7">
                  <c:v>3</c:v>
                </c:pt>
                <c:pt idx="8">
                  <c:v>6</c:v>
                </c:pt>
                <c:pt idx="9">
                  <c:v>5</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Sheet2!$B$17</c:f>
              <c:strCache>
                <c:ptCount val="1"/>
                <c:pt idx="0">
                  <c:v>Count of Tissue</c:v>
                </c:pt>
              </c:strCache>
            </c:strRef>
          </c:tx>
          <c:spPr>
            <a:solidFill>
              <a:schemeClr val="accent1"/>
            </a:solidFill>
            <a:ln>
              <a:noFill/>
            </a:ln>
            <a:effectLst/>
          </c:spPr>
          <c:invertIfNegative val="0"/>
          <c:cat>
            <c:strRef>
              <c:f>Sheet2!$A$18:$A$21</c:f>
              <c:strCache>
                <c:ptCount val="4"/>
                <c:pt idx="0">
                  <c:v>Lung</c:v>
                </c:pt>
                <c:pt idx="1">
                  <c:v>Colon</c:v>
                </c:pt>
                <c:pt idx="2">
                  <c:v>Pancreas</c:v>
                </c:pt>
                <c:pt idx="3">
                  <c:v>WBC</c:v>
                </c:pt>
              </c:strCache>
            </c:strRef>
          </c:cat>
          <c:val>
            <c:numRef>
              <c:f>Sheet2!$B$18:$B$21</c:f>
              <c:numCache>
                <c:formatCode>General</c:formatCode>
                <c:ptCount val="4"/>
                <c:pt idx="0">
                  <c:v>29</c:v>
                </c:pt>
                <c:pt idx="1">
                  <c:v>30</c:v>
                </c:pt>
                <c:pt idx="2">
                  <c:v>10</c:v>
                </c:pt>
                <c:pt idx="3">
                  <c:v>20</c:v>
                </c:pt>
              </c:numCache>
            </c:numRef>
          </c:val>
        </c:ser>
        <c:dLbls>
          <c:showLegendKey val="0"/>
          <c:showVal val="0"/>
          <c:showCatName val="0"/>
          <c:showSerName val="0"/>
          <c:showPercent val="0"/>
          <c:showBubbleSize val="0"/>
        </c:dLbls>
        <c:gapWidth val="219"/>
        <c:overlap val="-27"/>
        <c:axId val="487243720"/>
        <c:axId val="487244112"/>
      </c:barChart>
      <c:catAx>
        <c:axId val="487243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244112"/>
        <c:crosses val="autoZero"/>
        <c:auto val="1"/>
        <c:lblAlgn val="ctr"/>
        <c:lblOffset val="100"/>
        <c:noMultiLvlLbl val="0"/>
      </c:catAx>
      <c:valAx>
        <c:axId val="48724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243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Sheet2!$B$17</c:f>
              <c:strCache>
                <c:ptCount val="1"/>
                <c:pt idx="0">
                  <c:v>Count of Tissue</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Sheet2!$A$18:$A$21</c:f>
              <c:strCache>
                <c:ptCount val="4"/>
                <c:pt idx="0">
                  <c:v>Lung</c:v>
                </c:pt>
                <c:pt idx="1">
                  <c:v>Colon</c:v>
                </c:pt>
                <c:pt idx="2">
                  <c:v>Pancreas</c:v>
                </c:pt>
                <c:pt idx="3">
                  <c:v>WBC</c:v>
                </c:pt>
              </c:strCache>
            </c:strRef>
          </c:cat>
          <c:val>
            <c:numRef>
              <c:f>Sheet2!$B$18:$B$21</c:f>
              <c:numCache>
                <c:formatCode>General</c:formatCode>
                <c:ptCount val="4"/>
                <c:pt idx="0">
                  <c:v>29</c:v>
                </c:pt>
                <c:pt idx="1">
                  <c:v>30</c:v>
                </c:pt>
                <c:pt idx="2">
                  <c:v>10</c:v>
                </c:pt>
                <c:pt idx="3">
                  <c:v>20</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C35BF-503D-4398-8C1F-C9C1D3773590}" type="datetimeFigureOut">
              <a:rPr lang="en-US" smtClean="0"/>
              <a:t>3/6/2016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8B4-F17D-4A73-979A-D04AB879902E}" type="slidenum">
              <a:rPr lang="en-US" smtClean="0"/>
              <a:t>‹#›</a:t>
            </a:fld>
            <a:endParaRPr lang="en-US"/>
          </a:p>
        </p:txBody>
      </p:sp>
    </p:spTree>
    <p:extLst>
      <p:ext uri="{BB962C8B-B14F-4D97-AF65-F5344CB8AC3E}">
        <p14:creationId xmlns:p14="http://schemas.microsoft.com/office/powerpoint/2010/main" val="289291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today I will introduce the progress of the </a:t>
            </a:r>
            <a:r>
              <a:rPr lang="en-US" baseline="0" dirty="0" err="1" smtClean="0"/>
              <a:t>mond</a:t>
            </a:r>
            <a:r>
              <a:rPr lang="en-US" baseline="0" dirty="0" smtClean="0"/>
              <a:t> project which is shorted for </a:t>
            </a:r>
            <a:r>
              <a:rPr lang="en-US" sz="1200" dirty="0" smtClean="0">
                <a:solidFill>
                  <a:srgbClr val="FF0000"/>
                </a:solidFill>
                <a:latin typeface="Arial" panose="020B0604020202020204" pitchFamily="34" charset="0"/>
              </a:rPr>
              <a:t>M</a:t>
            </a:r>
            <a:r>
              <a:rPr lang="en-US" sz="1200" dirty="0" smtClean="0">
                <a:solidFill>
                  <a:srgbClr val="000000"/>
                </a:solidFill>
                <a:latin typeface="Arial" panose="020B0604020202020204" pitchFamily="34" charset="0"/>
              </a:rPr>
              <a:t>ethylation Hapl</a:t>
            </a:r>
            <a:r>
              <a:rPr lang="en-US" sz="1200" dirty="0" smtClean="0">
                <a:solidFill>
                  <a:srgbClr val="FF0000"/>
                </a:solidFill>
                <a:latin typeface="Arial" panose="020B0604020202020204" pitchFamily="34" charset="0"/>
              </a:rPr>
              <a:t>o</a:t>
            </a:r>
            <a:r>
              <a:rPr lang="en-US" sz="1200" dirty="0" smtClean="0">
                <a:solidFill>
                  <a:srgbClr val="000000"/>
                </a:solidFill>
                <a:latin typeface="Arial" panose="020B0604020202020204" pitchFamily="34" charset="0"/>
              </a:rPr>
              <a:t>type in </a:t>
            </a:r>
            <a:r>
              <a:rPr lang="en-US" sz="1200" dirty="0" smtClean="0">
                <a:solidFill>
                  <a:srgbClr val="FF0000"/>
                </a:solidFill>
                <a:latin typeface="Arial" panose="020B0604020202020204" pitchFamily="34" charset="0"/>
              </a:rPr>
              <a:t>no</a:t>
            </a:r>
            <a:r>
              <a:rPr lang="en-US" sz="1200" dirty="0" smtClean="0">
                <a:solidFill>
                  <a:srgbClr val="000000"/>
                </a:solidFill>
                <a:latin typeface="Arial" panose="020B0604020202020204" pitchFamily="34" charset="0"/>
              </a:rPr>
              <a:t>n-invasive Cancer </a:t>
            </a:r>
            <a:r>
              <a:rPr lang="en-US" sz="1200" dirty="0" smtClean="0">
                <a:solidFill>
                  <a:srgbClr val="FF0000"/>
                </a:solidFill>
                <a:latin typeface="Arial" panose="020B0604020202020204" pitchFamily="34" charset="0"/>
              </a:rPr>
              <a:t>D</a:t>
            </a:r>
            <a:r>
              <a:rPr lang="en-US" sz="1200" dirty="0" smtClean="0">
                <a:solidFill>
                  <a:srgbClr val="000000"/>
                </a:solidFill>
                <a:latin typeface="Arial" panose="020B0604020202020204" pitchFamily="34" charset="0"/>
              </a:rPr>
              <a:t>iagnosis</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a:t>
            </a:fld>
            <a:endParaRPr lang="en-US"/>
          </a:p>
        </p:txBody>
      </p:sp>
    </p:spTree>
    <p:extLst>
      <p:ext uri="{BB962C8B-B14F-4D97-AF65-F5344CB8AC3E}">
        <p14:creationId xmlns:p14="http://schemas.microsoft.com/office/powerpoint/2010/main" val="2026794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 the fold-change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31FCE3-8D38-4A41-819F-A39D3224C7A3}" type="slidenum">
              <a:rPr lang="en-US" smtClean="0"/>
              <a:t>32</a:t>
            </a:fld>
            <a:endParaRPr lang="en-US"/>
          </a:p>
        </p:txBody>
      </p:sp>
    </p:spTree>
    <p:extLst>
      <p:ext uri="{BB962C8B-B14F-4D97-AF65-F5344CB8AC3E}">
        <p14:creationId xmlns:p14="http://schemas.microsoft.com/office/powerpoint/2010/main" val="110829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5</a:t>
            </a:fld>
            <a:endParaRPr lang="en-US"/>
          </a:p>
        </p:txBody>
      </p:sp>
    </p:spTree>
    <p:extLst>
      <p:ext uri="{BB962C8B-B14F-4D97-AF65-F5344CB8AC3E}">
        <p14:creationId xmlns:p14="http://schemas.microsoft.com/office/powerpoint/2010/main" val="274764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6</a:t>
            </a:fld>
            <a:endParaRPr lang="en-US"/>
          </a:p>
        </p:txBody>
      </p:sp>
    </p:spTree>
    <p:extLst>
      <p:ext uri="{BB962C8B-B14F-4D97-AF65-F5344CB8AC3E}">
        <p14:creationId xmlns:p14="http://schemas.microsoft.com/office/powerpoint/2010/main" val="271584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7</a:t>
            </a:fld>
            <a:endParaRPr lang="en-US"/>
          </a:p>
        </p:txBody>
      </p:sp>
    </p:spTree>
    <p:extLst>
      <p:ext uri="{BB962C8B-B14F-4D97-AF65-F5344CB8AC3E}">
        <p14:creationId xmlns:p14="http://schemas.microsoft.com/office/powerpoint/2010/main" val="218169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1FCE3-8D38-4A41-819F-A39D3224C7A3}" type="slidenum">
              <a:rPr lang="en-US" smtClean="0"/>
              <a:t>10</a:t>
            </a:fld>
            <a:endParaRPr lang="en-US"/>
          </a:p>
        </p:txBody>
      </p:sp>
    </p:spTree>
    <p:extLst>
      <p:ext uri="{BB962C8B-B14F-4D97-AF65-F5344CB8AC3E}">
        <p14:creationId xmlns:p14="http://schemas.microsoft.com/office/powerpoint/2010/main" val="417422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12</a:t>
            </a:fld>
            <a:endParaRPr lang="en-US"/>
          </a:p>
        </p:txBody>
      </p:sp>
    </p:spTree>
    <p:extLst>
      <p:ext uri="{BB962C8B-B14F-4D97-AF65-F5344CB8AC3E}">
        <p14:creationId xmlns:p14="http://schemas.microsoft.com/office/powerpoint/2010/main" val="391118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 the fold change</a:t>
            </a:r>
          </a:p>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22</a:t>
            </a:fld>
            <a:endParaRPr lang="en-US"/>
          </a:p>
        </p:txBody>
      </p:sp>
    </p:spTree>
    <p:extLst>
      <p:ext uri="{BB962C8B-B14F-4D97-AF65-F5344CB8AC3E}">
        <p14:creationId xmlns:p14="http://schemas.microsoft.com/office/powerpoint/2010/main" val="331075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a:t>
            </a:r>
            <a:r>
              <a:rPr lang="en-US" baseline="0" dirty="0" smtClean="0"/>
              <a:t> the entropy of the figures</a:t>
            </a:r>
          </a:p>
          <a:p>
            <a:endParaRPr lang="en-US" dirty="0"/>
          </a:p>
        </p:txBody>
      </p:sp>
      <p:sp>
        <p:nvSpPr>
          <p:cNvPr id="4" name="Slide Number Placeholder 3"/>
          <p:cNvSpPr>
            <a:spLocks noGrp="1"/>
          </p:cNvSpPr>
          <p:nvPr>
            <p:ph type="sldNum" sz="quarter" idx="10"/>
          </p:nvPr>
        </p:nvSpPr>
        <p:spPr/>
        <p:txBody>
          <a:bodyPr/>
          <a:lstStyle/>
          <a:p>
            <a:fld id="{111C78B4-F17D-4A73-979A-D04AB879902E}" type="slidenum">
              <a:rPr lang="en-US" smtClean="0"/>
              <a:t>25</a:t>
            </a:fld>
            <a:endParaRPr lang="en-US"/>
          </a:p>
        </p:txBody>
      </p:sp>
    </p:spTree>
    <p:extLst>
      <p:ext uri="{BB962C8B-B14F-4D97-AF65-F5344CB8AC3E}">
        <p14:creationId xmlns:p14="http://schemas.microsoft.com/office/powerpoint/2010/main" val="343366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1FCE3-8D38-4A41-819F-A39D3224C7A3}" type="slidenum">
              <a:rPr lang="en-US" smtClean="0"/>
              <a:t>31</a:t>
            </a:fld>
            <a:endParaRPr lang="en-US"/>
          </a:p>
        </p:txBody>
      </p:sp>
    </p:spTree>
    <p:extLst>
      <p:ext uri="{BB962C8B-B14F-4D97-AF65-F5344CB8AC3E}">
        <p14:creationId xmlns:p14="http://schemas.microsoft.com/office/powerpoint/2010/main" val="366572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42772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64384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67973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55798-0B1E-4F2E-A423-24A223C55C29}"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11240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355798-0B1E-4F2E-A423-24A223C55C29}"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18241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55798-0B1E-4F2E-A423-24A223C55C29}"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16842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55798-0B1E-4F2E-A423-24A223C55C29}"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71921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55798-0B1E-4F2E-A423-24A223C55C29}"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349410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5798-0B1E-4F2E-A423-24A223C55C29}"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144463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55798-0B1E-4F2E-A423-24A223C55C29}"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401477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55798-0B1E-4F2E-A423-24A223C55C29}"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26A63-F0A8-4871-9479-BF0E24E03E96}" type="slidenum">
              <a:rPr lang="en-US" smtClean="0"/>
              <a:t>‹#›</a:t>
            </a:fld>
            <a:endParaRPr lang="en-US"/>
          </a:p>
        </p:txBody>
      </p:sp>
    </p:spTree>
    <p:extLst>
      <p:ext uri="{BB962C8B-B14F-4D97-AF65-F5344CB8AC3E}">
        <p14:creationId xmlns:p14="http://schemas.microsoft.com/office/powerpoint/2010/main" val="216272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5798-0B1E-4F2E-A423-24A223C55C29}" type="datetimeFigureOut">
              <a:rPr lang="en-US" smtClean="0"/>
              <a:t>3/6/2016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26A63-F0A8-4871-9479-BF0E24E03E96}" type="slidenum">
              <a:rPr lang="en-US" smtClean="0"/>
              <a:t>‹#›</a:t>
            </a:fld>
            <a:endParaRPr lang="en-US"/>
          </a:p>
        </p:txBody>
      </p:sp>
    </p:spTree>
    <p:extLst>
      <p:ext uri="{BB962C8B-B14F-4D97-AF65-F5344CB8AC3E}">
        <p14:creationId xmlns:p14="http://schemas.microsoft.com/office/powerpoint/2010/main" val="1922288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Homeobox_protein_NANOG#cite_note-pmid12787504-1" TargetMode="External"/><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en.wikipedia.org/wiki/Homeobox_protein_NANOG#cite_note-pmid12787505-2"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7.jp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_ENREF_3"/><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_ENREF_1"/><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40591"/>
            <a:ext cx="9217891" cy="830997"/>
          </a:xfrm>
          <a:prstGeom prst="rect">
            <a:avLst/>
          </a:prstGeom>
        </p:spPr>
        <p:txBody>
          <a:bodyPr wrap="square">
            <a:spAutoFit/>
          </a:bodyPr>
          <a:lstStyle/>
          <a:p>
            <a:pPr algn="ctr"/>
            <a:r>
              <a:rPr lang="en-US" sz="2400" dirty="0">
                <a:solidFill>
                  <a:srgbClr val="000000"/>
                </a:solidFill>
                <a:latin typeface="Arial" panose="020B0604020202020204" pitchFamily="34" charset="0"/>
              </a:rPr>
              <a:t>MONOD: </a:t>
            </a:r>
            <a:r>
              <a:rPr lang="en-US" sz="2400" dirty="0">
                <a:solidFill>
                  <a:srgbClr val="FF0000"/>
                </a:solidFill>
                <a:latin typeface="Arial" panose="020B0604020202020204" pitchFamily="34" charset="0"/>
              </a:rPr>
              <a:t>M</a:t>
            </a:r>
            <a:r>
              <a:rPr lang="en-US" sz="2400" dirty="0">
                <a:solidFill>
                  <a:srgbClr val="000000"/>
                </a:solidFill>
                <a:latin typeface="Arial" panose="020B0604020202020204" pitchFamily="34" charset="0"/>
              </a:rPr>
              <a:t>ethylation Hapl</a:t>
            </a:r>
            <a:r>
              <a:rPr lang="en-US" sz="2400" dirty="0">
                <a:solidFill>
                  <a:srgbClr val="FF0000"/>
                </a:solidFill>
                <a:latin typeface="Arial" panose="020B0604020202020204" pitchFamily="34" charset="0"/>
              </a:rPr>
              <a:t>o</a:t>
            </a:r>
            <a:r>
              <a:rPr lang="en-US" sz="2400" dirty="0">
                <a:solidFill>
                  <a:srgbClr val="000000"/>
                </a:solidFill>
                <a:latin typeface="Arial" panose="020B0604020202020204" pitchFamily="34" charset="0"/>
              </a:rPr>
              <a:t>type in </a:t>
            </a:r>
            <a:r>
              <a:rPr lang="en-US" sz="2400" dirty="0">
                <a:solidFill>
                  <a:srgbClr val="FF0000"/>
                </a:solidFill>
                <a:latin typeface="Arial" panose="020B0604020202020204" pitchFamily="34" charset="0"/>
              </a:rPr>
              <a:t>no</a:t>
            </a:r>
            <a:r>
              <a:rPr lang="en-US" sz="2400" dirty="0">
                <a:solidFill>
                  <a:srgbClr val="000000"/>
                </a:solidFill>
                <a:latin typeface="Arial" panose="020B0604020202020204" pitchFamily="34" charset="0"/>
              </a:rPr>
              <a:t>n-invasive </a:t>
            </a:r>
            <a:r>
              <a:rPr lang="en-US" sz="2400" dirty="0" smtClean="0">
                <a:solidFill>
                  <a:srgbClr val="000000"/>
                </a:solidFill>
                <a:latin typeface="Arial" panose="020B0604020202020204" pitchFamily="34" charset="0"/>
              </a:rPr>
              <a:t>Cancer </a:t>
            </a:r>
            <a:r>
              <a:rPr lang="en-US" sz="2400" dirty="0" smtClean="0">
                <a:solidFill>
                  <a:srgbClr val="FF0000"/>
                </a:solidFill>
                <a:latin typeface="Arial" panose="020B0604020202020204" pitchFamily="34" charset="0"/>
              </a:rPr>
              <a:t>D</a:t>
            </a:r>
            <a:r>
              <a:rPr lang="en-US" sz="2400" dirty="0" smtClean="0">
                <a:solidFill>
                  <a:srgbClr val="000000"/>
                </a:solidFill>
                <a:latin typeface="Arial" panose="020B0604020202020204" pitchFamily="34" charset="0"/>
              </a:rPr>
              <a:t>iagnosis </a:t>
            </a:r>
            <a:r>
              <a:rPr lang="en-US" altLang="zh-CN" sz="2400" dirty="0" smtClean="0">
                <a:solidFill>
                  <a:srgbClr val="000000"/>
                </a:solidFill>
                <a:latin typeface="Arial" panose="020B0604020202020204" pitchFamily="34" charset="0"/>
              </a:rPr>
              <a:t>and tissue mapping of plasma DNA</a:t>
            </a:r>
            <a:r>
              <a:rPr lang="en-US" sz="2400" dirty="0">
                <a:solidFill>
                  <a:srgbClr val="000000"/>
                </a:solidFill>
                <a:latin typeface="Arial" panose="020B0604020202020204" pitchFamily="34" charset="0"/>
              </a:rPr>
              <a:t> </a:t>
            </a:r>
          </a:p>
        </p:txBody>
      </p:sp>
      <p:sp>
        <p:nvSpPr>
          <p:cNvPr id="2" name="TextBox 1"/>
          <p:cNvSpPr txBox="1"/>
          <p:nvPr/>
        </p:nvSpPr>
        <p:spPr>
          <a:xfrm>
            <a:off x="3120887" y="3343437"/>
            <a:ext cx="2739853" cy="646331"/>
          </a:xfrm>
          <a:prstGeom prst="rect">
            <a:avLst/>
          </a:prstGeom>
          <a:noFill/>
        </p:spPr>
        <p:txBody>
          <a:bodyPr wrap="none" rtlCol="0">
            <a:spAutoFit/>
          </a:bodyPr>
          <a:lstStyle/>
          <a:p>
            <a:r>
              <a:rPr lang="en-US" dirty="0" smtClean="0"/>
              <a:t>Shicheng Guo @ Zhang Lab</a:t>
            </a:r>
          </a:p>
          <a:p>
            <a:endParaRPr lang="en-US" dirty="0"/>
          </a:p>
        </p:txBody>
      </p:sp>
      <p:sp>
        <p:nvSpPr>
          <p:cNvPr id="4" name="Rectangle 3"/>
          <p:cNvSpPr/>
          <p:nvPr/>
        </p:nvSpPr>
        <p:spPr>
          <a:xfrm>
            <a:off x="3632268" y="3989768"/>
            <a:ext cx="1479700" cy="369332"/>
          </a:xfrm>
          <a:prstGeom prst="rect">
            <a:avLst/>
          </a:prstGeom>
        </p:spPr>
        <p:txBody>
          <a:bodyPr wrap="none">
            <a:spAutoFit/>
          </a:bodyPr>
          <a:lstStyle/>
          <a:p>
            <a:r>
              <a:rPr lang="en-US" altLang="zh-CN" dirty="0" smtClean="0"/>
              <a:t>March 6 2016</a:t>
            </a:r>
          </a:p>
        </p:txBody>
      </p:sp>
    </p:spTree>
    <p:extLst>
      <p:ext uri="{BB962C8B-B14F-4D97-AF65-F5344CB8AC3E}">
        <p14:creationId xmlns:p14="http://schemas.microsoft.com/office/powerpoint/2010/main" val="3675929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857362" y="1584899"/>
            <a:ext cx="2872371" cy="344684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31" y="1549158"/>
            <a:ext cx="2952054" cy="3518328"/>
          </a:xfrm>
          <a:prstGeom prst="rect">
            <a:avLst/>
          </a:prstGeom>
        </p:spPr>
      </p:pic>
      <p:sp>
        <p:nvSpPr>
          <p:cNvPr id="10" name="Rectangle 9"/>
          <p:cNvSpPr/>
          <p:nvPr/>
        </p:nvSpPr>
        <p:spPr>
          <a:xfrm>
            <a:off x="167507" y="378198"/>
            <a:ext cx="8889357" cy="612412"/>
          </a:xfrm>
          <a:prstGeom prst="rect">
            <a:avLst/>
          </a:prstGeom>
        </p:spPr>
        <p:txBody>
          <a:bodyPr wrap="square">
            <a:spAutoFit/>
          </a:bodyPr>
          <a:lstStyle/>
          <a:p>
            <a:pPr>
              <a:lnSpc>
                <a:spcPct val="200000"/>
              </a:lnSpc>
              <a:spcBef>
                <a:spcPts val="150"/>
              </a:spcBef>
            </a:pPr>
            <a:r>
              <a:rPr lang="en-US" sz="2000" b="1" i="1" dirty="0">
                <a:solidFill>
                  <a:srgbClr val="000000"/>
                </a:solidFill>
                <a:latin typeface="Arial" panose="020B0604020202020204" pitchFamily="34" charset="0"/>
                <a:ea typeface="宋体" panose="02010600030101010101" pitchFamily="2" charset="-122"/>
                <a:cs typeface="Arial" panose="020B0604020202020204" pitchFamily="34" charset="0"/>
              </a:rPr>
              <a:t>Tissue specific </a:t>
            </a:r>
            <a:r>
              <a:rPr lang="en-US" sz="2000" b="1" i="1" dirty="0" smtClean="0">
                <a:solidFill>
                  <a:srgbClr val="000000"/>
                </a:solidFill>
                <a:latin typeface="Arial" panose="020B0604020202020204" pitchFamily="34" charset="0"/>
                <a:ea typeface="宋体" panose="02010600030101010101" pitchFamily="2" charset="-122"/>
                <a:cs typeface="Arial" panose="020B0604020202020204" pitchFamily="34" charset="0"/>
              </a:rPr>
              <a:t>hyper-methylation MHB regions show tissue specificity</a:t>
            </a:r>
            <a:endParaRPr lang="en-US" b="1" i="1" dirty="0">
              <a:solidFill>
                <a:srgbClr val="365F91"/>
              </a:solidFill>
              <a:latin typeface="Arial" panose="020B0604020202020204" pitchFamily="34" charset="0"/>
              <a:ea typeface="宋体" panose="02010600030101010101" pitchFamily="2" charset="-122"/>
              <a:cs typeface="Arial" panose="020B0604020202020204" pitchFamily="34" charset="0"/>
            </a:endParaRPr>
          </a:p>
        </p:txBody>
      </p:sp>
      <p:sp>
        <p:nvSpPr>
          <p:cNvPr id="14" name="Rectangle 13"/>
          <p:cNvSpPr/>
          <p:nvPr/>
        </p:nvSpPr>
        <p:spPr>
          <a:xfrm>
            <a:off x="3817614" y="1664388"/>
            <a:ext cx="1940688" cy="646331"/>
          </a:xfrm>
          <a:prstGeom prst="rect">
            <a:avLst/>
          </a:prstGeom>
        </p:spPr>
        <p:txBody>
          <a:bodyPr wrap="square">
            <a:spAutoFit/>
          </a:bodyPr>
          <a:lstStyle/>
          <a:p>
            <a:pPr>
              <a:lnSpc>
                <a:spcPct val="200000"/>
              </a:lnSpc>
              <a:spcBef>
                <a:spcPts val="150"/>
              </a:spcBef>
            </a:pPr>
            <a:r>
              <a:rPr lang="en-US" b="1" i="1" dirty="0" smtClean="0">
                <a:solidFill>
                  <a:srgbClr val="000000"/>
                </a:solidFill>
                <a:latin typeface="Arial" panose="020B0604020202020204" pitchFamily="34" charset="0"/>
                <a:ea typeface="宋体" panose="02010600030101010101" pitchFamily="2" charset="-122"/>
                <a:cs typeface="Arial" panose="020B0604020202020204" pitchFamily="34" charset="0"/>
              </a:rPr>
              <a:t>AMS</a:t>
            </a:r>
            <a:endParaRPr lang="en-US" sz="1600" b="1" i="1" dirty="0">
              <a:solidFill>
                <a:srgbClr val="365F91"/>
              </a:solidFill>
              <a:latin typeface="Arial" panose="020B0604020202020204" pitchFamily="34" charset="0"/>
              <a:ea typeface="宋体" panose="02010600030101010101" pitchFamily="2" charset="-122"/>
              <a:cs typeface="Arial" panose="020B0604020202020204" pitchFamily="34" charset="0"/>
            </a:endParaRPr>
          </a:p>
        </p:txBody>
      </p:sp>
      <p:sp>
        <p:nvSpPr>
          <p:cNvPr id="15" name="Rectangle 14"/>
          <p:cNvSpPr/>
          <p:nvPr/>
        </p:nvSpPr>
        <p:spPr>
          <a:xfrm>
            <a:off x="6819428" y="1670207"/>
            <a:ext cx="1940688" cy="646331"/>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Arial" panose="020B0604020202020204" pitchFamily="34" charset="0"/>
              </a:rPr>
              <a:t>AMF</a:t>
            </a:r>
            <a:endParaRPr lang="en-US" sz="1600" b="1" i="1" dirty="0">
              <a:solidFill>
                <a:srgbClr val="365F91"/>
              </a:solidFill>
              <a:latin typeface="Arial" panose="020B0604020202020204" pitchFamily="34" charset="0"/>
              <a:ea typeface="宋体" panose="02010600030101010101" pitchFamily="2" charset="-122"/>
              <a:cs typeface="Arial" panose="020B0604020202020204" pitchFamily="34" charset="0"/>
            </a:endParaRPr>
          </a:p>
        </p:txBody>
      </p:sp>
      <p:sp>
        <p:nvSpPr>
          <p:cNvPr id="19" name="Rectangle 18"/>
          <p:cNvSpPr/>
          <p:nvPr/>
        </p:nvSpPr>
        <p:spPr>
          <a:xfrm>
            <a:off x="124485" y="5702411"/>
            <a:ext cx="8714238" cy="646331"/>
          </a:xfrm>
          <a:prstGeom prst="rect">
            <a:avLst/>
          </a:prstGeom>
        </p:spPr>
        <p:txBody>
          <a:bodyPr wrap="square">
            <a:spAutoFit/>
          </a:bodyPr>
          <a:lstStyle/>
          <a:p>
            <a:pPr algn="ctr"/>
            <a:r>
              <a:rPr lang="en-US" b="1" dirty="0" smtClean="0">
                <a:latin typeface="Arial" panose="020B0604020202020204" pitchFamily="34" charset="0"/>
                <a:ea typeface="Microsoft YaHei" panose="020B0503020204020204" pitchFamily="34" charset="-122"/>
                <a:cs typeface="Arial" panose="020B0604020202020204" pitchFamily="34" charset="0"/>
              </a:rPr>
              <a:t>MHL </a:t>
            </a:r>
            <a:r>
              <a:rPr lang="en-US" altLang="zh-CN" b="1" dirty="0">
                <a:latin typeface="Arial" panose="020B0604020202020204" pitchFamily="34" charset="0"/>
                <a:ea typeface="Microsoft YaHei" panose="020B0503020204020204" pitchFamily="34" charset="-122"/>
                <a:cs typeface="Arial" panose="020B0604020202020204" pitchFamily="34" charset="0"/>
              </a:rPr>
              <a:t>was </a:t>
            </a:r>
            <a:r>
              <a:rPr lang="en-US" altLang="zh-CN" b="1" dirty="0" smtClean="0">
                <a:latin typeface="Arial" panose="020B0604020202020204" pitchFamily="34" charset="0"/>
                <a:ea typeface="Microsoft YaHei" panose="020B0503020204020204" pitchFamily="34" charset="-122"/>
                <a:cs typeface="Arial" panose="020B0604020202020204" pitchFamily="34" charset="0"/>
              </a:rPr>
              <a:t>a stronger characteristic which can be applied for </a:t>
            </a:r>
            <a:r>
              <a:rPr lang="en-US" altLang="zh-CN" b="1" dirty="0" smtClean="0">
                <a:latin typeface="Arial" panose="020B0604020202020204" pitchFamily="34" charset="0"/>
                <a:ea typeface="Microsoft YaHei" panose="020B0503020204020204" pitchFamily="34" charset="-122"/>
                <a:cs typeface="Arial" panose="020B0604020202020204" pitchFamily="34" charset="0"/>
              </a:rPr>
              <a:t>plasma DNA </a:t>
            </a:r>
            <a:r>
              <a:rPr lang="en-US" altLang="zh-CN" b="1" dirty="0" smtClean="0">
                <a:latin typeface="Arial" panose="020B0604020202020204" pitchFamily="34" charset="0"/>
                <a:ea typeface="Microsoft YaHei" panose="020B0503020204020204" pitchFamily="34" charset="-122"/>
                <a:cs typeface="Arial" panose="020B0604020202020204" pitchFamily="34" charset="0"/>
              </a:rPr>
              <a:t>tissue mapping  </a:t>
            </a:r>
            <a:endParaRPr lang="en-US" b="1" dirty="0">
              <a:latin typeface="Arial" panose="020B0604020202020204" pitchFamily="34" charset="0"/>
              <a:ea typeface="Microsoft YaHei" panose="020B0503020204020204" pitchFamily="34" charset="-122"/>
              <a:cs typeface="Arial" panose="020B0604020202020204" pitchFamily="34" charset="0"/>
            </a:endParaRPr>
          </a:p>
        </p:txBody>
      </p:sp>
      <p:sp>
        <p:nvSpPr>
          <p:cNvPr id="23" name="Right Arrow 22"/>
          <p:cNvSpPr/>
          <p:nvPr/>
        </p:nvSpPr>
        <p:spPr>
          <a:xfrm>
            <a:off x="3140327" y="3157972"/>
            <a:ext cx="148076" cy="7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TextBox 19"/>
          <p:cNvSpPr txBox="1"/>
          <p:nvPr/>
        </p:nvSpPr>
        <p:spPr>
          <a:xfrm>
            <a:off x="3180546" y="2551475"/>
            <a:ext cx="697627"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7647</a:t>
            </a:r>
            <a:endParaRPr lang="en-US" dirty="0">
              <a:latin typeface="Arial" panose="020B0604020202020204" pitchFamily="34" charset="0"/>
              <a:cs typeface="Arial" panose="020B0604020202020204" pitchFamily="34" charset="0"/>
            </a:endParaRPr>
          </a:p>
        </p:txBody>
      </p:sp>
      <p:sp>
        <p:nvSpPr>
          <p:cNvPr id="22" name="TextBox 21"/>
          <p:cNvSpPr txBox="1"/>
          <p:nvPr/>
        </p:nvSpPr>
        <p:spPr>
          <a:xfrm>
            <a:off x="3770662" y="3375045"/>
            <a:ext cx="1736373"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Data extracting</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9347" y="1544263"/>
            <a:ext cx="2955994" cy="3412537"/>
          </a:xfrm>
          <a:prstGeom prst="rect">
            <a:avLst/>
          </a:prstGeom>
        </p:spPr>
      </p:pic>
      <p:sp>
        <p:nvSpPr>
          <p:cNvPr id="27" name="Rectangle 26"/>
          <p:cNvSpPr/>
          <p:nvPr/>
        </p:nvSpPr>
        <p:spPr>
          <a:xfrm>
            <a:off x="1002205" y="1701860"/>
            <a:ext cx="1940688" cy="646331"/>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Arial" panose="020B0604020202020204" pitchFamily="34" charset="0"/>
              </a:rPr>
              <a:t>MHL</a:t>
            </a:r>
            <a:endParaRPr lang="en-US" sz="1600" b="1" i="1" dirty="0">
              <a:solidFill>
                <a:srgbClr val="365F91"/>
              </a:solidFill>
              <a:latin typeface="Arial" panose="020B0604020202020204" pitchFamily="34" charset="0"/>
              <a:ea typeface="宋体" panose="02010600030101010101" pitchFamily="2" charset="-122"/>
              <a:cs typeface="Arial" panose="020B0604020202020204" pitchFamily="34" charset="0"/>
            </a:endParaRPr>
          </a:p>
        </p:txBody>
      </p:sp>
      <p:sp>
        <p:nvSpPr>
          <p:cNvPr id="28" name="Rectangle 27"/>
          <p:cNvSpPr/>
          <p:nvPr/>
        </p:nvSpPr>
        <p:spPr>
          <a:xfrm>
            <a:off x="4068344" y="1626916"/>
            <a:ext cx="1940688" cy="646331"/>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Arial" panose="020B0604020202020204" pitchFamily="34" charset="0"/>
              </a:rPr>
              <a:t>MFs</a:t>
            </a:r>
            <a:endParaRPr lang="en-US" sz="1600" b="1" i="1" dirty="0">
              <a:solidFill>
                <a:srgbClr val="365F91"/>
              </a:solidFill>
              <a:latin typeface="Arial" panose="020B0604020202020204" pitchFamily="34" charset="0"/>
              <a:ea typeface="宋体" panose="02010600030101010101" pitchFamily="2" charset="-122"/>
              <a:cs typeface="Arial" panose="020B0604020202020204" pitchFamily="34" charset="0"/>
            </a:endParaRPr>
          </a:p>
        </p:txBody>
      </p:sp>
      <p:sp>
        <p:nvSpPr>
          <p:cNvPr id="4" name="Rectangle 3"/>
          <p:cNvSpPr/>
          <p:nvPr/>
        </p:nvSpPr>
        <p:spPr>
          <a:xfrm>
            <a:off x="497602" y="4965747"/>
            <a:ext cx="2490352" cy="512961"/>
          </a:xfrm>
          <a:prstGeom prst="rect">
            <a:avLst/>
          </a:prstGeom>
        </p:spPr>
        <p:txBody>
          <a:bodyPr wrap="square">
            <a:spAutoFit/>
          </a:bodyPr>
          <a:lstStyle/>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Tissue specific value: 0.89 (95%CI: 0.84-0.93)</a:t>
            </a:r>
          </a:p>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Background value:  0.29 </a:t>
            </a:r>
            <a:r>
              <a:rPr lang="en-US" sz="800" dirty="0">
                <a:latin typeface="Arial" panose="020B0604020202020204" pitchFamily="34" charset="0"/>
                <a:ea typeface="Microsoft YaHei" panose="020B0503020204020204" pitchFamily="34" charset="-122"/>
                <a:cs typeface="Arial" panose="020B0604020202020204" pitchFamily="34" charset="0"/>
              </a:rPr>
              <a:t>(95%CI: </a:t>
            </a:r>
            <a:r>
              <a:rPr lang="en-US" sz="800" dirty="0" smtClean="0">
                <a:latin typeface="Arial" panose="020B0604020202020204" pitchFamily="34" charset="0"/>
                <a:ea typeface="Microsoft YaHei" panose="020B0503020204020204" pitchFamily="34" charset="-122"/>
                <a:cs typeface="Arial" panose="020B0604020202020204" pitchFamily="34" charset="0"/>
              </a:rPr>
              <a:t>0.23-0.35)</a:t>
            </a:r>
            <a:endParaRPr lang="en-US" sz="800" dirty="0">
              <a:latin typeface="Arial" panose="020B0604020202020204" pitchFamily="34" charset="0"/>
              <a:ea typeface="Microsoft YaHei" panose="020B0503020204020204" pitchFamily="34" charset="-122"/>
              <a:cs typeface="Arial" panose="020B0604020202020204" pitchFamily="34" charset="0"/>
            </a:endParaRPr>
          </a:p>
          <a:p>
            <a:pPr>
              <a:spcBef>
                <a:spcPts val="150"/>
              </a:spcBef>
            </a:pPr>
            <a:r>
              <a:rPr lang="en-US" sz="800" b="1" dirty="0" smtClean="0">
                <a:latin typeface="Arial" panose="020B0604020202020204" pitchFamily="34" charset="0"/>
                <a:ea typeface="Microsoft YaHei" panose="020B0503020204020204" pitchFamily="34" charset="-122"/>
                <a:cs typeface="Arial" panose="020B0604020202020204" pitchFamily="34" charset="0"/>
              </a:rPr>
              <a:t>Contrast:  0.60</a:t>
            </a:r>
            <a:endParaRPr lang="en-US" sz="8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21" name="Rectangle 20"/>
          <p:cNvSpPr/>
          <p:nvPr/>
        </p:nvSpPr>
        <p:spPr>
          <a:xfrm>
            <a:off x="3367010" y="4901510"/>
            <a:ext cx="2490352" cy="661720"/>
          </a:xfrm>
          <a:prstGeom prst="rect">
            <a:avLst/>
          </a:prstGeom>
        </p:spPr>
        <p:txBody>
          <a:bodyPr wrap="square">
            <a:spAutoFit/>
          </a:bodyPr>
          <a:lstStyle/>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Tissue specific value: 0.91(</a:t>
            </a:r>
            <a:r>
              <a:rPr lang="en-US" sz="800" dirty="0">
                <a:latin typeface="Arial" panose="020B0604020202020204" pitchFamily="34" charset="0"/>
                <a:ea typeface="Microsoft YaHei" panose="020B0503020204020204" pitchFamily="34" charset="-122"/>
                <a:cs typeface="Arial" panose="020B0604020202020204" pitchFamily="34" charset="0"/>
              </a:rPr>
              <a:t>95%CI: </a:t>
            </a:r>
            <a:r>
              <a:rPr lang="en-US" sz="800" dirty="0" smtClean="0">
                <a:latin typeface="Arial" panose="020B0604020202020204" pitchFamily="34" charset="0"/>
                <a:ea typeface="Microsoft YaHei" panose="020B0503020204020204" pitchFamily="34" charset="-122"/>
                <a:cs typeface="Arial" panose="020B0604020202020204" pitchFamily="34" charset="0"/>
              </a:rPr>
              <a:t>0.85-0.97)</a:t>
            </a:r>
          </a:p>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Background value: 0.40 (95%CI: 0.32-0.48)</a:t>
            </a:r>
          </a:p>
          <a:p>
            <a:pPr>
              <a:spcBef>
                <a:spcPts val="150"/>
              </a:spcBef>
            </a:pPr>
            <a:r>
              <a:rPr lang="en-US" sz="800" b="1" dirty="0">
                <a:latin typeface="Arial" panose="020B0604020202020204" pitchFamily="34" charset="0"/>
                <a:ea typeface="Microsoft YaHei" panose="020B0503020204020204" pitchFamily="34" charset="-122"/>
                <a:cs typeface="Arial" panose="020B0604020202020204" pitchFamily="34" charset="0"/>
              </a:rPr>
              <a:t>Contrast:  </a:t>
            </a:r>
            <a:r>
              <a:rPr lang="en-US" sz="800" b="1" dirty="0" smtClean="0">
                <a:latin typeface="Arial" panose="020B0604020202020204" pitchFamily="34" charset="0"/>
                <a:ea typeface="Microsoft YaHei" panose="020B0503020204020204" pitchFamily="34" charset="-122"/>
                <a:cs typeface="Arial" panose="020B0604020202020204" pitchFamily="34" charset="0"/>
              </a:rPr>
              <a:t>0.51</a:t>
            </a:r>
            <a:endParaRPr lang="en-US" sz="800" b="1" dirty="0">
              <a:latin typeface="Arial" panose="020B0604020202020204" pitchFamily="34" charset="0"/>
              <a:ea typeface="Microsoft YaHei" panose="020B0503020204020204" pitchFamily="34" charset="-122"/>
              <a:cs typeface="Arial" panose="020B0604020202020204" pitchFamily="34" charset="0"/>
            </a:endParaRPr>
          </a:p>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 </a:t>
            </a:r>
            <a:endParaRPr lang="en-US" sz="800" dirty="0">
              <a:latin typeface="Arial" panose="020B0604020202020204" pitchFamily="34" charset="0"/>
              <a:ea typeface="Microsoft YaHei" panose="020B0503020204020204" pitchFamily="34" charset="-122"/>
              <a:cs typeface="Arial" panose="020B0604020202020204" pitchFamily="34" charset="0"/>
            </a:endParaRPr>
          </a:p>
        </p:txBody>
      </p:sp>
      <p:sp>
        <p:nvSpPr>
          <p:cNvPr id="26" name="Rectangle 25"/>
          <p:cNvSpPr/>
          <p:nvPr/>
        </p:nvSpPr>
        <p:spPr>
          <a:xfrm>
            <a:off x="6186529" y="4930005"/>
            <a:ext cx="2490352" cy="661720"/>
          </a:xfrm>
          <a:prstGeom prst="rect">
            <a:avLst/>
          </a:prstGeom>
        </p:spPr>
        <p:txBody>
          <a:bodyPr wrap="square">
            <a:spAutoFit/>
          </a:bodyPr>
          <a:lstStyle/>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Tissue specific value: 0.64 (95</a:t>
            </a:r>
            <a:r>
              <a:rPr lang="en-US" altLang="zh-CN" sz="800" dirty="0" smtClean="0">
                <a:latin typeface="Arial" panose="020B0604020202020204" pitchFamily="34" charset="0"/>
                <a:ea typeface="Microsoft YaHei" panose="020B0503020204020204" pitchFamily="34" charset="-122"/>
                <a:cs typeface="Arial" panose="020B0604020202020204" pitchFamily="34" charset="0"/>
              </a:rPr>
              <a:t>%</a:t>
            </a:r>
            <a:r>
              <a:rPr lang="en-US" sz="800" dirty="0" smtClean="0">
                <a:latin typeface="Arial" panose="020B0604020202020204" pitchFamily="34" charset="0"/>
                <a:ea typeface="Microsoft YaHei" panose="020B0503020204020204" pitchFamily="34" charset="-122"/>
                <a:cs typeface="Arial" panose="020B0604020202020204" pitchFamily="34" charset="0"/>
              </a:rPr>
              <a:t>CI</a:t>
            </a:r>
            <a:r>
              <a:rPr lang="zh-CN" altLang="en-US" sz="800" dirty="0" smtClean="0">
                <a:latin typeface="Arial" panose="020B0604020202020204" pitchFamily="34" charset="0"/>
                <a:ea typeface="Microsoft YaHei" panose="020B0503020204020204" pitchFamily="34" charset="-122"/>
                <a:cs typeface="Arial" panose="020B0604020202020204" pitchFamily="34" charset="0"/>
              </a:rPr>
              <a:t>：</a:t>
            </a:r>
            <a:r>
              <a:rPr lang="en-US" sz="800" dirty="0" smtClean="0">
                <a:latin typeface="Arial" panose="020B0604020202020204" pitchFamily="34" charset="0"/>
                <a:ea typeface="Microsoft YaHei" panose="020B0503020204020204" pitchFamily="34" charset="-122"/>
                <a:cs typeface="Arial" panose="020B0604020202020204" pitchFamily="34" charset="0"/>
              </a:rPr>
              <a:t>0.55-0.73)</a:t>
            </a:r>
          </a:p>
          <a:p>
            <a:pPr>
              <a:spcBef>
                <a:spcPts val="150"/>
              </a:spcBef>
            </a:pPr>
            <a:r>
              <a:rPr lang="en-US" sz="800" dirty="0" smtClean="0">
                <a:latin typeface="Arial" panose="020B0604020202020204" pitchFamily="34" charset="0"/>
                <a:ea typeface="Microsoft YaHei" panose="020B0503020204020204" pitchFamily="34" charset="-122"/>
                <a:cs typeface="Arial" panose="020B0604020202020204" pitchFamily="34" charset="0"/>
              </a:rPr>
              <a:t>Background value:  0.32(95</a:t>
            </a:r>
            <a:r>
              <a:rPr lang="en-US" altLang="zh-CN" sz="800" dirty="0" smtClean="0">
                <a:latin typeface="Arial" panose="020B0604020202020204" pitchFamily="34" charset="0"/>
                <a:ea typeface="Microsoft YaHei" panose="020B0503020204020204" pitchFamily="34" charset="-122"/>
                <a:cs typeface="Arial" panose="020B0604020202020204" pitchFamily="34" charset="0"/>
              </a:rPr>
              <a:t>%CI: 0.29-0.35</a:t>
            </a:r>
            <a:r>
              <a:rPr lang="en-US" sz="800" dirty="0" smtClean="0">
                <a:latin typeface="Arial" panose="020B0604020202020204" pitchFamily="34" charset="0"/>
                <a:ea typeface="Microsoft YaHei" panose="020B0503020204020204" pitchFamily="34" charset="-122"/>
                <a:cs typeface="Arial" panose="020B0604020202020204" pitchFamily="34" charset="0"/>
              </a:rPr>
              <a:t>)</a:t>
            </a:r>
          </a:p>
          <a:p>
            <a:pPr>
              <a:spcBef>
                <a:spcPts val="150"/>
              </a:spcBef>
            </a:pPr>
            <a:r>
              <a:rPr lang="en-US" sz="800" b="1" dirty="0">
                <a:latin typeface="Arial" panose="020B0604020202020204" pitchFamily="34" charset="0"/>
                <a:ea typeface="Microsoft YaHei" panose="020B0503020204020204" pitchFamily="34" charset="-122"/>
                <a:cs typeface="Arial" panose="020B0604020202020204" pitchFamily="34" charset="0"/>
              </a:rPr>
              <a:t>Contrast:  </a:t>
            </a:r>
            <a:r>
              <a:rPr lang="en-US" sz="800" b="1" dirty="0" smtClean="0">
                <a:latin typeface="Arial" panose="020B0604020202020204" pitchFamily="34" charset="0"/>
                <a:ea typeface="Microsoft YaHei" panose="020B0503020204020204" pitchFamily="34" charset="-122"/>
                <a:cs typeface="Arial" panose="020B0604020202020204" pitchFamily="34" charset="0"/>
              </a:rPr>
              <a:t>0.32</a:t>
            </a:r>
            <a:endParaRPr lang="en-US" sz="800" b="1" dirty="0">
              <a:latin typeface="Arial" panose="020B0604020202020204" pitchFamily="34" charset="0"/>
              <a:ea typeface="Microsoft YaHei" panose="020B0503020204020204" pitchFamily="34" charset="-122"/>
              <a:cs typeface="Arial" panose="020B0604020202020204" pitchFamily="34" charset="0"/>
            </a:endParaRPr>
          </a:p>
          <a:p>
            <a:pPr>
              <a:spcBef>
                <a:spcPts val="150"/>
              </a:spcBef>
            </a:pPr>
            <a:endParaRPr lang="en-US" sz="800" dirty="0">
              <a:latin typeface="Arial" panose="020B0604020202020204" pitchFamily="34" charset="0"/>
              <a:ea typeface="Microsoft YaHei" panose="020B0503020204020204" pitchFamily="34" charset="-122"/>
              <a:cs typeface="Arial" panose="020B0604020202020204" pitchFamily="34" charset="0"/>
            </a:endParaRPr>
          </a:p>
        </p:txBody>
      </p:sp>
      <p:sp>
        <p:nvSpPr>
          <p:cNvPr id="5" name="Rectangle 4"/>
          <p:cNvSpPr/>
          <p:nvPr/>
        </p:nvSpPr>
        <p:spPr>
          <a:xfrm>
            <a:off x="1774348" y="4511979"/>
            <a:ext cx="273527" cy="1619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04830" y="4511979"/>
            <a:ext cx="104518" cy="1619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879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780"/>
            <a:ext cx="4806443" cy="5313598"/>
          </a:xfrm>
          <a:prstGeom prst="rect">
            <a:avLst/>
          </a:prstGeom>
        </p:spPr>
      </p:pic>
      <p:sp>
        <p:nvSpPr>
          <p:cNvPr id="3" name="TextBox 2"/>
          <p:cNvSpPr txBox="1"/>
          <p:nvPr/>
        </p:nvSpPr>
        <p:spPr>
          <a:xfrm>
            <a:off x="0" y="318036"/>
            <a:ext cx="9391650" cy="523220"/>
          </a:xfrm>
          <a:prstGeom prst="rect">
            <a:avLst/>
          </a:prstGeom>
          <a:noFill/>
        </p:spPr>
        <p:txBody>
          <a:bodyPr wrap="square" rtlCol="0">
            <a:spAutoFit/>
          </a:bodyPr>
          <a:lstStyle/>
          <a:p>
            <a:r>
              <a:rPr lang="en-US" sz="2800" dirty="0"/>
              <a:t>MHBs </a:t>
            </a:r>
            <a:r>
              <a:rPr lang="en-US" altLang="zh-CN" sz="2800" dirty="0" smtClean="0"/>
              <a:t>could </a:t>
            </a:r>
            <a:r>
              <a:rPr lang="en-US" sz="2800" dirty="0" smtClean="0"/>
              <a:t>reveal </a:t>
            </a:r>
            <a:r>
              <a:rPr lang="en-US" sz="2800" dirty="0"/>
              <a:t>epigenetic insights on germ layer speciation</a:t>
            </a:r>
            <a:endParaRPr lang="en-US" sz="2800" dirty="0">
              <a:solidFill>
                <a:srgbClr val="000000"/>
              </a:solidFill>
              <a:latin typeface="Cambria" panose="02040503050406030204" pitchFamily="18" charset="0"/>
            </a:endParaRPr>
          </a:p>
        </p:txBody>
      </p:sp>
      <p:sp>
        <p:nvSpPr>
          <p:cNvPr id="4" name="Rectangle 3"/>
          <p:cNvSpPr/>
          <p:nvPr/>
        </p:nvSpPr>
        <p:spPr>
          <a:xfrm>
            <a:off x="4774230" y="2306387"/>
            <a:ext cx="4566135" cy="646331"/>
          </a:xfrm>
          <a:prstGeom prst="rect">
            <a:avLst/>
          </a:prstGeom>
        </p:spPr>
        <p:txBody>
          <a:bodyPr wrap="square">
            <a:spAutoFit/>
          </a:bodyPr>
          <a:lstStyle/>
          <a:p>
            <a:r>
              <a:rPr lang="en-US" dirty="0">
                <a:solidFill>
                  <a:srgbClr val="000000"/>
                </a:solidFill>
                <a:highlight>
                  <a:srgbClr val="FFFFFF"/>
                </a:highlight>
                <a:latin typeface="Arial" panose="020B0604020202020204" pitchFamily="34" charset="0"/>
                <a:ea typeface="Arial" panose="020B0604020202020204" pitchFamily="34" charset="0"/>
              </a:rPr>
              <a:t>31 ectoderm specific MHBs </a:t>
            </a:r>
            <a:endParaRPr lang="en-US" dirty="0" smtClean="0">
              <a:solidFill>
                <a:srgbClr val="000000"/>
              </a:solidFill>
              <a:highlight>
                <a:srgbClr val="FFFFFF"/>
              </a:highlight>
              <a:latin typeface="Arial" panose="020B0604020202020204" pitchFamily="34" charset="0"/>
              <a:ea typeface="Arial" panose="020B0604020202020204" pitchFamily="34" charset="0"/>
            </a:endParaRPr>
          </a:p>
          <a:p>
            <a:r>
              <a:rPr lang="en-US" dirty="0" smtClean="0">
                <a:solidFill>
                  <a:srgbClr val="000000"/>
                </a:solidFill>
                <a:highlight>
                  <a:srgbClr val="FFFFFF"/>
                </a:highlight>
                <a:latin typeface="Arial" panose="020B0604020202020204" pitchFamily="34" charset="0"/>
                <a:ea typeface="Arial" panose="020B0604020202020204" pitchFamily="34" charset="0"/>
              </a:rPr>
              <a:t>(</a:t>
            </a:r>
            <a:r>
              <a:rPr lang="en-US" dirty="0">
                <a:solidFill>
                  <a:srgbClr val="000000"/>
                </a:solidFill>
                <a:highlight>
                  <a:srgbClr val="FFFFFF"/>
                </a:highlight>
                <a:latin typeface="Arial" panose="020B0604020202020204" pitchFamily="34" charset="0"/>
                <a:ea typeface="Arial" panose="020B0604020202020204" pitchFamily="34" charset="0"/>
              </a:rPr>
              <a:t>16 hyper- and 15 hypo-methylated)</a:t>
            </a:r>
            <a:endParaRPr lang="en-US" dirty="0"/>
          </a:p>
        </p:txBody>
      </p:sp>
      <p:sp>
        <p:nvSpPr>
          <p:cNvPr id="5" name="Rectangle 4"/>
          <p:cNvSpPr/>
          <p:nvPr/>
        </p:nvSpPr>
        <p:spPr>
          <a:xfrm>
            <a:off x="4771297" y="3050915"/>
            <a:ext cx="4572000" cy="1477328"/>
          </a:xfrm>
          <a:prstGeom prst="rect">
            <a:avLst/>
          </a:prstGeom>
        </p:spPr>
        <p:txBody>
          <a:bodyPr>
            <a:spAutoFit/>
          </a:bodyPr>
          <a:lstStyle/>
          <a:p>
            <a:r>
              <a:rPr lang="en-US" dirty="0">
                <a:solidFill>
                  <a:srgbClr val="000000"/>
                </a:solidFill>
                <a:highlight>
                  <a:srgbClr val="FFFFFF"/>
                </a:highlight>
                <a:latin typeface="Arial" panose="020B0604020202020204" pitchFamily="34" charset="0"/>
                <a:ea typeface="Arial" panose="020B0604020202020204" pitchFamily="34" charset="0"/>
              </a:rPr>
              <a:t>49 endoderm specific MHBs </a:t>
            </a:r>
            <a:endParaRPr lang="en-US" dirty="0" smtClean="0">
              <a:solidFill>
                <a:srgbClr val="000000"/>
              </a:solidFill>
              <a:highlight>
                <a:srgbClr val="FFFFFF"/>
              </a:highlight>
              <a:latin typeface="Arial" panose="020B0604020202020204" pitchFamily="34" charset="0"/>
              <a:ea typeface="Arial" panose="020B0604020202020204" pitchFamily="34" charset="0"/>
            </a:endParaRPr>
          </a:p>
          <a:p>
            <a:r>
              <a:rPr lang="en-US" dirty="0" smtClean="0">
                <a:solidFill>
                  <a:srgbClr val="000000"/>
                </a:solidFill>
                <a:highlight>
                  <a:srgbClr val="FFFFFF"/>
                </a:highlight>
                <a:latin typeface="Arial" panose="020B0604020202020204" pitchFamily="34" charset="0"/>
                <a:ea typeface="Arial" panose="020B0604020202020204" pitchFamily="34" charset="0"/>
              </a:rPr>
              <a:t>(34 </a:t>
            </a:r>
            <a:r>
              <a:rPr lang="en-US" dirty="0">
                <a:solidFill>
                  <a:srgbClr val="000000"/>
                </a:solidFill>
                <a:highlight>
                  <a:srgbClr val="FFFFFF"/>
                </a:highlight>
                <a:latin typeface="Arial" panose="020B0604020202020204" pitchFamily="34" charset="0"/>
                <a:ea typeface="Arial" panose="020B0604020202020204" pitchFamily="34" charset="0"/>
              </a:rPr>
              <a:t>hyper and 15 hypo-methylated) </a:t>
            </a:r>
            <a:endParaRPr lang="en-US" dirty="0" smtClean="0">
              <a:solidFill>
                <a:srgbClr val="000000"/>
              </a:solidFill>
              <a:highlight>
                <a:srgbClr val="FFFFFF"/>
              </a:highlight>
              <a:latin typeface="Arial" panose="020B0604020202020204" pitchFamily="34" charset="0"/>
              <a:ea typeface="Arial" panose="020B0604020202020204" pitchFamily="34" charset="0"/>
            </a:endParaRPr>
          </a:p>
          <a:p>
            <a:endParaRPr lang="en-US" dirty="0" smtClean="0">
              <a:solidFill>
                <a:srgbClr val="000000"/>
              </a:solidFill>
              <a:highlight>
                <a:srgbClr val="FFFFFF"/>
              </a:highlight>
              <a:latin typeface="Arial" panose="020B0604020202020204" pitchFamily="34" charset="0"/>
              <a:ea typeface="Arial" panose="020B0604020202020204" pitchFamily="34" charset="0"/>
            </a:endParaRPr>
          </a:p>
          <a:p>
            <a:r>
              <a:rPr lang="en-US" dirty="0" smtClean="0">
                <a:solidFill>
                  <a:srgbClr val="000000"/>
                </a:solidFill>
                <a:highlight>
                  <a:srgbClr val="FFFFFF"/>
                </a:highlight>
                <a:latin typeface="Arial" panose="020B0604020202020204" pitchFamily="34" charset="0"/>
                <a:ea typeface="Arial" panose="020B0604020202020204" pitchFamily="34" charset="0"/>
              </a:rPr>
              <a:t>124 </a:t>
            </a:r>
            <a:r>
              <a:rPr lang="en-US" dirty="0">
                <a:solidFill>
                  <a:srgbClr val="000000"/>
                </a:solidFill>
                <a:highlight>
                  <a:srgbClr val="FFFFFF"/>
                </a:highlight>
                <a:latin typeface="Arial" panose="020B0604020202020204" pitchFamily="34" charset="0"/>
                <a:ea typeface="Arial" panose="020B0604020202020204" pitchFamily="34" charset="0"/>
              </a:rPr>
              <a:t>mesoderm specific MHBs </a:t>
            </a:r>
            <a:endParaRPr lang="en-US" dirty="0" smtClean="0">
              <a:solidFill>
                <a:srgbClr val="000000"/>
              </a:solidFill>
              <a:highlight>
                <a:srgbClr val="FFFFFF"/>
              </a:highlight>
              <a:latin typeface="Arial" panose="020B0604020202020204" pitchFamily="34" charset="0"/>
              <a:ea typeface="Arial" panose="020B0604020202020204" pitchFamily="34" charset="0"/>
            </a:endParaRPr>
          </a:p>
          <a:p>
            <a:r>
              <a:rPr lang="en-US" dirty="0" smtClean="0">
                <a:solidFill>
                  <a:srgbClr val="000000"/>
                </a:solidFill>
                <a:highlight>
                  <a:srgbClr val="FFFFFF"/>
                </a:highlight>
                <a:latin typeface="Arial" panose="020B0604020202020204" pitchFamily="34" charset="0"/>
                <a:ea typeface="Arial" panose="020B0604020202020204" pitchFamily="34" charset="0"/>
              </a:rPr>
              <a:t>(</a:t>
            </a:r>
            <a:r>
              <a:rPr lang="en-US" dirty="0">
                <a:solidFill>
                  <a:srgbClr val="000000"/>
                </a:solidFill>
                <a:highlight>
                  <a:srgbClr val="FFFFFF"/>
                </a:highlight>
                <a:latin typeface="Arial" panose="020B0604020202020204" pitchFamily="34" charset="0"/>
                <a:ea typeface="Arial" panose="020B0604020202020204" pitchFamily="34" charset="0"/>
              </a:rPr>
              <a:t>109 hyper and 15 hypo-methylated) </a:t>
            </a:r>
            <a:endParaRPr lang="en-US" dirty="0"/>
          </a:p>
        </p:txBody>
      </p:sp>
      <p:sp>
        <p:nvSpPr>
          <p:cNvPr id="7" name="TextBox 6"/>
          <p:cNvSpPr txBox="1"/>
          <p:nvPr/>
        </p:nvSpPr>
        <p:spPr>
          <a:xfrm>
            <a:off x="4806443" y="1691738"/>
            <a:ext cx="3006464" cy="400110"/>
          </a:xfrm>
          <a:prstGeom prst="rect">
            <a:avLst/>
          </a:prstGeom>
          <a:noFill/>
        </p:spPr>
        <p:txBody>
          <a:bodyPr wrap="none" rtlCol="0">
            <a:spAutoFit/>
          </a:bodyPr>
          <a:lstStyle/>
          <a:p>
            <a:r>
              <a:rPr lang="en-US" altLang="zh-CN" sz="2000" dirty="0" smtClean="0"/>
              <a:t>ANOVA, P-value&lt; 9.2×10</a:t>
            </a:r>
            <a:r>
              <a:rPr lang="en-US" altLang="zh-CN" sz="2000" baseline="30000" dirty="0" smtClean="0"/>
              <a:t>-7</a:t>
            </a:r>
            <a:endParaRPr lang="en-US" sz="2000" baseline="30000" dirty="0"/>
          </a:p>
        </p:txBody>
      </p:sp>
      <p:sp>
        <p:nvSpPr>
          <p:cNvPr id="8" name="Rectangle 7"/>
          <p:cNvSpPr/>
          <p:nvPr/>
        </p:nvSpPr>
        <p:spPr>
          <a:xfrm>
            <a:off x="5842949" y="5025645"/>
            <a:ext cx="1200878" cy="461665"/>
          </a:xfrm>
          <a:prstGeom prst="rect">
            <a:avLst/>
          </a:prstGeom>
        </p:spPr>
        <p:txBody>
          <a:bodyPr wrap="square">
            <a:spAutoFit/>
          </a:bodyPr>
          <a:lstStyle/>
          <a:p>
            <a:r>
              <a:rPr lang="en-US" sz="2400" dirty="0" smtClean="0">
                <a:solidFill>
                  <a:srgbClr val="000000"/>
                </a:solidFill>
                <a:highlight>
                  <a:srgbClr val="FFFFFF"/>
                </a:highlight>
                <a:latin typeface="Arial" panose="020B0604020202020204" pitchFamily="34" charset="0"/>
                <a:ea typeface="Arial" panose="020B0604020202020204" pitchFamily="34" charset="0"/>
              </a:rPr>
              <a:t>TFBS</a:t>
            </a:r>
            <a:endParaRPr lang="en-US" sz="2400" dirty="0"/>
          </a:p>
        </p:txBody>
      </p:sp>
      <p:sp>
        <p:nvSpPr>
          <p:cNvPr id="9" name="Down Arrow 8"/>
          <p:cNvSpPr/>
          <p:nvPr/>
        </p:nvSpPr>
        <p:spPr>
          <a:xfrm>
            <a:off x="5797781" y="4788101"/>
            <a:ext cx="847725" cy="1655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842949" y="5559351"/>
            <a:ext cx="847725" cy="1655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56521" y="5901945"/>
            <a:ext cx="1200878" cy="461665"/>
          </a:xfrm>
          <a:prstGeom prst="rect">
            <a:avLst/>
          </a:prstGeom>
        </p:spPr>
        <p:txBody>
          <a:bodyPr wrap="square">
            <a:spAutoFit/>
          </a:bodyPr>
          <a:lstStyle/>
          <a:p>
            <a:r>
              <a:rPr lang="en-US" sz="2400" dirty="0" smtClean="0">
                <a:solidFill>
                  <a:srgbClr val="000000"/>
                </a:solidFill>
                <a:highlight>
                  <a:srgbClr val="FFFFFF"/>
                </a:highlight>
                <a:latin typeface="Arial" panose="020B0604020202020204" pitchFamily="34" charset="0"/>
                <a:ea typeface="Arial" panose="020B0604020202020204" pitchFamily="34" charset="0"/>
              </a:rPr>
              <a:t>TFs</a:t>
            </a:r>
            <a:endParaRPr lang="en-US" sz="2400" dirty="0"/>
          </a:p>
        </p:txBody>
      </p:sp>
    </p:spTree>
    <p:extLst>
      <p:ext uri="{BB962C8B-B14F-4D97-AF65-F5344CB8AC3E}">
        <p14:creationId xmlns:p14="http://schemas.microsoft.com/office/powerpoint/2010/main" val="406323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1055994"/>
            <a:ext cx="8648700" cy="3944319"/>
          </a:xfrm>
          <a:prstGeom prst="rect">
            <a:avLst/>
          </a:prstGeom>
        </p:spPr>
      </p:pic>
      <p:sp>
        <p:nvSpPr>
          <p:cNvPr id="5" name="TextBox 4"/>
          <p:cNvSpPr txBox="1"/>
          <p:nvPr/>
        </p:nvSpPr>
        <p:spPr>
          <a:xfrm>
            <a:off x="295275" y="203736"/>
            <a:ext cx="9391650" cy="523220"/>
          </a:xfrm>
          <a:prstGeom prst="rect">
            <a:avLst/>
          </a:prstGeom>
          <a:noFill/>
        </p:spPr>
        <p:txBody>
          <a:bodyPr wrap="square" rtlCol="0">
            <a:spAutoFit/>
          </a:bodyPr>
          <a:lstStyle/>
          <a:p>
            <a:r>
              <a:rPr lang="en-US" sz="2800" dirty="0" smtClean="0"/>
              <a:t>Germ </a:t>
            </a:r>
            <a:r>
              <a:rPr lang="en-US" sz="2800" dirty="0"/>
              <a:t>layer </a:t>
            </a:r>
            <a:r>
              <a:rPr lang="en-US" sz="2800" dirty="0" smtClean="0"/>
              <a:t>speciation consistent with Function of TFs</a:t>
            </a:r>
            <a:endParaRPr lang="en-US" sz="2800" dirty="0">
              <a:solidFill>
                <a:srgbClr val="000000"/>
              </a:solidFill>
              <a:latin typeface="Cambria" panose="02040503050406030204" pitchFamily="18" charset="0"/>
            </a:endParaRPr>
          </a:p>
        </p:txBody>
      </p:sp>
      <p:sp>
        <p:nvSpPr>
          <p:cNvPr id="7" name="TextBox 6"/>
          <p:cNvSpPr txBox="1"/>
          <p:nvPr/>
        </p:nvSpPr>
        <p:spPr>
          <a:xfrm>
            <a:off x="28575" y="5224577"/>
            <a:ext cx="9010649" cy="646331"/>
          </a:xfrm>
          <a:prstGeom prst="rect">
            <a:avLst/>
          </a:prstGeom>
          <a:noFill/>
        </p:spPr>
        <p:txBody>
          <a:bodyPr wrap="square" rtlCol="0">
            <a:spAutoFit/>
          </a:bodyPr>
          <a:lstStyle/>
          <a:p>
            <a:r>
              <a:rPr lang="en-US" dirty="0" smtClean="0">
                <a:solidFill>
                  <a:srgbClr val="000000"/>
                </a:solidFill>
                <a:highlight>
                  <a:srgbClr val="FFFFFF"/>
                </a:highlight>
                <a:latin typeface="Arial" panose="020B0604020202020204" pitchFamily="34" charset="0"/>
                <a:ea typeface="Arial" panose="020B0604020202020204" pitchFamily="34" charset="0"/>
              </a:rPr>
              <a:t>Endoderm specific MHBs of hypo-MHL were enriched in positive regulation elements. However, for Mesoderm,  </a:t>
            </a:r>
            <a:r>
              <a:rPr lang="en-US" dirty="0">
                <a:solidFill>
                  <a:srgbClr val="000000"/>
                </a:solidFill>
                <a:highlight>
                  <a:srgbClr val="FFFFFF"/>
                </a:highlight>
                <a:latin typeface="Arial" panose="020B0604020202020204" pitchFamily="34" charset="0"/>
                <a:ea typeface="Arial" panose="020B0604020202020204" pitchFamily="34" charset="0"/>
              </a:rPr>
              <a:t>negative regulation TFs were enriched. (P&lt;0.05 after FDR)</a:t>
            </a:r>
          </a:p>
        </p:txBody>
      </p:sp>
      <p:sp>
        <p:nvSpPr>
          <p:cNvPr id="8" name="Rectangle 7"/>
          <p:cNvSpPr/>
          <p:nvPr/>
        </p:nvSpPr>
        <p:spPr>
          <a:xfrm>
            <a:off x="41275" y="6344836"/>
            <a:ext cx="9801224" cy="369332"/>
          </a:xfrm>
          <a:prstGeom prst="rect">
            <a:avLst/>
          </a:prstGeom>
        </p:spPr>
        <p:txBody>
          <a:bodyPr wrap="square">
            <a:spAutoFit/>
          </a:bodyPr>
          <a:lstStyle/>
          <a:p>
            <a:r>
              <a:rPr lang="en-US" dirty="0" smtClean="0">
                <a:solidFill>
                  <a:srgbClr val="000000"/>
                </a:solidFill>
                <a:highlight>
                  <a:srgbClr val="FFFFFF"/>
                </a:highlight>
                <a:latin typeface="Arial" panose="020B0604020202020204" pitchFamily="34" charset="0"/>
                <a:ea typeface="Arial" panose="020B0604020202020204" pitchFamily="34" charset="0"/>
              </a:rPr>
              <a:t>Ectoderm </a:t>
            </a:r>
            <a:r>
              <a:rPr lang="en-US" dirty="0">
                <a:solidFill>
                  <a:srgbClr val="000000"/>
                </a:solidFill>
                <a:highlight>
                  <a:srgbClr val="FFFFFF"/>
                </a:highlight>
                <a:latin typeface="Arial" panose="020B0604020202020204" pitchFamily="34" charset="0"/>
                <a:ea typeface="Arial" panose="020B0604020202020204" pitchFamily="34" charset="0"/>
              </a:rPr>
              <a:t>specific </a:t>
            </a:r>
            <a:r>
              <a:rPr lang="en-US" dirty="0" smtClean="0">
                <a:solidFill>
                  <a:srgbClr val="000000"/>
                </a:solidFill>
                <a:highlight>
                  <a:srgbClr val="FFFFFF"/>
                </a:highlight>
                <a:latin typeface="Arial" panose="020B0604020202020204" pitchFamily="34" charset="0"/>
                <a:ea typeface="Arial" panose="020B0604020202020204" pitchFamily="34" charset="0"/>
              </a:rPr>
              <a:t>MHBs with hyper-MHL enriched in immune </a:t>
            </a:r>
            <a:r>
              <a:rPr lang="en-US" dirty="0">
                <a:solidFill>
                  <a:srgbClr val="000000"/>
                </a:solidFill>
                <a:highlight>
                  <a:srgbClr val="FFFFFF"/>
                </a:highlight>
                <a:latin typeface="Arial" panose="020B0604020202020204" pitchFamily="34" charset="0"/>
                <a:ea typeface="Arial" panose="020B0604020202020204" pitchFamily="34" charset="0"/>
              </a:rPr>
              <a:t>system </a:t>
            </a:r>
            <a:r>
              <a:rPr lang="en-US" dirty="0" smtClean="0">
                <a:solidFill>
                  <a:srgbClr val="000000"/>
                </a:solidFill>
                <a:highlight>
                  <a:srgbClr val="FFFFFF"/>
                </a:highlight>
                <a:latin typeface="Arial" panose="020B0604020202020204" pitchFamily="34" charset="0"/>
                <a:ea typeface="Arial" panose="020B0604020202020204" pitchFamily="34" charset="0"/>
              </a:rPr>
              <a:t>development</a:t>
            </a:r>
            <a:endParaRPr lang="en-US" dirty="0"/>
          </a:p>
        </p:txBody>
      </p:sp>
      <p:sp>
        <p:nvSpPr>
          <p:cNvPr id="9" name="TextBox 8"/>
          <p:cNvSpPr txBox="1"/>
          <p:nvPr/>
        </p:nvSpPr>
        <p:spPr>
          <a:xfrm>
            <a:off x="28575" y="5910506"/>
            <a:ext cx="10953750" cy="369332"/>
          </a:xfrm>
          <a:prstGeom prst="rect">
            <a:avLst/>
          </a:prstGeom>
          <a:noFill/>
        </p:spPr>
        <p:txBody>
          <a:bodyPr wrap="square" rtlCol="0">
            <a:spAutoFit/>
          </a:bodyPr>
          <a:lstStyle/>
          <a:p>
            <a:r>
              <a:rPr lang="en-US" dirty="0" smtClean="0">
                <a:solidFill>
                  <a:srgbClr val="000000"/>
                </a:solidFill>
                <a:highlight>
                  <a:srgbClr val="FFFFFF"/>
                </a:highlight>
                <a:latin typeface="Arial" panose="020B0604020202020204" pitchFamily="34" charset="0"/>
                <a:ea typeface="Arial" panose="020B0604020202020204" pitchFamily="34" charset="0"/>
              </a:rPr>
              <a:t>Endoderm and Mesoderm shared hypo-MHL were enriched organ development</a:t>
            </a:r>
            <a:endParaRPr lang="en-US" dirty="0">
              <a:solidFill>
                <a:srgbClr val="000000"/>
              </a:solidFill>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0169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4657" y="401990"/>
            <a:ext cx="6832232" cy="523220"/>
          </a:xfrm>
          <a:prstGeom prst="rect">
            <a:avLst/>
          </a:prstGeom>
          <a:noFill/>
        </p:spPr>
        <p:txBody>
          <a:bodyPr wrap="square" rtlCol="0">
            <a:spAutoFit/>
          </a:bodyPr>
          <a:lstStyle/>
          <a:p>
            <a:r>
              <a:rPr lang="en-US" sz="2800" dirty="0" smtClean="0"/>
              <a:t>Methylation haplotype in Cancer plasma</a:t>
            </a:r>
            <a:endParaRPr lang="en-US" sz="2800" dirty="0">
              <a:solidFill>
                <a:srgbClr val="000000"/>
              </a:solidFill>
              <a:latin typeface="Cambria" panose="02040503050406030204" pitchFamily="18" charset="0"/>
            </a:endParaRPr>
          </a:p>
        </p:txBody>
      </p:sp>
      <p:sp>
        <p:nvSpPr>
          <p:cNvPr id="4" name="Rectangle 3"/>
          <p:cNvSpPr/>
          <p:nvPr/>
        </p:nvSpPr>
        <p:spPr>
          <a:xfrm>
            <a:off x="206091" y="1453982"/>
            <a:ext cx="8749364" cy="923330"/>
          </a:xfrm>
          <a:prstGeom prst="rect">
            <a:avLst/>
          </a:prstGeom>
        </p:spPr>
        <p:txBody>
          <a:bodyPr wrap="square">
            <a:spAutoFit/>
          </a:bodyPr>
          <a:lstStyle/>
          <a:p>
            <a:r>
              <a:rPr lang="en-US" dirty="0"/>
              <a:t>We hypothesis that cancer specific hyper-methylated haplotype would be released to plasma randomly, therefore, MHL signals for these regions would be significant higher for cancer plasma than normal plasmas.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84" y="2546702"/>
            <a:ext cx="7968291" cy="2487456"/>
          </a:xfrm>
          <a:prstGeom prst="rect">
            <a:avLst/>
          </a:prstGeom>
        </p:spPr>
      </p:pic>
      <p:sp>
        <p:nvSpPr>
          <p:cNvPr id="7" name="Rectangle 6"/>
          <p:cNvSpPr/>
          <p:nvPr/>
        </p:nvSpPr>
        <p:spPr>
          <a:xfrm>
            <a:off x="6799688" y="5114887"/>
            <a:ext cx="1276503" cy="369332"/>
          </a:xfrm>
          <a:prstGeom prst="rect">
            <a:avLst/>
          </a:prstGeom>
        </p:spPr>
        <p:txBody>
          <a:bodyPr wrap="none">
            <a:spAutoFit/>
          </a:bodyPr>
          <a:lstStyle/>
          <a:p>
            <a:r>
              <a:rPr lang="en-US" dirty="0" smtClean="0"/>
              <a:t>818 </a:t>
            </a:r>
            <a:r>
              <a:rPr lang="en-US" altLang="zh-CN" dirty="0" smtClean="0"/>
              <a:t>regions</a:t>
            </a:r>
            <a:endParaRPr lang="en-US" dirty="0"/>
          </a:p>
        </p:txBody>
      </p:sp>
      <p:sp>
        <p:nvSpPr>
          <p:cNvPr id="8" name="Rectangle 7"/>
          <p:cNvSpPr/>
          <p:nvPr/>
        </p:nvSpPr>
        <p:spPr>
          <a:xfrm>
            <a:off x="4094588" y="5114887"/>
            <a:ext cx="1393523" cy="369332"/>
          </a:xfrm>
          <a:prstGeom prst="rect">
            <a:avLst/>
          </a:prstGeom>
        </p:spPr>
        <p:txBody>
          <a:bodyPr wrap="none">
            <a:spAutoFit/>
          </a:bodyPr>
          <a:lstStyle/>
          <a:p>
            <a:r>
              <a:rPr lang="en-US" altLang="zh-CN" dirty="0" smtClean="0"/>
              <a:t>1260 regions</a:t>
            </a:r>
            <a:endParaRPr lang="en-US" dirty="0"/>
          </a:p>
        </p:txBody>
      </p:sp>
      <p:sp>
        <p:nvSpPr>
          <p:cNvPr id="9" name="Rectangle 8"/>
          <p:cNvSpPr/>
          <p:nvPr/>
        </p:nvSpPr>
        <p:spPr>
          <a:xfrm>
            <a:off x="1378603" y="5114887"/>
            <a:ext cx="1393523" cy="369332"/>
          </a:xfrm>
          <a:prstGeom prst="rect">
            <a:avLst/>
          </a:prstGeom>
        </p:spPr>
        <p:txBody>
          <a:bodyPr wrap="none">
            <a:spAutoFit/>
          </a:bodyPr>
          <a:lstStyle/>
          <a:p>
            <a:r>
              <a:rPr lang="en-US" dirty="0" smtClean="0"/>
              <a:t>1963 </a:t>
            </a:r>
            <a:r>
              <a:rPr lang="en-US" altLang="zh-CN" dirty="0" smtClean="0"/>
              <a:t>regions</a:t>
            </a:r>
            <a:endParaRPr lang="en-US" dirty="0"/>
          </a:p>
        </p:txBody>
      </p:sp>
      <p:sp>
        <p:nvSpPr>
          <p:cNvPr id="10" name="Rectangle 9"/>
          <p:cNvSpPr/>
          <p:nvPr/>
        </p:nvSpPr>
        <p:spPr>
          <a:xfrm>
            <a:off x="327984" y="5793548"/>
            <a:ext cx="8896350" cy="923330"/>
          </a:xfrm>
          <a:prstGeom prst="rect">
            <a:avLst/>
          </a:prstGeom>
        </p:spPr>
        <p:txBody>
          <a:bodyPr wrap="square">
            <a:spAutoFit/>
          </a:bodyPr>
          <a:lstStyle/>
          <a:p>
            <a:r>
              <a:rPr lang="en-US" dirty="0"/>
              <a:t>MHB regions whose MHL were positive in cancer tissues and negative in normal tissues and normal plasma. We found the MHL signals were significantly higher in cancer plasma compared with normal plasma </a:t>
            </a:r>
          </a:p>
        </p:txBody>
      </p:sp>
    </p:spTree>
    <p:extLst>
      <p:ext uri="{BB962C8B-B14F-4D97-AF65-F5344CB8AC3E}">
        <p14:creationId xmlns:p14="http://schemas.microsoft.com/office/powerpoint/2010/main" val="91228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7" y="1793880"/>
            <a:ext cx="9144000" cy="2212848"/>
          </a:xfrm>
          <a:prstGeom prst="rect">
            <a:avLst/>
          </a:prstGeom>
        </p:spPr>
      </p:pic>
      <p:sp>
        <p:nvSpPr>
          <p:cNvPr id="3" name="TextBox 2"/>
          <p:cNvSpPr txBox="1"/>
          <p:nvPr/>
        </p:nvSpPr>
        <p:spPr>
          <a:xfrm>
            <a:off x="163629" y="401990"/>
            <a:ext cx="9047748" cy="523220"/>
          </a:xfrm>
          <a:prstGeom prst="rect">
            <a:avLst/>
          </a:prstGeom>
          <a:noFill/>
        </p:spPr>
        <p:txBody>
          <a:bodyPr wrap="square" rtlCol="0">
            <a:spAutoFit/>
          </a:bodyPr>
          <a:lstStyle/>
          <a:p>
            <a:r>
              <a:rPr lang="en-US" sz="2800" dirty="0" smtClean="0"/>
              <a:t>Methylation haplotype signals of tissue in Cancer plasma</a:t>
            </a:r>
            <a:endParaRPr lang="en-US" sz="2800" dirty="0">
              <a:solidFill>
                <a:srgbClr val="000000"/>
              </a:solidFill>
              <a:latin typeface="Cambria" panose="02040503050406030204" pitchFamily="18" charset="0"/>
            </a:endParaRPr>
          </a:p>
        </p:txBody>
      </p:sp>
      <p:sp>
        <p:nvSpPr>
          <p:cNvPr id="4" name="Rectangle 3"/>
          <p:cNvSpPr/>
          <p:nvPr/>
        </p:nvSpPr>
        <p:spPr>
          <a:xfrm>
            <a:off x="592918" y="1424548"/>
            <a:ext cx="8266174" cy="369332"/>
          </a:xfrm>
          <a:prstGeom prst="rect">
            <a:avLst/>
          </a:prstGeom>
        </p:spPr>
        <p:txBody>
          <a:bodyPr wrap="none">
            <a:spAutoFit/>
          </a:bodyPr>
          <a:lstStyle/>
          <a:p>
            <a:r>
              <a:rPr lang="en-US" b="1" dirty="0" smtClean="0"/>
              <a:t>Tissue-of-origin prediction require tissue specific signals were released to the plasma</a:t>
            </a:r>
            <a:endParaRPr lang="en-US" b="1" dirty="0"/>
          </a:p>
        </p:txBody>
      </p:sp>
      <p:sp>
        <p:nvSpPr>
          <p:cNvPr id="5" name="Rectangle 4"/>
          <p:cNvSpPr/>
          <p:nvPr/>
        </p:nvSpPr>
        <p:spPr>
          <a:xfrm>
            <a:off x="310897" y="4457692"/>
            <a:ext cx="8830215" cy="1323439"/>
          </a:xfrm>
          <a:prstGeom prst="rect">
            <a:avLst/>
          </a:prstGeom>
        </p:spPr>
        <p:txBody>
          <a:bodyPr wrap="square">
            <a:spAutoFit/>
          </a:bodyPr>
          <a:lstStyle/>
          <a:p>
            <a:r>
              <a:rPr lang="en-US" sz="1600" dirty="0">
                <a:solidFill>
                  <a:srgbClr val="000000"/>
                </a:solidFill>
                <a:latin typeface="Arial" panose="020B0604020202020204" pitchFamily="34" charset="0"/>
                <a:ea typeface="Arial" panose="020B0604020202020204" pitchFamily="34" charset="0"/>
              </a:rPr>
              <a:t>Meanwhile, through scanning positive MHL signals in cancer plasma, cancer tissues, normal tissues, and negative signals in normal plasma as well as WB cells, we found large number of tissue derived signals would be passed on from normal tissue, cancer tissue to the plasmas in the cancer patients and therefore could be used for non-invasive diagnosis based on DNA methylation in plasma</a:t>
            </a:r>
            <a:endParaRPr lang="en-US" sz="1600" dirty="0"/>
          </a:p>
        </p:txBody>
      </p:sp>
    </p:spTree>
    <p:extLst>
      <p:ext uri="{BB962C8B-B14F-4D97-AF65-F5344CB8AC3E}">
        <p14:creationId xmlns:p14="http://schemas.microsoft.com/office/powerpoint/2010/main" val="24755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0" y="1267425"/>
            <a:ext cx="6618580" cy="4383006"/>
          </a:xfrm>
          <a:prstGeom prst="rect">
            <a:avLst/>
          </a:prstGeom>
        </p:spPr>
      </p:pic>
      <p:sp>
        <p:nvSpPr>
          <p:cNvPr id="3" name="TextBox 2"/>
          <p:cNvSpPr txBox="1"/>
          <p:nvPr/>
        </p:nvSpPr>
        <p:spPr>
          <a:xfrm>
            <a:off x="2749384" y="1267425"/>
            <a:ext cx="3459088" cy="369332"/>
          </a:xfrm>
          <a:prstGeom prst="rect">
            <a:avLst/>
          </a:prstGeom>
          <a:noFill/>
        </p:spPr>
        <p:txBody>
          <a:bodyPr wrap="none" rtlCol="0">
            <a:spAutoFit/>
          </a:bodyPr>
          <a:lstStyle/>
          <a:p>
            <a:r>
              <a:rPr lang="en-US" dirty="0" smtClean="0"/>
              <a:t>(</a:t>
            </a:r>
            <a:r>
              <a:rPr lang="en-US" altLang="zh-CN" dirty="0"/>
              <a:t>43 </a:t>
            </a:r>
            <a:r>
              <a:rPr lang="en-US" altLang="zh-CN" dirty="0" smtClean="0"/>
              <a:t>tissue samples </a:t>
            </a:r>
            <a:r>
              <a:rPr lang="en-US" altLang="zh-CN" dirty="0"/>
              <a:t>from 10 </a:t>
            </a:r>
            <a:r>
              <a:rPr lang="en-US" altLang="zh-CN" dirty="0" smtClean="0"/>
              <a:t>tissues</a:t>
            </a:r>
            <a:r>
              <a:rPr lang="en-US" dirty="0" smtClean="0"/>
              <a:t>)</a:t>
            </a:r>
            <a:endParaRPr lang="en-US" dirty="0"/>
          </a:p>
        </p:txBody>
      </p:sp>
      <p:sp>
        <p:nvSpPr>
          <p:cNvPr id="4" name="TextBox 3"/>
          <p:cNvSpPr txBox="1"/>
          <p:nvPr/>
        </p:nvSpPr>
        <p:spPr>
          <a:xfrm>
            <a:off x="6508450" y="2838450"/>
            <a:ext cx="2122697" cy="369332"/>
          </a:xfrm>
          <a:prstGeom prst="rect">
            <a:avLst/>
          </a:prstGeom>
          <a:noFill/>
        </p:spPr>
        <p:txBody>
          <a:bodyPr wrap="none" rtlCol="0">
            <a:spAutoFit/>
          </a:bodyPr>
          <a:lstStyle/>
          <a:p>
            <a:r>
              <a:rPr lang="en-US" dirty="0" smtClean="0"/>
              <a:t>Sensitivity: 85%-92%</a:t>
            </a:r>
            <a:endParaRPr lang="en-US" dirty="0"/>
          </a:p>
        </p:txBody>
      </p:sp>
      <p:sp>
        <p:nvSpPr>
          <p:cNvPr id="5" name="TextBox 4"/>
          <p:cNvSpPr txBox="1"/>
          <p:nvPr/>
        </p:nvSpPr>
        <p:spPr>
          <a:xfrm>
            <a:off x="6096970" y="5193030"/>
            <a:ext cx="2297424" cy="369332"/>
          </a:xfrm>
          <a:prstGeom prst="rect">
            <a:avLst/>
          </a:prstGeom>
          <a:noFill/>
        </p:spPr>
        <p:txBody>
          <a:bodyPr wrap="none" rtlCol="0">
            <a:spAutoFit/>
          </a:bodyPr>
          <a:lstStyle/>
          <a:p>
            <a:r>
              <a:rPr lang="en-US" dirty="0" smtClean="0"/>
              <a:t>Sensitivity: 63.3%-88%</a:t>
            </a:r>
            <a:endParaRPr lang="en-US" dirty="0"/>
          </a:p>
        </p:txBody>
      </p:sp>
      <p:sp>
        <p:nvSpPr>
          <p:cNvPr id="6" name="Rectangle 5"/>
          <p:cNvSpPr/>
          <p:nvPr/>
        </p:nvSpPr>
        <p:spPr>
          <a:xfrm>
            <a:off x="54310" y="409822"/>
            <a:ext cx="9143030" cy="410882"/>
          </a:xfrm>
          <a:prstGeom prst="rect">
            <a:avLst/>
          </a:prstGeom>
        </p:spPr>
        <p:txBody>
          <a:bodyPr wrap="square">
            <a:spAutoFit/>
          </a:bodyPr>
          <a:lstStyle/>
          <a:p>
            <a:pPr>
              <a:lnSpc>
                <a:spcPct val="115000"/>
              </a:lnSpc>
            </a:pPr>
            <a:r>
              <a:rPr lang="en-US" b="1" dirty="0">
                <a:solidFill>
                  <a:srgbClr val="00000A"/>
                </a:solidFill>
                <a:latin typeface="Arial" panose="020B0604020202020204" pitchFamily="34" charset="0"/>
                <a:ea typeface="Arial" panose="020B0604020202020204" pitchFamily="34" charset="0"/>
                <a:cs typeface="Calibri" panose="020F0502020204030204" pitchFamily="34" charset="0"/>
              </a:rPr>
              <a:t>Prediction of tumor-of-origin from circulating DNA based on tissue-specific MHBs.</a:t>
            </a:r>
            <a:endParaRPr lang="en-US" sz="1600" dirty="0">
              <a:solidFill>
                <a:srgbClr val="00000A"/>
              </a:solidFill>
              <a:effectLst/>
              <a:latin typeface="Calibri" panose="020F0502020204030204" pitchFamily="34" charset="0"/>
              <a:ea typeface="宋体" panose="02010600030101010101" pitchFamily="2" charset="-122"/>
              <a:cs typeface="Calibri" panose="020F0502020204030204" pitchFamily="34" charset="0"/>
            </a:endParaRPr>
          </a:p>
        </p:txBody>
      </p:sp>
      <p:sp>
        <p:nvSpPr>
          <p:cNvPr id="7" name="TextBox 6"/>
          <p:cNvSpPr txBox="1"/>
          <p:nvPr/>
        </p:nvSpPr>
        <p:spPr>
          <a:xfrm>
            <a:off x="6451741" y="1522661"/>
            <a:ext cx="2613216" cy="646331"/>
          </a:xfrm>
          <a:prstGeom prst="rect">
            <a:avLst/>
          </a:prstGeom>
          <a:noFill/>
        </p:spPr>
        <p:txBody>
          <a:bodyPr wrap="none" rtlCol="0">
            <a:spAutoFit/>
          </a:bodyPr>
          <a:lstStyle/>
          <a:p>
            <a:r>
              <a:rPr lang="en-US" dirty="0" smtClean="0"/>
              <a:t>Random Forest Model</a:t>
            </a:r>
          </a:p>
          <a:p>
            <a:r>
              <a:rPr lang="en-US" dirty="0"/>
              <a:t>1090 tissue </a:t>
            </a:r>
            <a:r>
              <a:rPr lang="en-US" dirty="0" smtClean="0"/>
              <a:t>specific MHBs</a:t>
            </a:r>
            <a:endParaRPr lang="en-US" dirty="0"/>
          </a:p>
        </p:txBody>
      </p:sp>
      <p:sp>
        <p:nvSpPr>
          <p:cNvPr id="8" name="TextBox 7"/>
          <p:cNvSpPr txBox="1"/>
          <p:nvPr/>
        </p:nvSpPr>
        <p:spPr>
          <a:xfrm>
            <a:off x="6096970" y="3713411"/>
            <a:ext cx="2379177" cy="646331"/>
          </a:xfrm>
          <a:prstGeom prst="rect">
            <a:avLst/>
          </a:prstGeom>
          <a:noFill/>
        </p:spPr>
        <p:txBody>
          <a:bodyPr wrap="none" rtlCol="0">
            <a:spAutoFit/>
          </a:bodyPr>
          <a:lstStyle/>
          <a:p>
            <a:r>
              <a:rPr lang="en-US" dirty="0" smtClean="0"/>
              <a:t>Random Forest Model</a:t>
            </a:r>
          </a:p>
          <a:p>
            <a:r>
              <a:rPr lang="en-US" dirty="0"/>
              <a:t>49 </a:t>
            </a:r>
            <a:r>
              <a:rPr lang="en-US" dirty="0" smtClean="0"/>
              <a:t>tissue specific MHBs</a:t>
            </a:r>
            <a:endParaRPr lang="en-US" dirty="0"/>
          </a:p>
        </p:txBody>
      </p:sp>
      <p:sp>
        <p:nvSpPr>
          <p:cNvPr id="9" name="Rectangle 8"/>
          <p:cNvSpPr/>
          <p:nvPr/>
        </p:nvSpPr>
        <p:spPr>
          <a:xfrm>
            <a:off x="54310" y="5950619"/>
            <a:ext cx="9143030" cy="729430"/>
          </a:xfrm>
          <a:prstGeom prst="rect">
            <a:avLst/>
          </a:prstGeom>
        </p:spPr>
        <p:txBody>
          <a:bodyPr wrap="square">
            <a:spAutoFit/>
          </a:bodyPr>
          <a:lstStyle/>
          <a:p>
            <a:pPr algn="ctr">
              <a:lnSpc>
                <a:spcPct val="115000"/>
              </a:lnSpc>
            </a:pPr>
            <a:r>
              <a:rPr lang="en-US" b="1" dirty="0" smtClean="0">
                <a:solidFill>
                  <a:srgbClr val="00000A"/>
                </a:solidFill>
                <a:latin typeface="Arial" panose="020B0604020202020204" pitchFamily="34" charset="0"/>
                <a:ea typeface="Arial" panose="020B0604020202020204" pitchFamily="34" charset="0"/>
                <a:cs typeface="Calibri" panose="020F0502020204030204" pitchFamily="34" charset="0"/>
              </a:rPr>
              <a:t>Random Forest based tissue specific MHBs could predict the tumor-of-origin for patients plasma</a:t>
            </a:r>
            <a:endParaRPr lang="en-US" sz="1600" dirty="0">
              <a:solidFill>
                <a:srgbClr val="00000A"/>
              </a:solidFill>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6579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60" y="295522"/>
            <a:ext cx="9143030" cy="1331134"/>
          </a:xfrm>
          <a:prstGeom prst="rect">
            <a:avLst/>
          </a:prstGeom>
        </p:spPr>
        <p:txBody>
          <a:bodyPr wrap="square">
            <a:spAutoFit/>
          </a:bodyPr>
          <a:lstStyle/>
          <a:p>
            <a:pPr>
              <a:lnSpc>
                <a:spcPct val="115000"/>
              </a:lnSpc>
            </a:pPr>
            <a:r>
              <a:rPr lang="en-US" altLang="zh-CN" b="1" dirty="0" smtClean="0">
                <a:solidFill>
                  <a:srgbClr val="00000A"/>
                </a:solidFill>
                <a:latin typeface="Arial" panose="020B0604020202020204" pitchFamily="34" charset="0"/>
                <a:ea typeface="Arial" panose="020B0604020202020204" pitchFamily="34" charset="0"/>
                <a:cs typeface="Calibri" panose="020F0502020204030204" pitchFamily="34" charset="0"/>
              </a:rPr>
              <a:t>Discussion</a:t>
            </a:r>
          </a:p>
          <a:p>
            <a:pPr>
              <a:lnSpc>
                <a:spcPct val="115000"/>
              </a:lnSpc>
            </a:pPr>
            <a:endParaRPr lang="en-US" altLang="zh-CN" b="1" dirty="0">
              <a:solidFill>
                <a:srgbClr val="00000A"/>
              </a:solidFill>
              <a:latin typeface="Arial" panose="020B0604020202020204" pitchFamily="34" charset="0"/>
              <a:ea typeface="Arial" panose="020B0604020202020204" pitchFamily="34" charset="0"/>
              <a:cs typeface="Calibri" panose="020F0502020204030204" pitchFamily="34" charset="0"/>
            </a:endParaRPr>
          </a:p>
          <a:p>
            <a:pPr>
              <a:lnSpc>
                <a:spcPct val="115000"/>
              </a:lnSpc>
            </a:pPr>
            <a:r>
              <a:rPr lang="en-US" altLang="zh-CN" b="1" dirty="0" smtClean="0">
                <a:solidFill>
                  <a:srgbClr val="00000A"/>
                </a:solidFill>
                <a:latin typeface="Arial" panose="020B0604020202020204" pitchFamily="34" charset="0"/>
                <a:ea typeface="Arial" panose="020B0604020202020204" pitchFamily="34" charset="0"/>
                <a:cs typeface="Calibri" panose="020F0502020204030204" pitchFamily="34" charset="0"/>
              </a:rPr>
              <a:t>We defined </a:t>
            </a:r>
          </a:p>
          <a:p>
            <a:pPr>
              <a:lnSpc>
                <a:spcPct val="115000"/>
              </a:lnSpc>
            </a:pPr>
            <a:endParaRPr lang="en-US" sz="1600" b="1" dirty="0">
              <a:solidFill>
                <a:srgbClr val="00000A"/>
              </a:solidFill>
              <a:effectLst/>
              <a:latin typeface="Arial" panose="020B060402020202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0467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7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33958" y="2202408"/>
          <a:ext cx="1546822" cy="3820230"/>
        </p:xfrm>
        <a:graphic>
          <a:graphicData uri="http://schemas.openxmlformats.org/drawingml/2006/table">
            <a:tbl>
              <a:tblPr/>
              <a:tblGrid>
                <a:gridCol w="857739"/>
                <a:gridCol w="260213"/>
                <a:gridCol w="250576"/>
                <a:gridCol w="178294"/>
              </a:tblGrid>
              <a:tr h="75896">
                <a:tc>
                  <a:txBody>
                    <a:bodyPr/>
                    <a:lstStyle/>
                    <a:p>
                      <a:pPr algn="l" fontAlgn="b"/>
                      <a:r>
                        <a:rPr lang="en-US" sz="500" b="0" i="0" u="none" strike="noStrike">
                          <a:solidFill>
                            <a:srgbClr val="000000"/>
                          </a:solidFill>
                          <a:effectLst/>
                          <a:latin typeface="Calibri" panose="020F0502020204030204" pitchFamily="34" charset="0"/>
                        </a:rPr>
                        <a:t> </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r>
              <a:tr h="75896">
                <a:tc>
                  <a:txBody>
                    <a:bodyPr/>
                    <a:lstStyle/>
                    <a:p>
                      <a:pPr algn="l" fontAlgn="b"/>
                      <a:r>
                        <a:rPr lang="en-US" sz="500" b="0" i="0" u="none" strike="noStrike">
                          <a:solidFill>
                            <a:srgbClr val="000000"/>
                          </a:solidFill>
                          <a:effectLst/>
                          <a:latin typeface="Calibri" panose="020F0502020204030204" pitchFamily="34" charset="0"/>
                        </a:rPr>
                        <a:t>Sample ID</a:t>
                      </a:r>
                    </a:p>
                  </a:txBody>
                  <a:tcPr marL="3614" marR="3614" marT="361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Format</a:t>
                      </a:r>
                    </a:p>
                  </a:txBody>
                  <a:tcPr marL="3614" marR="3614" marT="361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Tissue</a:t>
                      </a:r>
                    </a:p>
                  </a:txBody>
                  <a:tcPr marL="3614" marR="3614" marT="361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Lab</a:t>
                      </a:r>
                    </a:p>
                  </a:txBody>
                  <a:tcPr marL="3614" marR="3614" marT="361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81">
                <a:tc>
                  <a:txBody>
                    <a:bodyPr/>
                    <a:lstStyle/>
                    <a:p>
                      <a:pPr algn="l" fontAlgn="b"/>
                      <a:r>
                        <a:rPr lang="en-US" sz="500" b="0" i="0" u="none" strike="noStrike">
                          <a:solidFill>
                            <a:srgbClr val="7030A0"/>
                          </a:solidFill>
                          <a:effectLst/>
                          <a:latin typeface="Calibri" panose="020F0502020204030204" pitchFamily="34" charset="0"/>
                        </a:rPr>
                        <a:t>ENCFF000LUQ</a:t>
                      </a:r>
                    </a:p>
                  </a:txBody>
                  <a:tcPr marL="3614" marR="3614" marT="361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7030A0"/>
                          </a:solidFill>
                          <a:effectLst/>
                          <a:latin typeface="Calibri" panose="020F0502020204030204" pitchFamily="34" charset="0"/>
                        </a:rPr>
                        <a:t>Brain</a:t>
                      </a:r>
                    </a:p>
                  </a:txBody>
                  <a:tcPr marL="3614" marR="3614" marT="361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w="12700" cap="flat" cmpd="sng" algn="ctr">
                      <a:solidFill>
                        <a:srgbClr val="000000"/>
                      </a:solidFill>
                      <a:prstDash val="solid"/>
                      <a:round/>
                      <a:headEnd type="none" w="med" len="med"/>
                      <a:tailEnd type="none" w="med" len="med"/>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ENCFF000LUU</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Brain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N37-Cerebellum (CRBL)</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Brain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N37</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N37-Frontal lobe(FL)</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Brain</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N39</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STL001SG-01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Colon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STL003SG-01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Colon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N37-Colon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Colon</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N38</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STL001SB-01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Intestine</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STL002SB-01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Intestine</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STL003SB-01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Intestine</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N37-Small intestine(SI)</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Intestine</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N41</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0000"/>
                          </a:solidFill>
                          <a:effectLst/>
                          <a:latin typeface="Calibri" panose="020F0502020204030204" pitchFamily="34" charset="0"/>
                        </a:rPr>
                        <a:t>ENCFF000LVA</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kidney</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0000"/>
                          </a:solidFill>
                          <a:effectLst/>
                          <a:latin typeface="Calibri" panose="020F0502020204030204" pitchFamily="34" charset="0"/>
                        </a:rPr>
                        <a:t>ENCFF000LVB</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kidney</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0000"/>
                          </a:solidFill>
                          <a:effectLst/>
                          <a:latin typeface="Calibri" panose="020F0502020204030204" pitchFamily="34" charset="0"/>
                        </a:rPr>
                        <a:t>STL002AD-01</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Kidney</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0000"/>
                          </a:solidFill>
                          <a:effectLst/>
                          <a:latin typeface="Calibri" panose="020F0502020204030204" pitchFamily="34" charset="0"/>
                        </a:rPr>
                        <a:t>STL003AD-01</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Kidney</a:t>
                      </a:r>
                    </a:p>
                  </a:txBody>
                  <a:tcPr marL="3614" marR="3614" marT="3614" marB="0" anchor="b">
                    <a:lnL>
                      <a:noFill/>
                    </a:lnL>
                    <a:lnR>
                      <a:noFill/>
                    </a:lnR>
                    <a:lnT>
                      <a:noFill/>
                    </a:lnT>
                    <a:lnB>
                      <a:noFill/>
                    </a:lnB>
                  </a:tcPr>
                </a:tc>
                <a:tc>
                  <a:txBody>
                    <a:bodyPr/>
                    <a:lstStyle/>
                    <a:p>
                      <a:pPr algn="l" fontAlgn="b"/>
                      <a:r>
                        <a:rPr lang="en-US" sz="500" b="0" i="0" u="none" strike="noStrike">
                          <a:solidFill>
                            <a:srgbClr val="FF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AD47"/>
                          </a:solidFill>
                          <a:effectLst/>
                          <a:latin typeface="Calibri" panose="020F0502020204030204" pitchFamily="34" charset="0"/>
                        </a:rPr>
                        <a:t>ENCFF000LVJ</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liver</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AD47"/>
                          </a:solidFill>
                          <a:effectLst/>
                          <a:latin typeface="Calibri" panose="020F0502020204030204" pitchFamily="34" charset="0"/>
                        </a:rPr>
                        <a:t>ENCFF000LVN</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liver</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AD47"/>
                          </a:solidFill>
                          <a:effectLst/>
                          <a:latin typeface="Calibri" panose="020F0502020204030204" pitchFamily="34" charset="0"/>
                        </a:rPr>
                        <a:t>STL011LI-01</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Liver</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AD47"/>
                          </a:solidFill>
                          <a:effectLst/>
                          <a:latin typeface="Calibri" panose="020F0502020204030204" pitchFamily="34" charset="0"/>
                        </a:rPr>
                        <a:t>N37-Liver</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Liver</a:t>
                      </a:r>
                    </a:p>
                  </a:txBody>
                  <a:tcPr marL="3614" marR="3614" marT="3614" marB="0" anchor="b">
                    <a:lnL>
                      <a:noFill/>
                    </a:lnL>
                    <a:lnR>
                      <a:noFill/>
                    </a:lnR>
                    <a:lnT>
                      <a:noFill/>
                    </a:lnT>
                    <a:lnB>
                      <a:noFill/>
                    </a:lnB>
                  </a:tcPr>
                </a:tc>
                <a:tc>
                  <a:txBody>
                    <a:bodyPr/>
                    <a:lstStyle/>
                    <a:p>
                      <a:pPr algn="l" fontAlgn="b"/>
                      <a:r>
                        <a:rPr lang="en-US" sz="500" b="0" i="0" u="none" strike="noStrike">
                          <a:solidFill>
                            <a:srgbClr val="70AD47"/>
                          </a:solidFill>
                          <a:effectLst/>
                          <a:latin typeface="Calibri" panose="020F0502020204030204" pitchFamily="34" charset="0"/>
                        </a:rPr>
                        <a:t>N42</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C000"/>
                          </a:solidFill>
                          <a:effectLst/>
                          <a:latin typeface="Calibri" panose="020F0502020204030204" pitchFamily="34" charset="0"/>
                        </a:rPr>
                        <a:t>ENCFF000LVO</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C000"/>
                          </a:solidFill>
                          <a:effectLst/>
                          <a:latin typeface="Calibri" panose="020F0502020204030204" pitchFamily="34" charset="0"/>
                        </a:rPr>
                        <a:t>ENCFF000LVR</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C000"/>
                          </a:solidFill>
                          <a:effectLst/>
                          <a:latin typeface="Calibri" panose="020F0502020204030204" pitchFamily="34" charset="0"/>
                        </a:rPr>
                        <a:t>STL001LG-01</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C000"/>
                          </a:solidFill>
                          <a:effectLst/>
                          <a:latin typeface="Calibri" panose="020F0502020204030204" pitchFamily="34" charset="0"/>
                        </a:rPr>
                        <a:t>STL002LG-01</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FFC000"/>
                          </a:solidFill>
                          <a:effectLst/>
                          <a:latin typeface="Calibri" panose="020F0502020204030204" pitchFamily="34" charset="0"/>
                        </a:rPr>
                        <a:t>N37-Lung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Lung</a:t>
                      </a:r>
                    </a:p>
                  </a:txBody>
                  <a:tcPr marL="3614" marR="3614" marT="3614" marB="0" anchor="b">
                    <a:lnL>
                      <a:noFill/>
                    </a:lnL>
                    <a:lnR>
                      <a:noFill/>
                    </a:lnR>
                    <a:lnT>
                      <a:noFill/>
                    </a:lnT>
                    <a:lnB>
                      <a:noFill/>
                    </a:lnB>
                  </a:tcPr>
                </a:tc>
                <a:tc>
                  <a:txBody>
                    <a:bodyPr/>
                    <a:lstStyle/>
                    <a:p>
                      <a:pPr algn="l" fontAlgn="b"/>
                      <a:r>
                        <a:rPr lang="en-US" sz="500" b="0" i="0" u="none" strike="noStrike">
                          <a:solidFill>
                            <a:srgbClr val="FFC000"/>
                          </a:solidFill>
                          <a:effectLst/>
                          <a:latin typeface="Calibri" panose="020F0502020204030204" pitchFamily="34" charset="0"/>
                        </a:rPr>
                        <a:t>N43</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ENCFF000LVU</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ENCFF000LVW</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STL002PA-01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STL003PA-01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N37-Pancreas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Pancreas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N45</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STL001SX-01</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Spleen</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STL002SX-01</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Spleen</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STL003SX-01</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Spleen</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STL001GA-01</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STL003GA-01</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ENCFF000LWS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ENCFF000LWW</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STL002GA-01</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Salk</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7030A0"/>
                          </a:solidFill>
                          <a:effectLst/>
                          <a:latin typeface="Calibri" panose="020F0502020204030204" pitchFamily="34" charset="0"/>
                        </a:rPr>
                        <a:t>N37-Stomach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WGBS</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Stomach</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N46</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ENCFF000LVI</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ENCFF000LVK</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RRBS</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Haib</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WB_centenarian.mld_blocks_r2-0.5</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Age</a:t>
                      </a:r>
                    </a:p>
                  </a:txBody>
                  <a:tcPr marL="3614" marR="3614" marT="3614" marB="0" anchor="b">
                    <a:lnL>
                      <a:noFill/>
                    </a:lnL>
                    <a:lnR>
                      <a:noFill/>
                    </a:lnR>
                    <a:lnT>
                      <a:noFill/>
                    </a:lnT>
                    <a:lnB>
                      <a:noFill/>
                    </a:lnB>
                  </a:tcPr>
                </a:tc>
              </a:tr>
              <a:tr h="72281">
                <a:tc>
                  <a:txBody>
                    <a:bodyPr/>
                    <a:lstStyle/>
                    <a:p>
                      <a:pPr algn="l" fontAlgn="b"/>
                      <a:r>
                        <a:rPr lang="en-US" sz="500" b="0" i="0" u="none" strike="noStrike">
                          <a:solidFill>
                            <a:srgbClr val="000000"/>
                          </a:solidFill>
                          <a:effectLst/>
                          <a:latin typeface="Calibri" panose="020F0502020204030204" pitchFamily="34" charset="0"/>
                        </a:rPr>
                        <a:t>WB_middle-age.mld_blocks_r2-0.5</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a:noFill/>
                    </a:lnB>
                  </a:tcPr>
                </a:tc>
                <a:tc>
                  <a:txBody>
                    <a:bodyPr/>
                    <a:lstStyle/>
                    <a:p>
                      <a:pPr algn="l" fontAlgn="b"/>
                      <a:r>
                        <a:rPr lang="en-US" sz="500" b="0" i="0" u="none" strike="noStrike">
                          <a:solidFill>
                            <a:srgbClr val="7030A0"/>
                          </a:solidFill>
                          <a:effectLst/>
                          <a:latin typeface="Calibri" panose="020F0502020204030204" pitchFamily="34" charset="0"/>
                        </a:rPr>
                        <a:t>Age</a:t>
                      </a:r>
                    </a:p>
                  </a:txBody>
                  <a:tcPr marL="3614" marR="3614" marT="3614" marB="0" anchor="b">
                    <a:lnL>
                      <a:noFill/>
                    </a:lnL>
                    <a:lnR>
                      <a:noFill/>
                    </a:lnR>
                    <a:lnT>
                      <a:noFill/>
                    </a:lnT>
                    <a:lnB>
                      <a:noFill/>
                    </a:lnB>
                  </a:tcPr>
                </a:tc>
              </a:tr>
              <a:tr h="75896">
                <a:tc>
                  <a:txBody>
                    <a:bodyPr/>
                    <a:lstStyle/>
                    <a:p>
                      <a:pPr algn="l" fontAlgn="b"/>
                      <a:r>
                        <a:rPr lang="en-US" sz="500" b="0" i="0" u="none" strike="noStrike">
                          <a:solidFill>
                            <a:srgbClr val="000000"/>
                          </a:solidFill>
                          <a:effectLst/>
                          <a:latin typeface="Calibri" panose="020F0502020204030204" pitchFamily="34" charset="0"/>
                        </a:rPr>
                        <a:t>WB_new-born.mld_blocks_r2-0.5</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7030A0"/>
                          </a:solidFill>
                          <a:effectLst/>
                          <a:latin typeface="Calibri" panose="020F0502020204030204" pitchFamily="34" charset="0"/>
                        </a:rPr>
                        <a:t>WBC</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7030A0"/>
                          </a:solidFill>
                          <a:effectLst/>
                          <a:latin typeface="Calibri" panose="020F0502020204030204" pitchFamily="34" charset="0"/>
                        </a:rPr>
                        <a:t>Age</a:t>
                      </a:r>
                    </a:p>
                  </a:txBody>
                  <a:tcPr marL="3614" marR="3614" marT="3614"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 name="Chart 4"/>
          <p:cNvGraphicFramePr>
            <a:graphicFrameLocks/>
          </p:cNvGraphicFramePr>
          <p:nvPr>
            <p:extLst/>
          </p:nvPr>
        </p:nvGraphicFramePr>
        <p:xfrm>
          <a:off x="1980780" y="3640494"/>
          <a:ext cx="1918736" cy="12894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87334" y="1668965"/>
            <a:ext cx="2121478" cy="427040"/>
          </a:xfrm>
          <a:prstGeom prst="rect">
            <a:avLst/>
          </a:prstGeom>
          <a:noFill/>
        </p:spPr>
        <p:txBody>
          <a:bodyPr wrap="none" rtlCol="0">
            <a:spAutoFit/>
          </a:bodyPr>
          <a:lstStyle/>
          <a:p>
            <a:r>
              <a:rPr lang="en-US" altLang="zh-CN" sz="1350" dirty="0"/>
              <a:t>43 samples from 10 tissues </a:t>
            </a:r>
          </a:p>
          <a:p>
            <a:r>
              <a:rPr lang="en-US" altLang="zh-CN" sz="825" dirty="0"/>
              <a:t>(samples for each tissue&gt;=3)</a:t>
            </a:r>
            <a:endParaRPr lang="en-US" sz="825" dirty="0"/>
          </a:p>
        </p:txBody>
      </p:sp>
      <p:sp>
        <p:nvSpPr>
          <p:cNvPr id="7" name="TextBox 6"/>
          <p:cNvSpPr txBox="1"/>
          <p:nvPr/>
        </p:nvSpPr>
        <p:spPr>
          <a:xfrm>
            <a:off x="2221506" y="1067259"/>
            <a:ext cx="4720010" cy="323165"/>
          </a:xfrm>
          <a:prstGeom prst="rect">
            <a:avLst/>
          </a:prstGeom>
          <a:noFill/>
        </p:spPr>
        <p:txBody>
          <a:bodyPr wrap="none" rtlCol="0">
            <a:spAutoFit/>
          </a:bodyPr>
          <a:lstStyle/>
          <a:p>
            <a:r>
              <a:rPr lang="en-US" altLang="zh-CN" sz="1500"/>
              <a:t>Prediction for Full tissues based on Random Forest Model </a:t>
            </a:r>
            <a:endParaRPr lang="en-US" sz="900"/>
          </a:p>
        </p:txBody>
      </p:sp>
      <p:sp>
        <p:nvSpPr>
          <p:cNvPr id="8" name="Right Arrow 7"/>
          <p:cNvSpPr/>
          <p:nvPr/>
        </p:nvSpPr>
        <p:spPr>
          <a:xfrm>
            <a:off x="4092349" y="2801585"/>
            <a:ext cx="154526" cy="994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9" name="Chart 8"/>
          <p:cNvGraphicFramePr>
            <a:graphicFrameLocks/>
          </p:cNvGraphicFramePr>
          <p:nvPr>
            <p:extLst/>
          </p:nvPr>
        </p:nvGraphicFramePr>
        <p:xfrm>
          <a:off x="1872344" y="2268688"/>
          <a:ext cx="2135606" cy="11640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nvPr>
        </p:nvGraphicFramePr>
        <p:xfrm>
          <a:off x="4989136" y="1621257"/>
          <a:ext cx="1802690" cy="12727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nvPr>
        </p:nvGraphicFramePr>
        <p:xfrm>
          <a:off x="6624897" y="1681413"/>
          <a:ext cx="2296231" cy="1212623"/>
        </p:xfrm>
        <a:graphic>
          <a:graphicData uri="http://schemas.openxmlformats.org/drawingml/2006/chart">
            <c:chart xmlns:c="http://schemas.openxmlformats.org/drawingml/2006/chart" xmlns:r="http://schemas.openxmlformats.org/officeDocument/2006/relationships" r:id="rId5"/>
          </a:graphicData>
        </a:graphic>
      </p:graphicFrame>
      <p:sp>
        <p:nvSpPr>
          <p:cNvPr id="12" name="Right Arrow 11"/>
          <p:cNvSpPr/>
          <p:nvPr/>
        </p:nvSpPr>
        <p:spPr>
          <a:xfrm rot="5400000">
            <a:off x="6510766" y="2725058"/>
            <a:ext cx="154526" cy="994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 name="Table 2"/>
          <p:cNvGraphicFramePr>
            <a:graphicFrameLocks noGrp="1"/>
          </p:cNvGraphicFramePr>
          <p:nvPr>
            <p:extLst/>
          </p:nvPr>
        </p:nvGraphicFramePr>
        <p:xfrm>
          <a:off x="5506061" y="3454448"/>
          <a:ext cx="2266950" cy="1714500"/>
        </p:xfrm>
        <a:graphic>
          <a:graphicData uri="http://schemas.openxmlformats.org/drawingml/2006/table">
            <a:tbl>
              <a:tblPr/>
              <a:tblGrid>
                <a:gridCol w="514350"/>
                <a:gridCol w="438150"/>
                <a:gridCol w="438150"/>
                <a:gridCol w="438150"/>
                <a:gridCol w="438150"/>
              </a:tblGrid>
              <a:tr h="142875">
                <a:tc>
                  <a:txBody>
                    <a:bodyPr/>
                    <a:lstStyle/>
                    <a:p>
                      <a:pPr algn="l" fontAlgn="b"/>
                      <a:endParaRPr lang="en-US" sz="800" b="0" i="0" u="none" strike="noStrike">
                        <a:solidFill>
                          <a:srgbClr val="000000"/>
                        </a:solidFill>
                        <a:effectLst/>
                        <a:latin typeface="Calibri" panose="020F0502020204030204" pitchFamily="34" charset="0"/>
                      </a:endParaRPr>
                    </a:p>
                  </a:txBody>
                  <a:tcPr marL="7144" marR="7144" marT="714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Colon</a:t>
                      </a:r>
                    </a:p>
                  </a:txBody>
                  <a:tcPr marL="7144" marR="7144" marT="714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Lung</a:t>
                      </a:r>
                    </a:p>
                  </a:txBody>
                  <a:tcPr marL="7144" marR="7144" marT="714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Pancreas</a:t>
                      </a:r>
                    </a:p>
                  </a:txBody>
                  <a:tcPr marL="7144" marR="7144" marT="714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WBS</a:t>
                      </a:r>
                    </a:p>
                  </a:txBody>
                  <a:tcPr marL="7144" marR="7144" marT="7144" marB="0" anchor="b">
                    <a:lnL>
                      <a:noFill/>
                    </a:lnL>
                    <a:lnR>
                      <a:noFill/>
                    </a:lnR>
                    <a:lnT>
                      <a:noFill/>
                    </a:lnT>
                    <a:lnB>
                      <a:noFill/>
                    </a:lnB>
                  </a:tcPr>
                </a:tc>
              </a:tr>
              <a:tr h="142875">
                <a:tc>
                  <a:txBody>
                    <a:bodyPr/>
                    <a:lstStyle/>
                    <a:p>
                      <a:pPr algn="l" fontAlgn="b"/>
                      <a:r>
                        <a:rPr lang="en-US" sz="800" b="0" i="0" u="none" strike="noStrike">
                          <a:solidFill>
                            <a:srgbClr val="000000"/>
                          </a:solidFill>
                          <a:effectLst/>
                          <a:latin typeface="Calibri" panose="020F0502020204030204" pitchFamily="34" charset="0"/>
                        </a:rPr>
                        <a:t>Brain</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0.243</a:t>
                      </a:r>
                    </a:p>
                  </a:txBody>
                  <a:tcPr marL="7144" marR="7144" marT="7144" marB="0" anchor="b">
                    <a:lnL>
                      <a:noFill/>
                    </a:lnL>
                    <a:lnR>
                      <a:noFill/>
                    </a:lnR>
                    <a:lnT>
                      <a:noFill/>
                    </a:lnT>
                    <a:lnB>
                      <a:noFill/>
                    </a:lnB>
                    <a:solidFill>
                      <a:srgbClr val="AED37F"/>
                    </a:solidFill>
                  </a:tcPr>
                </a:tc>
                <a:tc>
                  <a:txBody>
                    <a:bodyPr/>
                    <a:lstStyle/>
                    <a:p>
                      <a:pPr algn="r" rtl="0" fontAlgn="b"/>
                      <a:r>
                        <a:rPr lang="en-US" sz="800" b="0" i="0" u="none" strike="noStrike">
                          <a:solidFill>
                            <a:srgbClr val="000000"/>
                          </a:solidFill>
                          <a:effectLst/>
                          <a:latin typeface="Calibri" panose="020F0502020204030204" pitchFamily="34" charset="0"/>
                        </a:rPr>
                        <a:t>0.159</a:t>
                      </a:r>
                    </a:p>
                  </a:txBody>
                  <a:tcPr marL="7144" marR="7144" marT="7144" marB="0" anchor="b">
                    <a:lnL>
                      <a:noFill/>
                    </a:lnL>
                    <a:lnR>
                      <a:noFill/>
                    </a:lnR>
                    <a:lnT>
                      <a:noFill/>
                    </a:lnT>
                    <a:lnB>
                      <a:noFill/>
                    </a:lnB>
                    <a:solidFill>
                      <a:srgbClr val="87C87D"/>
                    </a:solidFill>
                  </a:tcPr>
                </a:tc>
                <a:tc>
                  <a:txBody>
                    <a:bodyPr/>
                    <a:lstStyle/>
                    <a:p>
                      <a:pPr algn="r" rtl="0" fontAlgn="b"/>
                      <a:r>
                        <a:rPr lang="en-US" sz="800" b="0" i="0" u="none" strike="noStrike">
                          <a:solidFill>
                            <a:srgbClr val="000000"/>
                          </a:solidFill>
                          <a:effectLst/>
                          <a:latin typeface="Calibri" panose="020F0502020204030204" pitchFamily="34" charset="0"/>
                        </a:rPr>
                        <a:t>0.3</a:t>
                      </a:r>
                    </a:p>
                  </a:txBody>
                  <a:tcPr marL="7144" marR="7144" marT="7144" marB="0" anchor="b">
                    <a:lnL>
                      <a:noFill/>
                    </a:lnL>
                    <a:lnR>
                      <a:noFill/>
                    </a:lnR>
                    <a:lnT>
                      <a:noFill/>
                    </a:lnT>
                    <a:lnB>
                      <a:noFill/>
                    </a:lnB>
                    <a:solidFill>
                      <a:srgbClr val="C9DB80"/>
                    </a:solidFill>
                  </a:tcPr>
                </a:tc>
                <a:tc>
                  <a:txBody>
                    <a:bodyPr/>
                    <a:lstStyle/>
                    <a:p>
                      <a:pPr algn="r" rtl="0" fontAlgn="b"/>
                      <a:r>
                        <a:rPr lang="en-US" sz="800" b="0" i="0" u="none" strike="noStrike">
                          <a:solidFill>
                            <a:srgbClr val="000000"/>
                          </a:solidFill>
                          <a:effectLst/>
                          <a:latin typeface="Calibri" panose="020F0502020204030204" pitchFamily="34" charset="0"/>
                        </a:rPr>
                        <a:t>0.149</a:t>
                      </a:r>
                    </a:p>
                  </a:txBody>
                  <a:tcPr marL="7144" marR="7144" marT="7144" marB="0" anchor="b">
                    <a:lnL>
                      <a:noFill/>
                    </a:lnL>
                    <a:lnR>
                      <a:noFill/>
                    </a:lnR>
                    <a:lnT>
                      <a:noFill/>
                    </a:lnT>
                    <a:lnB>
                      <a:noFill/>
                    </a:lnB>
                    <a:solidFill>
                      <a:srgbClr val="83C77C"/>
                    </a:solidFill>
                  </a:tcPr>
                </a:tc>
              </a:tr>
              <a:tr h="142875">
                <a:tc>
                  <a:txBody>
                    <a:bodyPr/>
                    <a:lstStyle/>
                    <a:p>
                      <a:pPr algn="l" fontAlgn="b"/>
                      <a:r>
                        <a:rPr lang="en-US" sz="800" b="0" i="0" u="none" strike="noStrike">
                          <a:solidFill>
                            <a:srgbClr val="000000"/>
                          </a:solidFill>
                          <a:effectLst/>
                          <a:latin typeface="Calibri" panose="020F0502020204030204" pitchFamily="34" charset="0"/>
                        </a:rPr>
                        <a:t>Colon</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21.06</a:t>
                      </a:r>
                    </a:p>
                  </a:txBody>
                  <a:tcPr marL="7144" marR="7144" marT="7144" marB="0" anchor="b">
                    <a:lnL>
                      <a:noFill/>
                    </a:lnL>
                    <a:lnR>
                      <a:noFill/>
                    </a:lnR>
                    <a:lnT>
                      <a:noFill/>
                    </a:lnT>
                    <a:lnB>
                      <a:noFill/>
                    </a:lnB>
                    <a:solidFill>
                      <a:srgbClr val="FA8170"/>
                    </a:solidFill>
                  </a:tcPr>
                </a:tc>
                <a:tc>
                  <a:txBody>
                    <a:bodyPr/>
                    <a:lstStyle/>
                    <a:p>
                      <a:pPr algn="r" rtl="0" fontAlgn="b"/>
                      <a:r>
                        <a:rPr lang="en-US" sz="800" b="0" i="0" u="none" strike="noStrike">
                          <a:solidFill>
                            <a:srgbClr val="000000"/>
                          </a:solidFill>
                          <a:effectLst/>
                          <a:latin typeface="Calibri" panose="020F0502020204030204" pitchFamily="34" charset="0"/>
                        </a:rPr>
                        <a:t>0.188</a:t>
                      </a:r>
                    </a:p>
                  </a:txBody>
                  <a:tcPr marL="7144" marR="7144" marT="7144" marB="0" anchor="b">
                    <a:lnL>
                      <a:noFill/>
                    </a:lnL>
                    <a:lnR>
                      <a:noFill/>
                    </a:lnR>
                    <a:lnT>
                      <a:noFill/>
                    </a:lnT>
                    <a:lnB>
                      <a:noFill/>
                    </a:lnB>
                    <a:solidFill>
                      <a:srgbClr val="95CC7D"/>
                    </a:solidFill>
                  </a:tcPr>
                </a:tc>
                <a:tc>
                  <a:txBody>
                    <a:bodyPr/>
                    <a:lstStyle/>
                    <a:p>
                      <a:pPr algn="r" rtl="0" fontAlgn="b"/>
                      <a:r>
                        <a:rPr lang="en-US" sz="800" b="0" i="0" u="none" strike="noStrike">
                          <a:solidFill>
                            <a:srgbClr val="000000"/>
                          </a:solidFill>
                          <a:effectLst/>
                          <a:latin typeface="Calibri" panose="020F0502020204030204" pitchFamily="34" charset="0"/>
                        </a:rPr>
                        <a:t>0.17</a:t>
                      </a:r>
                    </a:p>
                  </a:txBody>
                  <a:tcPr marL="7144" marR="7144" marT="7144" marB="0" anchor="b">
                    <a:lnL>
                      <a:noFill/>
                    </a:lnL>
                    <a:lnR>
                      <a:noFill/>
                    </a:lnR>
                    <a:lnT>
                      <a:noFill/>
                    </a:lnT>
                    <a:lnB>
                      <a:noFill/>
                    </a:lnB>
                    <a:solidFill>
                      <a:srgbClr val="8DCA7D"/>
                    </a:solidFill>
                  </a:tcPr>
                </a:tc>
                <a:tc>
                  <a:txBody>
                    <a:bodyPr/>
                    <a:lstStyle/>
                    <a:p>
                      <a:pPr algn="r" rtl="0" fontAlgn="b"/>
                      <a:r>
                        <a:rPr lang="en-US" sz="800" b="0" i="0" u="none" strike="noStrike">
                          <a:solidFill>
                            <a:srgbClr val="000000"/>
                          </a:solidFill>
                          <a:effectLst/>
                          <a:latin typeface="Calibri" panose="020F0502020204030204" pitchFamily="34" charset="0"/>
                        </a:rPr>
                        <a:t>0.213</a:t>
                      </a:r>
                    </a:p>
                  </a:txBody>
                  <a:tcPr marL="7144" marR="7144" marT="7144" marB="0" anchor="b">
                    <a:lnL>
                      <a:noFill/>
                    </a:lnL>
                    <a:lnR>
                      <a:noFill/>
                    </a:lnR>
                    <a:lnT>
                      <a:noFill/>
                    </a:lnT>
                    <a:lnB>
                      <a:noFill/>
                    </a:lnB>
                    <a:solidFill>
                      <a:srgbClr val="A0CF7E"/>
                    </a:solidFill>
                  </a:tcPr>
                </a:tc>
              </a:tr>
              <a:tr h="142875">
                <a:tc>
                  <a:txBody>
                    <a:bodyPr/>
                    <a:lstStyle/>
                    <a:p>
                      <a:pPr algn="l" fontAlgn="b"/>
                      <a:r>
                        <a:rPr lang="en-US" sz="800" b="0" i="0" u="none" strike="noStrike">
                          <a:solidFill>
                            <a:srgbClr val="000000"/>
                          </a:solidFill>
                          <a:effectLst/>
                          <a:latin typeface="Calibri" panose="020F0502020204030204" pitchFamily="34" charset="0"/>
                        </a:rPr>
                        <a:t>Intestine</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2.398</a:t>
                      </a:r>
                    </a:p>
                  </a:txBody>
                  <a:tcPr marL="7144" marR="7144" marT="7144" marB="0" anchor="b">
                    <a:lnL>
                      <a:noFill/>
                    </a:lnL>
                    <a:lnR>
                      <a:noFill/>
                    </a:lnR>
                    <a:lnT>
                      <a:noFill/>
                    </a:lnT>
                    <a:lnB>
                      <a:noFill/>
                    </a:lnB>
                    <a:solidFill>
                      <a:srgbClr val="FFE183"/>
                    </a:solidFill>
                  </a:tcPr>
                </a:tc>
                <a:tc>
                  <a:txBody>
                    <a:bodyPr/>
                    <a:lstStyle/>
                    <a:p>
                      <a:pPr algn="r" rtl="0" fontAlgn="b"/>
                      <a:r>
                        <a:rPr lang="en-US" sz="800" b="0" i="0" u="none" strike="noStrike">
                          <a:solidFill>
                            <a:srgbClr val="000000"/>
                          </a:solidFill>
                          <a:effectLst/>
                          <a:latin typeface="Calibri" panose="020F0502020204030204" pitchFamily="34" charset="0"/>
                        </a:rPr>
                        <a:t>0.126</a:t>
                      </a:r>
                    </a:p>
                  </a:txBody>
                  <a:tcPr marL="7144" marR="7144" marT="7144" marB="0" anchor="b">
                    <a:lnL>
                      <a:noFill/>
                    </a:lnL>
                    <a:lnR>
                      <a:noFill/>
                    </a:lnR>
                    <a:lnT>
                      <a:noFill/>
                    </a:lnT>
                    <a:lnB>
                      <a:noFill/>
                    </a:lnB>
                    <a:solidFill>
                      <a:srgbClr val="78C47C"/>
                    </a:solidFill>
                  </a:tcPr>
                </a:tc>
                <a:tc>
                  <a:txBody>
                    <a:bodyPr/>
                    <a:lstStyle/>
                    <a:p>
                      <a:pPr algn="r" rtl="0" fontAlgn="b"/>
                      <a:r>
                        <a:rPr lang="en-US" sz="800" b="0" i="0" u="none" strike="noStrike">
                          <a:solidFill>
                            <a:srgbClr val="000000"/>
                          </a:solidFill>
                          <a:effectLst/>
                          <a:latin typeface="Calibri" panose="020F0502020204030204" pitchFamily="34" charset="0"/>
                        </a:rPr>
                        <a:t>0.234</a:t>
                      </a:r>
                    </a:p>
                  </a:txBody>
                  <a:tcPr marL="7144" marR="7144" marT="7144" marB="0" anchor="b">
                    <a:lnL>
                      <a:noFill/>
                    </a:lnL>
                    <a:lnR>
                      <a:noFill/>
                    </a:lnR>
                    <a:lnT>
                      <a:noFill/>
                    </a:lnT>
                    <a:lnB>
                      <a:noFill/>
                    </a:lnB>
                    <a:solidFill>
                      <a:srgbClr val="AAD27F"/>
                    </a:solidFill>
                  </a:tcPr>
                </a:tc>
                <a:tc>
                  <a:txBody>
                    <a:bodyPr/>
                    <a:lstStyle/>
                    <a:p>
                      <a:pPr algn="r" rtl="0" fontAlgn="b"/>
                      <a:r>
                        <a:rPr lang="en-US" sz="800" b="0" i="0" u="none" strike="noStrike">
                          <a:solidFill>
                            <a:srgbClr val="000000"/>
                          </a:solidFill>
                          <a:effectLst/>
                          <a:latin typeface="Calibri" panose="020F0502020204030204" pitchFamily="34" charset="0"/>
                        </a:rPr>
                        <a:t>0.136</a:t>
                      </a:r>
                    </a:p>
                  </a:txBody>
                  <a:tcPr marL="7144" marR="7144" marT="7144" marB="0" anchor="b">
                    <a:lnL>
                      <a:noFill/>
                    </a:lnL>
                    <a:lnR>
                      <a:noFill/>
                    </a:lnR>
                    <a:lnT>
                      <a:noFill/>
                    </a:lnT>
                    <a:lnB>
                      <a:noFill/>
                    </a:lnB>
                    <a:solidFill>
                      <a:srgbClr val="7DC57C"/>
                    </a:solidFill>
                  </a:tcPr>
                </a:tc>
              </a:tr>
              <a:tr h="142875">
                <a:tc>
                  <a:txBody>
                    <a:bodyPr/>
                    <a:lstStyle/>
                    <a:p>
                      <a:pPr algn="l" fontAlgn="b"/>
                      <a:r>
                        <a:rPr lang="en-US" sz="800" b="0" i="0" u="none" strike="noStrike">
                          <a:solidFill>
                            <a:srgbClr val="000000"/>
                          </a:solidFill>
                          <a:effectLst/>
                          <a:latin typeface="Calibri" panose="020F0502020204030204" pitchFamily="34" charset="0"/>
                        </a:rPr>
                        <a:t>kidney</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0.811</a:t>
                      </a:r>
                    </a:p>
                  </a:txBody>
                  <a:tcPr marL="7144" marR="7144" marT="7144" marB="0" anchor="b">
                    <a:lnL>
                      <a:noFill/>
                    </a:lnL>
                    <a:lnR>
                      <a:noFill/>
                    </a:lnR>
                    <a:lnT>
                      <a:noFill/>
                    </a:lnT>
                    <a:lnB>
                      <a:noFill/>
                    </a:lnB>
                    <a:solidFill>
                      <a:srgbClr val="FFE984"/>
                    </a:solidFill>
                  </a:tcPr>
                </a:tc>
                <a:tc>
                  <a:txBody>
                    <a:bodyPr/>
                    <a:lstStyle/>
                    <a:p>
                      <a:pPr algn="r" rtl="0" fontAlgn="b"/>
                      <a:r>
                        <a:rPr lang="en-US" sz="800" b="0" i="0" u="none" strike="noStrike">
                          <a:solidFill>
                            <a:srgbClr val="000000"/>
                          </a:solidFill>
                          <a:effectLst/>
                          <a:latin typeface="Calibri" panose="020F0502020204030204" pitchFamily="34" charset="0"/>
                        </a:rPr>
                        <a:t>0.946</a:t>
                      </a:r>
                    </a:p>
                  </a:txBody>
                  <a:tcPr marL="7144" marR="7144" marT="7144" marB="0" anchor="b">
                    <a:lnL>
                      <a:noFill/>
                    </a:lnL>
                    <a:lnR>
                      <a:noFill/>
                    </a:lnR>
                    <a:lnT>
                      <a:noFill/>
                    </a:lnT>
                    <a:lnB>
                      <a:noFill/>
                    </a:lnB>
                    <a:solidFill>
                      <a:srgbClr val="FFE984"/>
                    </a:solidFill>
                  </a:tcPr>
                </a:tc>
                <a:tc>
                  <a:txBody>
                    <a:bodyPr/>
                    <a:lstStyle/>
                    <a:p>
                      <a:pPr algn="r" rtl="0" fontAlgn="b"/>
                      <a:r>
                        <a:rPr lang="en-US" sz="800" b="0" i="0" u="none" strike="noStrike">
                          <a:solidFill>
                            <a:srgbClr val="000000"/>
                          </a:solidFill>
                          <a:effectLst/>
                          <a:latin typeface="Calibri" panose="020F0502020204030204" pitchFamily="34" charset="0"/>
                        </a:rPr>
                        <a:t>0.632</a:t>
                      </a:r>
                    </a:p>
                  </a:txBody>
                  <a:tcPr marL="7144" marR="7144" marT="7144" marB="0" anchor="b">
                    <a:lnL>
                      <a:noFill/>
                    </a:lnL>
                    <a:lnR>
                      <a:noFill/>
                    </a:lnR>
                    <a:lnT>
                      <a:noFill/>
                    </a:lnT>
                    <a:lnB>
                      <a:noFill/>
                    </a:lnB>
                    <a:solidFill>
                      <a:srgbClr val="FFEA84"/>
                    </a:solidFill>
                  </a:tcPr>
                </a:tc>
                <a:tc>
                  <a:txBody>
                    <a:bodyPr/>
                    <a:lstStyle/>
                    <a:p>
                      <a:pPr algn="r" rtl="0" fontAlgn="b"/>
                      <a:r>
                        <a:rPr lang="en-US" sz="800" b="0" i="0" u="none" strike="noStrike">
                          <a:solidFill>
                            <a:srgbClr val="000000"/>
                          </a:solidFill>
                          <a:effectLst/>
                          <a:latin typeface="Calibri" panose="020F0502020204030204" pitchFamily="34" charset="0"/>
                        </a:rPr>
                        <a:t>0.079</a:t>
                      </a:r>
                    </a:p>
                  </a:txBody>
                  <a:tcPr marL="7144" marR="7144" marT="7144" marB="0" anchor="b">
                    <a:lnL>
                      <a:noFill/>
                    </a:lnL>
                    <a:lnR>
                      <a:noFill/>
                    </a:lnR>
                    <a:lnT>
                      <a:noFill/>
                    </a:lnT>
                    <a:lnB>
                      <a:noFill/>
                    </a:lnB>
                    <a:solidFill>
                      <a:srgbClr val="63BE7B"/>
                    </a:solidFill>
                  </a:tcPr>
                </a:tc>
              </a:tr>
              <a:tr h="142875">
                <a:tc>
                  <a:txBody>
                    <a:bodyPr/>
                    <a:lstStyle/>
                    <a:p>
                      <a:pPr algn="l" fontAlgn="b"/>
                      <a:r>
                        <a:rPr lang="en-US" sz="800" b="0" i="0" u="none" strike="noStrike">
                          <a:solidFill>
                            <a:srgbClr val="000000"/>
                          </a:solidFill>
                          <a:effectLst/>
                          <a:latin typeface="Calibri" panose="020F0502020204030204" pitchFamily="34" charset="0"/>
                        </a:rPr>
                        <a:t>liver</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0.373</a:t>
                      </a:r>
                    </a:p>
                  </a:txBody>
                  <a:tcPr marL="7144" marR="7144" marT="7144" marB="0" anchor="b">
                    <a:lnL>
                      <a:noFill/>
                    </a:lnL>
                    <a:lnR>
                      <a:noFill/>
                    </a:lnR>
                    <a:lnT>
                      <a:noFill/>
                    </a:lnT>
                    <a:lnB>
                      <a:noFill/>
                    </a:lnB>
                    <a:solidFill>
                      <a:srgbClr val="EAE582"/>
                    </a:solidFill>
                  </a:tcPr>
                </a:tc>
                <a:tc>
                  <a:txBody>
                    <a:bodyPr/>
                    <a:lstStyle/>
                    <a:p>
                      <a:pPr algn="r" rtl="0" fontAlgn="b"/>
                      <a:r>
                        <a:rPr lang="en-US" sz="800" b="0" i="0" u="none" strike="noStrike">
                          <a:solidFill>
                            <a:srgbClr val="000000"/>
                          </a:solidFill>
                          <a:effectLst/>
                          <a:latin typeface="Calibri" panose="020F0502020204030204" pitchFamily="34" charset="0"/>
                        </a:rPr>
                        <a:t>0.263</a:t>
                      </a:r>
                    </a:p>
                  </a:txBody>
                  <a:tcPr marL="7144" marR="7144" marT="7144" marB="0" anchor="b">
                    <a:lnL>
                      <a:noFill/>
                    </a:lnL>
                    <a:lnR>
                      <a:noFill/>
                    </a:lnR>
                    <a:lnT>
                      <a:noFill/>
                    </a:lnT>
                    <a:lnB>
                      <a:noFill/>
                    </a:lnB>
                    <a:solidFill>
                      <a:srgbClr val="B8D67F"/>
                    </a:solidFill>
                  </a:tcPr>
                </a:tc>
                <a:tc>
                  <a:txBody>
                    <a:bodyPr/>
                    <a:lstStyle/>
                    <a:p>
                      <a:pPr algn="r" rtl="0" fontAlgn="b"/>
                      <a:r>
                        <a:rPr lang="en-US" sz="800" b="0" i="0" u="none" strike="noStrike">
                          <a:solidFill>
                            <a:srgbClr val="000000"/>
                          </a:solidFill>
                          <a:effectLst/>
                          <a:latin typeface="Calibri" panose="020F0502020204030204" pitchFamily="34" charset="0"/>
                        </a:rPr>
                        <a:t>0.997</a:t>
                      </a:r>
                    </a:p>
                  </a:txBody>
                  <a:tcPr marL="7144" marR="7144" marT="7144" marB="0" anchor="b">
                    <a:lnL>
                      <a:noFill/>
                    </a:lnL>
                    <a:lnR>
                      <a:noFill/>
                    </a:lnR>
                    <a:lnT>
                      <a:noFill/>
                    </a:lnT>
                    <a:lnB>
                      <a:noFill/>
                    </a:lnB>
                    <a:solidFill>
                      <a:srgbClr val="FFE984"/>
                    </a:solidFill>
                  </a:tcPr>
                </a:tc>
                <a:tc>
                  <a:txBody>
                    <a:bodyPr/>
                    <a:lstStyle/>
                    <a:p>
                      <a:pPr algn="r" rtl="0" fontAlgn="b"/>
                      <a:r>
                        <a:rPr lang="en-US" sz="800" b="0" i="0" u="none" strike="noStrike">
                          <a:solidFill>
                            <a:srgbClr val="000000"/>
                          </a:solidFill>
                          <a:effectLst/>
                          <a:latin typeface="Calibri" panose="020F0502020204030204" pitchFamily="34" charset="0"/>
                        </a:rPr>
                        <a:t>0.31</a:t>
                      </a:r>
                    </a:p>
                  </a:txBody>
                  <a:tcPr marL="7144" marR="7144" marT="7144" marB="0" anchor="b">
                    <a:lnL>
                      <a:noFill/>
                    </a:lnL>
                    <a:lnR>
                      <a:noFill/>
                    </a:lnR>
                    <a:lnT>
                      <a:noFill/>
                    </a:lnT>
                    <a:lnB>
                      <a:noFill/>
                    </a:lnB>
                    <a:solidFill>
                      <a:srgbClr val="CDDC81"/>
                    </a:solidFill>
                  </a:tcPr>
                </a:tc>
              </a:tr>
              <a:tr h="142875">
                <a:tc>
                  <a:txBody>
                    <a:bodyPr/>
                    <a:lstStyle/>
                    <a:p>
                      <a:pPr algn="l" fontAlgn="b"/>
                      <a:r>
                        <a:rPr lang="en-US" sz="800" b="0" i="0" u="none" strike="noStrike">
                          <a:solidFill>
                            <a:srgbClr val="000000"/>
                          </a:solidFill>
                          <a:effectLst/>
                          <a:latin typeface="Calibri" panose="020F0502020204030204" pitchFamily="34" charset="0"/>
                        </a:rPr>
                        <a:t>Lung</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0.173</a:t>
                      </a:r>
                    </a:p>
                  </a:txBody>
                  <a:tcPr marL="7144" marR="7144" marT="7144" marB="0" anchor="b">
                    <a:lnL>
                      <a:noFill/>
                    </a:lnL>
                    <a:lnR>
                      <a:noFill/>
                    </a:lnR>
                    <a:lnT>
                      <a:noFill/>
                    </a:lnT>
                    <a:lnB>
                      <a:noFill/>
                    </a:lnB>
                    <a:solidFill>
                      <a:srgbClr val="8ECA7D"/>
                    </a:solidFill>
                  </a:tcPr>
                </a:tc>
                <a:tc>
                  <a:txBody>
                    <a:bodyPr/>
                    <a:lstStyle/>
                    <a:p>
                      <a:pPr algn="r" rtl="0" fontAlgn="b"/>
                      <a:r>
                        <a:rPr lang="en-US" sz="800" b="0" i="0" u="none" strike="noStrike">
                          <a:solidFill>
                            <a:srgbClr val="000000"/>
                          </a:solidFill>
                          <a:effectLst/>
                          <a:latin typeface="Calibri" panose="020F0502020204030204" pitchFamily="34" charset="0"/>
                        </a:rPr>
                        <a:t>25.577</a:t>
                      </a:r>
                    </a:p>
                  </a:txBody>
                  <a:tcPr marL="7144" marR="7144" marT="7144" marB="0" anchor="b">
                    <a:lnL>
                      <a:noFill/>
                    </a:lnL>
                    <a:lnR>
                      <a:noFill/>
                    </a:lnR>
                    <a:lnT>
                      <a:noFill/>
                    </a:lnT>
                    <a:lnB>
                      <a:noFill/>
                    </a:lnB>
                    <a:solidFill>
                      <a:srgbClr val="F8696B"/>
                    </a:solidFill>
                  </a:tcPr>
                </a:tc>
                <a:tc>
                  <a:txBody>
                    <a:bodyPr/>
                    <a:lstStyle/>
                    <a:p>
                      <a:pPr algn="r" rtl="0" fontAlgn="b"/>
                      <a:r>
                        <a:rPr lang="en-US" sz="800" b="0" i="0" u="none" strike="noStrike">
                          <a:solidFill>
                            <a:srgbClr val="000000"/>
                          </a:solidFill>
                          <a:effectLst/>
                          <a:latin typeface="Calibri" panose="020F0502020204030204" pitchFamily="34" charset="0"/>
                        </a:rPr>
                        <a:t>0.875</a:t>
                      </a:r>
                    </a:p>
                  </a:txBody>
                  <a:tcPr marL="7144" marR="7144" marT="7144" marB="0" anchor="b">
                    <a:lnL>
                      <a:noFill/>
                    </a:lnL>
                    <a:lnR>
                      <a:noFill/>
                    </a:lnR>
                    <a:lnT>
                      <a:noFill/>
                    </a:lnT>
                    <a:lnB>
                      <a:noFill/>
                    </a:lnB>
                    <a:solidFill>
                      <a:srgbClr val="FFE984"/>
                    </a:solidFill>
                  </a:tcPr>
                </a:tc>
                <a:tc>
                  <a:txBody>
                    <a:bodyPr/>
                    <a:lstStyle/>
                    <a:p>
                      <a:pPr algn="r" rtl="0" fontAlgn="b"/>
                      <a:r>
                        <a:rPr lang="en-US" sz="800" b="0" i="0" u="none" strike="noStrike">
                          <a:solidFill>
                            <a:srgbClr val="000000"/>
                          </a:solidFill>
                          <a:effectLst/>
                          <a:latin typeface="Calibri" panose="020F0502020204030204" pitchFamily="34" charset="0"/>
                        </a:rPr>
                        <a:t>0.576</a:t>
                      </a:r>
                    </a:p>
                  </a:txBody>
                  <a:tcPr marL="7144" marR="7144" marT="7144" marB="0" anchor="b">
                    <a:lnL>
                      <a:noFill/>
                    </a:lnL>
                    <a:lnR>
                      <a:noFill/>
                    </a:lnR>
                    <a:lnT>
                      <a:noFill/>
                    </a:lnT>
                    <a:lnB>
                      <a:noFill/>
                    </a:lnB>
                    <a:solidFill>
                      <a:srgbClr val="FFEB84"/>
                    </a:solidFill>
                  </a:tcPr>
                </a:tc>
              </a:tr>
              <a:tr h="142875">
                <a:tc>
                  <a:txBody>
                    <a:bodyPr/>
                    <a:lstStyle/>
                    <a:p>
                      <a:pPr algn="l" fontAlgn="b"/>
                      <a:r>
                        <a:rPr lang="en-US" sz="800" b="0" i="0" u="none" strike="noStrike">
                          <a:solidFill>
                            <a:srgbClr val="000000"/>
                          </a:solidFill>
                          <a:effectLst/>
                          <a:latin typeface="Calibri" panose="020F0502020204030204" pitchFamily="34" charset="0"/>
                        </a:rPr>
                        <a:t>Pancreas</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0.643</a:t>
                      </a:r>
                    </a:p>
                  </a:txBody>
                  <a:tcPr marL="7144" marR="7144" marT="7144" marB="0" anchor="b">
                    <a:lnL>
                      <a:noFill/>
                    </a:lnL>
                    <a:lnR>
                      <a:noFill/>
                    </a:lnR>
                    <a:lnT>
                      <a:noFill/>
                    </a:lnT>
                    <a:lnB>
                      <a:noFill/>
                    </a:lnB>
                    <a:solidFill>
                      <a:srgbClr val="FFEA84"/>
                    </a:solidFill>
                  </a:tcPr>
                </a:tc>
                <a:tc>
                  <a:txBody>
                    <a:bodyPr/>
                    <a:lstStyle/>
                    <a:p>
                      <a:pPr algn="r" rtl="0" fontAlgn="b"/>
                      <a:r>
                        <a:rPr lang="en-US" sz="800" b="0" i="0" u="none" strike="noStrike">
                          <a:solidFill>
                            <a:srgbClr val="000000"/>
                          </a:solidFill>
                          <a:effectLst/>
                          <a:latin typeface="Calibri" panose="020F0502020204030204" pitchFamily="34" charset="0"/>
                        </a:rPr>
                        <a:t>0.232</a:t>
                      </a:r>
                    </a:p>
                  </a:txBody>
                  <a:tcPr marL="7144" marR="7144" marT="7144" marB="0" anchor="b">
                    <a:lnL>
                      <a:noFill/>
                    </a:lnL>
                    <a:lnR>
                      <a:noFill/>
                    </a:lnR>
                    <a:lnT>
                      <a:noFill/>
                    </a:lnT>
                    <a:lnB>
                      <a:noFill/>
                    </a:lnB>
                    <a:solidFill>
                      <a:srgbClr val="A9D27F"/>
                    </a:solidFill>
                  </a:tcPr>
                </a:tc>
                <a:tc>
                  <a:txBody>
                    <a:bodyPr/>
                    <a:lstStyle/>
                    <a:p>
                      <a:pPr algn="r" rtl="0" fontAlgn="b"/>
                      <a:r>
                        <a:rPr lang="en-US" sz="800" b="0" i="0" u="none" strike="noStrike">
                          <a:solidFill>
                            <a:srgbClr val="000000"/>
                          </a:solidFill>
                          <a:effectLst/>
                          <a:latin typeface="Calibri" panose="020F0502020204030204" pitchFamily="34" charset="0"/>
                        </a:rPr>
                        <a:t>6.324</a:t>
                      </a:r>
                    </a:p>
                  </a:txBody>
                  <a:tcPr marL="7144" marR="7144" marT="7144" marB="0" anchor="b">
                    <a:lnL>
                      <a:noFill/>
                    </a:lnL>
                    <a:lnR>
                      <a:noFill/>
                    </a:lnR>
                    <a:lnT>
                      <a:noFill/>
                    </a:lnT>
                    <a:lnB>
                      <a:noFill/>
                    </a:lnB>
                    <a:solidFill>
                      <a:srgbClr val="FECD7F"/>
                    </a:solidFill>
                  </a:tcPr>
                </a:tc>
                <a:tc>
                  <a:txBody>
                    <a:bodyPr/>
                    <a:lstStyle/>
                    <a:p>
                      <a:pPr algn="r" rtl="0" fontAlgn="b"/>
                      <a:r>
                        <a:rPr lang="en-US" sz="800" b="0" i="0" u="none" strike="noStrike">
                          <a:solidFill>
                            <a:srgbClr val="000000"/>
                          </a:solidFill>
                          <a:effectLst/>
                          <a:latin typeface="Calibri" panose="020F0502020204030204" pitchFamily="34" charset="0"/>
                        </a:rPr>
                        <a:t>0.756</a:t>
                      </a:r>
                    </a:p>
                  </a:txBody>
                  <a:tcPr marL="7144" marR="7144" marT="7144" marB="0" anchor="b">
                    <a:lnL>
                      <a:noFill/>
                    </a:lnL>
                    <a:lnR>
                      <a:noFill/>
                    </a:lnR>
                    <a:lnT>
                      <a:noFill/>
                    </a:lnT>
                    <a:lnB>
                      <a:noFill/>
                    </a:lnB>
                    <a:solidFill>
                      <a:srgbClr val="FFEA84"/>
                    </a:solidFill>
                  </a:tcPr>
                </a:tc>
              </a:tr>
              <a:tr h="142875">
                <a:tc>
                  <a:txBody>
                    <a:bodyPr/>
                    <a:lstStyle/>
                    <a:p>
                      <a:pPr algn="l" fontAlgn="b"/>
                      <a:r>
                        <a:rPr lang="en-US" sz="800" b="0" i="0" u="none" strike="noStrike">
                          <a:solidFill>
                            <a:srgbClr val="000000"/>
                          </a:solidFill>
                          <a:effectLst/>
                          <a:latin typeface="Calibri" panose="020F0502020204030204" pitchFamily="34" charset="0"/>
                        </a:rPr>
                        <a:t>Spleen</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0.935</a:t>
                      </a:r>
                    </a:p>
                  </a:txBody>
                  <a:tcPr marL="7144" marR="7144" marT="7144" marB="0" anchor="b">
                    <a:lnL>
                      <a:noFill/>
                    </a:lnL>
                    <a:lnR>
                      <a:noFill/>
                    </a:lnR>
                    <a:lnT>
                      <a:noFill/>
                    </a:lnT>
                    <a:lnB>
                      <a:noFill/>
                    </a:lnB>
                    <a:solidFill>
                      <a:srgbClr val="FFE984"/>
                    </a:solidFill>
                  </a:tcPr>
                </a:tc>
                <a:tc>
                  <a:txBody>
                    <a:bodyPr/>
                    <a:lstStyle/>
                    <a:p>
                      <a:pPr algn="r" rtl="0" fontAlgn="b"/>
                      <a:r>
                        <a:rPr lang="en-US" sz="800" b="0" i="0" u="none" strike="noStrike">
                          <a:solidFill>
                            <a:srgbClr val="000000"/>
                          </a:solidFill>
                          <a:effectLst/>
                          <a:latin typeface="Calibri" panose="020F0502020204030204" pitchFamily="34" charset="0"/>
                        </a:rPr>
                        <a:t>1.067</a:t>
                      </a:r>
                    </a:p>
                  </a:txBody>
                  <a:tcPr marL="7144" marR="7144" marT="7144" marB="0" anchor="b">
                    <a:lnL>
                      <a:noFill/>
                    </a:lnL>
                    <a:lnR>
                      <a:noFill/>
                    </a:lnR>
                    <a:lnT>
                      <a:noFill/>
                    </a:lnT>
                    <a:lnB>
                      <a:noFill/>
                    </a:lnB>
                    <a:solidFill>
                      <a:srgbClr val="FFE884"/>
                    </a:solidFill>
                  </a:tcPr>
                </a:tc>
                <a:tc>
                  <a:txBody>
                    <a:bodyPr/>
                    <a:lstStyle/>
                    <a:p>
                      <a:pPr algn="r" rtl="0" fontAlgn="b"/>
                      <a:r>
                        <a:rPr lang="en-US" sz="800" b="0" i="0" u="none" strike="noStrike">
                          <a:solidFill>
                            <a:srgbClr val="000000"/>
                          </a:solidFill>
                          <a:effectLst/>
                          <a:latin typeface="Calibri" panose="020F0502020204030204" pitchFamily="34" charset="0"/>
                        </a:rPr>
                        <a:t>0.231</a:t>
                      </a:r>
                    </a:p>
                  </a:txBody>
                  <a:tcPr marL="7144" marR="7144" marT="7144" marB="0" anchor="b">
                    <a:lnL>
                      <a:noFill/>
                    </a:lnL>
                    <a:lnR>
                      <a:noFill/>
                    </a:lnR>
                    <a:lnT>
                      <a:noFill/>
                    </a:lnT>
                    <a:lnB>
                      <a:noFill/>
                    </a:lnB>
                    <a:solidFill>
                      <a:srgbClr val="A9D27F"/>
                    </a:solidFill>
                  </a:tcPr>
                </a:tc>
                <a:tc>
                  <a:txBody>
                    <a:bodyPr/>
                    <a:lstStyle/>
                    <a:p>
                      <a:pPr algn="r" rtl="0" fontAlgn="b"/>
                      <a:r>
                        <a:rPr lang="en-US" sz="800" b="0" i="0" u="none" strike="noStrike">
                          <a:solidFill>
                            <a:srgbClr val="000000"/>
                          </a:solidFill>
                          <a:effectLst/>
                          <a:latin typeface="Calibri" panose="020F0502020204030204" pitchFamily="34" charset="0"/>
                        </a:rPr>
                        <a:t>0.245</a:t>
                      </a:r>
                    </a:p>
                  </a:txBody>
                  <a:tcPr marL="7144" marR="7144" marT="7144" marB="0" anchor="b">
                    <a:lnL>
                      <a:noFill/>
                    </a:lnL>
                    <a:lnR>
                      <a:noFill/>
                    </a:lnR>
                    <a:lnT>
                      <a:noFill/>
                    </a:lnT>
                    <a:lnB>
                      <a:noFill/>
                    </a:lnB>
                    <a:solidFill>
                      <a:srgbClr val="AFD47F"/>
                    </a:solidFill>
                  </a:tcPr>
                </a:tc>
              </a:tr>
              <a:tr h="142875">
                <a:tc>
                  <a:txBody>
                    <a:bodyPr/>
                    <a:lstStyle/>
                    <a:p>
                      <a:pPr algn="l" fontAlgn="b"/>
                      <a:r>
                        <a:rPr lang="en-US" sz="800" b="0" i="0" u="none" strike="noStrike">
                          <a:solidFill>
                            <a:srgbClr val="000000"/>
                          </a:solidFill>
                          <a:effectLst/>
                          <a:latin typeface="Calibri" panose="020F0502020204030204" pitchFamily="34" charset="0"/>
                        </a:rPr>
                        <a:t>Stomach</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1.222</a:t>
                      </a:r>
                    </a:p>
                  </a:txBody>
                  <a:tcPr marL="7144" marR="7144" marT="7144" marB="0" anchor="b">
                    <a:lnL>
                      <a:noFill/>
                    </a:lnL>
                    <a:lnR>
                      <a:noFill/>
                    </a:lnR>
                    <a:lnT>
                      <a:noFill/>
                    </a:lnT>
                    <a:lnB>
                      <a:noFill/>
                    </a:lnB>
                    <a:solidFill>
                      <a:srgbClr val="FFE784"/>
                    </a:solidFill>
                  </a:tcPr>
                </a:tc>
                <a:tc>
                  <a:txBody>
                    <a:bodyPr/>
                    <a:lstStyle/>
                    <a:p>
                      <a:pPr algn="r" rtl="0" fontAlgn="b"/>
                      <a:r>
                        <a:rPr lang="en-US" sz="800" b="0" i="0" u="none" strike="noStrike">
                          <a:solidFill>
                            <a:srgbClr val="000000"/>
                          </a:solidFill>
                          <a:effectLst/>
                          <a:latin typeface="Calibri" panose="020F0502020204030204" pitchFamily="34" charset="0"/>
                        </a:rPr>
                        <a:t>0.542</a:t>
                      </a:r>
                    </a:p>
                  </a:txBody>
                  <a:tcPr marL="7144" marR="7144" marT="7144" marB="0" anchor="b">
                    <a:lnL>
                      <a:noFill/>
                    </a:lnL>
                    <a:lnR>
                      <a:noFill/>
                    </a:lnR>
                    <a:lnT>
                      <a:noFill/>
                    </a:lnT>
                    <a:lnB>
                      <a:noFill/>
                    </a:lnB>
                    <a:solidFill>
                      <a:srgbClr val="FFEB84"/>
                    </a:solidFill>
                  </a:tcPr>
                </a:tc>
                <a:tc>
                  <a:txBody>
                    <a:bodyPr/>
                    <a:lstStyle/>
                    <a:p>
                      <a:pPr algn="r" rtl="0" fontAlgn="b"/>
                      <a:r>
                        <a:rPr lang="en-US" sz="800" b="0" i="0" u="none" strike="noStrike">
                          <a:solidFill>
                            <a:srgbClr val="000000"/>
                          </a:solidFill>
                          <a:effectLst/>
                          <a:latin typeface="Calibri" panose="020F0502020204030204" pitchFamily="34" charset="0"/>
                        </a:rPr>
                        <a:t>0.209</a:t>
                      </a:r>
                    </a:p>
                  </a:txBody>
                  <a:tcPr marL="7144" marR="7144" marT="7144" marB="0" anchor="b">
                    <a:lnL>
                      <a:noFill/>
                    </a:lnL>
                    <a:lnR>
                      <a:noFill/>
                    </a:lnR>
                    <a:lnT>
                      <a:noFill/>
                    </a:lnT>
                    <a:lnB>
                      <a:noFill/>
                    </a:lnB>
                    <a:solidFill>
                      <a:srgbClr val="9FCF7E"/>
                    </a:solidFill>
                  </a:tcPr>
                </a:tc>
                <a:tc>
                  <a:txBody>
                    <a:bodyPr/>
                    <a:lstStyle/>
                    <a:p>
                      <a:pPr algn="r" rtl="0" fontAlgn="b"/>
                      <a:r>
                        <a:rPr lang="en-US" sz="800" b="0" i="0" u="none" strike="noStrike">
                          <a:solidFill>
                            <a:srgbClr val="000000"/>
                          </a:solidFill>
                          <a:effectLst/>
                          <a:latin typeface="Calibri" panose="020F0502020204030204" pitchFamily="34" charset="0"/>
                        </a:rPr>
                        <a:t>0.46</a:t>
                      </a:r>
                    </a:p>
                  </a:txBody>
                  <a:tcPr marL="7144" marR="7144" marT="7144" marB="0" anchor="b">
                    <a:lnL>
                      <a:noFill/>
                    </a:lnL>
                    <a:lnR>
                      <a:noFill/>
                    </a:lnR>
                    <a:lnT>
                      <a:noFill/>
                    </a:lnT>
                    <a:lnB>
                      <a:noFill/>
                    </a:lnB>
                    <a:solidFill>
                      <a:srgbClr val="FFEB84"/>
                    </a:solidFill>
                  </a:tcPr>
                </a:tc>
              </a:tr>
              <a:tr h="142875">
                <a:tc>
                  <a:txBody>
                    <a:bodyPr/>
                    <a:lstStyle/>
                    <a:p>
                      <a:pPr algn="l" fontAlgn="b"/>
                      <a:r>
                        <a:rPr lang="en-US" sz="800" b="0" i="0" u="none" strike="noStrike">
                          <a:solidFill>
                            <a:srgbClr val="000000"/>
                          </a:solidFill>
                          <a:effectLst/>
                          <a:latin typeface="Calibri" panose="020F0502020204030204" pitchFamily="34" charset="0"/>
                        </a:rPr>
                        <a:t>WBC</a:t>
                      </a:r>
                    </a:p>
                  </a:txBody>
                  <a:tcPr marL="7144" marR="7144" marT="7144" marB="0" anchor="b">
                    <a:lnL>
                      <a:noFill/>
                    </a:lnL>
                    <a:lnR>
                      <a:noFill/>
                    </a:lnR>
                    <a:lnT>
                      <a:noFill/>
                    </a:lnT>
                    <a:lnB>
                      <a:noFill/>
                    </a:lnB>
                  </a:tcPr>
                </a:tc>
                <a:tc>
                  <a:txBody>
                    <a:bodyPr/>
                    <a:lstStyle/>
                    <a:p>
                      <a:pPr algn="r" rtl="0" fontAlgn="b"/>
                      <a:r>
                        <a:rPr lang="en-US" sz="800" b="0" i="0" u="none" strike="noStrike">
                          <a:solidFill>
                            <a:srgbClr val="000000"/>
                          </a:solidFill>
                          <a:effectLst/>
                          <a:latin typeface="Calibri" panose="020F0502020204030204" pitchFamily="34" charset="0"/>
                        </a:rPr>
                        <a:t>0.742</a:t>
                      </a:r>
                    </a:p>
                  </a:txBody>
                  <a:tcPr marL="7144" marR="7144" marT="7144" marB="0" anchor="b">
                    <a:lnL>
                      <a:noFill/>
                    </a:lnL>
                    <a:lnR>
                      <a:noFill/>
                    </a:lnR>
                    <a:lnT>
                      <a:noFill/>
                    </a:lnT>
                    <a:lnB>
                      <a:noFill/>
                    </a:lnB>
                    <a:solidFill>
                      <a:srgbClr val="FFEA84"/>
                    </a:solidFill>
                  </a:tcPr>
                </a:tc>
                <a:tc>
                  <a:txBody>
                    <a:bodyPr/>
                    <a:lstStyle/>
                    <a:p>
                      <a:pPr algn="r" rtl="0" fontAlgn="b"/>
                      <a:r>
                        <a:rPr lang="en-US" sz="800" b="0" i="0" u="none" strike="noStrike">
                          <a:solidFill>
                            <a:srgbClr val="000000"/>
                          </a:solidFill>
                          <a:effectLst/>
                          <a:latin typeface="Calibri" panose="020F0502020204030204" pitchFamily="34" charset="0"/>
                        </a:rPr>
                        <a:t>0.6</a:t>
                      </a:r>
                    </a:p>
                  </a:txBody>
                  <a:tcPr marL="7144" marR="7144" marT="7144" marB="0" anchor="b">
                    <a:lnL>
                      <a:noFill/>
                    </a:lnL>
                    <a:lnR>
                      <a:noFill/>
                    </a:lnR>
                    <a:lnT>
                      <a:noFill/>
                    </a:lnT>
                    <a:lnB>
                      <a:noFill/>
                    </a:lnB>
                    <a:solidFill>
                      <a:srgbClr val="FFEB84"/>
                    </a:solidFill>
                  </a:tcPr>
                </a:tc>
                <a:tc>
                  <a:txBody>
                    <a:bodyPr/>
                    <a:lstStyle/>
                    <a:p>
                      <a:pPr algn="r" rtl="0" fontAlgn="b"/>
                      <a:r>
                        <a:rPr lang="en-US" sz="800" b="0" i="0" u="none" strike="noStrike">
                          <a:solidFill>
                            <a:srgbClr val="000000"/>
                          </a:solidFill>
                          <a:effectLst/>
                          <a:latin typeface="Calibri" panose="020F0502020204030204" pitchFamily="34" charset="0"/>
                        </a:rPr>
                        <a:t>0.18</a:t>
                      </a:r>
                    </a:p>
                  </a:txBody>
                  <a:tcPr marL="7144" marR="7144" marT="7144" marB="0" anchor="b">
                    <a:lnL>
                      <a:noFill/>
                    </a:lnL>
                    <a:lnR>
                      <a:noFill/>
                    </a:lnR>
                    <a:lnT>
                      <a:noFill/>
                    </a:lnT>
                    <a:lnB>
                      <a:noFill/>
                    </a:lnB>
                    <a:solidFill>
                      <a:srgbClr val="91CB7D"/>
                    </a:solidFill>
                  </a:tcPr>
                </a:tc>
                <a:tc>
                  <a:txBody>
                    <a:bodyPr/>
                    <a:lstStyle/>
                    <a:p>
                      <a:pPr algn="r" rtl="0" fontAlgn="b"/>
                      <a:r>
                        <a:rPr lang="en-US" sz="800" b="0" i="0" u="none" strike="noStrike">
                          <a:solidFill>
                            <a:srgbClr val="000000"/>
                          </a:solidFill>
                          <a:effectLst/>
                          <a:latin typeface="Calibri" panose="020F0502020204030204" pitchFamily="34" charset="0"/>
                        </a:rPr>
                        <a:t>17.075</a:t>
                      </a:r>
                    </a:p>
                  </a:txBody>
                  <a:tcPr marL="7144" marR="7144" marT="7144" marB="0" anchor="b">
                    <a:lnL>
                      <a:noFill/>
                    </a:lnL>
                    <a:lnR>
                      <a:noFill/>
                    </a:lnR>
                    <a:lnT>
                      <a:noFill/>
                    </a:lnT>
                    <a:lnB>
                      <a:noFill/>
                    </a:lnB>
                    <a:solidFill>
                      <a:srgbClr val="FB9574"/>
                    </a:solidFill>
                  </a:tcPr>
                </a:tc>
              </a:tr>
              <a:tr h="142875">
                <a:tc>
                  <a:txBody>
                    <a:bodyPr/>
                    <a:lstStyle/>
                    <a:p>
                      <a:pPr algn="l" fontAlgn="b"/>
                      <a:r>
                        <a:rPr lang="en-US" sz="800" b="0" i="0" u="none" strike="noStrike">
                          <a:solidFill>
                            <a:srgbClr val="000000"/>
                          </a:solidFill>
                          <a:effectLst/>
                          <a:latin typeface="Calibri" panose="020F0502020204030204" pitchFamily="34" charset="0"/>
                        </a:rPr>
                        <a:t>Sensitivity</a:t>
                      </a:r>
                    </a:p>
                  </a:txBody>
                  <a:tcPr marL="7144" marR="7144" marT="7144"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0.726207</a:t>
                      </a:r>
                    </a:p>
                  </a:txBody>
                  <a:tcPr marL="7144" marR="7144" marT="7144"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0.852567</a:t>
                      </a:r>
                    </a:p>
                  </a:txBody>
                  <a:tcPr marL="7144" marR="7144" marT="7144"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0.6324</a:t>
                      </a:r>
                    </a:p>
                  </a:txBody>
                  <a:tcPr marL="7144" marR="7144" marT="7144"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0.85375</a:t>
                      </a:r>
                    </a:p>
                  </a:txBody>
                  <a:tcPr marL="7144" marR="7144" marT="7144" marB="0" anchor="b">
                    <a:lnL>
                      <a:noFill/>
                    </a:lnL>
                    <a:lnR>
                      <a:noFill/>
                    </a:lnR>
                    <a:lnT>
                      <a:noFill/>
                    </a:lnT>
                    <a:lnB>
                      <a:noFill/>
                    </a:lnB>
                  </a:tcPr>
                </a:tc>
              </a:tr>
            </a:tbl>
          </a:graphicData>
        </a:graphic>
      </p:graphicFrame>
      <p:sp>
        <p:nvSpPr>
          <p:cNvPr id="13" name="Rectangle 12"/>
          <p:cNvSpPr/>
          <p:nvPr/>
        </p:nvSpPr>
        <p:spPr>
          <a:xfrm>
            <a:off x="5411392" y="5239621"/>
            <a:ext cx="3302507" cy="346249"/>
          </a:xfrm>
          <a:prstGeom prst="rect">
            <a:avLst/>
          </a:prstGeom>
        </p:spPr>
        <p:txBody>
          <a:bodyPr wrap="none">
            <a:spAutoFit/>
          </a:bodyPr>
          <a:lstStyle/>
          <a:p>
            <a:r>
              <a:rPr lang="en-US" altLang="zh-CN" sz="825"/>
              <a:t>1000 iteration, 69 predictors</a:t>
            </a:r>
          </a:p>
          <a:p>
            <a:r>
              <a:rPr lang="en-US" sz="825"/>
              <a:t>95% confidence interval will be calculated after all the iteration finished.</a:t>
            </a:r>
            <a:endParaRPr lang="en-US" sz="825"/>
          </a:p>
        </p:txBody>
      </p:sp>
    </p:spTree>
    <p:extLst>
      <p:ext uri="{BB962C8B-B14F-4D97-AF65-F5344CB8AC3E}">
        <p14:creationId xmlns:p14="http://schemas.microsoft.com/office/powerpoint/2010/main" val="348930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73" y="448227"/>
            <a:ext cx="9217891" cy="461665"/>
          </a:xfrm>
          <a:prstGeom prst="rect">
            <a:avLst/>
          </a:prstGeom>
        </p:spPr>
        <p:txBody>
          <a:bodyPr wrap="square">
            <a:spAutoFit/>
          </a:bodyPr>
          <a:lstStyle/>
          <a:p>
            <a:pPr algn="ctr"/>
            <a:r>
              <a:rPr lang="en-US" sz="2400" dirty="0" smtClean="0">
                <a:solidFill>
                  <a:srgbClr val="000000"/>
                </a:solidFill>
                <a:latin typeface="Arial" panose="020B0604020202020204" pitchFamily="34" charset="0"/>
              </a:rPr>
              <a:t>Methylation haplotype and block in individual level</a:t>
            </a:r>
            <a:endParaRPr lang="en-US" sz="2400" dirty="0">
              <a:solidFill>
                <a:srgbClr val="000000"/>
              </a:solidFill>
              <a:latin typeface="Arial" panose="020B0604020202020204" pitchFamily="34" charset="0"/>
            </a:endParaRPr>
          </a:p>
        </p:txBody>
      </p:sp>
      <p:pic>
        <p:nvPicPr>
          <p:cNvPr id="4" name="Picture 2" descr="http://www.eurac.edu/en/research/health/biomed/services/PublishingImages/all_computation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934"/>
          <a:stretch/>
        </p:blipFill>
        <p:spPr bwMode="auto">
          <a:xfrm>
            <a:off x="5174100" y="4135605"/>
            <a:ext cx="3068320" cy="172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35040" y="5925477"/>
            <a:ext cx="2573140" cy="307777"/>
          </a:xfrm>
          <a:prstGeom prst="rect">
            <a:avLst/>
          </a:prstGeom>
          <a:noFill/>
        </p:spPr>
        <p:txBody>
          <a:bodyPr wrap="none" rtlCol="0">
            <a:spAutoFit/>
          </a:bodyPr>
          <a:lstStyle/>
          <a:p>
            <a:r>
              <a:rPr lang="en-US" sz="1400" dirty="0" smtClean="0">
                <a:latin typeface="Arial Unicode MS" panose="020B0604020202020204" pitchFamily="34" charset="-128"/>
                <a:ea typeface="Arial Unicode MS" panose="020B0604020202020204" pitchFamily="34" charset="-128"/>
                <a:cs typeface="Arial Unicode MS" panose="020B0604020202020204" pitchFamily="34" charset="-128"/>
              </a:rPr>
              <a:t>Methylations haplotype blocks</a:t>
            </a:r>
            <a:endParaRPr lang="en-US" sz="1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9" name="Table 8"/>
          <p:cNvGraphicFramePr>
            <a:graphicFrameLocks noGrp="1"/>
          </p:cNvGraphicFramePr>
          <p:nvPr>
            <p:extLst>
              <p:ext uri="{D42A27DB-BD31-4B8C-83A1-F6EECF244321}">
                <p14:modId xmlns:p14="http://schemas.microsoft.com/office/powerpoint/2010/main" val="2937171521"/>
              </p:ext>
            </p:extLst>
          </p:nvPr>
        </p:nvGraphicFramePr>
        <p:xfrm>
          <a:off x="678017" y="1300442"/>
          <a:ext cx="3430156" cy="1270433"/>
        </p:xfrm>
        <a:graphic>
          <a:graphicData uri="http://schemas.openxmlformats.org/drawingml/2006/table">
            <a:tbl>
              <a:tblPr>
                <a:tableStyleId>{2D5ABB26-0587-4C30-8999-92F81FD0307C}</a:tableStyleId>
              </a:tblPr>
              <a:tblGrid>
                <a:gridCol w="553107"/>
                <a:gridCol w="1057148"/>
                <a:gridCol w="762753"/>
                <a:gridCol w="1057148"/>
              </a:tblGrid>
              <a:tr h="219085">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gridSpan="2">
                  <a:txBody>
                    <a:bodyPr/>
                    <a:lstStyle/>
                    <a:p>
                      <a:pPr algn="ctr" fontAlgn="b"/>
                      <a:r>
                        <a:rPr lang="en-US" sz="1400" u="none" strike="noStrike" dirty="0" err="1">
                          <a:effectLst/>
                        </a:rPr>
                        <a:t>CpG</a:t>
                      </a:r>
                      <a:r>
                        <a:rPr lang="en-US" sz="1400" u="none" strike="noStrike" dirty="0">
                          <a:effectLst/>
                        </a:rPr>
                        <a:t> B</a:t>
                      </a:r>
                      <a:endParaRPr lang="en-US" sz="1400" b="0" i="0" u="none" strike="noStrike" dirty="0">
                        <a:solidFill>
                          <a:srgbClr val="000000"/>
                        </a:solidFill>
                        <a:effectLst/>
                        <a:latin typeface="Calibri" panose="020F0502020204030204" pitchFamily="34" charset="0"/>
                      </a:endParaRPr>
                    </a:p>
                  </a:txBody>
                  <a:tcPr marL="13203" marR="13203" marT="13203" marB="0" anchor="b"/>
                </a:tc>
                <a:tc hMerge="1">
                  <a:txBody>
                    <a:bodyPr/>
                    <a:lstStyle/>
                    <a:p>
                      <a:endParaRPr lang="en-US"/>
                    </a:p>
                  </a:txBody>
                  <a:tcPr/>
                </a:tc>
              </a:tr>
              <a:tr h="427548">
                <a:tc>
                  <a:txBody>
                    <a:bodyPr/>
                    <a:lstStyle/>
                    <a:p>
                      <a:pPr algn="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Meth(1)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err="1" smtClean="0">
                          <a:effectLst/>
                        </a:rPr>
                        <a:t>Unmeth</a:t>
                      </a:r>
                      <a:r>
                        <a:rPr lang="en-US" sz="1400" u="none" strike="noStrike" dirty="0" smtClean="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13203" marR="13203" marT="13203" marB="0" anchor="b"/>
                </a:tc>
              </a:tr>
              <a:tr h="333420">
                <a:tc rowSpan="2">
                  <a:txBody>
                    <a:bodyPr/>
                    <a:lstStyle/>
                    <a:p>
                      <a:pPr algn="r" fontAlgn="ctr"/>
                      <a:r>
                        <a:rPr lang="en-US" sz="1400" u="none" strike="noStrike" dirty="0" err="1" smtClean="0">
                          <a:effectLst/>
                        </a:rPr>
                        <a:t>CpG</a:t>
                      </a:r>
                      <a:r>
                        <a:rPr lang="en-US" sz="1400" u="none" strike="noStrike" dirty="0" smtClean="0">
                          <a:effectLst/>
                        </a:rPr>
                        <a:t> A</a:t>
                      </a:r>
                      <a:endParaRPr lang="en-US" sz="1400" b="0" i="0" u="none" strike="noStrike" dirty="0">
                        <a:solidFill>
                          <a:srgbClr val="000000"/>
                        </a:solidFill>
                        <a:effectLst/>
                        <a:latin typeface="Calibri" panose="020F0502020204030204" pitchFamily="34" charset="0"/>
                      </a:endParaRPr>
                    </a:p>
                  </a:txBody>
                  <a:tcPr marL="13203" marR="13203" marT="13203" marB="0" anchor="ctr"/>
                </a:tc>
                <a:tc>
                  <a:txBody>
                    <a:bodyPr/>
                    <a:lstStyle/>
                    <a:p>
                      <a:pPr algn="r" fontAlgn="b"/>
                      <a:r>
                        <a:rPr lang="en-US" sz="1400" u="none" strike="noStrike" dirty="0">
                          <a:effectLst/>
                        </a:rPr>
                        <a:t>Meth(1)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P(1,1)</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P(1,0)</a:t>
                      </a:r>
                      <a:endParaRPr lang="en-US" sz="1400" b="0" i="0" u="none" strike="noStrike" dirty="0">
                        <a:solidFill>
                          <a:srgbClr val="000000"/>
                        </a:solidFill>
                        <a:effectLst/>
                        <a:latin typeface="Calibri" panose="020F0502020204030204" pitchFamily="34" charset="0"/>
                      </a:endParaRPr>
                    </a:p>
                  </a:txBody>
                  <a:tcPr marL="13203" marR="13203" marT="13203" marB="0" anchor="b"/>
                </a:tc>
              </a:tr>
              <a:tr h="282902">
                <a:tc vMerge="1">
                  <a:txBody>
                    <a:bodyPr/>
                    <a:lstStyle/>
                    <a:p>
                      <a:endParaRPr lang="en-US"/>
                    </a:p>
                  </a:txBody>
                  <a:tcPr/>
                </a:tc>
                <a:tc>
                  <a:txBody>
                    <a:bodyPr/>
                    <a:lstStyle/>
                    <a:p>
                      <a:pPr algn="r" fontAlgn="b"/>
                      <a:r>
                        <a:rPr lang="en-US" sz="1400" u="none" strike="noStrike" dirty="0" err="1" smtClean="0">
                          <a:effectLst/>
                        </a:rPr>
                        <a:t>Unmeth</a:t>
                      </a:r>
                      <a:r>
                        <a:rPr lang="en-US" sz="1400" u="none" strike="noStrike" dirty="0" smtClean="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a:effectLst/>
                        </a:rPr>
                        <a:t>P(0,1)</a:t>
                      </a:r>
                      <a:endParaRPr lang="en-US" sz="1400" b="0" i="0" u="none" strike="noStrike">
                        <a:solidFill>
                          <a:srgbClr val="000000"/>
                        </a:solidFill>
                        <a:effectLst/>
                        <a:latin typeface="Calibri" panose="020F0502020204030204" pitchFamily="34" charset="0"/>
                      </a:endParaRPr>
                    </a:p>
                  </a:txBody>
                  <a:tcPr marL="13203" marR="13203" marT="13203" marB="0" anchor="b"/>
                </a:tc>
                <a:tc>
                  <a:txBody>
                    <a:bodyPr/>
                    <a:lstStyle/>
                    <a:p>
                      <a:pPr algn="r" fontAlgn="b"/>
                      <a:r>
                        <a:rPr lang="en-US" sz="1400" u="none" strike="noStrike" dirty="0">
                          <a:effectLst/>
                        </a:rPr>
                        <a:t>P(0,0)</a:t>
                      </a:r>
                      <a:endParaRPr lang="en-US" sz="1400" b="0" i="0" u="none" strike="noStrike" dirty="0">
                        <a:solidFill>
                          <a:srgbClr val="000000"/>
                        </a:solidFill>
                        <a:effectLst/>
                        <a:latin typeface="Calibri" panose="020F0502020204030204" pitchFamily="34" charset="0"/>
                      </a:endParaRPr>
                    </a:p>
                  </a:txBody>
                  <a:tcPr marL="13203" marR="13203" marT="13203" marB="0" anchor="b"/>
                </a:tc>
              </a:tr>
            </a:tbl>
          </a:graphicData>
        </a:graphic>
      </p:graphicFrame>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92" y="2913518"/>
            <a:ext cx="4002207" cy="3944482"/>
          </a:xfrm>
          <a:prstGeom prst="rect">
            <a:avLst/>
          </a:prstGeom>
        </p:spPr>
      </p:pic>
      <p:sp>
        <p:nvSpPr>
          <p:cNvPr id="23" name="TextBox 22"/>
          <p:cNvSpPr txBox="1"/>
          <p:nvPr/>
        </p:nvSpPr>
        <p:spPr>
          <a:xfrm>
            <a:off x="5639667" y="1666313"/>
            <a:ext cx="2504819" cy="1477328"/>
          </a:xfrm>
          <a:prstGeom prst="rect">
            <a:avLst/>
          </a:prstGeom>
          <a:noFill/>
        </p:spPr>
        <p:txBody>
          <a:bodyPr wrap="square" rtlCol="0">
            <a:spAutoFit/>
          </a:bodyPr>
          <a:lstStyle/>
          <a:p>
            <a:r>
              <a:rPr lang="en-US" dirty="0" smtClean="0"/>
              <a:t> CTCTCTCTCTCTCTCTCT</a:t>
            </a:r>
            <a:endParaRPr lang="en-US" dirty="0"/>
          </a:p>
          <a:p>
            <a:r>
              <a:rPr lang="en-US" dirty="0"/>
              <a:t> </a:t>
            </a:r>
            <a:r>
              <a:rPr lang="en-US" dirty="0" smtClean="0"/>
              <a:t>CTCTTCTCTTCTCTTCTC</a:t>
            </a:r>
          </a:p>
          <a:p>
            <a:r>
              <a:rPr lang="en-US" dirty="0"/>
              <a:t> </a:t>
            </a:r>
            <a:r>
              <a:rPr lang="en-US" dirty="0" smtClean="0"/>
              <a:t>CTCTTTTCTTCTCTTCTT</a:t>
            </a:r>
            <a:endParaRPr lang="en-US" dirty="0"/>
          </a:p>
          <a:p>
            <a:r>
              <a:rPr lang="en-US" dirty="0"/>
              <a:t> </a:t>
            </a:r>
            <a:r>
              <a:rPr lang="en-US" dirty="0" smtClean="0"/>
              <a:t>TTTTTCTTTTCTCTTCTC</a:t>
            </a:r>
            <a:endParaRPr lang="en-US" dirty="0"/>
          </a:p>
          <a:p>
            <a:r>
              <a:rPr lang="en-US" dirty="0"/>
              <a:t> </a:t>
            </a:r>
            <a:r>
              <a:rPr lang="en-US" dirty="0" smtClean="0"/>
              <a:t>CTTTTTTCTTCTCTTCTC</a:t>
            </a:r>
            <a:endParaRPr lang="en-US" dirty="0"/>
          </a:p>
        </p:txBody>
      </p:sp>
      <p:sp>
        <p:nvSpPr>
          <p:cNvPr id="26" name="TextBox 25"/>
          <p:cNvSpPr txBox="1"/>
          <p:nvPr/>
        </p:nvSpPr>
        <p:spPr>
          <a:xfrm>
            <a:off x="5820127" y="1242160"/>
            <a:ext cx="2077882" cy="369332"/>
          </a:xfrm>
          <a:prstGeom prst="rect">
            <a:avLst/>
          </a:prstGeom>
          <a:noFill/>
        </p:spPr>
        <p:txBody>
          <a:bodyPr wrap="square" rtlCol="0">
            <a:spAutoFit/>
          </a:bodyPr>
          <a:lstStyle/>
          <a:p>
            <a:r>
              <a:rPr lang="en-US" dirty="0" smtClean="0"/>
              <a:t>Bulk BS-</a:t>
            </a:r>
            <a:r>
              <a:rPr lang="en-US" dirty="0" err="1"/>
              <a:t>S</a:t>
            </a:r>
            <a:r>
              <a:rPr lang="en-US" dirty="0" err="1" smtClean="0"/>
              <a:t>eq</a:t>
            </a:r>
            <a:r>
              <a:rPr lang="en-US" dirty="0" smtClean="0"/>
              <a:t> data</a:t>
            </a:r>
            <a:endParaRPr lang="en-US" dirty="0"/>
          </a:p>
        </p:txBody>
      </p:sp>
      <p:cxnSp>
        <p:nvCxnSpPr>
          <p:cNvPr id="27" name="Straight Arrow Connector 26"/>
          <p:cNvCxnSpPr/>
          <p:nvPr/>
        </p:nvCxnSpPr>
        <p:spPr>
          <a:xfrm flipH="1" flipV="1">
            <a:off x="6388100" y="3052412"/>
            <a:ext cx="279400" cy="29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708260" y="3044634"/>
            <a:ext cx="303934" cy="29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6514136" y="3346512"/>
            <a:ext cx="388248" cy="369332"/>
          </a:xfrm>
          <a:prstGeom prst="rect">
            <a:avLst/>
          </a:prstGeom>
          <a:noFill/>
        </p:spPr>
        <p:txBody>
          <a:bodyPr wrap="none" rtlCol="0">
            <a:spAutoFit/>
          </a:bodyPr>
          <a:lstStyle/>
          <a:p>
            <a:r>
              <a:rPr lang="en-US" dirty="0" smtClean="0"/>
              <a:t>R</a:t>
            </a:r>
            <a:r>
              <a:rPr lang="en-US" baseline="30000" dirty="0" smtClean="0"/>
              <a:t>2</a:t>
            </a:r>
            <a:endParaRPr lang="en-US" baseline="30000" dirty="0"/>
          </a:p>
        </p:txBody>
      </p:sp>
      <p:sp>
        <p:nvSpPr>
          <p:cNvPr id="1028" name="Down Arrow 1027"/>
          <p:cNvSpPr/>
          <p:nvPr/>
        </p:nvSpPr>
        <p:spPr>
          <a:xfrm>
            <a:off x="6083300" y="3877177"/>
            <a:ext cx="1168400" cy="195756"/>
          </a:xfrm>
          <a:prstGeom prst="downArrow">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201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156" y="1011338"/>
            <a:ext cx="4088648" cy="5683221"/>
          </a:xfrm>
          <a:prstGeom prst="rect">
            <a:avLst/>
          </a:prstGeom>
        </p:spPr>
      </p:pic>
      <p:sp>
        <p:nvSpPr>
          <p:cNvPr id="3" name="Rectangle 2"/>
          <p:cNvSpPr/>
          <p:nvPr/>
        </p:nvSpPr>
        <p:spPr>
          <a:xfrm>
            <a:off x="500495" y="1175705"/>
            <a:ext cx="1415935" cy="5016758"/>
          </a:xfrm>
          <a:prstGeom prst="rect">
            <a:avLst/>
          </a:prstGeom>
        </p:spPr>
        <p:txBody>
          <a:bodyPr wrap="square">
            <a:spAutoFit/>
          </a:bodyPr>
          <a:lstStyle/>
          <a:p>
            <a:r>
              <a:rPr lang="en-US" sz="1000" dirty="0" smtClean="0">
                <a:solidFill>
                  <a:srgbClr val="FF0000"/>
                </a:solidFill>
              </a:rPr>
              <a:t>ARID3A</a:t>
            </a:r>
          </a:p>
          <a:p>
            <a:r>
              <a:rPr lang="en-US" sz="1000" dirty="0" smtClean="0">
                <a:solidFill>
                  <a:srgbClr val="FF0000"/>
                </a:solidFill>
              </a:rPr>
              <a:t>ATF3</a:t>
            </a:r>
          </a:p>
          <a:p>
            <a:r>
              <a:rPr lang="en-US" sz="1000" dirty="0" smtClean="0">
                <a:solidFill>
                  <a:srgbClr val="FF0000"/>
                </a:solidFill>
              </a:rPr>
              <a:t>BATF</a:t>
            </a:r>
          </a:p>
          <a:p>
            <a:r>
              <a:rPr lang="en-US" sz="1000" dirty="0" smtClean="0">
                <a:solidFill>
                  <a:srgbClr val="FF0000"/>
                </a:solidFill>
              </a:rPr>
              <a:t>BCL3</a:t>
            </a:r>
          </a:p>
          <a:p>
            <a:r>
              <a:rPr lang="en-US" sz="1000" dirty="0" smtClean="0">
                <a:solidFill>
                  <a:srgbClr val="FF0000"/>
                </a:solidFill>
              </a:rPr>
              <a:t>CEBPD</a:t>
            </a:r>
          </a:p>
          <a:p>
            <a:r>
              <a:rPr lang="en-US" sz="1000" dirty="0" smtClean="0">
                <a:solidFill>
                  <a:srgbClr val="FF0000"/>
                </a:solidFill>
              </a:rPr>
              <a:t>ELK1</a:t>
            </a:r>
          </a:p>
          <a:p>
            <a:r>
              <a:rPr lang="en-US" sz="1000" dirty="0" smtClean="0">
                <a:solidFill>
                  <a:srgbClr val="FF0000"/>
                </a:solidFill>
              </a:rPr>
              <a:t>ESR1</a:t>
            </a:r>
          </a:p>
          <a:p>
            <a:r>
              <a:rPr lang="en-US" sz="1000" dirty="0" smtClean="0">
                <a:solidFill>
                  <a:srgbClr val="FF0000"/>
                </a:solidFill>
              </a:rPr>
              <a:t>FOSL2</a:t>
            </a:r>
          </a:p>
          <a:p>
            <a:r>
              <a:rPr lang="en-US" sz="1000" dirty="0" smtClean="0">
                <a:solidFill>
                  <a:srgbClr val="FF0000"/>
                </a:solidFill>
              </a:rPr>
              <a:t>FOXA2</a:t>
            </a:r>
          </a:p>
          <a:p>
            <a:r>
              <a:rPr lang="en-US" sz="1000" dirty="0" smtClean="0">
                <a:solidFill>
                  <a:srgbClr val="FF0000"/>
                </a:solidFill>
              </a:rPr>
              <a:t>GABPA</a:t>
            </a:r>
          </a:p>
          <a:p>
            <a:r>
              <a:rPr lang="en-US" sz="1000" dirty="0" smtClean="0">
                <a:solidFill>
                  <a:srgbClr val="FF0000"/>
                </a:solidFill>
              </a:rPr>
              <a:t>GATA3</a:t>
            </a:r>
          </a:p>
          <a:p>
            <a:r>
              <a:rPr lang="en-US" sz="1000" dirty="0" smtClean="0">
                <a:solidFill>
                  <a:srgbClr val="FF0000"/>
                </a:solidFill>
              </a:rPr>
              <a:t>HDAC2</a:t>
            </a:r>
          </a:p>
          <a:p>
            <a:r>
              <a:rPr lang="en-US" sz="1000" dirty="0" smtClean="0">
                <a:solidFill>
                  <a:srgbClr val="FF0000"/>
                </a:solidFill>
              </a:rPr>
              <a:t>HNF4A</a:t>
            </a:r>
          </a:p>
          <a:p>
            <a:r>
              <a:rPr lang="en-US" sz="1000" dirty="0" smtClean="0">
                <a:solidFill>
                  <a:srgbClr val="FF0000"/>
                </a:solidFill>
              </a:rPr>
              <a:t>HNF4G</a:t>
            </a:r>
          </a:p>
          <a:p>
            <a:r>
              <a:rPr lang="en-US" sz="1000" dirty="0" smtClean="0">
                <a:solidFill>
                  <a:srgbClr val="FF0000"/>
                </a:solidFill>
              </a:rPr>
              <a:t>IRF4</a:t>
            </a:r>
          </a:p>
          <a:p>
            <a:r>
              <a:rPr lang="en-US" sz="1000" dirty="0" smtClean="0">
                <a:solidFill>
                  <a:srgbClr val="FF0000"/>
                </a:solidFill>
              </a:rPr>
              <a:t>KAP1</a:t>
            </a:r>
          </a:p>
          <a:p>
            <a:r>
              <a:rPr lang="en-US" sz="1000" dirty="0" smtClean="0">
                <a:solidFill>
                  <a:srgbClr val="FF0000"/>
                </a:solidFill>
              </a:rPr>
              <a:t>MAFK</a:t>
            </a:r>
          </a:p>
          <a:p>
            <a:r>
              <a:rPr lang="en-US" sz="1000" dirty="0" smtClean="0">
                <a:solidFill>
                  <a:srgbClr val="FF0000"/>
                </a:solidFill>
              </a:rPr>
              <a:t>MBD4</a:t>
            </a:r>
          </a:p>
          <a:p>
            <a:r>
              <a:rPr lang="en-US" sz="1000" dirty="0" smtClean="0">
                <a:solidFill>
                  <a:srgbClr val="FF0000"/>
                </a:solidFill>
              </a:rPr>
              <a:t>MXI1</a:t>
            </a:r>
          </a:p>
          <a:p>
            <a:r>
              <a:rPr lang="en-US" sz="1000" dirty="0" smtClean="0">
                <a:solidFill>
                  <a:srgbClr val="FF0000"/>
                </a:solidFill>
              </a:rPr>
              <a:t>MYBL2</a:t>
            </a:r>
          </a:p>
          <a:p>
            <a:r>
              <a:rPr lang="en-US" sz="1000" dirty="0" smtClean="0">
                <a:solidFill>
                  <a:srgbClr val="FF0000"/>
                </a:solidFill>
              </a:rPr>
              <a:t>NFYB</a:t>
            </a:r>
          </a:p>
          <a:p>
            <a:r>
              <a:rPr lang="en-US" sz="1000" dirty="0" smtClean="0">
                <a:solidFill>
                  <a:srgbClr val="FF0000"/>
                </a:solidFill>
              </a:rPr>
              <a:t>RFX5</a:t>
            </a:r>
          </a:p>
          <a:p>
            <a:r>
              <a:rPr lang="en-US" sz="1000" dirty="0" smtClean="0">
                <a:solidFill>
                  <a:srgbClr val="FF0000"/>
                </a:solidFill>
              </a:rPr>
              <a:t>RXRA</a:t>
            </a:r>
          </a:p>
          <a:p>
            <a:r>
              <a:rPr lang="en-US" sz="1000" dirty="0" smtClean="0">
                <a:solidFill>
                  <a:srgbClr val="FF0000"/>
                </a:solidFill>
              </a:rPr>
              <a:t>SIX5</a:t>
            </a:r>
          </a:p>
          <a:p>
            <a:r>
              <a:rPr lang="en-US" sz="1000" dirty="0" smtClean="0">
                <a:solidFill>
                  <a:srgbClr val="FF0000"/>
                </a:solidFill>
              </a:rPr>
              <a:t>SMC3</a:t>
            </a:r>
          </a:p>
          <a:p>
            <a:r>
              <a:rPr lang="en-US" sz="1000" dirty="0" smtClean="0">
                <a:solidFill>
                  <a:srgbClr val="FF0000"/>
                </a:solidFill>
              </a:rPr>
              <a:t>SRF</a:t>
            </a:r>
          </a:p>
          <a:p>
            <a:r>
              <a:rPr lang="en-US" sz="1000" dirty="0" smtClean="0">
                <a:solidFill>
                  <a:srgbClr val="FF0000"/>
                </a:solidFill>
              </a:rPr>
              <a:t>TBP</a:t>
            </a:r>
          </a:p>
          <a:p>
            <a:r>
              <a:rPr lang="en-US" sz="1000" dirty="0" smtClean="0">
                <a:solidFill>
                  <a:srgbClr val="FF0000"/>
                </a:solidFill>
              </a:rPr>
              <a:t>TEAD4</a:t>
            </a:r>
          </a:p>
          <a:p>
            <a:r>
              <a:rPr lang="en-US" sz="1000" dirty="0" smtClean="0">
                <a:solidFill>
                  <a:srgbClr val="FF0000"/>
                </a:solidFill>
              </a:rPr>
              <a:t>TFAP2C</a:t>
            </a:r>
          </a:p>
          <a:p>
            <a:r>
              <a:rPr lang="en-US" sz="1000" dirty="0" smtClean="0">
                <a:solidFill>
                  <a:srgbClr val="FF0000"/>
                </a:solidFill>
              </a:rPr>
              <a:t>ZBTB33</a:t>
            </a:r>
          </a:p>
          <a:p>
            <a:r>
              <a:rPr lang="en-US" sz="1000" dirty="0" smtClean="0">
                <a:solidFill>
                  <a:srgbClr val="FF0000"/>
                </a:solidFill>
              </a:rPr>
              <a:t>ZNF217</a:t>
            </a:r>
          </a:p>
          <a:p>
            <a:endParaRPr lang="en-US" sz="1000" dirty="0">
              <a:solidFill>
                <a:srgbClr val="FF0000"/>
              </a:solidFill>
            </a:endParaRPr>
          </a:p>
        </p:txBody>
      </p:sp>
      <p:sp>
        <p:nvSpPr>
          <p:cNvPr id="4" name="Rectangle 3"/>
          <p:cNvSpPr/>
          <p:nvPr/>
        </p:nvSpPr>
        <p:spPr>
          <a:xfrm>
            <a:off x="4770292" y="1266457"/>
            <a:ext cx="908858" cy="2092881"/>
          </a:xfrm>
          <a:prstGeom prst="rect">
            <a:avLst/>
          </a:prstGeom>
        </p:spPr>
        <p:txBody>
          <a:bodyPr wrap="square">
            <a:spAutoFit/>
          </a:bodyPr>
          <a:lstStyle/>
          <a:p>
            <a:r>
              <a:rPr lang="en-US" sz="1000" dirty="0" smtClean="0">
                <a:solidFill>
                  <a:schemeClr val="accent1">
                    <a:lumMod val="50000"/>
                  </a:schemeClr>
                </a:solidFill>
              </a:rPr>
              <a:t>ATF2</a:t>
            </a:r>
          </a:p>
          <a:p>
            <a:r>
              <a:rPr lang="en-US" sz="1000" dirty="0" smtClean="0">
                <a:solidFill>
                  <a:schemeClr val="accent1">
                    <a:lumMod val="50000"/>
                  </a:schemeClr>
                </a:solidFill>
              </a:rPr>
              <a:t>BCLAF1</a:t>
            </a:r>
          </a:p>
          <a:p>
            <a:r>
              <a:rPr lang="en-US" sz="1000" dirty="0" smtClean="0">
                <a:solidFill>
                  <a:schemeClr val="accent1">
                    <a:lumMod val="50000"/>
                  </a:schemeClr>
                </a:solidFill>
              </a:rPr>
              <a:t>CBX3</a:t>
            </a:r>
          </a:p>
          <a:p>
            <a:r>
              <a:rPr lang="en-US" sz="1000" dirty="0" smtClean="0">
                <a:solidFill>
                  <a:schemeClr val="accent1">
                    <a:lumMod val="50000"/>
                  </a:schemeClr>
                </a:solidFill>
              </a:rPr>
              <a:t>CTBP2</a:t>
            </a:r>
          </a:p>
          <a:p>
            <a:r>
              <a:rPr lang="en-US" sz="1000" dirty="0" smtClean="0">
                <a:solidFill>
                  <a:schemeClr val="accent1">
                    <a:lumMod val="50000"/>
                  </a:schemeClr>
                </a:solidFill>
              </a:rPr>
              <a:t>E2F4</a:t>
            </a:r>
          </a:p>
          <a:p>
            <a:r>
              <a:rPr lang="en-US" sz="1000" dirty="0" smtClean="0">
                <a:solidFill>
                  <a:schemeClr val="accent1">
                    <a:lumMod val="50000"/>
                  </a:schemeClr>
                </a:solidFill>
              </a:rPr>
              <a:t>E2F6</a:t>
            </a:r>
          </a:p>
          <a:p>
            <a:r>
              <a:rPr lang="en-US" sz="1000" dirty="0" smtClean="0">
                <a:solidFill>
                  <a:schemeClr val="accent1">
                    <a:lumMod val="50000"/>
                  </a:schemeClr>
                </a:solidFill>
              </a:rPr>
              <a:t>MAZ</a:t>
            </a:r>
          </a:p>
          <a:p>
            <a:r>
              <a:rPr lang="en-US" sz="1000" dirty="0" smtClean="0">
                <a:solidFill>
                  <a:schemeClr val="accent1">
                    <a:lumMod val="50000"/>
                  </a:schemeClr>
                </a:solidFill>
              </a:rPr>
              <a:t>PML</a:t>
            </a:r>
          </a:p>
          <a:p>
            <a:r>
              <a:rPr lang="en-US" sz="1000" dirty="0" smtClean="0">
                <a:solidFill>
                  <a:schemeClr val="accent1">
                    <a:lumMod val="50000"/>
                  </a:schemeClr>
                </a:solidFill>
              </a:rPr>
              <a:t>RBBP5</a:t>
            </a:r>
          </a:p>
          <a:p>
            <a:r>
              <a:rPr lang="en-US" sz="1000" dirty="0" smtClean="0">
                <a:solidFill>
                  <a:schemeClr val="accent1">
                    <a:lumMod val="50000"/>
                  </a:schemeClr>
                </a:solidFill>
              </a:rPr>
              <a:t>SIRT6</a:t>
            </a:r>
          </a:p>
          <a:p>
            <a:r>
              <a:rPr lang="en-US" sz="1000" dirty="0" smtClean="0">
                <a:solidFill>
                  <a:schemeClr val="accent1">
                    <a:lumMod val="50000"/>
                  </a:schemeClr>
                </a:solidFill>
              </a:rPr>
              <a:t>TBL1XR1</a:t>
            </a:r>
          </a:p>
          <a:p>
            <a:r>
              <a:rPr lang="en-US" sz="1000" dirty="0" smtClean="0">
                <a:solidFill>
                  <a:schemeClr val="accent1">
                    <a:lumMod val="50000"/>
                  </a:schemeClr>
                </a:solidFill>
              </a:rPr>
              <a:t>USF2</a:t>
            </a:r>
          </a:p>
          <a:p>
            <a:r>
              <a:rPr lang="en-US" sz="1000" dirty="0" smtClean="0">
                <a:solidFill>
                  <a:schemeClr val="accent1">
                    <a:lumMod val="50000"/>
                  </a:schemeClr>
                </a:solidFill>
              </a:rPr>
              <a:t>ZNF263</a:t>
            </a:r>
            <a:endParaRPr lang="en-US" sz="1000" dirty="0">
              <a:solidFill>
                <a:schemeClr val="accent1">
                  <a:lumMod val="50000"/>
                </a:schemeClr>
              </a:solidFill>
            </a:endParaRPr>
          </a:p>
        </p:txBody>
      </p:sp>
      <p:sp>
        <p:nvSpPr>
          <p:cNvPr id="5" name="Rectangle 4"/>
          <p:cNvSpPr/>
          <p:nvPr/>
        </p:nvSpPr>
        <p:spPr>
          <a:xfrm>
            <a:off x="3048000" y="3283974"/>
            <a:ext cx="1045151" cy="400110"/>
          </a:xfrm>
          <a:prstGeom prst="rect">
            <a:avLst/>
          </a:prstGeom>
        </p:spPr>
        <p:txBody>
          <a:bodyPr wrap="square">
            <a:spAutoFit/>
          </a:bodyPr>
          <a:lstStyle/>
          <a:p>
            <a:r>
              <a:rPr lang="en-US" sz="1000" dirty="0" smtClean="0"/>
              <a:t>CHD2</a:t>
            </a:r>
          </a:p>
          <a:p>
            <a:r>
              <a:rPr lang="en-US" sz="1000" dirty="0" smtClean="0"/>
              <a:t>ZBTB7A</a:t>
            </a:r>
            <a:endParaRPr lang="en-US" sz="1000" dirty="0"/>
          </a:p>
        </p:txBody>
      </p:sp>
      <p:sp>
        <p:nvSpPr>
          <p:cNvPr id="6" name="TextBox 5"/>
          <p:cNvSpPr txBox="1"/>
          <p:nvPr/>
        </p:nvSpPr>
        <p:spPr>
          <a:xfrm>
            <a:off x="2004646" y="223213"/>
            <a:ext cx="9167703" cy="461665"/>
          </a:xfrm>
          <a:prstGeom prst="rect">
            <a:avLst/>
          </a:prstGeom>
          <a:noFill/>
        </p:spPr>
        <p:txBody>
          <a:bodyPr wrap="none" rtlCol="0">
            <a:spAutoFit/>
          </a:bodyPr>
          <a:lstStyle/>
          <a:p>
            <a:r>
              <a:rPr lang="en-US" altLang="zh-CN" sz="2400" b="1" dirty="0" smtClean="0"/>
              <a:t>Transcript factors which binding to layer specific MHBs with hypo-MHL</a:t>
            </a:r>
            <a:endParaRPr lang="en-US" sz="2400" b="1" dirty="0"/>
          </a:p>
        </p:txBody>
      </p:sp>
      <p:sp>
        <p:nvSpPr>
          <p:cNvPr id="7" name="Right Arrow 6"/>
          <p:cNvSpPr/>
          <p:nvPr/>
        </p:nvSpPr>
        <p:spPr>
          <a:xfrm rot="10052039">
            <a:off x="1421476" y="1704108"/>
            <a:ext cx="266008" cy="498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424580">
            <a:off x="4454736" y="1303771"/>
            <a:ext cx="266008" cy="498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094" y="6192463"/>
            <a:ext cx="1921552" cy="369332"/>
          </a:xfrm>
          <a:prstGeom prst="rect">
            <a:avLst/>
          </a:prstGeom>
          <a:noFill/>
        </p:spPr>
        <p:txBody>
          <a:bodyPr wrap="none" rtlCol="0">
            <a:spAutoFit/>
          </a:bodyPr>
          <a:lstStyle/>
          <a:p>
            <a:r>
              <a:rPr lang="en-US" dirty="0" smtClean="0">
                <a:solidFill>
                  <a:srgbClr val="FF0000"/>
                </a:solidFill>
              </a:rPr>
              <a:t>Positive regulation</a:t>
            </a:r>
            <a:endParaRPr lang="en-US" dirty="0">
              <a:solidFill>
                <a:srgbClr val="FF0000"/>
              </a:solidFill>
            </a:endParaRPr>
          </a:p>
        </p:txBody>
      </p:sp>
      <p:sp>
        <p:nvSpPr>
          <p:cNvPr id="10" name="TextBox 9"/>
          <p:cNvSpPr txBox="1"/>
          <p:nvPr/>
        </p:nvSpPr>
        <p:spPr>
          <a:xfrm>
            <a:off x="4263945" y="3356764"/>
            <a:ext cx="2020746" cy="369332"/>
          </a:xfrm>
          <a:prstGeom prst="rect">
            <a:avLst/>
          </a:prstGeom>
          <a:noFill/>
        </p:spPr>
        <p:txBody>
          <a:bodyPr wrap="none" rtlCol="0">
            <a:spAutoFit/>
          </a:bodyPr>
          <a:lstStyle/>
          <a:p>
            <a:r>
              <a:rPr lang="en-US" dirty="0" smtClean="0"/>
              <a:t>Negative regulation</a:t>
            </a:r>
            <a:endParaRPr lang="en-US" dirty="0"/>
          </a:p>
        </p:txBody>
      </p:sp>
      <p:sp>
        <p:nvSpPr>
          <p:cNvPr id="11" name="TextBox 10"/>
          <p:cNvSpPr txBox="1"/>
          <p:nvPr/>
        </p:nvSpPr>
        <p:spPr>
          <a:xfrm>
            <a:off x="6505167" y="1681277"/>
            <a:ext cx="5531662" cy="3539430"/>
          </a:xfrm>
          <a:prstGeom prst="rect">
            <a:avLst/>
          </a:prstGeom>
          <a:noFill/>
        </p:spPr>
        <p:txBody>
          <a:bodyPr wrap="square" rtlCol="0">
            <a:spAutoFit/>
          </a:bodyPr>
          <a:lstStyle/>
          <a:p>
            <a:r>
              <a:rPr lang="en-US" dirty="0" smtClean="0">
                <a:solidFill>
                  <a:srgbClr val="FF0000"/>
                </a:solidFill>
              </a:rPr>
              <a:t>31 Endoderm specific MHBs of hypo-MHL , 13 Mesoderm specific MHBs of hypo-MHL and 2 Ectoderm specific MHBs of hypo-MHL were identified (ANOVA, P&lt;</a:t>
            </a:r>
            <a:r>
              <a:rPr lang="en-US" dirty="0" smtClean="0"/>
              <a:t>9.2*10-7</a:t>
            </a:r>
            <a:r>
              <a:rPr lang="en-US" dirty="0" smtClean="0">
                <a:solidFill>
                  <a:srgbClr val="FF0000"/>
                </a:solidFill>
              </a:rPr>
              <a:t>)</a:t>
            </a:r>
          </a:p>
          <a:p>
            <a:endParaRPr lang="en-US" dirty="0" smtClean="0">
              <a:solidFill>
                <a:srgbClr val="FF0000"/>
              </a:solidFill>
            </a:endParaRPr>
          </a:p>
          <a:p>
            <a:r>
              <a:rPr lang="en-US" dirty="0" smtClean="0">
                <a:solidFill>
                  <a:srgbClr val="FF0000"/>
                </a:solidFill>
              </a:rPr>
              <a:t>Gene ontology analysis to these TFs shown that TFs binding to Endoderm specific MHBs of hypo-MHL were enriched in positive regulation elements. However, for Mesoderm,  negative regulation TFs were enriched. (P&lt;0.05 after FDR)</a:t>
            </a:r>
          </a:p>
          <a:p>
            <a:endParaRPr lang="en-US" dirty="0" smtClean="0">
              <a:solidFill>
                <a:srgbClr val="FF0000"/>
              </a:solidFill>
            </a:endParaRPr>
          </a:p>
          <a:p>
            <a:r>
              <a:rPr lang="en-US" sz="1100" dirty="0" smtClean="0">
                <a:solidFill>
                  <a:srgbClr val="FF0000"/>
                </a:solidFill>
              </a:rPr>
              <a:t>See wiki:</a:t>
            </a:r>
          </a:p>
          <a:p>
            <a:r>
              <a:rPr lang="en-US" sz="1100" dirty="0" smtClean="0">
                <a:solidFill>
                  <a:srgbClr val="FF0000"/>
                </a:solidFill>
              </a:rPr>
              <a:t>http://genome-tech.ucsd.edu/LabNotes/index.php/Shicheng:Calendar/NOTES/2016-2-24#Layer_specific_hypo-MHL_regions</a:t>
            </a:r>
          </a:p>
          <a:p>
            <a:endParaRPr lang="en-US" sz="1100" dirty="0">
              <a:solidFill>
                <a:srgbClr val="FF0000"/>
              </a:solidFill>
            </a:endParaRPr>
          </a:p>
        </p:txBody>
      </p:sp>
      <p:sp>
        <p:nvSpPr>
          <p:cNvPr id="12" name="TextBox 11"/>
          <p:cNvSpPr txBox="1"/>
          <p:nvPr/>
        </p:nvSpPr>
        <p:spPr>
          <a:xfrm>
            <a:off x="6505167" y="5266807"/>
            <a:ext cx="5531662" cy="1200329"/>
          </a:xfrm>
          <a:prstGeom prst="rect">
            <a:avLst/>
          </a:prstGeom>
          <a:noFill/>
        </p:spPr>
        <p:txBody>
          <a:bodyPr wrap="square" rtlCol="0">
            <a:spAutoFit/>
          </a:bodyPr>
          <a:lstStyle/>
          <a:p>
            <a:r>
              <a:rPr lang="en-US" dirty="0" smtClean="0">
                <a:solidFill>
                  <a:srgbClr val="FF0000"/>
                </a:solidFill>
              </a:rPr>
              <a:t>I think it should be make sense. Since endoderm are mainly function organs while mesoderm are mainly </a:t>
            </a:r>
            <a:r>
              <a:rPr lang="en-US" altLang="zh-CN" dirty="0" smtClean="0">
                <a:solidFill>
                  <a:srgbClr val="FF0000"/>
                </a:solidFill>
              </a:rPr>
              <a:t>muscles. </a:t>
            </a:r>
          </a:p>
          <a:p>
            <a:r>
              <a:rPr lang="en-US" dirty="0"/>
              <a:t> </a:t>
            </a:r>
            <a:endParaRPr lang="en-US" dirty="0">
              <a:solidFill>
                <a:srgbClr val="FF0000"/>
              </a:solidFill>
            </a:endParaRPr>
          </a:p>
        </p:txBody>
      </p:sp>
    </p:spTree>
    <p:extLst>
      <p:ext uri="{BB962C8B-B14F-4D97-AF65-F5344CB8AC3E}">
        <p14:creationId xmlns:p14="http://schemas.microsoft.com/office/powerpoint/2010/main" val="3989395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300" y="1244600"/>
            <a:ext cx="4279900" cy="5288091"/>
            <a:chOff x="2978046" y="261985"/>
            <a:chExt cx="5562575" cy="5643515"/>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777"/>
            <a:stretch/>
          </p:blipFill>
          <p:spPr>
            <a:xfrm>
              <a:off x="2978046" y="261985"/>
              <a:ext cx="5562575" cy="5643515"/>
            </a:xfrm>
            <a:prstGeom prst="rect">
              <a:avLst/>
            </a:prstGeom>
          </p:spPr>
        </p:pic>
        <p:grpSp>
          <p:nvGrpSpPr>
            <p:cNvPr id="4" name="Group 3"/>
            <p:cNvGrpSpPr/>
            <p:nvPr/>
          </p:nvGrpSpPr>
          <p:grpSpPr>
            <a:xfrm>
              <a:off x="4237997" y="1439128"/>
              <a:ext cx="4258302" cy="53866"/>
              <a:chOff x="4371475" y="5947654"/>
              <a:chExt cx="4289924" cy="46345"/>
            </a:xfrm>
          </p:grpSpPr>
          <p:sp>
            <p:nvSpPr>
              <p:cNvPr id="5" name="Rectangle 4"/>
              <p:cNvSpPr/>
              <p:nvPr/>
            </p:nvSpPr>
            <p:spPr>
              <a:xfrm>
                <a:off x="4371475" y="5947678"/>
                <a:ext cx="136357"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12595" y="5947678"/>
                <a:ext cx="676150" cy="457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8745" y="5947677"/>
                <a:ext cx="226218" cy="457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4963" y="5947677"/>
                <a:ext cx="52512" cy="457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41181" y="5947677"/>
                <a:ext cx="121116" cy="457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83432" y="5947677"/>
                <a:ext cx="155112" cy="4569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8388" y="5947677"/>
                <a:ext cx="235900" cy="4572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32063" y="5947677"/>
                <a:ext cx="273550" cy="4571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813900" y="5947677"/>
                <a:ext cx="288918" cy="4571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24106" y="5947677"/>
                <a:ext cx="437293" cy="4571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73155" y="5947677"/>
                <a:ext cx="199420" cy="45720"/>
              </a:xfrm>
              <a:prstGeom prst="rec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73025" y="5947677"/>
                <a:ext cx="145413" cy="4572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102818" y="5947677"/>
                <a:ext cx="121288" cy="457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81634" y="5947666"/>
                <a:ext cx="52512"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2567" y="5947666"/>
                <a:ext cx="60558" cy="457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86263" y="5947666"/>
                <a:ext cx="52512"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35731" y="5947666"/>
                <a:ext cx="170951" cy="45719"/>
              </a:xfrm>
              <a:prstGeom prst="rect">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47202" y="5947666"/>
                <a:ext cx="78911" cy="457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47622" y="5947666"/>
                <a:ext cx="45719" cy="45719"/>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77323" y="5947666"/>
                <a:ext cx="154740" cy="45719"/>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410013" y="5947654"/>
                <a:ext cx="170951" cy="45719"/>
              </a:xfrm>
              <a:prstGeom prst="rect">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583150" y="5948267"/>
                <a:ext cx="88560" cy="45732"/>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10413" y="5947677"/>
                <a:ext cx="121288" cy="457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805613" y="5947677"/>
                <a:ext cx="330849" cy="4569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 name="TextBox 28"/>
          <p:cNvSpPr txBox="1"/>
          <p:nvPr/>
        </p:nvSpPr>
        <p:spPr>
          <a:xfrm>
            <a:off x="881682" y="231097"/>
            <a:ext cx="8097217" cy="461665"/>
          </a:xfrm>
          <a:prstGeom prst="rect">
            <a:avLst/>
          </a:prstGeom>
          <a:noFill/>
        </p:spPr>
        <p:txBody>
          <a:bodyPr wrap="square" rtlCol="0">
            <a:spAutoFit/>
          </a:bodyPr>
          <a:lstStyle/>
          <a:p>
            <a:r>
              <a:rPr lang="en-US" sz="2400" dirty="0" smtClean="0">
                <a:solidFill>
                  <a:srgbClr val="000000"/>
                </a:solidFill>
                <a:latin typeface="Cambria" panose="02040503050406030204" pitchFamily="18" charset="0"/>
              </a:rPr>
              <a:t>Genome-wide MHL could represent </a:t>
            </a:r>
            <a:r>
              <a:rPr lang="en-US" sz="2400" dirty="0">
                <a:solidFill>
                  <a:srgbClr val="000000"/>
                </a:solidFill>
                <a:latin typeface="Cambria" panose="02040503050406030204" pitchFamily="18" charset="0"/>
              </a:rPr>
              <a:t>the tissue similarity </a:t>
            </a:r>
          </a:p>
        </p:txBody>
      </p:sp>
      <p:sp>
        <p:nvSpPr>
          <p:cNvPr id="30" name="Rectangle 29"/>
          <p:cNvSpPr/>
          <p:nvPr/>
        </p:nvSpPr>
        <p:spPr>
          <a:xfrm>
            <a:off x="4594296" y="2274072"/>
            <a:ext cx="4974214" cy="338554"/>
          </a:xfrm>
          <a:prstGeom prst="rect">
            <a:avLst/>
          </a:prstGeom>
        </p:spPr>
        <p:txBody>
          <a:bodyPr wrap="square">
            <a:spAutoFit/>
          </a:bodyPr>
          <a:lstStyle/>
          <a:p>
            <a:r>
              <a:rPr lang="en-US" sz="1600" dirty="0" smtClean="0">
                <a:solidFill>
                  <a:srgbClr val="000000"/>
                </a:solidFill>
                <a:latin typeface="Microsoft YaHei" panose="020B0503020204020204" pitchFamily="34" charset="-122"/>
                <a:ea typeface="Microsoft YaHei" panose="020B0503020204020204" pitchFamily="34" charset="-122"/>
              </a:rPr>
              <a:t>Tissues from same source cluster together</a:t>
            </a:r>
          </a:p>
        </p:txBody>
      </p:sp>
      <p:sp>
        <p:nvSpPr>
          <p:cNvPr id="32" name="Rectangle 31"/>
          <p:cNvSpPr/>
          <p:nvPr/>
        </p:nvSpPr>
        <p:spPr>
          <a:xfrm>
            <a:off x="1058318" y="2410098"/>
            <a:ext cx="654609" cy="40034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5400000">
            <a:off x="6560703" y="2502234"/>
            <a:ext cx="177800" cy="863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404011" y="3179135"/>
            <a:ext cx="4658591" cy="369332"/>
          </a:xfrm>
          <a:prstGeom prst="rect">
            <a:avLst/>
          </a:prstGeom>
        </p:spPr>
        <p:txBody>
          <a:bodyPr wrap="square">
            <a:spAutoFit/>
          </a:bodyPr>
          <a:lstStyle/>
          <a:p>
            <a:pPr algn="ctr"/>
            <a:r>
              <a:rPr lang="en-US" dirty="0" smtClean="0">
                <a:solidFill>
                  <a:srgbClr val="000000"/>
                </a:solidFill>
                <a:latin typeface="Cambria" panose="02040503050406030204" pitchFamily="18" charset="0"/>
              </a:rPr>
              <a:t>Tissue mapping</a:t>
            </a:r>
            <a:endParaRPr lang="en-US" dirty="0"/>
          </a:p>
        </p:txBody>
      </p:sp>
      <p:sp>
        <p:nvSpPr>
          <p:cNvPr id="39" name="Rectangle 38"/>
          <p:cNvSpPr/>
          <p:nvPr/>
        </p:nvSpPr>
        <p:spPr>
          <a:xfrm>
            <a:off x="4572000" y="4471366"/>
            <a:ext cx="4572000" cy="646331"/>
          </a:xfrm>
          <a:prstGeom prst="rect">
            <a:avLst/>
          </a:prstGeom>
        </p:spPr>
        <p:txBody>
          <a:bodyPr>
            <a:spAutoFit/>
          </a:bodyPr>
          <a:lstStyle/>
          <a:p>
            <a:pPr algn="ctr"/>
            <a:r>
              <a:rPr lang="en-US" dirty="0">
                <a:solidFill>
                  <a:srgbClr val="000000"/>
                </a:solidFill>
                <a:latin typeface="Cambria" panose="02040503050406030204" pitchFamily="18" charset="0"/>
              </a:rPr>
              <a:t>Cancer tissues and H1 cells have large number high MHL regions</a:t>
            </a:r>
            <a:endParaRPr lang="en-US" dirty="0"/>
          </a:p>
        </p:txBody>
      </p:sp>
      <p:sp>
        <p:nvSpPr>
          <p:cNvPr id="40" name="Rectangle 39"/>
          <p:cNvSpPr/>
          <p:nvPr/>
        </p:nvSpPr>
        <p:spPr>
          <a:xfrm>
            <a:off x="5748708" y="5607899"/>
            <a:ext cx="1949573" cy="369332"/>
          </a:xfrm>
          <a:prstGeom prst="rect">
            <a:avLst/>
          </a:prstGeom>
        </p:spPr>
        <p:txBody>
          <a:bodyPr wrap="none">
            <a:spAutoFit/>
          </a:bodyPr>
          <a:lstStyle/>
          <a:p>
            <a:pPr algn="ctr"/>
            <a:r>
              <a:rPr lang="en-US" dirty="0" smtClean="0">
                <a:solidFill>
                  <a:srgbClr val="000000"/>
                </a:solidFill>
                <a:latin typeface="Cambria" panose="02040503050406030204" pitchFamily="18" charset="0"/>
              </a:rPr>
              <a:t>Cancer </a:t>
            </a:r>
            <a:r>
              <a:rPr lang="en-US" dirty="0">
                <a:solidFill>
                  <a:srgbClr val="000000"/>
                </a:solidFill>
                <a:latin typeface="Cambria" panose="02040503050406030204" pitchFamily="18" charset="0"/>
              </a:rPr>
              <a:t>diagnosis  </a:t>
            </a:r>
            <a:endParaRPr lang="en-US" dirty="0"/>
          </a:p>
        </p:txBody>
      </p:sp>
      <p:sp>
        <p:nvSpPr>
          <p:cNvPr id="41" name="Right Arrow 40"/>
          <p:cNvSpPr/>
          <p:nvPr/>
        </p:nvSpPr>
        <p:spPr>
          <a:xfrm rot="5400000">
            <a:off x="6560703" y="4960736"/>
            <a:ext cx="177800" cy="8636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94296" y="2159000"/>
            <a:ext cx="4384603" cy="40005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2320" y="6488668"/>
            <a:ext cx="2544223" cy="369332"/>
          </a:xfrm>
          <a:prstGeom prst="rect">
            <a:avLst/>
          </a:prstGeom>
          <a:noFill/>
        </p:spPr>
        <p:txBody>
          <a:bodyPr wrap="none" rtlCol="0">
            <a:spAutoFit/>
          </a:bodyPr>
          <a:lstStyle/>
          <a:p>
            <a:r>
              <a:rPr lang="en-US" dirty="0" smtClean="0"/>
              <a:t>H1 + Cancer + </a:t>
            </a:r>
            <a:r>
              <a:rPr lang="en-US" altLang="zh-CN" dirty="0" smtClean="0"/>
              <a:t>N37+ SALK</a:t>
            </a:r>
            <a:endParaRPr lang="en-US" dirty="0"/>
          </a:p>
        </p:txBody>
      </p:sp>
    </p:spTree>
    <p:extLst>
      <p:ext uri="{BB962C8B-B14F-4D97-AF65-F5344CB8AC3E}">
        <p14:creationId xmlns:p14="http://schemas.microsoft.com/office/powerpoint/2010/main" val="3974096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8971"/>
          <a:stretch/>
        </p:blipFill>
        <p:spPr>
          <a:xfrm>
            <a:off x="850616" y="779329"/>
            <a:ext cx="3207996" cy="4833879"/>
          </a:xfrm>
          <a:prstGeom prst="rect">
            <a:avLst/>
          </a:prstGeom>
        </p:spPr>
      </p:pic>
      <p:sp>
        <p:nvSpPr>
          <p:cNvPr id="5" name="TextBox 4"/>
          <p:cNvSpPr txBox="1"/>
          <p:nvPr/>
        </p:nvSpPr>
        <p:spPr>
          <a:xfrm>
            <a:off x="1356747" y="270476"/>
            <a:ext cx="6983258" cy="461665"/>
          </a:xfrm>
          <a:prstGeom prst="rect">
            <a:avLst/>
          </a:prstGeom>
          <a:noFill/>
        </p:spPr>
        <p:txBody>
          <a:bodyPr wrap="none" rtlCol="0">
            <a:spAutoFit/>
          </a:bodyPr>
          <a:lstStyle/>
          <a:p>
            <a:r>
              <a:rPr lang="en-US" altLang="zh-CN" sz="2400" b="1" dirty="0"/>
              <a:t>Distribution of Methylation block in human genomics</a:t>
            </a:r>
            <a:endParaRPr lang="en-US" sz="2400" b="1" dirty="0"/>
          </a:p>
        </p:txBody>
      </p:sp>
      <p:sp>
        <p:nvSpPr>
          <p:cNvPr id="6" name="Rectangle 5"/>
          <p:cNvSpPr/>
          <p:nvPr/>
        </p:nvSpPr>
        <p:spPr>
          <a:xfrm>
            <a:off x="166914" y="5755526"/>
            <a:ext cx="8824685" cy="923330"/>
          </a:xfrm>
          <a:prstGeom prst="rect">
            <a:avLst/>
          </a:prstGeom>
        </p:spPr>
        <p:txBody>
          <a:bodyPr wrap="square">
            <a:spAutoFit/>
          </a:bodyPr>
          <a:lstStyle/>
          <a:p>
            <a:pPr marL="257175" indent="-257175">
              <a:buFont typeface="Wingdings" panose="05000000000000000000" pitchFamily="2" charset="2"/>
              <a:buChar char="Ø"/>
            </a:pPr>
            <a:r>
              <a:rPr lang="en-US" dirty="0"/>
              <a:t>Methylation blocks widely disperse in human genome, especially in gene regulation and body region</a:t>
            </a:r>
            <a:r>
              <a:rPr lang="en-US" dirty="0" smtClean="0"/>
              <a:t>.</a:t>
            </a:r>
          </a:p>
          <a:p>
            <a:pPr marL="257175" indent="-257175">
              <a:buFont typeface="Wingdings" panose="05000000000000000000" pitchFamily="2" charset="2"/>
              <a:buChar char="Ø"/>
            </a:pPr>
            <a:r>
              <a:rPr lang="en-US" dirty="0" smtClean="0"/>
              <a:t>Methylation blocks prefer </a:t>
            </a:r>
            <a:r>
              <a:rPr lang="en-US" dirty="0" err="1" smtClean="0"/>
              <a:t>CpG</a:t>
            </a:r>
            <a:r>
              <a:rPr lang="en-US" dirty="0" smtClean="0"/>
              <a:t> island regions compared with </a:t>
            </a:r>
            <a:r>
              <a:rPr lang="en-US" dirty="0" err="1" smtClean="0"/>
              <a:t>CpG</a:t>
            </a:r>
            <a:r>
              <a:rPr lang="en-US" dirty="0" smtClean="0"/>
              <a:t> shore and </a:t>
            </a:r>
            <a:r>
              <a:rPr lang="en-US" dirty="0" err="1" smtClean="0"/>
              <a:t>CpG</a:t>
            </a:r>
            <a:r>
              <a:rPr lang="en-US" dirty="0" smtClean="0"/>
              <a:t> shelf</a:t>
            </a:r>
            <a:endParaRPr lang="en-US"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3021" t="482" r="15104" b="11662"/>
          <a:stretch/>
        </p:blipFill>
        <p:spPr>
          <a:xfrm>
            <a:off x="4576990" y="1370340"/>
            <a:ext cx="3397142" cy="2830952"/>
          </a:xfrm>
          <a:prstGeom prst="rect">
            <a:avLst/>
          </a:prstGeom>
        </p:spPr>
      </p:pic>
      <p:sp>
        <p:nvSpPr>
          <p:cNvPr id="8" name="TextBox 7"/>
          <p:cNvSpPr txBox="1"/>
          <p:nvPr/>
        </p:nvSpPr>
        <p:spPr>
          <a:xfrm>
            <a:off x="5316644" y="1559722"/>
            <a:ext cx="958917" cy="307777"/>
          </a:xfrm>
          <a:prstGeom prst="rect">
            <a:avLst/>
          </a:prstGeom>
          <a:noFill/>
        </p:spPr>
        <p:txBody>
          <a:bodyPr wrap="none" rtlCol="0">
            <a:spAutoFit/>
          </a:bodyPr>
          <a:lstStyle/>
          <a:p>
            <a:r>
              <a:rPr lang="en-US" sz="1400" dirty="0" err="1" smtClean="0"/>
              <a:t>CpG</a:t>
            </a:r>
            <a:r>
              <a:rPr lang="en-US" sz="1400" dirty="0" smtClean="0"/>
              <a:t> island</a:t>
            </a:r>
            <a:endParaRPr lang="en-US" sz="1400" dirty="0"/>
          </a:p>
        </p:txBody>
      </p:sp>
      <p:sp>
        <p:nvSpPr>
          <p:cNvPr id="9" name="TextBox 8"/>
          <p:cNvSpPr txBox="1"/>
          <p:nvPr/>
        </p:nvSpPr>
        <p:spPr>
          <a:xfrm>
            <a:off x="6635009" y="2384672"/>
            <a:ext cx="950132" cy="307777"/>
          </a:xfrm>
          <a:prstGeom prst="rect">
            <a:avLst/>
          </a:prstGeom>
          <a:noFill/>
        </p:spPr>
        <p:txBody>
          <a:bodyPr wrap="none" rtlCol="0">
            <a:spAutoFit/>
          </a:bodyPr>
          <a:lstStyle/>
          <a:p>
            <a:r>
              <a:rPr lang="en-US" sz="1400" dirty="0" err="1" smtClean="0">
                <a:solidFill>
                  <a:schemeClr val="accent4">
                    <a:lumMod val="60000"/>
                    <a:lumOff val="40000"/>
                  </a:schemeClr>
                </a:solidFill>
              </a:rPr>
              <a:t>CpG</a:t>
            </a:r>
            <a:r>
              <a:rPr lang="en-US" sz="1400" dirty="0" smtClean="0">
                <a:solidFill>
                  <a:schemeClr val="accent4">
                    <a:lumMod val="60000"/>
                    <a:lumOff val="40000"/>
                  </a:schemeClr>
                </a:solidFill>
              </a:rPr>
              <a:t> Shore</a:t>
            </a:r>
            <a:endParaRPr lang="en-US" sz="1400" dirty="0">
              <a:solidFill>
                <a:schemeClr val="accent4">
                  <a:lumMod val="60000"/>
                  <a:lumOff val="40000"/>
                </a:schemeClr>
              </a:solidFill>
            </a:endParaRPr>
          </a:p>
        </p:txBody>
      </p:sp>
      <p:sp>
        <p:nvSpPr>
          <p:cNvPr id="10" name="TextBox 9"/>
          <p:cNvSpPr txBox="1"/>
          <p:nvPr/>
        </p:nvSpPr>
        <p:spPr>
          <a:xfrm>
            <a:off x="4767969" y="3617910"/>
            <a:ext cx="1507592" cy="307777"/>
          </a:xfrm>
          <a:prstGeom prst="rect">
            <a:avLst/>
          </a:prstGeom>
          <a:noFill/>
        </p:spPr>
        <p:txBody>
          <a:bodyPr wrap="none" rtlCol="0">
            <a:spAutoFit/>
          </a:bodyPr>
          <a:lstStyle/>
          <a:p>
            <a:r>
              <a:rPr lang="en-US" sz="1400" dirty="0" smtClean="0">
                <a:solidFill>
                  <a:schemeClr val="accent4">
                    <a:lumMod val="20000"/>
                    <a:lumOff val="80000"/>
                  </a:schemeClr>
                </a:solidFill>
              </a:rPr>
              <a:t>Methylation block</a:t>
            </a:r>
            <a:endParaRPr lang="en-US" sz="1400" dirty="0">
              <a:solidFill>
                <a:schemeClr val="accent4">
                  <a:lumMod val="20000"/>
                  <a:lumOff val="80000"/>
                </a:schemeClr>
              </a:solidFill>
            </a:endParaRPr>
          </a:p>
        </p:txBody>
      </p:sp>
      <p:sp>
        <p:nvSpPr>
          <p:cNvPr id="11" name="Rectangle 10"/>
          <p:cNvSpPr/>
          <p:nvPr/>
        </p:nvSpPr>
        <p:spPr>
          <a:xfrm>
            <a:off x="5316644" y="2384672"/>
            <a:ext cx="827471" cy="369332"/>
          </a:xfrm>
          <a:prstGeom prst="rect">
            <a:avLst/>
          </a:prstGeom>
        </p:spPr>
        <p:txBody>
          <a:bodyPr wrap="none">
            <a:spAutoFit/>
          </a:bodyPr>
          <a:lstStyle/>
          <a:p>
            <a:r>
              <a:rPr lang="en-US" dirty="0" smtClean="0"/>
              <a:t>16</a:t>
            </a:r>
            <a:r>
              <a:rPr lang="en-US" dirty="0"/>
              <a:t>,</a:t>
            </a:r>
            <a:r>
              <a:rPr lang="en-US" dirty="0" smtClean="0"/>
              <a:t>886</a:t>
            </a:r>
            <a:endParaRPr lang="en-US" dirty="0"/>
          </a:p>
        </p:txBody>
      </p:sp>
      <p:sp>
        <p:nvSpPr>
          <p:cNvPr id="12" name="Rectangle 11"/>
          <p:cNvSpPr/>
          <p:nvPr/>
        </p:nvSpPr>
        <p:spPr>
          <a:xfrm>
            <a:off x="5913022" y="2989959"/>
            <a:ext cx="827471" cy="369332"/>
          </a:xfrm>
          <a:prstGeom prst="rect">
            <a:avLst/>
          </a:prstGeom>
        </p:spPr>
        <p:txBody>
          <a:bodyPr wrap="none">
            <a:spAutoFit/>
          </a:bodyPr>
          <a:lstStyle/>
          <a:p>
            <a:r>
              <a:rPr lang="en-US" dirty="0" smtClean="0"/>
              <a:t>16</a:t>
            </a:r>
            <a:r>
              <a:rPr lang="en-US" dirty="0"/>
              <a:t>,</a:t>
            </a:r>
            <a:r>
              <a:rPr lang="en-US" dirty="0" smtClean="0"/>
              <a:t>164</a:t>
            </a:r>
            <a:endParaRPr lang="en-US" dirty="0"/>
          </a:p>
        </p:txBody>
      </p:sp>
      <p:sp>
        <p:nvSpPr>
          <p:cNvPr id="3" name="Oval 2"/>
          <p:cNvSpPr/>
          <p:nvPr/>
        </p:nvSpPr>
        <p:spPr>
          <a:xfrm>
            <a:off x="5486863" y="3915305"/>
            <a:ext cx="1577395" cy="1467077"/>
          </a:xfrm>
          <a:prstGeom prst="ellipse">
            <a:avLst/>
          </a:prstGeom>
          <a:solidFill>
            <a:srgbClr val="FFC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645160" y="3883339"/>
            <a:ext cx="710451" cy="369332"/>
          </a:xfrm>
          <a:prstGeom prst="rect">
            <a:avLst/>
          </a:prstGeom>
        </p:spPr>
        <p:txBody>
          <a:bodyPr wrap="none">
            <a:spAutoFit/>
          </a:bodyPr>
          <a:lstStyle/>
          <a:p>
            <a:r>
              <a:rPr lang="en-US" dirty="0" smtClean="0"/>
              <a:t>3</a:t>
            </a:r>
            <a:r>
              <a:rPr lang="en-US" dirty="0"/>
              <a:t>,</a:t>
            </a:r>
            <a:r>
              <a:rPr lang="en-US" dirty="0" smtClean="0"/>
              <a:t>243</a:t>
            </a:r>
            <a:endParaRPr lang="en-US" dirty="0"/>
          </a:p>
        </p:txBody>
      </p:sp>
      <p:sp>
        <p:nvSpPr>
          <p:cNvPr id="13" name="Rectangle 12"/>
          <p:cNvSpPr/>
          <p:nvPr/>
        </p:nvSpPr>
        <p:spPr>
          <a:xfrm>
            <a:off x="7942060" y="1498167"/>
            <a:ext cx="583814" cy="369332"/>
          </a:xfrm>
          <a:prstGeom prst="rect">
            <a:avLst/>
          </a:prstGeom>
        </p:spPr>
        <p:txBody>
          <a:bodyPr wrap="none">
            <a:spAutoFit/>
          </a:bodyPr>
          <a:lstStyle/>
          <a:p>
            <a:r>
              <a:rPr lang="en-US" altLang="zh-CN" dirty="0" smtClean="0"/>
              <a:t>58%</a:t>
            </a:r>
            <a:endParaRPr lang="en-US" dirty="0"/>
          </a:p>
        </p:txBody>
      </p:sp>
      <p:sp>
        <p:nvSpPr>
          <p:cNvPr id="14" name="Rectangle 13"/>
          <p:cNvSpPr/>
          <p:nvPr/>
        </p:nvSpPr>
        <p:spPr>
          <a:xfrm>
            <a:off x="8028926" y="3175280"/>
            <a:ext cx="583814" cy="369332"/>
          </a:xfrm>
          <a:prstGeom prst="rect">
            <a:avLst/>
          </a:prstGeom>
        </p:spPr>
        <p:txBody>
          <a:bodyPr wrap="none">
            <a:spAutoFit/>
          </a:bodyPr>
          <a:lstStyle/>
          <a:p>
            <a:r>
              <a:rPr lang="en-US" altLang="zh-CN" dirty="0" smtClean="0"/>
              <a:t>34%</a:t>
            </a:r>
            <a:endParaRPr lang="en-US" dirty="0"/>
          </a:p>
        </p:txBody>
      </p:sp>
      <p:sp>
        <p:nvSpPr>
          <p:cNvPr id="15" name="Rectangle 14"/>
          <p:cNvSpPr/>
          <p:nvPr/>
        </p:nvSpPr>
        <p:spPr>
          <a:xfrm>
            <a:off x="8038518" y="4662711"/>
            <a:ext cx="466794" cy="369332"/>
          </a:xfrm>
          <a:prstGeom prst="rect">
            <a:avLst/>
          </a:prstGeom>
        </p:spPr>
        <p:txBody>
          <a:bodyPr wrap="none">
            <a:spAutoFit/>
          </a:bodyPr>
          <a:lstStyle/>
          <a:p>
            <a:r>
              <a:rPr lang="en-US" altLang="zh-CN" dirty="0" smtClean="0"/>
              <a:t>7%</a:t>
            </a:r>
            <a:endParaRPr lang="en-US" dirty="0"/>
          </a:p>
        </p:txBody>
      </p:sp>
      <p:sp>
        <p:nvSpPr>
          <p:cNvPr id="16" name="TextBox 15"/>
          <p:cNvSpPr txBox="1"/>
          <p:nvPr/>
        </p:nvSpPr>
        <p:spPr>
          <a:xfrm>
            <a:off x="5824452" y="4582147"/>
            <a:ext cx="901209" cy="307777"/>
          </a:xfrm>
          <a:prstGeom prst="rect">
            <a:avLst/>
          </a:prstGeom>
          <a:noFill/>
        </p:spPr>
        <p:txBody>
          <a:bodyPr wrap="none" rtlCol="0">
            <a:spAutoFit/>
          </a:bodyPr>
          <a:lstStyle/>
          <a:p>
            <a:r>
              <a:rPr lang="en-US" sz="1400" b="1" dirty="0" err="1" smtClean="0">
                <a:solidFill>
                  <a:schemeClr val="tx1">
                    <a:lumMod val="95000"/>
                    <a:lumOff val="5000"/>
                  </a:schemeClr>
                </a:solidFill>
              </a:rPr>
              <a:t>CpG</a:t>
            </a:r>
            <a:r>
              <a:rPr lang="en-US" sz="1400" b="1" dirty="0" smtClean="0">
                <a:solidFill>
                  <a:schemeClr val="tx1">
                    <a:lumMod val="95000"/>
                    <a:lumOff val="5000"/>
                  </a:schemeClr>
                </a:solidFill>
              </a:rPr>
              <a:t> </a:t>
            </a:r>
            <a:r>
              <a:rPr lang="en-US" altLang="zh-CN" sz="1400" b="1" dirty="0" smtClean="0">
                <a:solidFill>
                  <a:schemeClr val="tx1">
                    <a:lumMod val="95000"/>
                    <a:lumOff val="5000"/>
                  </a:schemeClr>
                </a:solidFill>
              </a:rPr>
              <a:t>Shelf</a:t>
            </a:r>
            <a:endParaRPr lang="en-US" sz="1400" b="1" dirty="0">
              <a:solidFill>
                <a:schemeClr val="tx1">
                  <a:lumMod val="95000"/>
                  <a:lumOff val="5000"/>
                </a:schemeClr>
              </a:solidFill>
            </a:endParaRPr>
          </a:p>
        </p:txBody>
      </p:sp>
      <p:sp>
        <p:nvSpPr>
          <p:cNvPr id="17" name="Rectangle 16"/>
          <p:cNvSpPr/>
          <p:nvPr/>
        </p:nvSpPr>
        <p:spPr>
          <a:xfrm>
            <a:off x="4555689" y="3235465"/>
            <a:ext cx="886781" cy="369332"/>
          </a:xfrm>
          <a:prstGeom prst="rect">
            <a:avLst/>
          </a:prstGeom>
        </p:spPr>
        <p:txBody>
          <a:bodyPr wrap="none">
            <a:spAutoFit/>
          </a:bodyPr>
          <a:lstStyle/>
          <a:p>
            <a:r>
              <a:rPr lang="en-US" dirty="0"/>
              <a:t>147782</a:t>
            </a:r>
          </a:p>
        </p:txBody>
      </p:sp>
    </p:spTree>
    <p:extLst>
      <p:ext uri="{BB962C8B-B14F-4D97-AF65-F5344CB8AC3E}">
        <p14:creationId xmlns:p14="http://schemas.microsoft.com/office/powerpoint/2010/main" val="3276307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5153" y="4170069"/>
            <a:ext cx="7710765" cy="300082"/>
          </a:xfrm>
          <a:prstGeom prst="rect">
            <a:avLst/>
          </a:prstGeom>
          <a:noFill/>
        </p:spPr>
        <p:txBody>
          <a:bodyPr wrap="none" rtlCol="0">
            <a:spAutoFit/>
          </a:bodyPr>
          <a:lstStyle/>
          <a:p>
            <a:r>
              <a:rPr lang="en-US" sz="1350" dirty="0"/>
              <a:t>Linkage disequilibrium (R</a:t>
            </a:r>
            <a:r>
              <a:rPr lang="en-US" sz="1350" baseline="30000" dirty="0"/>
              <a:t>2</a:t>
            </a:r>
            <a:r>
              <a:rPr lang="en-US" sz="1350" dirty="0"/>
              <a:t>) of methylation status between pair-wise </a:t>
            </a:r>
            <a:r>
              <a:rPr lang="en-US" sz="1350" dirty="0" err="1"/>
              <a:t>CpG</a:t>
            </a:r>
            <a:r>
              <a:rPr lang="en-US" sz="1350" dirty="0"/>
              <a:t> loci within the methylation blocks </a:t>
            </a:r>
          </a:p>
        </p:txBody>
      </p:sp>
      <p:sp>
        <p:nvSpPr>
          <p:cNvPr id="9" name="TextBox 8"/>
          <p:cNvSpPr txBox="1"/>
          <p:nvPr/>
        </p:nvSpPr>
        <p:spPr>
          <a:xfrm>
            <a:off x="6840704" y="3761581"/>
            <a:ext cx="673582" cy="300082"/>
          </a:xfrm>
          <a:prstGeom prst="rect">
            <a:avLst/>
          </a:prstGeom>
          <a:noFill/>
        </p:spPr>
        <p:txBody>
          <a:bodyPr wrap="none" rtlCol="0">
            <a:spAutoFit/>
          </a:bodyPr>
          <a:lstStyle/>
          <a:p>
            <a:r>
              <a:rPr lang="en-US" sz="1350" dirty="0"/>
              <a:t>Cancer</a:t>
            </a:r>
          </a:p>
        </p:txBody>
      </p:sp>
      <p:sp>
        <p:nvSpPr>
          <p:cNvPr id="10" name="TextBox 9"/>
          <p:cNvSpPr txBox="1"/>
          <p:nvPr/>
        </p:nvSpPr>
        <p:spPr>
          <a:xfrm>
            <a:off x="1497898" y="3759857"/>
            <a:ext cx="1231171" cy="300082"/>
          </a:xfrm>
          <a:prstGeom prst="rect">
            <a:avLst/>
          </a:prstGeom>
          <a:noFill/>
        </p:spPr>
        <p:txBody>
          <a:bodyPr wrap="none" rtlCol="0">
            <a:spAutoFit/>
          </a:bodyPr>
          <a:lstStyle/>
          <a:p>
            <a:r>
              <a:rPr lang="en-US" sz="1350" dirty="0"/>
              <a:t>Stem cells (H1)</a:t>
            </a:r>
          </a:p>
        </p:txBody>
      </p:sp>
      <p:sp>
        <p:nvSpPr>
          <p:cNvPr id="11" name="TextBox 10"/>
          <p:cNvSpPr txBox="1"/>
          <p:nvPr/>
        </p:nvSpPr>
        <p:spPr>
          <a:xfrm>
            <a:off x="119083" y="4573520"/>
            <a:ext cx="9163551" cy="2246769"/>
          </a:xfrm>
          <a:prstGeom prst="rect">
            <a:avLst/>
          </a:prstGeom>
          <a:noFill/>
        </p:spPr>
        <p:txBody>
          <a:bodyPr wrap="square" rtlCol="0">
            <a:spAutoFit/>
          </a:bodyPr>
          <a:lstStyle/>
          <a:p>
            <a:r>
              <a:rPr lang="en-US" sz="1400" dirty="0" smtClean="0"/>
              <a:t>Linkage </a:t>
            </a:r>
            <a:r>
              <a:rPr lang="en-US" sz="1400" dirty="0"/>
              <a:t>disequilibrium (R</a:t>
            </a:r>
            <a:r>
              <a:rPr lang="en-US" sz="1400" baseline="30000" dirty="0"/>
              <a:t>2</a:t>
            </a:r>
            <a:r>
              <a:rPr lang="en-US" sz="1400" dirty="0"/>
              <a:t>) for pair-wised </a:t>
            </a:r>
            <a:r>
              <a:rPr lang="en-US" sz="1400" dirty="0" err="1"/>
              <a:t>CpG</a:t>
            </a:r>
            <a:r>
              <a:rPr lang="en-US" sz="1400" dirty="0"/>
              <a:t> loci within the methylation blocks were calculated. There are two kinds of methylation block in human genomes, </a:t>
            </a:r>
          </a:p>
          <a:p>
            <a:endParaRPr lang="en-US" sz="1400" dirty="0"/>
          </a:p>
          <a:p>
            <a:r>
              <a:rPr lang="en-US" sz="1400" dirty="0"/>
              <a:t>1) low variation within the methylation block (92%)</a:t>
            </a:r>
          </a:p>
          <a:p>
            <a:r>
              <a:rPr lang="en-US" sz="1400" dirty="0"/>
              <a:t>2) high variation methylation block(8</a:t>
            </a:r>
            <a:r>
              <a:rPr lang="en-US" sz="1400" dirty="0" smtClean="0"/>
              <a:t>%)</a:t>
            </a:r>
            <a:endParaRPr lang="en-US" sz="1400" dirty="0"/>
          </a:p>
          <a:p>
            <a:endParaRPr lang="en-US" sz="1400" dirty="0"/>
          </a:p>
          <a:p>
            <a:r>
              <a:rPr lang="en-US" sz="1400" dirty="0"/>
              <a:t>Compared with the R2 decay trend, we can find cancer cells decay stronger than stem cell and normal cells.</a:t>
            </a:r>
          </a:p>
          <a:p>
            <a:endParaRPr lang="en-US" sz="1400" dirty="0"/>
          </a:p>
          <a:p>
            <a:r>
              <a:rPr lang="en-US" sz="1400" dirty="0"/>
              <a:t>In the next slice, we can also find cancer start to decay in nearby neighbor </a:t>
            </a:r>
            <a:r>
              <a:rPr lang="en-US" sz="1400" dirty="0" err="1"/>
              <a:t>CpGs</a:t>
            </a:r>
            <a:r>
              <a:rPr lang="en-US" sz="1400" dirty="0"/>
              <a:t> compared with normal and stem cell</a:t>
            </a:r>
          </a:p>
          <a:p>
            <a:r>
              <a:rPr lang="en-US" sz="1400" dirty="0"/>
              <a:t> </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326" y="1497430"/>
            <a:ext cx="2635321" cy="214273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2889" y="1497430"/>
            <a:ext cx="2546869" cy="212921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0647" y="1497429"/>
            <a:ext cx="2552591" cy="2129215"/>
          </a:xfrm>
          <a:prstGeom prst="rect">
            <a:avLst/>
          </a:prstGeom>
        </p:spPr>
      </p:pic>
      <p:sp>
        <p:nvSpPr>
          <p:cNvPr id="15" name="TextBox 14"/>
          <p:cNvSpPr txBox="1"/>
          <p:nvPr/>
        </p:nvSpPr>
        <p:spPr>
          <a:xfrm>
            <a:off x="4223836" y="3766618"/>
            <a:ext cx="1186543" cy="300082"/>
          </a:xfrm>
          <a:prstGeom prst="rect">
            <a:avLst/>
          </a:prstGeom>
          <a:noFill/>
        </p:spPr>
        <p:txBody>
          <a:bodyPr wrap="none" rtlCol="0">
            <a:spAutoFit/>
          </a:bodyPr>
          <a:lstStyle/>
          <a:p>
            <a:r>
              <a:rPr lang="en-US" sz="1350" dirty="0"/>
              <a:t>Normal Tissue</a:t>
            </a:r>
          </a:p>
        </p:txBody>
      </p:sp>
      <p:sp>
        <p:nvSpPr>
          <p:cNvPr id="16" name="TextBox 15"/>
          <p:cNvSpPr txBox="1"/>
          <p:nvPr/>
        </p:nvSpPr>
        <p:spPr>
          <a:xfrm>
            <a:off x="851471" y="430588"/>
            <a:ext cx="7698774" cy="400110"/>
          </a:xfrm>
          <a:prstGeom prst="rect">
            <a:avLst/>
          </a:prstGeom>
          <a:noFill/>
        </p:spPr>
        <p:txBody>
          <a:bodyPr wrap="none" rtlCol="0">
            <a:spAutoFit/>
          </a:bodyPr>
          <a:lstStyle/>
          <a:p>
            <a:r>
              <a:rPr lang="en-US" sz="2000" dirty="0"/>
              <a:t>Relationship between R</a:t>
            </a:r>
            <a:r>
              <a:rPr lang="en-US" sz="2000" baseline="30000" dirty="0"/>
              <a:t>2</a:t>
            </a:r>
            <a:r>
              <a:rPr lang="en-US" sz="2000" dirty="0"/>
              <a:t> and Absolute Distance Between Pair-wise </a:t>
            </a:r>
            <a:r>
              <a:rPr lang="en-US" sz="2000" dirty="0" err="1"/>
              <a:t>CpGs</a:t>
            </a:r>
            <a:endParaRPr lang="en-US" sz="2000" dirty="0"/>
          </a:p>
        </p:txBody>
      </p:sp>
      <p:sp>
        <p:nvSpPr>
          <p:cNvPr id="17" name="Rectangle 16"/>
          <p:cNvSpPr/>
          <p:nvPr/>
        </p:nvSpPr>
        <p:spPr>
          <a:xfrm>
            <a:off x="4793223" y="1849566"/>
            <a:ext cx="90441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-0.0011</a:t>
            </a:r>
          </a:p>
          <a:p>
            <a:r>
              <a:rPr lang="en-US" sz="825" dirty="0">
                <a:solidFill>
                  <a:srgbClr val="FFFF00"/>
                </a:solidFill>
              </a:rPr>
              <a:t>P-value=3.4×10</a:t>
            </a:r>
            <a:r>
              <a:rPr lang="en-US" sz="825" baseline="30000" dirty="0">
                <a:solidFill>
                  <a:srgbClr val="FFFF00"/>
                </a:solidFill>
              </a:rPr>
              <a:t>-3</a:t>
            </a:r>
          </a:p>
        </p:txBody>
      </p:sp>
      <p:sp>
        <p:nvSpPr>
          <p:cNvPr id="20" name="Rectangle 19"/>
          <p:cNvSpPr/>
          <p:nvPr/>
        </p:nvSpPr>
        <p:spPr>
          <a:xfrm>
            <a:off x="2067638" y="1811229"/>
            <a:ext cx="101662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-0.00079</a:t>
            </a:r>
          </a:p>
          <a:p>
            <a:r>
              <a:rPr lang="en-US" sz="825" dirty="0">
                <a:solidFill>
                  <a:srgbClr val="FFFF00"/>
                </a:solidFill>
              </a:rPr>
              <a:t>P-value= 8.39×10</a:t>
            </a:r>
            <a:r>
              <a:rPr lang="en-US" sz="825" baseline="30000" dirty="0">
                <a:solidFill>
                  <a:srgbClr val="FFFF00"/>
                </a:solidFill>
              </a:rPr>
              <a:t>-13</a:t>
            </a:r>
          </a:p>
        </p:txBody>
      </p:sp>
      <p:sp>
        <p:nvSpPr>
          <p:cNvPr id="21" name="Rectangle 20"/>
          <p:cNvSpPr/>
          <p:nvPr/>
        </p:nvSpPr>
        <p:spPr>
          <a:xfrm>
            <a:off x="7433225" y="1811229"/>
            <a:ext cx="939681"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-0.0016</a:t>
            </a:r>
          </a:p>
          <a:p>
            <a:r>
              <a:rPr lang="en-US" sz="825" dirty="0">
                <a:solidFill>
                  <a:srgbClr val="FFFF00"/>
                </a:solidFill>
              </a:rPr>
              <a:t>P-value&lt;2.0×10</a:t>
            </a:r>
            <a:r>
              <a:rPr lang="en-US" sz="825" baseline="30000" dirty="0">
                <a:solidFill>
                  <a:srgbClr val="FFFF00"/>
                </a:solidFill>
              </a:rPr>
              <a:t>-16</a:t>
            </a:r>
          </a:p>
        </p:txBody>
      </p:sp>
    </p:spTree>
    <p:extLst>
      <p:ext uri="{BB962C8B-B14F-4D97-AF65-F5344CB8AC3E}">
        <p14:creationId xmlns:p14="http://schemas.microsoft.com/office/powerpoint/2010/main" val="3960439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22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947" y="1488908"/>
            <a:ext cx="2357255" cy="19746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3690" y="1488907"/>
            <a:ext cx="2338199" cy="1931069"/>
          </a:xfrm>
          <a:prstGeom prst="rect">
            <a:avLst/>
          </a:prstGeom>
        </p:spPr>
      </p:pic>
      <p:sp>
        <p:nvSpPr>
          <p:cNvPr id="4" name="TextBox 3"/>
          <p:cNvSpPr txBox="1"/>
          <p:nvPr/>
        </p:nvSpPr>
        <p:spPr>
          <a:xfrm>
            <a:off x="7213683" y="3658114"/>
            <a:ext cx="673582" cy="300082"/>
          </a:xfrm>
          <a:prstGeom prst="rect">
            <a:avLst/>
          </a:prstGeom>
          <a:noFill/>
        </p:spPr>
        <p:txBody>
          <a:bodyPr wrap="none" rtlCol="0">
            <a:spAutoFit/>
          </a:bodyPr>
          <a:lstStyle/>
          <a:p>
            <a:r>
              <a:rPr lang="en-US" sz="1350" dirty="0"/>
              <a:t>Cancer</a:t>
            </a:r>
          </a:p>
        </p:txBody>
      </p:sp>
      <p:sp>
        <p:nvSpPr>
          <p:cNvPr id="5" name="TextBox 4"/>
          <p:cNvSpPr txBox="1"/>
          <p:nvPr/>
        </p:nvSpPr>
        <p:spPr>
          <a:xfrm>
            <a:off x="1212433" y="3654844"/>
            <a:ext cx="1231171" cy="300082"/>
          </a:xfrm>
          <a:prstGeom prst="rect">
            <a:avLst/>
          </a:prstGeom>
          <a:noFill/>
        </p:spPr>
        <p:txBody>
          <a:bodyPr wrap="none" rtlCol="0">
            <a:spAutoFit/>
          </a:bodyPr>
          <a:lstStyle/>
          <a:p>
            <a:r>
              <a:rPr lang="en-US" sz="1350" dirty="0"/>
              <a:t>Stem cells (H1)</a:t>
            </a:r>
          </a:p>
        </p:txBody>
      </p:sp>
      <p:sp>
        <p:nvSpPr>
          <p:cNvPr id="6" name="TextBox 5"/>
          <p:cNvSpPr txBox="1"/>
          <p:nvPr/>
        </p:nvSpPr>
        <p:spPr>
          <a:xfrm>
            <a:off x="4013284" y="3663605"/>
            <a:ext cx="1186543" cy="300082"/>
          </a:xfrm>
          <a:prstGeom prst="rect">
            <a:avLst/>
          </a:prstGeom>
          <a:noFill/>
        </p:spPr>
        <p:txBody>
          <a:bodyPr wrap="none" rtlCol="0">
            <a:spAutoFit/>
          </a:bodyPr>
          <a:lstStyle/>
          <a:p>
            <a:r>
              <a:rPr lang="en-US" sz="1350" dirty="0"/>
              <a:t>Normal Tissue</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361" y="1470549"/>
            <a:ext cx="2336336" cy="1949427"/>
          </a:xfrm>
          <a:prstGeom prst="rect">
            <a:avLst/>
          </a:prstGeom>
        </p:spPr>
      </p:pic>
      <p:sp>
        <p:nvSpPr>
          <p:cNvPr id="8" name="TextBox 7"/>
          <p:cNvSpPr txBox="1"/>
          <p:nvPr/>
        </p:nvSpPr>
        <p:spPr>
          <a:xfrm>
            <a:off x="775057" y="383310"/>
            <a:ext cx="7662995" cy="707886"/>
          </a:xfrm>
          <a:prstGeom prst="rect">
            <a:avLst/>
          </a:prstGeom>
          <a:noFill/>
        </p:spPr>
        <p:txBody>
          <a:bodyPr wrap="none" rtlCol="0">
            <a:spAutoFit/>
          </a:bodyPr>
          <a:lstStyle/>
          <a:p>
            <a:pPr algn="ctr"/>
            <a:r>
              <a:rPr lang="en-US" sz="2000" dirty="0"/>
              <a:t>Relationship between R</a:t>
            </a:r>
            <a:r>
              <a:rPr lang="en-US" sz="2000" baseline="30000" dirty="0"/>
              <a:t>2</a:t>
            </a:r>
            <a:r>
              <a:rPr lang="en-US" sz="2000" dirty="0"/>
              <a:t> and Relative Distance Between Pair-wise </a:t>
            </a:r>
            <a:r>
              <a:rPr lang="en-US" sz="2000" dirty="0" err="1"/>
              <a:t>CpGs</a:t>
            </a:r>
            <a:r>
              <a:rPr lang="en-US" sz="2000" dirty="0"/>
              <a:t> </a:t>
            </a:r>
            <a:endParaRPr lang="en-US" sz="2000" dirty="0" smtClean="0"/>
          </a:p>
          <a:p>
            <a:pPr algn="ctr"/>
            <a:r>
              <a:rPr lang="en-US" sz="2000" dirty="0" smtClean="0"/>
              <a:t>(</a:t>
            </a:r>
            <a:r>
              <a:rPr lang="en-US" sz="2000" dirty="0"/>
              <a:t>adjusted by length of </a:t>
            </a:r>
            <a:r>
              <a:rPr lang="en-US" sz="2000" dirty="0" err="1"/>
              <a:t>MethyBlock</a:t>
            </a:r>
            <a:r>
              <a:rPr lang="en-US" sz="2000" dirty="0"/>
              <a:t>)</a:t>
            </a:r>
          </a:p>
        </p:txBody>
      </p:sp>
      <p:sp>
        <p:nvSpPr>
          <p:cNvPr id="10" name="Rectangle 9"/>
          <p:cNvSpPr/>
          <p:nvPr/>
        </p:nvSpPr>
        <p:spPr>
          <a:xfrm>
            <a:off x="4621574" y="1680637"/>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-0.43</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1" name="Rectangle 10"/>
          <p:cNvSpPr/>
          <p:nvPr/>
        </p:nvSpPr>
        <p:spPr>
          <a:xfrm>
            <a:off x="1846453" y="1962892"/>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-0.51</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2" name="Rectangle 11"/>
          <p:cNvSpPr/>
          <p:nvPr/>
        </p:nvSpPr>
        <p:spPr>
          <a:xfrm>
            <a:off x="7377548" y="1766685"/>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-0.25</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3" name="TextBox 12"/>
          <p:cNvSpPr txBox="1"/>
          <p:nvPr/>
        </p:nvSpPr>
        <p:spPr>
          <a:xfrm>
            <a:off x="227852" y="4260306"/>
            <a:ext cx="8416838" cy="1200329"/>
          </a:xfrm>
          <a:prstGeom prst="rect">
            <a:avLst/>
          </a:prstGeom>
          <a:noFill/>
        </p:spPr>
        <p:txBody>
          <a:bodyPr wrap="square" rtlCol="0">
            <a:spAutoFit/>
          </a:bodyPr>
          <a:lstStyle/>
          <a:p>
            <a:endParaRPr lang="en-US" dirty="0"/>
          </a:p>
          <a:p>
            <a:r>
              <a:rPr lang="en-US" dirty="0" smtClean="0"/>
              <a:t>We </a:t>
            </a:r>
            <a:r>
              <a:rPr lang="en-US" dirty="0"/>
              <a:t>can find Linkage disequilibrium (R</a:t>
            </a:r>
            <a:r>
              <a:rPr lang="en-US" baseline="30000" dirty="0"/>
              <a:t>2</a:t>
            </a:r>
            <a:r>
              <a:rPr lang="en-US" dirty="0"/>
              <a:t>) begins to decay from very nearby neighbor </a:t>
            </a:r>
            <a:r>
              <a:rPr lang="en-US" dirty="0" err="1"/>
              <a:t>CpGs</a:t>
            </a:r>
            <a:r>
              <a:rPr lang="en-US" dirty="0"/>
              <a:t> therefore the decay coefficient is large than normal and stem cells. In contrast, stem cell and normal seems to decay at far </a:t>
            </a:r>
            <a:r>
              <a:rPr lang="en-US" dirty="0" err="1"/>
              <a:t>CpGs</a:t>
            </a:r>
            <a:r>
              <a:rPr lang="en-US" dirty="0"/>
              <a:t> therefore the decay coefficient is smaller. </a:t>
            </a:r>
          </a:p>
        </p:txBody>
      </p:sp>
    </p:spTree>
    <p:extLst>
      <p:ext uri="{BB962C8B-B14F-4D97-AF65-F5344CB8AC3E}">
        <p14:creationId xmlns:p14="http://schemas.microsoft.com/office/powerpoint/2010/main" val="3394718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82358" y="902439"/>
          <a:ext cx="8644122" cy="2781813"/>
        </p:xfrm>
        <a:graphic>
          <a:graphicData uri="http://schemas.openxmlformats.org/drawingml/2006/table">
            <a:tbl>
              <a:tblPr>
                <a:tableStyleId>{775DCB02-9BB8-47FD-8907-85C794F793BA}</a:tableStyleId>
              </a:tblPr>
              <a:tblGrid>
                <a:gridCol w="3767323"/>
                <a:gridCol w="1091390"/>
                <a:gridCol w="1061762"/>
                <a:gridCol w="865565"/>
                <a:gridCol w="1119466"/>
                <a:gridCol w="738616"/>
              </a:tblGrid>
              <a:tr h="498056">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Observation</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Expectation</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Ratio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Fold change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P-value*</a:t>
                      </a:r>
                      <a:endParaRPr lang="en-US" sz="1600" b="0" i="0" u="none" strike="noStrike" dirty="0">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Virable</a:t>
                      </a:r>
                      <a:r>
                        <a:rPr lang="en-US" sz="1600" u="none" strike="noStrike" dirty="0">
                          <a:solidFill>
                            <a:srgbClr val="FF0000"/>
                          </a:solidFill>
                          <a:effectLst/>
                        </a:rPr>
                        <a:t> methylation region (VMR)</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48</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2</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0.001</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21.40</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a:solidFill>
                            <a:srgbClr val="FF0000"/>
                          </a:solidFill>
                          <a:effectLst/>
                        </a:rPr>
                        <a:t>&lt; 1e-04</a:t>
                      </a:r>
                      <a:endParaRPr lang="en-US" sz="1600" b="0" i="0" u="none" strike="noStrike">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CpG</a:t>
                      </a:r>
                      <a:r>
                        <a:rPr lang="en-US" sz="1600" u="none" strike="noStrike" dirty="0">
                          <a:solidFill>
                            <a:srgbClr val="FF0000"/>
                          </a:solidFill>
                          <a:effectLst/>
                        </a:rPr>
                        <a:t> island (</a:t>
                      </a:r>
                      <a:r>
                        <a:rPr lang="en-US" sz="1600" u="none" strike="noStrike" dirty="0" err="1">
                          <a:solidFill>
                            <a:srgbClr val="FF0000"/>
                          </a:solidFill>
                          <a:effectLst/>
                        </a:rPr>
                        <a:t>CpGI</a:t>
                      </a:r>
                      <a:r>
                        <a:rPr lang="en-US" sz="1600" u="none" strike="noStrike" dirty="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5845</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379</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0.118</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15.43</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a:solidFill>
                            <a:srgbClr val="FF0000"/>
                          </a:solidFill>
                          <a:effectLst/>
                        </a:rPr>
                        <a:t>&lt; 1e-04</a:t>
                      </a:r>
                      <a:endParaRPr lang="en-US" sz="1600" b="0" i="0" u="none" strike="noStrike">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Differentail</a:t>
                      </a:r>
                      <a:r>
                        <a:rPr lang="en-US" sz="1600" u="none" strike="noStrike" dirty="0">
                          <a:solidFill>
                            <a:srgbClr val="FF0000"/>
                          </a:solidFill>
                          <a:effectLst/>
                        </a:rPr>
                        <a:t> Methylation Regions (DMR)</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2216</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160</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a:solidFill>
                            <a:srgbClr val="FF0000"/>
                          </a:solidFill>
                          <a:effectLst/>
                        </a:rPr>
                        <a:t>0.045</a:t>
                      </a:r>
                      <a:endParaRPr lang="en-US" sz="16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13.89</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solidFill>
                            <a:srgbClr val="FF0000"/>
                          </a:solidFill>
                          <a:effectLst/>
                        </a:rPr>
                        <a:t>&lt; 1e-04</a:t>
                      </a:r>
                      <a:endParaRPr lang="en-US" sz="1600" b="0" i="0" u="none" strike="noStrike" dirty="0">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err="1">
                          <a:solidFill>
                            <a:srgbClr val="FF0000"/>
                          </a:solidFill>
                          <a:effectLst/>
                        </a:rPr>
                        <a:t>CpG</a:t>
                      </a:r>
                      <a:r>
                        <a:rPr lang="en-US" sz="1600" u="none" strike="noStrike" dirty="0">
                          <a:solidFill>
                            <a:srgbClr val="FF0000"/>
                          </a:solidFill>
                          <a:effectLst/>
                        </a:rPr>
                        <a:t> </a:t>
                      </a:r>
                      <a:r>
                        <a:rPr lang="en-US" sz="1600" u="none" strike="noStrike" dirty="0" smtClean="0">
                          <a:solidFill>
                            <a:srgbClr val="FF0000"/>
                          </a:solidFill>
                          <a:effectLst/>
                        </a:rPr>
                        <a:t>shore (</a:t>
                      </a:r>
                      <a:r>
                        <a:rPr lang="en-US" sz="1600" u="none" strike="noStrike" dirty="0" err="1" smtClean="0">
                          <a:solidFill>
                            <a:srgbClr val="FF0000"/>
                          </a:solidFill>
                          <a:effectLst/>
                        </a:rPr>
                        <a:t>CpGsr</a:t>
                      </a:r>
                      <a:r>
                        <a:rPr lang="en-US" sz="1600" u="none" strike="noStrike" dirty="0" smtClean="0">
                          <a:solidFill>
                            <a:srgbClr val="FF0000"/>
                          </a:solidFill>
                          <a:effectLst/>
                        </a:rPr>
                        <a:t>)</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4269</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1600</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solidFill>
                            <a:srgbClr val="FF0000"/>
                          </a:solidFill>
                          <a:effectLst/>
                        </a:rPr>
                        <a:t>0.086</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rPr>
                        <a:t>2.67</a:t>
                      </a:r>
                      <a:endParaRPr lang="en-US"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solidFill>
                            <a:srgbClr val="FF0000"/>
                          </a:solidFill>
                          <a:effectLst/>
                        </a:rPr>
                        <a:t>&lt; 1e-04</a:t>
                      </a:r>
                      <a:endParaRPr lang="en-US" sz="1600" b="0" i="0" u="none" strike="noStrike" dirty="0">
                        <a:solidFill>
                          <a:srgbClr val="FF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a:effectLst/>
                        </a:rPr>
                        <a:t>Hi-C common boundary (IMR90 and </a:t>
                      </a:r>
                      <a:r>
                        <a:rPr lang="en-US" sz="1600" u="none" strike="noStrike" dirty="0" err="1">
                          <a:effectLst/>
                        </a:rPr>
                        <a:t>hESC</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4356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1.45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dirty="0">
                          <a:effectLst/>
                        </a:rPr>
                        <a:t>Hi-C </a:t>
                      </a:r>
                      <a:r>
                        <a:rPr lang="en-US" sz="1600" u="none" strike="noStrike" dirty="0" err="1">
                          <a:effectLst/>
                        </a:rPr>
                        <a:t>topological.domain</a:t>
                      </a:r>
                      <a:r>
                        <a:rPr lang="en-US" sz="1600" u="none" strike="noStrike" dirty="0">
                          <a:effectLst/>
                        </a:rPr>
                        <a:t>(IMR90)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44794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41037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1.09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53799">
                <a:tc>
                  <a:txBody>
                    <a:bodyPr/>
                    <a:lstStyle/>
                    <a:p>
                      <a:pPr algn="l" fontAlgn="b"/>
                      <a:r>
                        <a:rPr lang="en-US" sz="1600" u="none" strike="noStrike">
                          <a:effectLst/>
                        </a:rPr>
                        <a:t>Hi-C topological.domain(hESC)</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44806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41808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1.07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&lt; 1e-04</a:t>
                      </a:r>
                      <a:endParaRPr lang="en-US" sz="1600" b="0" i="0" u="none" strike="noStrike">
                        <a:solidFill>
                          <a:srgbClr val="000000"/>
                        </a:solidFill>
                        <a:effectLst/>
                        <a:latin typeface="Calibri" panose="020F0502020204030204" pitchFamily="34" charset="0"/>
                      </a:endParaRPr>
                    </a:p>
                  </a:txBody>
                  <a:tcPr marL="9525" marR="9525" marT="9525" marB="0" anchor="b"/>
                </a:tc>
              </a:tr>
              <a:tr h="214824">
                <a:tc>
                  <a:txBody>
                    <a:bodyPr/>
                    <a:lstStyle/>
                    <a:p>
                      <a:pPr algn="l" fontAlgn="b"/>
                      <a:r>
                        <a:rPr lang="en-US" sz="1600" b="1" u="none" strike="noStrike" dirty="0">
                          <a:solidFill>
                            <a:srgbClr val="0070C0"/>
                          </a:solidFill>
                          <a:effectLst/>
                        </a:rPr>
                        <a:t>Large organized chromatin K9 </a:t>
                      </a:r>
                      <a:r>
                        <a:rPr lang="en-US" sz="1600" b="1" u="none" strike="noStrike" dirty="0" smtClean="0">
                          <a:solidFill>
                            <a:srgbClr val="0070C0"/>
                          </a:solidFill>
                          <a:effectLst/>
                        </a:rPr>
                        <a:t>(</a:t>
                      </a:r>
                      <a:r>
                        <a:rPr lang="en-US" sz="1600" b="1" u="none" strike="noStrike" dirty="0">
                          <a:solidFill>
                            <a:srgbClr val="0070C0"/>
                          </a:solidFill>
                          <a:effectLst/>
                        </a:rPr>
                        <a:t>LOCK)</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131</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217</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0.003</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70C0"/>
                          </a:solidFill>
                          <a:effectLst/>
                        </a:rPr>
                        <a:t>0.60</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a:solidFill>
                            <a:srgbClr val="0070C0"/>
                          </a:solidFill>
                          <a:effectLst/>
                        </a:rPr>
                        <a:t>&lt; 1e-04</a:t>
                      </a:r>
                      <a:endParaRPr lang="en-US" sz="1600" b="1" i="0" u="none" strike="noStrike">
                        <a:solidFill>
                          <a:srgbClr val="0070C0"/>
                        </a:solidFill>
                        <a:effectLst/>
                        <a:latin typeface="Calibri" panose="020F0502020204030204" pitchFamily="34" charset="0"/>
                      </a:endParaRPr>
                    </a:p>
                  </a:txBody>
                  <a:tcPr marL="9525" marR="9525" marT="9525" marB="0" anchor="b"/>
                </a:tc>
              </a:tr>
              <a:tr h="253799">
                <a:tc>
                  <a:txBody>
                    <a:bodyPr/>
                    <a:lstStyle/>
                    <a:p>
                      <a:pPr algn="l" fontAlgn="b"/>
                      <a:r>
                        <a:rPr lang="en-US" sz="1600" b="1" u="none" strike="noStrike">
                          <a:solidFill>
                            <a:srgbClr val="0070C0"/>
                          </a:solidFill>
                          <a:effectLst/>
                        </a:rPr>
                        <a:t>Lamina-associated domains (LAD)</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dirty="0">
                          <a:solidFill>
                            <a:srgbClr val="0070C0"/>
                          </a:solidFill>
                          <a:effectLst/>
                        </a:rPr>
                        <a:t>10639</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18330</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600" b="1" u="none" strike="noStrike">
                          <a:solidFill>
                            <a:srgbClr val="0070C0"/>
                          </a:solidFill>
                          <a:effectLst/>
                        </a:rPr>
                        <a:t>0.215</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70C0"/>
                          </a:solidFill>
                          <a:effectLst/>
                        </a:rPr>
                        <a:t>0.58</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rgbClr val="0070C0"/>
                          </a:solidFill>
                          <a:effectLst/>
                        </a:rPr>
                        <a:t>&lt; 1e-04</a:t>
                      </a:r>
                      <a:endParaRPr lang="en-US" sz="1600" b="1" i="0" u="none" strike="noStrike" dirty="0">
                        <a:solidFill>
                          <a:srgbClr val="0070C0"/>
                        </a:solidFill>
                        <a:effectLst/>
                        <a:latin typeface="Calibri" panose="020F0502020204030204" pitchFamily="34" charset="0"/>
                      </a:endParaRPr>
                    </a:p>
                  </a:txBody>
                  <a:tcPr marL="9525" marR="9525" marT="9525" marB="0" anchor="b"/>
                </a:tc>
              </a:tr>
            </a:tbl>
          </a:graphicData>
        </a:graphic>
      </p:graphicFrame>
      <p:sp>
        <p:nvSpPr>
          <p:cNvPr id="3" name="Rectangle 2"/>
          <p:cNvSpPr/>
          <p:nvPr/>
        </p:nvSpPr>
        <p:spPr>
          <a:xfrm>
            <a:off x="1509856" y="85740"/>
            <a:ext cx="6633697" cy="621709"/>
          </a:xfrm>
          <a:prstGeom prst="rect">
            <a:avLst/>
          </a:prstGeom>
        </p:spPr>
        <p:txBody>
          <a:bodyPr wrap="square">
            <a:spAutoFit/>
          </a:bodyPr>
          <a:lstStyle/>
          <a:p>
            <a:pPr>
              <a:lnSpc>
                <a:spcPct val="200000"/>
              </a:lnSpc>
              <a:spcBef>
                <a:spcPts val="150"/>
              </a:spcBef>
            </a:pPr>
            <a:r>
              <a:rPr lang="en-US" altLang="zh-CN" sz="2000" b="1" i="1" dirty="0" smtClean="0">
                <a:solidFill>
                  <a:srgbClr val="000000"/>
                </a:solidFill>
                <a:ea typeface="Microsoft YaHei" panose="020B0503020204020204" pitchFamily="34" charset="-122"/>
                <a:cs typeface="Times New Roman" panose="02020603050405020304" pitchFamily="18" charset="0"/>
              </a:rPr>
              <a:t>Methylation block: an independent function element</a:t>
            </a:r>
            <a:endParaRPr lang="en-US" b="1" i="1" dirty="0">
              <a:solidFill>
                <a:srgbClr val="365F91"/>
              </a:solidFill>
              <a:ea typeface="Microsoft YaHei" panose="020B0503020204020204" pitchFamily="34" charset="-122"/>
              <a:cs typeface="Times New Roman" panose="02020603050405020304" pitchFamily="18" charset="0"/>
            </a:endParaRPr>
          </a:p>
        </p:txBody>
      </p:sp>
      <p:sp>
        <p:nvSpPr>
          <p:cNvPr id="4" name="TextBox 3"/>
          <p:cNvSpPr txBox="1"/>
          <p:nvPr/>
        </p:nvSpPr>
        <p:spPr>
          <a:xfrm>
            <a:off x="253134" y="3696221"/>
            <a:ext cx="7270580" cy="338554"/>
          </a:xfrm>
          <a:prstGeom prst="rect">
            <a:avLst/>
          </a:prstGeom>
          <a:noFill/>
        </p:spPr>
        <p:txBody>
          <a:bodyPr wrap="none" rtlCol="0">
            <a:spAutoFit/>
          </a:bodyPr>
          <a:lstStyle/>
          <a:p>
            <a:r>
              <a:rPr lang="en-US" sz="1600" dirty="0" smtClean="0">
                <a:latin typeface="Microsoft YaHei" panose="020B0503020204020204" pitchFamily="34" charset="-122"/>
                <a:ea typeface="Microsoft YaHei" panose="020B0503020204020204" pitchFamily="34" charset="-122"/>
              </a:rPr>
              <a:t>*</a:t>
            </a:r>
            <a:r>
              <a:rPr lang="en-US" sz="1600" dirty="0">
                <a:latin typeface="Microsoft YaHei" panose="020B0503020204020204" pitchFamily="34" charset="-122"/>
                <a:ea typeface="Microsoft YaHei" panose="020B0503020204020204" pitchFamily="34" charset="-122"/>
              </a:rPr>
              <a:t>S</a:t>
            </a:r>
            <a:r>
              <a:rPr lang="en-US" sz="1600" dirty="0" smtClean="0">
                <a:latin typeface="Microsoft YaHei" panose="020B0503020204020204" pitchFamily="34" charset="-122"/>
                <a:ea typeface="Microsoft YaHei" panose="020B0503020204020204" pitchFamily="34" charset="-122"/>
              </a:rPr>
              <a:t>ampling 10,000 times and </a:t>
            </a:r>
            <a:r>
              <a:rPr lang="en-US" sz="1600" dirty="0">
                <a:latin typeface="Microsoft YaHei" panose="020B0503020204020204" pitchFamily="34" charset="-122"/>
                <a:ea typeface="Microsoft YaHei" panose="020B0503020204020204" pitchFamily="34" charset="-122"/>
              </a:rPr>
              <a:t>empirical  </a:t>
            </a:r>
            <a:r>
              <a:rPr lang="en-US" sz="1600" dirty="0" smtClean="0">
                <a:latin typeface="Microsoft YaHei" panose="020B0503020204020204" pitchFamily="34" charset="-122"/>
                <a:ea typeface="Microsoft YaHei" panose="020B0503020204020204" pitchFamily="34" charset="-122"/>
              </a:rPr>
              <a:t>P-value to show the significance. </a:t>
            </a:r>
            <a:endParaRPr lang="en-US" sz="1600" dirty="0">
              <a:latin typeface="Microsoft YaHei" panose="020B0503020204020204" pitchFamily="34" charset="-122"/>
              <a:ea typeface="Microsoft YaHei" panose="020B0503020204020204" pitchFamily="34" charset="-122"/>
            </a:endParaRPr>
          </a:p>
        </p:txBody>
      </p:sp>
      <p:sp>
        <p:nvSpPr>
          <p:cNvPr id="5" name="Rectangle 4"/>
          <p:cNvSpPr/>
          <p:nvPr/>
        </p:nvSpPr>
        <p:spPr>
          <a:xfrm>
            <a:off x="253134" y="4221112"/>
            <a:ext cx="8644121" cy="2308324"/>
          </a:xfrm>
          <a:prstGeom prst="rect">
            <a:avLst/>
          </a:prstGeom>
        </p:spPr>
        <p:txBody>
          <a:bodyPr wrap="square">
            <a:spAutoFit/>
          </a:bodyPr>
          <a:lstStyle/>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Result:  </a:t>
            </a:r>
          </a:p>
          <a:p>
            <a:endParaRPr lang="en-US" altLang="zh-CN" sz="16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just"/>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Methylation block is significantly enriched in </a:t>
            </a:r>
            <a:r>
              <a:rPr lang="en-US" altLang="zh-CN" sz="1600" dirty="0" err="1"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CpGI</a:t>
            </a:r>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 Shore, VMR and DMR regions, while it is negatively correlated with LOCK and LAD regions. Widely correlation with all kinds of important biological function domains indicate the methylation block might play some roles in different functions. </a:t>
            </a:r>
          </a:p>
          <a:p>
            <a:endPar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Conclusion</a:t>
            </a:r>
            <a:r>
              <a:rPr lang="zh-CN" altLang="en-US"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 </a:t>
            </a:r>
            <a:endPar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Methylation block might be an </a:t>
            </a:r>
            <a:r>
              <a:rPr lang="en-US" altLang="zh-CN" sz="16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independent </a:t>
            </a:r>
            <a:r>
              <a:rPr lang="en-US" altLang="zh-CN" sz="1600" dirty="0" smtClean="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functional domain</a:t>
            </a:r>
            <a:endParaRPr 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30741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35" y="3549699"/>
            <a:ext cx="3299982" cy="120819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0" y="4757889"/>
                <a:ext cx="9065622" cy="1200329"/>
              </a:xfrm>
              <a:prstGeom prst="rect">
                <a:avLst/>
              </a:prstGeom>
            </p:spPr>
            <p:txBody>
              <a:bodyPr wrap="square">
                <a:spAutoFit/>
              </a:bodyPr>
              <a:lstStyle/>
              <a:p>
                <a:pPr algn="just"/>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l</m:t>
                    </m:r>
                    <m: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i</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𝑃</m:t>
                    </m:r>
                    <m:d>
                      <m:dPr>
                        <m:ctrlPr>
                          <a:rPr lang="en-US" i="1">
                            <a:effectLst/>
                            <a:latin typeface="Cambria Math" panose="02040503050406030204" pitchFamily="18" charset="0"/>
                            <a:cs typeface="Cambria Math" panose="02040503050406030204" pitchFamily="18" charset="0"/>
                          </a:rPr>
                        </m:ctrlPr>
                      </m:dPr>
                      <m:e>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𝑀𝐻</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loci.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For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a haplotype of length L, we considered all the sub-strings with length from 1 to L in this calculation.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is the weight for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-locus haplotype.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We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typically used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sSup>
                      <m:sSupPr>
                        <m:ctrlPr>
                          <a:rPr lang="en-US" i="1">
                            <a:effectLst/>
                            <a:latin typeface="Cambria Math" panose="02040503050406030204" pitchFamily="18" charset="0"/>
                            <a:cs typeface="Cambria Math" panose="02040503050406030204" pitchFamily="18" charset="0"/>
                          </a:rPr>
                        </m:ctrlPr>
                      </m:sSup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e>
                      <m:sup>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2</m:t>
                        </m:r>
                      </m:sup>
                    </m:sSup>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to favor the contribution of longer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haplotype. </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3"/>
                <a:stretch>
                  <a:fillRect l="-538" t="-3046" r="-538" b="-6091"/>
                </a:stretch>
              </a:blipFill>
            </p:spPr>
            <p:txBody>
              <a:bodyPr/>
              <a:lstStyle/>
              <a:p>
                <a:r>
                  <a:rPr lang="en-US">
                    <a:noFill/>
                  </a:rPr>
                  <a:t> </a:t>
                </a:r>
              </a:p>
            </p:txBody>
          </p:sp>
        </mc:Fallback>
      </mc:AlternateContent>
      <p:sp>
        <p:nvSpPr>
          <p:cNvPr id="4" name="Rectangle 3"/>
          <p:cNvSpPr/>
          <p:nvPr/>
        </p:nvSpPr>
        <p:spPr>
          <a:xfrm>
            <a:off x="179534" y="474510"/>
            <a:ext cx="9256566" cy="461665"/>
          </a:xfrm>
          <a:prstGeom prst="rect">
            <a:avLst/>
          </a:prstGeom>
        </p:spPr>
        <p:txBody>
          <a:bodyPr wrap="square">
            <a:spAutoFit/>
          </a:bodyPr>
          <a:lstStyle/>
          <a:p>
            <a:r>
              <a:rPr lang="en-US" sz="2400" dirty="0" smtClean="0">
                <a:solidFill>
                  <a:srgbClr val="000000"/>
                </a:solidFill>
                <a:latin typeface="Cambria" panose="02040503050406030204" pitchFamily="18" charset="0"/>
              </a:rPr>
              <a:t>Quantitative measurement </a:t>
            </a:r>
            <a:r>
              <a:rPr lang="en-US" sz="2400" dirty="0">
                <a:solidFill>
                  <a:srgbClr val="000000"/>
                </a:solidFill>
                <a:latin typeface="Cambria" panose="02040503050406030204" pitchFamily="18" charset="0"/>
              </a:rPr>
              <a:t>of </a:t>
            </a:r>
            <a:r>
              <a:rPr lang="en-US" sz="2400" dirty="0" smtClean="0">
                <a:solidFill>
                  <a:srgbClr val="000000"/>
                </a:solidFill>
                <a:latin typeface="Cambria" panose="02040503050406030204" pitchFamily="18" charset="0"/>
              </a:rPr>
              <a:t>DNA methylation level and complexity</a:t>
            </a:r>
            <a:endParaRPr lang="en-US" sz="2400" dirty="0">
              <a:solidFill>
                <a:srgbClr val="000000"/>
              </a:solidFill>
              <a:latin typeface="Cambria" panose="02040503050406030204" pitchFamily="18" charset="0"/>
            </a:endParaRPr>
          </a:p>
        </p:txBody>
      </p:sp>
      <p:sp>
        <p:nvSpPr>
          <p:cNvPr id="5" name="Rectangle 4"/>
          <p:cNvSpPr/>
          <p:nvPr/>
        </p:nvSpPr>
        <p:spPr>
          <a:xfrm>
            <a:off x="0" y="1540270"/>
            <a:ext cx="9927771" cy="646331"/>
          </a:xfrm>
          <a:prstGeom prst="rect">
            <a:avLst/>
          </a:prstGeom>
        </p:spPr>
        <p:txBody>
          <a:bodyPr wrap="square">
            <a:spAutoFit/>
          </a:bodyPr>
          <a:lstStyle/>
          <a:p>
            <a:pPr algn="just"/>
            <a:r>
              <a:rPr lang="en-US" dirty="0" smtClean="0"/>
              <a:t>1, </a:t>
            </a:r>
            <a:r>
              <a:rPr lang="en-US" dirty="0" smtClean="0">
                <a:solidFill>
                  <a:srgbClr val="FF0000"/>
                </a:solidFill>
              </a:rPr>
              <a:t>Average methylation</a:t>
            </a:r>
            <a:r>
              <a:rPr lang="en-US" dirty="0" smtClean="0"/>
              <a:t>: Non-weighted average methylation values within a genomic region </a:t>
            </a:r>
          </a:p>
          <a:p>
            <a:pPr algn="just"/>
            <a:r>
              <a:rPr lang="en-US" dirty="0" smtClean="0"/>
              <a:t>2, </a:t>
            </a:r>
            <a:r>
              <a:rPr lang="en-US" dirty="0">
                <a:solidFill>
                  <a:srgbClr val="FF0000"/>
                </a:solidFill>
              </a:rPr>
              <a:t>M</a:t>
            </a:r>
            <a:r>
              <a:rPr lang="en-US" dirty="0" smtClean="0">
                <a:solidFill>
                  <a:srgbClr val="FF0000"/>
                </a:solidFill>
              </a:rPr>
              <a:t>ethylation entropy</a:t>
            </a:r>
            <a:r>
              <a:rPr lang="en-US" dirty="0" smtClean="0"/>
              <a:t>: measure the complexity of the DNA methylation </a:t>
            </a:r>
            <a:r>
              <a:rPr lang="en-US" dirty="0"/>
              <a:t>within a genomic region </a:t>
            </a:r>
          </a:p>
        </p:txBody>
      </p:sp>
      <p:sp>
        <p:nvSpPr>
          <p:cNvPr id="6" name="Rectangle 5"/>
          <p:cNvSpPr/>
          <p:nvPr/>
        </p:nvSpPr>
        <p:spPr>
          <a:xfrm>
            <a:off x="1939105" y="2678023"/>
            <a:ext cx="5508173" cy="400110"/>
          </a:xfrm>
          <a:prstGeom prst="rect">
            <a:avLst/>
          </a:prstGeom>
        </p:spPr>
        <p:txBody>
          <a:bodyPr wrap="square">
            <a:spAutoFit/>
          </a:bodyPr>
          <a:lstStyle/>
          <a:p>
            <a:pPr algn="just"/>
            <a:r>
              <a:rPr lang="en-US" sz="2000" dirty="0" smtClean="0">
                <a:solidFill>
                  <a:srgbClr val="FF0000"/>
                </a:solidFill>
              </a:rPr>
              <a:t>None any metric: Methylation Level and complexity </a:t>
            </a:r>
            <a:endParaRPr lang="en-US" sz="2000" dirty="0">
              <a:solidFill>
                <a:srgbClr val="FF0000"/>
              </a:solidFill>
            </a:endParaRPr>
          </a:p>
        </p:txBody>
      </p:sp>
      <p:sp>
        <p:nvSpPr>
          <p:cNvPr id="8" name="Rectangle 7"/>
          <p:cNvSpPr/>
          <p:nvPr/>
        </p:nvSpPr>
        <p:spPr>
          <a:xfrm>
            <a:off x="3092267" y="3886213"/>
            <a:ext cx="5508173" cy="400110"/>
          </a:xfrm>
          <a:prstGeom prst="rect">
            <a:avLst/>
          </a:prstGeom>
        </p:spPr>
        <p:txBody>
          <a:bodyPr wrap="square">
            <a:spAutoFit/>
          </a:bodyPr>
          <a:lstStyle/>
          <a:p>
            <a:pPr algn="just"/>
            <a:r>
              <a:rPr lang="en-US" sz="2000" dirty="0" smtClean="0">
                <a:solidFill>
                  <a:srgbClr val="FF0000"/>
                </a:solidFill>
              </a:rPr>
              <a:t>Give different weight to the </a:t>
            </a:r>
            <a:r>
              <a:rPr lang="en-US" sz="2000" dirty="0" err="1" smtClean="0">
                <a:solidFill>
                  <a:srgbClr val="FF0000"/>
                </a:solidFill>
              </a:rPr>
              <a:t>CpG</a:t>
            </a:r>
            <a:r>
              <a:rPr lang="en-US" sz="2000" dirty="0" smtClean="0">
                <a:solidFill>
                  <a:srgbClr val="FF0000"/>
                </a:solidFill>
              </a:rPr>
              <a:t> in each haplotype  </a:t>
            </a:r>
            <a:endParaRPr lang="en-US" sz="2000" dirty="0">
              <a:solidFill>
                <a:srgbClr val="FF0000"/>
              </a:solidFill>
            </a:endParaRPr>
          </a:p>
        </p:txBody>
      </p:sp>
    </p:spTree>
    <p:extLst>
      <p:ext uri="{BB962C8B-B14F-4D97-AF65-F5344CB8AC3E}">
        <p14:creationId xmlns:p14="http://schemas.microsoft.com/office/powerpoint/2010/main" val="146823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rotWithShape="1">
          <a:blip r:embed="rId2"/>
          <a:srcRect t="7795" b="9157"/>
          <a:stretch/>
        </p:blipFill>
        <p:spPr>
          <a:xfrm>
            <a:off x="1606219" y="1099939"/>
            <a:ext cx="4875754" cy="2101302"/>
          </a:xfrm>
          <a:prstGeom prst="rect">
            <a:avLst/>
          </a:prstGeom>
        </p:spPr>
      </p:pic>
      <p:grpSp>
        <p:nvGrpSpPr>
          <p:cNvPr id="42" name="Group 41"/>
          <p:cNvGrpSpPr/>
          <p:nvPr/>
        </p:nvGrpSpPr>
        <p:grpSpPr>
          <a:xfrm>
            <a:off x="6735973" y="1099939"/>
            <a:ext cx="1046480" cy="2101302"/>
            <a:chOff x="4185920" y="241639"/>
            <a:chExt cx="1046480" cy="2101302"/>
          </a:xfrm>
        </p:grpSpPr>
        <p:pic>
          <p:nvPicPr>
            <p:cNvPr id="43" name="Picture 42"/>
            <p:cNvPicPr>
              <a:picLocks noChangeAspect="1"/>
            </p:cNvPicPr>
            <p:nvPr/>
          </p:nvPicPr>
          <p:blipFill rotWithShape="1">
            <a:blip r:embed="rId2"/>
            <a:srcRect l="27848" t="7795" r="50689" b="9157"/>
            <a:stretch/>
          </p:blipFill>
          <p:spPr>
            <a:xfrm>
              <a:off x="4185920" y="241639"/>
              <a:ext cx="1046480" cy="2101302"/>
            </a:xfrm>
            <a:prstGeom prst="rect">
              <a:avLst/>
            </a:prstGeom>
          </p:spPr>
        </p:pic>
        <p:pic>
          <p:nvPicPr>
            <p:cNvPr id="44" name="Picture 43"/>
            <p:cNvPicPr>
              <a:picLocks noChangeAspect="1"/>
            </p:cNvPicPr>
            <p:nvPr/>
          </p:nvPicPr>
          <p:blipFill rotWithShape="1">
            <a:blip r:embed="rId2"/>
            <a:srcRect l="55254" t="8520" r="36827" b="51111"/>
            <a:stretch/>
          </p:blipFill>
          <p:spPr>
            <a:xfrm>
              <a:off x="4277360" y="1280160"/>
              <a:ext cx="380190" cy="1005840"/>
            </a:xfrm>
            <a:prstGeom prst="rect">
              <a:avLst/>
            </a:prstGeom>
          </p:spPr>
        </p:pic>
        <p:pic>
          <p:nvPicPr>
            <p:cNvPr id="45" name="Picture 44"/>
            <p:cNvPicPr>
              <a:picLocks noChangeAspect="1"/>
            </p:cNvPicPr>
            <p:nvPr/>
          </p:nvPicPr>
          <p:blipFill rotWithShape="1">
            <a:blip r:embed="rId2"/>
            <a:srcRect l="55254" t="8520" r="36827" b="51111"/>
            <a:stretch/>
          </p:blipFill>
          <p:spPr>
            <a:xfrm>
              <a:off x="4667710" y="270894"/>
              <a:ext cx="380190" cy="1005840"/>
            </a:xfrm>
            <a:prstGeom prst="rect">
              <a:avLst/>
            </a:prstGeom>
          </p:spPr>
        </p:pic>
      </p:grpSp>
      <p:sp>
        <p:nvSpPr>
          <p:cNvPr id="46" name="Rectangle 45"/>
          <p:cNvSpPr/>
          <p:nvPr/>
        </p:nvSpPr>
        <p:spPr>
          <a:xfrm>
            <a:off x="1811276" y="3519720"/>
            <a:ext cx="7520973" cy="584775"/>
          </a:xfrm>
          <a:prstGeom prst="rect">
            <a:avLst/>
          </a:prstGeom>
        </p:spPr>
        <p:txBody>
          <a:bodyPr wrap="square">
            <a:spAutoFit/>
          </a:bodyPr>
          <a:lstStyle/>
          <a:p>
            <a:r>
              <a:rPr lang="en-US" b="1" dirty="0"/>
              <a:t>0%                    100%              50%               </a:t>
            </a:r>
            <a:r>
              <a:rPr lang="en-US" b="1" dirty="0" smtClean="0"/>
              <a:t>    </a:t>
            </a:r>
            <a:r>
              <a:rPr lang="en-US" altLang="zh-CN" b="1" dirty="0"/>
              <a:t>50</a:t>
            </a:r>
            <a:r>
              <a:rPr lang="en-US" b="1" dirty="0"/>
              <a:t>%            </a:t>
            </a:r>
            <a:r>
              <a:rPr lang="en-US" b="1" dirty="0" smtClean="0"/>
              <a:t>     </a:t>
            </a:r>
            <a:r>
              <a:rPr lang="en-US" b="1" dirty="0"/>
              <a:t>50</a:t>
            </a:r>
            <a:r>
              <a:rPr lang="en-US" b="1" dirty="0" smtClean="0"/>
              <a:t>%</a:t>
            </a:r>
            <a:endParaRPr lang="en-US" b="1" dirty="0"/>
          </a:p>
          <a:p>
            <a:endParaRPr lang="en-US" sz="1400" dirty="0"/>
          </a:p>
        </p:txBody>
      </p:sp>
      <p:sp>
        <p:nvSpPr>
          <p:cNvPr id="48" name="TextBox 47"/>
          <p:cNvSpPr txBox="1"/>
          <p:nvPr/>
        </p:nvSpPr>
        <p:spPr>
          <a:xfrm>
            <a:off x="1811276" y="3206348"/>
            <a:ext cx="7175134" cy="369332"/>
          </a:xfrm>
          <a:prstGeom prst="rect">
            <a:avLst/>
          </a:prstGeom>
          <a:noFill/>
        </p:spPr>
        <p:txBody>
          <a:bodyPr wrap="square" rtlCol="0">
            <a:spAutoFit/>
          </a:bodyPr>
          <a:lstStyle/>
          <a:p>
            <a:r>
              <a:rPr lang="en-US" dirty="0"/>
              <a:t>R</a:t>
            </a:r>
            <a:r>
              <a:rPr lang="en-US" baseline="30000" dirty="0"/>
              <a:t>2</a:t>
            </a:r>
            <a:r>
              <a:rPr lang="en-US" dirty="0"/>
              <a:t>=1                  R</a:t>
            </a:r>
            <a:r>
              <a:rPr lang="en-US" baseline="30000" dirty="0"/>
              <a:t>2</a:t>
            </a:r>
            <a:r>
              <a:rPr lang="en-US" dirty="0"/>
              <a:t>=1                R</a:t>
            </a:r>
            <a:r>
              <a:rPr lang="en-US" baseline="30000" dirty="0"/>
              <a:t>2</a:t>
            </a:r>
            <a:r>
              <a:rPr lang="en-US" dirty="0"/>
              <a:t>=1             </a:t>
            </a:r>
            <a:r>
              <a:rPr lang="en-US" dirty="0" smtClean="0"/>
              <a:t>   </a:t>
            </a:r>
            <a:r>
              <a:rPr lang="en-US" dirty="0"/>
              <a:t>R</a:t>
            </a:r>
            <a:r>
              <a:rPr lang="en-US" baseline="30000" dirty="0"/>
              <a:t>2</a:t>
            </a:r>
            <a:r>
              <a:rPr lang="en-US" dirty="0"/>
              <a:t>=0            </a:t>
            </a:r>
            <a:r>
              <a:rPr lang="en-US" dirty="0" smtClean="0"/>
              <a:t>    </a:t>
            </a:r>
            <a:r>
              <a:rPr lang="en-US" dirty="0"/>
              <a:t>R</a:t>
            </a:r>
            <a:r>
              <a:rPr lang="en-US" baseline="30000" dirty="0"/>
              <a:t>2</a:t>
            </a:r>
            <a:r>
              <a:rPr lang="en-US" dirty="0"/>
              <a:t>=-1                </a:t>
            </a:r>
            <a:r>
              <a:rPr lang="en-US" dirty="0" smtClean="0"/>
              <a:t>                                           </a:t>
            </a:r>
            <a:endParaRPr lang="en-US" baseline="30000" dirty="0"/>
          </a:p>
        </p:txBody>
      </p:sp>
      <p:sp>
        <p:nvSpPr>
          <p:cNvPr id="52" name="Rectangle 51"/>
          <p:cNvSpPr/>
          <p:nvPr/>
        </p:nvSpPr>
        <p:spPr>
          <a:xfrm>
            <a:off x="1838972" y="3876289"/>
            <a:ext cx="7595954" cy="1323439"/>
          </a:xfrm>
          <a:prstGeom prst="rect">
            <a:avLst/>
          </a:prstGeom>
        </p:spPr>
        <p:txBody>
          <a:bodyPr wrap="square">
            <a:spAutoFit/>
          </a:bodyPr>
          <a:lstStyle/>
          <a:p>
            <a:r>
              <a:rPr lang="en-US" sz="2000" dirty="0" smtClean="0"/>
              <a:t>0                       0                 0.25                    1                 0.25 </a:t>
            </a:r>
          </a:p>
          <a:p>
            <a:r>
              <a:rPr lang="en-US" sz="2000" dirty="0"/>
              <a:t>1                       1               </a:t>
            </a:r>
            <a:r>
              <a:rPr lang="en-US" sz="2000" dirty="0" smtClean="0"/>
              <a:t>    </a:t>
            </a:r>
            <a:r>
              <a:rPr lang="en-US" sz="2000" dirty="0"/>
              <a:t>2                      16                   2                       </a:t>
            </a:r>
            <a:r>
              <a:rPr lang="en-US" sz="2000" dirty="0" smtClean="0"/>
              <a:t>  </a:t>
            </a:r>
          </a:p>
          <a:p>
            <a:r>
              <a:rPr lang="en-US" altLang="zh-CN" sz="2000" b="1" dirty="0">
                <a:solidFill>
                  <a:srgbClr val="FF0000"/>
                </a:solidFill>
              </a:rPr>
              <a:t>0</a:t>
            </a:r>
            <a:r>
              <a:rPr lang="en-US" sz="2000" b="1" dirty="0">
                <a:solidFill>
                  <a:srgbClr val="FF0000"/>
                </a:solidFill>
              </a:rPr>
              <a:t>                       1             </a:t>
            </a:r>
            <a:r>
              <a:rPr lang="en-US" sz="2000" b="1" dirty="0" smtClean="0">
                <a:solidFill>
                  <a:srgbClr val="FF0000"/>
                </a:solidFill>
              </a:rPr>
              <a:t>     </a:t>
            </a:r>
            <a:r>
              <a:rPr lang="en-US" altLang="zh-CN" sz="2000" b="1" dirty="0">
                <a:solidFill>
                  <a:srgbClr val="FF0000"/>
                </a:solidFill>
              </a:rPr>
              <a:t>0.5</a:t>
            </a:r>
            <a:r>
              <a:rPr lang="en-US" sz="2000" b="1" dirty="0">
                <a:solidFill>
                  <a:srgbClr val="FF0000"/>
                </a:solidFill>
              </a:rPr>
              <a:t>                </a:t>
            </a:r>
            <a:r>
              <a:rPr lang="en-US" altLang="zh-CN" sz="2000" b="1" dirty="0">
                <a:solidFill>
                  <a:srgbClr val="FF0000"/>
                </a:solidFill>
              </a:rPr>
              <a:t>0.1625            0.12                 </a:t>
            </a:r>
            <a:endParaRPr lang="en-US" sz="2000" b="1" dirty="0">
              <a:solidFill>
                <a:srgbClr val="FF0000"/>
              </a:solidFill>
            </a:endParaRPr>
          </a:p>
          <a:p>
            <a:r>
              <a:rPr lang="en-US" sz="2000" dirty="0" smtClean="0"/>
              <a:t>           </a:t>
            </a:r>
          </a:p>
        </p:txBody>
      </p:sp>
      <p:sp>
        <p:nvSpPr>
          <p:cNvPr id="53" name="TextBox 52"/>
          <p:cNvSpPr txBox="1"/>
          <p:nvPr/>
        </p:nvSpPr>
        <p:spPr>
          <a:xfrm>
            <a:off x="-312192" y="3871903"/>
            <a:ext cx="2227148" cy="338554"/>
          </a:xfrm>
          <a:prstGeom prst="rect">
            <a:avLst/>
          </a:prstGeom>
          <a:noFill/>
        </p:spPr>
        <p:txBody>
          <a:bodyPr wrap="none" rtlCol="0">
            <a:spAutoFit/>
          </a:bodyPr>
          <a:lstStyle/>
          <a:p>
            <a:r>
              <a:rPr lang="en-US" sz="1600" b="1" dirty="0" smtClean="0"/>
              <a:t>      Methylation </a:t>
            </a:r>
            <a:r>
              <a:rPr lang="en-US" sz="1600" b="1" dirty="0"/>
              <a:t>entropy</a:t>
            </a:r>
          </a:p>
        </p:txBody>
      </p:sp>
      <p:sp>
        <p:nvSpPr>
          <p:cNvPr id="54" name="TextBox 53"/>
          <p:cNvSpPr txBox="1"/>
          <p:nvPr/>
        </p:nvSpPr>
        <p:spPr>
          <a:xfrm>
            <a:off x="78794" y="3530651"/>
            <a:ext cx="1676677" cy="338554"/>
          </a:xfrm>
          <a:prstGeom prst="rect">
            <a:avLst/>
          </a:prstGeom>
          <a:noFill/>
        </p:spPr>
        <p:txBody>
          <a:bodyPr wrap="none" rtlCol="0">
            <a:spAutoFit/>
          </a:bodyPr>
          <a:lstStyle/>
          <a:p>
            <a:r>
              <a:rPr lang="en-US" sz="1600" b="1" dirty="0"/>
              <a:t>Methylation level</a:t>
            </a:r>
          </a:p>
        </p:txBody>
      </p:sp>
      <mc:AlternateContent xmlns:mc="http://schemas.openxmlformats.org/markup-compatibility/2006" xmlns:a14="http://schemas.microsoft.com/office/drawing/2010/main">
        <mc:Choice Requires="a14">
          <p:sp>
            <p:nvSpPr>
              <p:cNvPr id="55" name="TextBox 54"/>
              <p:cNvSpPr txBox="1"/>
              <p:nvPr/>
            </p:nvSpPr>
            <p:spPr>
              <a:xfrm>
                <a:off x="197435" y="4502399"/>
                <a:ext cx="1207895" cy="338554"/>
              </a:xfrm>
              <a:prstGeom prst="rect">
                <a:avLst/>
              </a:prstGeom>
              <a:noFill/>
            </p:spPr>
            <p:txBody>
              <a:bodyPr wrap="none" rtlCol="0">
                <a:spAutoFit/>
              </a:bodyPr>
              <a:lstStyle/>
              <a:p>
                <a:r>
                  <a:rPr lang="en-US" sz="1600" b="1" dirty="0"/>
                  <a:t>MHL(</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𝒘</m:t>
                        </m:r>
                      </m:e>
                      <m:sub>
                        <m:r>
                          <a:rPr lang="en-US" sz="1600" b="1" i="1">
                            <a:latin typeface="Cambria Math" panose="02040503050406030204" pitchFamily="18" charset="0"/>
                          </a:rPr>
                          <m:t>𝒊</m:t>
                        </m:r>
                      </m:sub>
                    </m:sSub>
                  </m:oMath>
                </a14:m>
                <a:r>
                  <a:rPr lang="en-US" sz="1600" b="1" dirty="0"/>
                  <a:t> =</a:t>
                </a:r>
                <a14:m>
                  <m:oMath xmlns:m="http://schemas.openxmlformats.org/officeDocument/2006/math">
                    <m:r>
                      <a:rPr lang="en-US" sz="1600" b="1" i="1">
                        <a:latin typeface="Cambria Math" panose="02040503050406030204" pitchFamily="18" charset="0"/>
                      </a:rPr>
                      <m:t>𝒊</m:t>
                    </m:r>
                  </m:oMath>
                </a14:m>
                <a:r>
                  <a:rPr lang="en-US" sz="1600" b="1" dirty="0"/>
                  <a:t> )</a:t>
                </a:r>
              </a:p>
            </p:txBody>
          </p:sp>
        </mc:Choice>
        <mc:Fallback xmlns="">
          <p:sp>
            <p:nvSpPr>
              <p:cNvPr id="55" name="TextBox 54"/>
              <p:cNvSpPr txBox="1">
                <a:spLocks noRot="1" noChangeAspect="1" noMove="1" noResize="1" noEditPoints="1" noAdjustHandles="1" noChangeArrowheads="1" noChangeShapeType="1" noTextEdit="1"/>
              </p:cNvSpPr>
              <p:nvPr/>
            </p:nvSpPr>
            <p:spPr>
              <a:xfrm>
                <a:off x="197435" y="4502399"/>
                <a:ext cx="1207895" cy="338554"/>
              </a:xfrm>
              <a:prstGeom prst="rect">
                <a:avLst/>
              </a:prstGeom>
              <a:blipFill rotWithShape="0">
                <a:blip r:embed="rId3"/>
                <a:stretch>
                  <a:fillRect l="-2513" t="-5455" r="-2010" b="-23636"/>
                </a:stretch>
              </a:blipFill>
            </p:spPr>
            <p:txBody>
              <a:bodyPr/>
              <a:lstStyle/>
              <a:p>
                <a:r>
                  <a:rPr lang="en-US">
                    <a:noFill/>
                  </a:rPr>
                  <a:t> </a:t>
                </a:r>
              </a:p>
            </p:txBody>
          </p:sp>
        </mc:Fallback>
      </mc:AlternateContent>
      <p:sp>
        <p:nvSpPr>
          <p:cNvPr id="56" name="TextBox 55"/>
          <p:cNvSpPr txBox="1"/>
          <p:nvPr/>
        </p:nvSpPr>
        <p:spPr>
          <a:xfrm>
            <a:off x="226545" y="4187151"/>
            <a:ext cx="1149674" cy="338554"/>
          </a:xfrm>
          <a:prstGeom prst="rect">
            <a:avLst/>
          </a:prstGeom>
          <a:noFill/>
        </p:spPr>
        <p:txBody>
          <a:bodyPr wrap="none" rtlCol="0">
            <a:spAutoFit/>
          </a:bodyPr>
          <a:lstStyle/>
          <a:p>
            <a:r>
              <a:rPr lang="en-US" sz="1600" b="1" dirty="0" smtClean="0"/>
              <a:t>Haplotypes</a:t>
            </a:r>
            <a:endParaRPr lang="en-US" sz="1600" b="1" dirty="0"/>
          </a:p>
        </p:txBody>
      </p:sp>
      <p:sp>
        <p:nvSpPr>
          <p:cNvPr id="57" name="TextBox 56"/>
          <p:cNvSpPr txBox="1"/>
          <p:nvPr/>
        </p:nvSpPr>
        <p:spPr>
          <a:xfrm>
            <a:off x="226545" y="180971"/>
            <a:ext cx="8458341" cy="523220"/>
          </a:xfrm>
          <a:prstGeom prst="rect">
            <a:avLst/>
          </a:prstGeom>
          <a:noFill/>
        </p:spPr>
        <p:txBody>
          <a:bodyPr wrap="none" rtlCol="0">
            <a:spAutoFit/>
          </a:bodyPr>
          <a:lstStyle/>
          <a:p>
            <a:r>
              <a:rPr lang="en-US" altLang="zh-CN" sz="2800" dirty="0">
                <a:solidFill>
                  <a:srgbClr val="000000"/>
                </a:solidFill>
                <a:latin typeface="Cambria" panose="02040503050406030204" pitchFamily="18" charset="0"/>
              </a:rPr>
              <a:t>MHL </a:t>
            </a:r>
            <a:r>
              <a:rPr lang="en-US" altLang="zh-CN" sz="2800" dirty="0" smtClean="0">
                <a:solidFill>
                  <a:srgbClr val="000000"/>
                </a:solidFill>
                <a:latin typeface="Cambria" panose="02040503050406030204" pitchFamily="18" charset="0"/>
              </a:rPr>
              <a:t>: New proposed q</a:t>
            </a:r>
            <a:r>
              <a:rPr lang="en-US" sz="2800" dirty="0" smtClean="0">
                <a:solidFill>
                  <a:srgbClr val="000000"/>
                </a:solidFill>
                <a:latin typeface="Cambria" panose="02040503050406030204" pitchFamily="18" charset="0"/>
              </a:rPr>
              <a:t>uantitation of DNA methylation</a:t>
            </a:r>
            <a:endParaRPr lang="en-US" sz="2800" dirty="0">
              <a:solidFill>
                <a:srgbClr val="000000"/>
              </a:solidFill>
              <a:latin typeface="Cambria" panose="02040503050406030204" pitchFamily="18" charset="0"/>
            </a:endParaRPr>
          </a:p>
        </p:txBody>
      </p:sp>
      <p:sp>
        <p:nvSpPr>
          <p:cNvPr id="59" name="TextBox 58"/>
          <p:cNvSpPr txBox="1"/>
          <p:nvPr/>
        </p:nvSpPr>
        <p:spPr>
          <a:xfrm>
            <a:off x="917132" y="6187341"/>
            <a:ext cx="6862713" cy="461665"/>
          </a:xfrm>
          <a:prstGeom prst="rect">
            <a:avLst/>
          </a:prstGeom>
          <a:noFill/>
        </p:spPr>
        <p:txBody>
          <a:bodyPr wrap="none" rtlCol="0">
            <a:spAutoFit/>
          </a:bodyPr>
          <a:lstStyle/>
          <a:p>
            <a:r>
              <a:rPr lang="en-US" sz="2400" b="1" dirty="0" smtClean="0">
                <a:solidFill>
                  <a:srgbClr val="FF0000"/>
                </a:solidFill>
              </a:rPr>
              <a:t>Long continuous</a:t>
            </a:r>
            <a:r>
              <a:rPr lang="en-US" sz="2400" b="1" dirty="0">
                <a:solidFill>
                  <a:srgbClr val="FF0000"/>
                </a:solidFill>
              </a:rPr>
              <a:t> </a:t>
            </a:r>
            <a:r>
              <a:rPr lang="en-US" sz="2400" b="1" dirty="0" smtClean="0">
                <a:solidFill>
                  <a:srgbClr val="FF0000"/>
                </a:solidFill>
              </a:rPr>
              <a:t>methylated DNA</a:t>
            </a:r>
            <a:r>
              <a:rPr lang="zh-CN" altLang="en-US" sz="2400" b="1" dirty="0">
                <a:solidFill>
                  <a:srgbClr val="FF0000"/>
                </a:solidFill>
              </a:rPr>
              <a:t> </a:t>
            </a:r>
            <a:r>
              <a:rPr lang="en-US" altLang="zh-CN" sz="2400" b="1" dirty="0" smtClean="0">
                <a:solidFill>
                  <a:srgbClr val="FF0000"/>
                </a:solidFill>
              </a:rPr>
              <a:t>fragment (LCMDF)</a:t>
            </a:r>
          </a:p>
        </p:txBody>
      </p:sp>
      <p:sp>
        <p:nvSpPr>
          <p:cNvPr id="2" name="Down Arrow 1"/>
          <p:cNvSpPr/>
          <p:nvPr/>
        </p:nvSpPr>
        <p:spPr>
          <a:xfrm>
            <a:off x="3246046" y="5199728"/>
            <a:ext cx="1596100" cy="223747"/>
          </a:xfrm>
          <a:prstGeom prst="down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01382" y="5472565"/>
            <a:ext cx="7555210" cy="461665"/>
          </a:xfrm>
          <a:prstGeom prst="rect">
            <a:avLst/>
          </a:prstGeom>
          <a:noFill/>
        </p:spPr>
        <p:txBody>
          <a:bodyPr wrap="none" rtlCol="0">
            <a:spAutoFit/>
          </a:bodyPr>
          <a:lstStyle/>
          <a:p>
            <a:r>
              <a:rPr lang="en-US" altLang="zh-CN" sz="2400" dirty="0" smtClean="0">
                <a:solidFill>
                  <a:srgbClr val="000000"/>
                </a:solidFill>
                <a:latin typeface="Cambria" panose="02040503050406030204" pitchFamily="18" charset="0"/>
              </a:rPr>
              <a:t>Theoretically, MHL can detect each situation accurately </a:t>
            </a:r>
            <a:endParaRPr lang="en-US" sz="24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5748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514" y="245978"/>
            <a:ext cx="8770221" cy="461665"/>
          </a:xfrm>
          <a:prstGeom prst="rect">
            <a:avLst/>
          </a:prstGeom>
          <a:noFill/>
        </p:spPr>
        <p:txBody>
          <a:bodyPr wrap="none" rtlCol="0">
            <a:spAutoFit/>
          </a:bodyPr>
          <a:lstStyle/>
          <a:p>
            <a:r>
              <a:rPr lang="en-US" sz="2400" dirty="0" smtClean="0"/>
              <a:t>Methylation haplotype load distinguish the layer of the development</a:t>
            </a:r>
            <a:endParaRPr lang="en-US" sz="2400" dirty="0"/>
          </a:p>
        </p:txBody>
      </p:sp>
      <p:grpSp>
        <p:nvGrpSpPr>
          <p:cNvPr id="19" name="Group 18"/>
          <p:cNvGrpSpPr/>
          <p:nvPr/>
        </p:nvGrpSpPr>
        <p:grpSpPr>
          <a:xfrm>
            <a:off x="508751" y="1056281"/>
            <a:ext cx="4588981" cy="4934110"/>
            <a:chOff x="0" y="748903"/>
            <a:chExt cx="5693262" cy="5633256"/>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90"/>
            <a:stretch/>
          </p:blipFill>
          <p:spPr>
            <a:xfrm>
              <a:off x="0" y="748903"/>
              <a:ext cx="5693262" cy="5633256"/>
            </a:xfrm>
            <a:prstGeom prst="rect">
              <a:avLst/>
            </a:prstGeom>
          </p:spPr>
        </p:pic>
        <p:cxnSp>
          <p:nvCxnSpPr>
            <p:cNvPr id="10" name="Straight Connector 9"/>
            <p:cNvCxnSpPr/>
            <p:nvPr/>
          </p:nvCxnSpPr>
          <p:spPr>
            <a:xfrm>
              <a:off x="1261533" y="6366933"/>
              <a:ext cx="14393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1267" y="6366933"/>
              <a:ext cx="218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05467" y="6366933"/>
              <a:ext cx="1955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5082467" y="2418086"/>
            <a:ext cx="4046268" cy="3693319"/>
          </a:xfrm>
          <a:prstGeom prst="rect">
            <a:avLst/>
          </a:prstGeom>
        </p:spPr>
        <p:txBody>
          <a:bodyPr wrap="square">
            <a:spAutoFit/>
          </a:bodyPr>
          <a:lstStyle/>
          <a:p>
            <a:pPr algn="just"/>
            <a:r>
              <a:rPr lang="en-US" altLang="zh-CN" dirty="0" smtClean="0"/>
              <a:t>The development layers would be separated by layer specific methylation haplotype regions. </a:t>
            </a:r>
          </a:p>
          <a:p>
            <a:pPr algn="just"/>
            <a:endParaRPr lang="en-US" altLang="zh-CN" dirty="0"/>
          </a:p>
          <a:p>
            <a:pPr algn="just"/>
            <a:r>
              <a:rPr lang="en-US" altLang="zh-CN" dirty="0" smtClean="0"/>
              <a:t>Especially, </a:t>
            </a:r>
            <a:r>
              <a:rPr lang="en-US" altLang="zh-CN" dirty="0"/>
              <a:t>e</a:t>
            </a:r>
            <a:r>
              <a:rPr lang="en-US" altLang="zh-CN" dirty="0" smtClean="0"/>
              <a:t>ctoderm have completely different MHL regions compared with endoderm</a:t>
            </a:r>
          </a:p>
          <a:p>
            <a:pPr algn="just"/>
            <a:endParaRPr lang="en-US" dirty="0"/>
          </a:p>
          <a:p>
            <a:pPr algn="just"/>
            <a:r>
              <a:rPr lang="en-US" dirty="0" smtClean="0"/>
              <a:t>Several tissues were mixed in different groups. And we think it is called heterogeneity of the organs which usually have mixture of different kinds of cells</a:t>
            </a:r>
          </a:p>
        </p:txBody>
      </p:sp>
      <p:sp>
        <p:nvSpPr>
          <p:cNvPr id="2" name="Rectangle 1"/>
          <p:cNvSpPr/>
          <p:nvPr/>
        </p:nvSpPr>
        <p:spPr>
          <a:xfrm rot="18858653">
            <a:off x="1141698" y="6153701"/>
            <a:ext cx="747320" cy="253916"/>
          </a:xfrm>
          <a:prstGeom prst="rect">
            <a:avLst/>
          </a:prstGeom>
        </p:spPr>
        <p:txBody>
          <a:bodyPr wrap="none">
            <a:spAutoFit/>
          </a:bodyPr>
          <a:lstStyle/>
          <a:p>
            <a:r>
              <a:rPr lang="en-US" altLang="zh-CN" sz="1050" dirty="0"/>
              <a:t>ectoderm </a:t>
            </a:r>
            <a:endParaRPr lang="en-US" sz="1050" dirty="0"/>
          </a:p>
        </p:txBody>
      </p:sp>
      <p:sp>
        <p:nvSpPr>
          <p:cNvPr id="11" name="Rectangle 10"/>
          <p:cNvSpPr/>
          <p:nvPr/>
        </p:nvSpPr>
        <p:spPr>
          <a:xfrm rot="18858653">
            <a:off x="2304394" y="6153701"/>
            <a:ext cx="782587" cy="253916"/>
          </a:xfrm>
          <a:prstGeom prst="rect">
            <a:avLst/>
          </a:prstGeom>
        </p:spPr>
        <p:txBody>
          <a:bodyPr wrap="none">
            <a:spAutoFit/>
          </a:bodyPr>
          <a:lstStyle/>
          <a:p>
            <a:r>
              <a:rPr lang="en-US" altLang="zh-CN" sz="1050" dirty="0" smtClean="0"/>
              <a:t>Mesoderm</a:t>
            </a:r>
            <a:endParaRPr lang="en-US" sz="1050" dirty="0"/>
          </a:p>
        </p:txBody>
      </p:sp>
      <p:sp>
        <p:nvSpPr>
          <p:cNvPr id="13" name="Rectangle 12"/>
          <p:cNvSpPr/>
          <p:nvPr/>
        </p:nvSpPr>
        <p:spPr>
          <a:xfrm rot="18858653">
            <a:off x="4366759" y="6163699"/>
            <a:ext cx="753732" cy="253916"/>
          </a:xfrm>
          <a:prstGeom prst="rect">
            <a:avLst/>
          </a:prstGeom>
        </p:spPr>
        <p:txBody>
          <a:bodyPr wrap="none">
            <a:spAutoFit/>
          </a:bodyPr>
          <a:lstStyle/>
          <a:p>
            <a:r>
              <a:rPr lang="en-US" altLang="zh-CN" sz="1050" dirty="0" smtClean="0"/>
              <a:t>Endoderm</a:t>
            </a:r>
            <a:endParaRPr lang="en-US" sz="1050" dirty="0"/>
          </a:p>
        </p:txBody>
      </p:sp>
      <p:sp>
        <p:nvSpPr>
          <p:cNvPr id="3" name="Rectangle 2"/>
          <p:cNvSpPr/>
          <p:nvPr/>
        </p:nvSpPr>
        <p:spPr>
          <a:xfrm>
            <a:off x="438772" y="3782387"/>
            <a:ext cx="1038486" cy="2129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7941" y="3492500"/>
            <a:ext cx="1038486" cy="2391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27941" y="2173856"/>
            <a:ext cx="1038486" cy="12598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562" y="2594297"/>
            <a:ext cx="415498" cy="3046988"/>
          </a:xfrm>
          <a:prstGeom prst="rect">
            <a:avLst/>
          </a:prstGeom>
          <a:noFill/>
        </p:spPr>
        <p:txBody>
          <a:bodyPr wrap="none" rtlCol="0">
            <a:spAutoFit/>
          </a:bodyPr>
          <a:lstStyle/>
          <a:p>
            <a:r>
              <a:rPr lang="en-US" altLang="zh-CN" sz="2400" dirty="0" smtClean="0"/>
              <a:t>I</a:t>
            </a:r>
          </a:p>
          <a:p>
            <a:endParaRPr lang="en-US" sz="2400" dirty="0"/>
          </a:p>
          <a:p>
            <a:r>
              <a:rPr lang="en-US" altLang="zh-CN" sz="2400" dirty="0" smtClean="0"/>
              <a:t>II</a:t>
            </a:r>
          </a:p>
          <a:p>
            <a:endParaRPr lang="en-US" sz="2400" dirty="0"/>
          </a:p>
          <a:p>
            <a:endParaRPr lang="en-US" sz="2400" dirty="0" smtClean="0"/>
          </a:p>
          <a:p>
            <a:endParaRPr lang="en-US" sz="2400" dirty="0"/>
          </a:p>
          <a:p>
            <a:r>
              <a:rPr lang="en-US" altLang="zh-CN" sz="2400" dirty="0" smtClean="0"/>
              <a:t>III</a:t>
            </a:r>
            <a:endParaRPr lang="en-US" sz="2400" dirty="0" smtClean="0"/>
          </a:p>
          <a:p>
            <a:endParaRPr lang="en-US" sz="2400" dirty="0"/>
          </a:p>
        </p:txBody>
      </p:sp>
    </p:spTree>
    <p:extLst>
      <p:ext uri="{BB962C8B-B14F-4D97-AF65-F5344CB8AC3E}">
        <p14:creationId xmlns:p14="http://schemas.microsoft.com/office/powerpoint/2010/main" val="357699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307"/>
          <a:stretch/>
        </p:blipFill>
        <p:spPr>
          <a:xfrm>
            <a:off x="211758" y="1809550"/>
            <a:ext cx="8412480" cy="4200976"/>
          </a:xfrm>
          <a:prstGeom prst="rect">
            <a:avLst/>
          </a:prstGeom>
        </p:spPr>
      </p:pic>
      <p:sp>
        <p:nvSpPr>
          <p:cNvPr id="3" name="Rectangle 2"/>
          <p:cNvSpPr/>
          <p:nvPr/>
        </p:nvSpPr>
        <p:spPr>
          <a:xfrm>
            <a:off x="67378" y="615024"/>
            <a:ext cx="9076622" cy="707886"/>
          </a:xfrm>
          <a:prstGeom prst="rect">
            <a:avLst/>
          </a:prstGeom>
        </p:spPr>
        <p:txBody>
          <a:bodyPr wrap="square">
            <a:spAutoFit/>
          </a:bodyPr>
          <a:lstStyle/>
          <a:p>
            <a:pPr algn="ctr"/>
            <a:r>
              <a:rPr lang="en-US" sz="2000" b="1" dirty="0">
                <a:solidFill>
                  <a:srgbClr val="000000"/>
                </a:solidFill>
                <a:latin typeface="Arial" panose="020B0604020202020204" pitchFamily="34" charset="0"/>
                <a:ea typeface="Arial" panose="020B0604020202020204" pitchFamily="34" charset="0"/>
              </a:rPr>
              <a:t>Workflow diagram for methylation haplotype calling and its application in cancer diagnosis and tumor-of-origin prediction for cancer plasma</a:t>
            </a:r>
            <a:endParaRPr lang="en-US" sz="2000" b="1" dirty="0"/>
          </a:p>
        </p:txBody>
      </p:sp>
    </p:spTree>
    <p:extLst>
      <p:ext uri="{BB962C8B-B14F-4D97-AF65-F5344CB8AC3E}">
        <p14:creationId xmlns:p14="http://schemas.microsoft.com/office/powerpoint/2010/main" val="436549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0651"/>
            <a:ext cx="3996111" cy="555459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60667336"/>
              </p:ext>
            </p:extLst>
          </p:nvPr>
        </p:nvGraphicFramePr>
        <p:xfrm>
          <a:off x="2761024" y="2037656"/>
          <a:ext cx="745166" cy="373918"/>
        </p:xfrm>
        <a:graphic>
          <a:graphicData uri="http://schemas.openxmlformats.org/drawingml/2006/table">
            <a:tbl>
              <a:tblPr/>
              <a:tblGrid>
                <a:gridCol w="745166"/>
              </a:tblGrid>
              <a:tr h="95519">
                <a:tc>
                  <a:txBody>
                    <a:bodyPr/>
                    <a:lstStyle/>
                    <a:p>
                      <a:pPr algn="l" fontAlgn="b"/>
                      <a:r>
                        <a:rPr lang="en-US" sz="1200" b="0" i="0" u="none" strike="noStrike" dirty="0" smtClean="0">
                          <a:solidFill>
                            <a:srgbClr val="000000"/>
                          </a:solidFill>
                          <a:effectLst/>
                          <a:latin typeface="Calibri" panose="020F0502020204030204" pitchFamily="34" charset="0"/>
                        </a:rPr>
                        <a:t>ESRRA</a:t>
                      </a:r>
                      <a:endParaRPr lang="en-US" sz="1200" b="0" i="0" u="none" strike="noStrike" dirty="0">
                        <a:solidFill>
                          <a:srgbClr val="000000"/>
                        </a:solidFill>
                        <a:effectLst/>
                        <a:latin typeface="Calibri" panose="020F0502020204030204" pitchFamily="34" charset="0"/>
                      </a:endParaRPr>
                    </a:p>
                  </a:txBody>
                  <a:tcPr marL="4079" marR="4079" marT="4079" marB="0" anchor="b">
                    <a:lnL>
                      <a:noFill/>
                    </a:lnL>
                    <a:lnR>
                      <a:noFill/>
                    </a:lnR>
                    <a:lnT>
                      <a:noFill/>
                    </a:lnT>
                    <a:lnB>
                      <a:noFill/>
                    </a:lnB>
                  </a:tcPr>
                </a:tc>
              </a:tr>
              <a:tr h="95519">
                <a:tc>
                  <a:txBody>
                    <a:bodyPr/>
                    <a:lstStyle/>
                    <a:p>
                      <a:pPr algn="l" fontAlgn="b"/>
                      <a:r>
                        <a:rPr lang="en-US" sz="1200" b="0" i="0" u="none" strike="noStrike" dirty="0" smtClean="0">
                          <a:solidFill>
                            <a:srgbClr val="000000"/>
                          </a:solidFill>
                          <a:effectLst/>
                          <a:latin typeface="Calibri" panose="020F0502020204030204" pitchFamily="34" charset="0"/>
                        </a:rPr>
                        <a:t>NANOG</a:t>
                      </a:r>
                      <a:endParaRPr lang="en-US" sz="1200" b="0" i="0" u="none" strike="noStrike" dirty="0">
                        <a:solidFill>
                          <a:srgbClr val="000000"/>
                        </a:solidFill>
                        <a:effectLst/>
                        <a:latin typeface="Calibri" panose="020F0502020204030204" pitchFamily="34" charset="0"/>
                      </a:endParaRPr>
                    </a:p>
                  </a:txBody>
                  <a:tcPr marL="4079" marR="4079" marT="4079" marB="0" anchor="b">
                    <a:lnL>
                      <a:noFill/>
                    </a:lnL>
                    <a:lnR>
                      <a:noFill/>
                    </a:lnR>
                    <a:lnT>
                      <a:noFill/>
                    </a:lnT>
                    <a:lnB>
                      <a:noFill/>
                    </a:lnB>
                  </a:tcPr>
                </a:tc>
              </a:tr>
            </a:tbl>
          </a:graphicData>
        </a:graphic>
      </p:graphicFrame>
      <p:sp>
        <p:nvSpPr>
          <p:cNvPr id="8" name="Rectangle 7"/>
          <p:cNvSpPr/>
          <p:nvPr/>
        </p:nvSpPr>
        <p:spPr>
          <a:xfrm>
            <a:off x="3602872" y="943216"/>
            <a:ext cx="5451599" cy="523220"/>
          </a:xfrm>
          <a:prstGeom prst="rect">
            <a:avLst/>
          </a:prstGeom>
        </p:spPr>
        <p:txBody>
          <a:bodyPr wrap="square">
            <a:spAutoFit/>
          </a:bodyPr>
          <a:lstStyle/>
          <a:p>
            <a:r>
              <a:rPr lang="en-US" sz="1400" dirty="0">
                <a:solidFill>
                  <a:srgbClr val="252525"/>
                </a:solidFill>
                <a:latin typeface="Arial" panose="020B0604020202020204" pitchFamily="34" charset="0"/>
              </a:rPr>
              <a:t>In the absence of </a:t>
            </a:r>
            <a:r>
              <a:rPr lang="en-US" sz="1400" dirty="0" err="1">
                <a:solidFill>
                  <a:srgbClr val="252525"/>
                </a:solidFill>
                <a:latin typeface="Arial" panose="020B0604020202020204" pitchFamily="34" charset="0"/>
              </a:rPr>
              <a:t>Nanog</a:t>
            </a:r>
            <a:r>
              <a:rPr lang="en-US" sz="1400" dirty="0">
                <a:solidFill>
                  <a:srgbClr val="252525"/>
                </a:solidFill>
                <a:latin typeface="Arial" panose="020B0604020202020204" pitchFamily="34" charset="0"/>
              </a:rPr>
              <a:t>, mouse embryonic stem cells differentiate into visceral/parietal endoderm.</a:t>
            </a:r>
            <a:r>
              <a:rPr lang="en-US" sz="1400" baseline="30000" dirty="0">
                <a:solidFill>
                  <a:srgbClr val="0B0080"/>
                </a:solidFill>
                <a:latin typeface="Arial" panose="020B0604020202020204" pitchFamily="34" charset="0"/>
                <a:hlinkClick r:id="rId3"/>
              </a:rPr>
              <a:t>[1]</a:t>
            </a:r>
            <a:r>
              <a:rPr lang="en-US" sz="1400" baseline="30000" dirty="0">
                <a:solidFill>
                  <a:srgbClr val="0B0080"/>
                </a:solidFill>
                <a:latin typeface="Arial" panose="020B0604020202020204" pitchFamily="34" charset="0"/>
                <a:hlinkClick r:id="rId4"/>
              </a:rPr>
              <a:t>[2]</a:t>
            </a:r>
            <a:r>
              <a:rPr lang="en-US" sz="1400" dirty="0">
                <a:solidFill>
                  <a:srgbClr val="252525"/>
                </a:solidFill>
                <a:latin typeface="Arial" panose="020B0604020202020204" pitchFamily="34" charset="0"/>
              </a:rPr>
              <a:t> </a:t>
            </a:r>
          </a:p>
        </p:txBody>
      </p:sp>
      <p:grpSp>
        <p:nvGrpSpPr>
          <p:cNvPr id="15" name="Group 14"/>
          <p:cNvGrpSpPr/>
          <p:nvPr/>
        </p:nvGrpSpPr>
        <p:grpSpPr>
          <a:xfrm>
            <a:off x="3560592" y="1790989"/>
            <a:ext cx="5721721" cy="2937819"/>
            <a:chOff x="5651780" y="1817756"/>
            <a:chExt cx="5810250" cy="2746064"/>
          </a:xfrm>
        </p:grpSpPr>
        <p:pic>
          <p:nvPicPr>
            <p:cNvPr id="10" name="Picture 9"/>
            <p:cNvPicPr>
              <a:picLocks noChangeAspect="1"/>
            </p:cNvPicPr>
            <p:nvPr/>
          </p:nvPicPr>
          <p:blipFill rotWithShape="1">
            <a:blip r:embed="rId5"/>
            <a:srcRect l="16703"/>
            <a:stretch/>
          </p:blipFill>
          <p:spPr>
            <a:xfrm>
              <a:off x="5651780" y="1817756"/>
              <a:ext cx="5810250" cy="2746064"/>
            </a:xfrm>
            <a:prstGeom prst="rect">
              <a:avLst/>
            </a:prstGeom>
          </p:spPr>
        </p:pic>
        <p:cxnSp>
          <p:nvCxnSpPr>
            <p:cNvPr id="12" name="Straight Connector 11"/>
            <p:cNvCxnSpPr/>
            <p:nvPr/>
          </p:nvCxnSpPr>
          <p:spPr>
            <a:xfrm flipV="1">
              <a:off x="8867775" y="2162175"/>
              <a:ext cx="0" cy="156210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67398" y="4089091"/>
              <a:ext cx="2011278" cy="292449"/>
            </a:xfrm>
            <a:prstGeom prst="rect">
              <a:avLst/>
            </a:prstGeom>
            <a:noFill/>
          </p:spPr>
          <p:txBody>
            <a:bodyPr wrap="none" rtlCol="0">
              <a:spAutoFit/>
            </a:bodyPr>
            <a:lstStyle/>
            <a:p>
              <a:r>
                <a:rPr lang="en-US" sz="1200" dirty="0"/>
                <a:t>-log10(</a:t>
              </a:r>
              <a:r>
                <a:rPr lang="en-US" sz="1200" dirty="0" err="1"/>
                <a:t>Benjamini</a:t>
              </a:r>
              <a:r>
                <a:rPr lang="en-US" sz="1200" dirty="0"/>
                <a:t> P value)</a:t>
              </a:r>
            </a:p>
          </p:txBody>
        </p:sp>
      </p:grpSp>
      <p:grpSp>
        <p:nvGrpSpPr>
          <p:cNvPr id="19" name="Group 18"/>
          <p:cNvGrpSpPr/>
          <p:nvPr/>
        </p:nvGrpSpPr>
        <p:grpSpPr>
          <a:xfrm>
            <a:off x="3506190" y="4806028"/>
            <a:ext cx="5664001" cy="2051972"/>
            <a:chOff x="5753099" y="3445041"/>
            <a:chExt cx="5469830" cy="2448991"/>
          </a:xfrm>
        </p:grpSpPr>
        <p:pic>
          <p:nvPicPr>
            <p:cNvPr id="17" name="Picture 16"/>
            <p:cNvPicPr>
              <a:picLocks noChangeAspect="1"/>
            </p:cNvPicPr>
            <p:nvPr/>
          </p:nvPicPr>
          <p:blipFill rotWithShape="1">
            <a:blip r:embed="rId6"/>
            <a:srcRect l="12071"/>
            <a:stretch/>
          </p:blipFill>
          <p:spPr>
            <a:xfrm>
              <a:off x="5753099" y="3445041"/>
              <a:ext cx="5469830" cy="2448991"/>
            </a:xfrm>
            <a:prstGeom prst="rect">
              <a:avLst/>
            </a:prstGeom>
          </p:spPr>
        </p:pic>
        <p:sp>
          <p:nvSpPr>
            <p:cNvPr id="18" name="TextBox 17"/>
            <p:cNvSpPr txBox="1"/>
            <p:nvPr/>
          </p:nvSpPr>
          <p:spPr>
            <a:xfrm>
              <a:off x="7749948" y="5499691"/>
              <a:ext cx="1808312" cy="355343"/>
            </a:xfrm>
            <a:prstGeom prst="rect">
              <a:avLst/>
            </a:prstGeom>
            <a:noFill/>
          </p:spPr>
          <p:txBody>
            <a:bodyPr wrap="none" rtlCol="0">
              <a:spAutoFit/>
            </a:bodyPr>
            <a:lstStyle/>
            <a:p>
              <a:r>
                <a:rPr lang="en-US" sz="1200" dirty="0"/>
                <a:t>-log10(</a:t>
              </a:r>
              <a:r>
                <a:rPr lang="en-US" sz="1200" dirty="0" err="1"/>
                <a:t>Benjamini</a:t>
              </a:r>
              <a:r>
                <a:rPr lang="en-US" sz="1200" dirty="0"/>
                <a:t> P value)</a:t>
              </a:r>
            </a:p>
          </p:txBody>
        </p:sp>
      </p:grpSp>
      <p:sp>
        <p:nvSpPr>
          <p:cNvPr id="20" name="TextBox 19"/>
          <p:cNvSpPr txBox="1"/>
          <p:nvPr/>
        </p:nvSpPr>
        <p:spPr>
          <a:xfrm>
            <a:off x="3804615" y="1545442"/>
            <a:ext cx="5477698" cy="523220"/>
          </a:xfrm>
          <a:prstGeom prst="rect">
            <a:avLst/>
          </a:prstGeom>
          <a:noFill/>
        </p:spPr>
        <p:txBody>
          <a:bodyPr wrap="square" rtlCol="0">
            <a:spAutoFit/>
          </a:bodyPr>
          <a:lstStyle/>
          <a:p>
            <a:r>
              <a:rPr lang="en-US" sz="1400" dirty="0">
                <a:solidFill>
                  <a:srgbClr val="FF0000"/>
                </a:solidFill>
              </a:rPr>
              <a:t>Mesoderm and Endoderm shared hypo-MHL regions play the role to induce the development</a:t>
            </a:r>
          </a:p>
        </p:txBody>
      </p:sp>
      <p:sp>
        <p:nvSpPr>
          <p:cNvPr id="21" name="TextBox 20"/>
          <p:cNvSpPr txBox="1"/>
          <p:nvPr/>
        </p:nvSpPr>
        <p:spPr>
          <a:xfrm>
            <a:off x="3375029" y="4508951"/>
            <a:ext cx="5907284" cy="523220"/>
          </a:xfrm>
          <a:prstGeom prst="rect">
            <a:avLst/>
          </a:prstGeom>
          <a:noFill/>
        </p:spPr>
        <p:txBody>
          <a:bodyPr wrap="square" rtlCol="0">
            <a:spAutoFit/>
          </a:bodyPr>
          <a:lstStyle/>
          <a:p>
            <a:pPr algn="ctr"/>
            <a:r>
              <a:rPr lang="en-US" sz="1400" dirty="0">
                <a:solidFill>
                  <a:srgbClr val="FF0000"/>
                </a:solidFill>
              </a:rPr>
              <a:t>Ectoderm specific hyper-MHL regions impress the immune system to</a:t>
            </a:r>
          </a:p>
          <a:p>
            <a:pPr algn="ctr"/>
            <a:r>
              <a:rPr lang="en-US" sz="1400" dirty="0">
                <a:solidFill>
                  <a:srgbClr val="FF0000"/>
                </a:solidFill>
              </a:rPr>
              <a:t> induce the ectoderm development</a:t>
            </a:r>
          </a:p>
        </p:txBody>
      </p:sp>
      <p:sp>
        <p:nvSpPr>
          <p:cNvPr id="16" name="TextBox 15"/>
          <p:cNvSpPr txBox="1"/>
          <p:nvPr/>
        </p:nvSpPr>
        <p:spPr>
          <a:xfrm>
            <a:off x="1208003" y="156998"/>
            <a:ext cx="6913303" cy="461665"/>
          </a:xfrm>
          <a:prstGeom prst="rect">
            <a:avLst/>
          </a:prstGeom>
          <a:noFill/>
        </p:spPr>
        <p:txBody>
          <a:bodyPr wrap="none" rtlCol="0">
            <a:spAutoFit/>
          </a:bodyPr>
          <a:lstStyle/>
          <a:p>
            <a:r>
              <a:rPr lang="en-US" sz="2400" dirty="0" smtClean="0"/>
              <a:t>Function annotation to the Layer specific MHL regions</a:t>
            </a:r>
            <a:endParaRPr lang="en-US" sz="2400" dirty="0"/>
          </a:p>
        </p:txBody>
      </p:sp>
      <p:cxnSp>
        <p:nvCxnSpPr>
          <p:cNvPr id="22" name="Straight Connector 21"/>
          <p:cNvCxnSpPr/>
          <p:nvPr/>
        </p:nvCxnSpPr>
        <p:spPr>
          <a:xfrm flipV="1">
            <a:off x="6987455" y="5103219"/>
            <a:ext cx="0" cy="108460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57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1917" y="2946280"/>
            <a:ext cx="2849996" cy="2671142"/>
          </a:xfrm>
          <a:prstGeom prst="rect">
            <a:avLst/>
          </a:prstGeom>
        </p:spPr>
      </p:pic>
      <p:sp>
        <p:nvSpPr>
          <p:cNvPr id="3" name="Rectangle 2"/>
          <p:cNvSpPr/>
          <p:nvPr/>
        </p:nvSpPr>
        <p:spPr>
          <a:xfrm>
            <a:off x="715530" y="-25605"/>
            <a:ext cx="8641958" cy="707886"/>
          </a:xfrm>
          <a:prstGeom prst="rect">
            <a:avLst/>
          </a:prstGeom>
        </p:spPr>
        <p:txBody>
          <a:bodyPr wrap="square">
            <a:spAutoFit/>
          </a:bodyPr>
          <a:lstStyle/>
          <a:p>
            <a:pPr>
              <a:lnSpc>
                <a:spcPct val="200000"/>
              </a:lnSpc>
              <a:spcBef>
                <a:spcPts val="150"/>
              </a:spcBef>
            </a:pPr>
            <a:r>
              <a:rPr lang="en-US" sz="2000"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Identification of Tissue </a:t>
            </a:r>
            <a:r>
              <a:rPr lang="en-US" sz="2000" b="1" i="1" dirty="0">
                <a:solidFill>
                  <a:srgbClr val="000000"/>
                </a:solidFill>
                <a:latin typeface="Arial" panose="020B0604020202020204" pitchFamily="34" charset="0"/>
                <a:ea typeface="宋体" panose="02010600030101010101" pitchFamily="2" charset="-122"/>
                <a:cs typeface="Times New Roman" panose="02020603050405020304" pitchFamily="18" charset="0"/>
              </a:rPr>
              <a:t>specific hyper-methylation haplotype </a:t>
            </a:r>
            <a:r>
              <a:rPr lang="en-US" sz="2000"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regions</a:t>
            </a:r>
            <a:endParaRPr lang="en-US" sz="20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graphicFrame>
        <p:nvGraphicFramePr>
          <p:cNvPr id="6" name="Table 5"/>
          <p:cNvGraphicFramePr>
            <a:graphicFrameLocks noGrp="1"/>
          </p:cNvGraphicFramePr>
          <p:nvPr>
            <p:extLst/>
          </p:nvPr>
        </p:nvGraphicFramePr>
        <p:xfrm>
          <a:off x="264722" y="1256642"/>
          <a:ext cx="2870845" cy="4403376"/>
        </p:xfrm>
        <a:graphic>
          <a:graphicData uri="http://schemas.openxmlformats.org/drawingml/2006/table">
            <a:tbl>
              <a:tblPr>
                <a:tableStyleId>{775DCB02-9BB8-47FD-8907-85C794F793BA}</a:tableStyleId>
              </a:tblPr>
              <a:tblGrid>
                <a:gridCol w="445413"/>
                <a:gridCol w="1268744"/>
                <a:gridCol w="1156688"/>
              </a:tblGrid>
              <a:tr h="244632">
                <a:tc>
                  <a:txBody>
                    <a:bodyPr/>
                    <a:lstStyle/>
                    <a:p>
                      <a:pPr algn="ctr" fontAlgn="b"/>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Tissue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Sample Size</a:t>
                      </a:r>
                      <a:endParaRPr lang="en-US" sz="1400" b="0" i="0" u="none" strike="noStrike">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Bladder</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Brain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Colon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Esophagus</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Gastric</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Heart</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Intestine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Kidney</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Liver</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Lung</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muscle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Ovary</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Pancreas</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Spleen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Stomach</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Thymus</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620" marR="7620" marT="7620" marB="0" anchor="b"/>
                </a:tc>
              </a:tr>
              <a:tr h="244632">
                <a:tc>
                  <a:txBody>
                    <a:bodyPr/>
                    <a:lstStyle/>
                    <a:p>
                      <a:pPr algn="ctr"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Vessel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7" name="TextBox 6"/>
          <p:cNvSpPr txBox="1"/>
          <p:nvPr/>
        </p:nvSpPr>
        <p:spPr>
          <a:xfrm>
            <a:off x="264722" y="792348"/>
            <a:ext cx="4471480" cy="338554"/>
          </a:xfrm>
          <a:prstGeom prst="rect">
            <a:avLst/>
          </a:prstGeom>
          <a:noFill/>
        </p:spPr>
        <p:txBody>
          <a:bodyPr wrap="none" rtlCol="0">
            <a:spAutoFit/>
          </a:bodyPr>
          <a:lstStyle/>
          <a:p>
            <a:r>
              <a:rPr lang="en-US" sz="1600" b="1" dirty="0" smtClean="0"/>
              <a:t>43 samples derived from 17 human normal tissues</a:t>
            </a:r>
            <a:endParaRPr lang="en-US" sz="1600" b="1" dirty="0"/>
          </a:p>
        </p:txBody>
      </p:sp>
      <p:sp>
        <p:nvSpPr>
          <p:cNvPr id="9" name="Right Arrow 8"/>
          <p:cNvSpPr/>
          <p:nvPr/>
        </p:nvSpPr>
        <p:spPr>
          <a:xfrm>
            <a:off x="5616054" y="4002259"/>
            <a:ext cx="281354" cy="961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225006" y="3693504"/>
            <a:ext cx="0" cy="175846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56271" y="3547968"/>
            <a:ext cx="652743" cy="369332"/>
          </a:xfrm>
          <a:prstGeom prst="rect">
            <a:avLst/>
          </a:prstGeom>
        </p:spPr>
        <p:txBody>
          <a:bodyPr wrap="none">
            <a:spAutoFit/>
          </a:bodyPr>
          <a:lstStyle/>
          <a:p>
            <a:r>
              <a:rPr lang="en-US" b="1" dirty="0" smtClean="0"/>
              <a:t>6266</a:t>
            </a:r>
            <a:endParaRPr lang="en-US" b="1" dirty="0">
              <a:solidFill>
                <a:srgbClr val="FF0000"/>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122" y="1130902"/>
            <a:ext cx="4871779" cy="1569854"/>
          </a:xfrm>
          <a:prstGeom prst="rect">
            <a:avLst/>
          </a:prstGeom>
        </p:spPr>
      </p:pic>
      <p:graphicFrame>
        <p:nvGraphicFramePr>
          <p:cNvPr id="14" name="Table 13"/>
          <p:cNvGraphicFramePr>
            <a:graphicFrameLocks noGrp="1"/>
          </p:cNvGraphicFramePr>
          <p:nvPr>
            <p:extLst/>
          </p:nvPr>
        </p:nvGraphicFramePr>
        <p:xfrm>
          <a:off x="6035963" y="2616300"/>
          <a:ext cx="2871946" cy="3291840"/>
        </p:xfrm>
        <a:graphic>
          <a:graphicData uri="http://schemas.openxmlformats.org/drawingml/2006/table">
            <a:tbl>
              <a:tblPr>
                <a:tableStyleId>{5C22544A-7EE6-4342-B048-85BDC9FD1C3A}</a:tableStyleId>
              </a:tblPr>
              <a:tblGrid>
                <a:gridCol w="660400"/>
                <a:gridCol w="711200"/>
                <a:gridCol w="585946"/>
                <a:gridCol w="914400"/>
              </a:tblGrid>
              <a:tr h="182880">
                <a:tc>
                  <a:txBody>
                    <a:bodyPr/>
                    <a:lstStyle/>
                    <a:p>
                      <a:pPr algn="ctr" fontAlgn="b"/>
                      <a:r>
                        <a:rPr lang="en-US" sz="1100" u="none" strike="noStrike" dirty="0">
                          <a:effectLst/>
                        </a:rPr>
                        <a:t>Tissue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Sample Size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smtClean="0">
                          <a:effectLst/>
                        </a:rPr>
                        <a:t>N</a:t>
                      </a:r>
                      <a:r>
                        <a:rPr lang="en-US" altLang="zh-CN" sz="1100" u="none" strike="noStrike" dirty="0" smtClean="0">
                          <a:effectLst/>
                        </a:rPr>
                        <a:t>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Layer</a:t>
                      </a:r>
                      <a:endParaRPr lang="en-US" sz="1100" b="0" i="0" u="none" strike="noStrike" dirty="0">
                        <a:solidFill>
                          <a:srgbClr val="000000"/>
                        </a:solidFill>
                        <a:effectLst/>
                        <a:latin typeface="Calibri" panose="020F0502020204030204" pitchFamily="34" charset="0"/>
                      </a:endParaRPr>
                    </a:p>
                  </a:txBody>
                  <a:tcPr marL="7620" marR="7620" marT="7620" marB="0" anchor="b"/>
                </a:tc>
              </a:tr>
              <a:tr h="182880">
                <a:tc>
                  <a:txBody>
                    <a:bodyPr/>
                    <a:lstStyle/>
                    <a:p>
                      <a:pPr algn="ctr" rtl="0" fontAlgn="b"/>
                      <a:r>
                        <a:rPr lang="en-US" sz="1100" b="0" i="0" u="none" strike="noStrike" dirty="0">
                          <a:solidFill>
                            <a:srgbClr val="000000"/>
                          </a:solidFill>
                          <a:effectLst/>
                          <a:latin typeface="Calibri" panose="020F0502020204030204" pitchFamily="34" charset="0"/>
                        </a:rPr>
                        <a:t>Bladder</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Brain</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34</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Ectoderm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Colon</a:t>
                      </a:r>
                    </a:p>
                  </a:txBody>
                  <a:tcPr marL="9525" marR="9525" marT="9525" marB="0" anchor="b"/>
                </a:tc>
                <a:tc>
                  <a:txBody>
                    <a:bodyPr/>
                    <a:lstStyle/>
                    <a:p>
                      <a:pPr algn="ctr" rtl="0" fontAlgn="b"/>
                      <a:r>
                        <a:rPr lang="en-US" sz="11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Esophagus</a:t>
                      </a:r>
                    </a:p>
                  </a:txBody>
                  <a:tcPr marL="9525" marR="9525" marT="9525" marB="0" anchor="b"/>
                </a:tc>
                <a:tc>
                  <a:txBody>
                    <a:bodyPr/>
                    <a:lstStyle/>
                    <a:p>
                      <a:pPr algn="ctr" rtl="0"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79</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Fat cell</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15</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1" i="0" u="none" strike="noStrike">
                          <a:solidFill>
                            <a:srgbClr val="00B050"/>
                          </a:solidFill>
                          <a:effectLst/>
                          <a:latin typeface="Calibri" panose="020F0502020204030204" pitchFamily="34" charset="0"/>
                        </a:rPr>
                        <a:t>Heart</a:t>
                      </a:r>
                    </a:p>
                  </a:txBody>
                  <a:tcPr marL="9525" marR="9525" marT="9525" marB="0" anchor="b"/>
                </a:tc>
                <a:tc>
                  <a:txBody>
                    <a:bodyPr/>
                    <a:lstStyle/>
                    <a:p>
                      <a:pPr algn="ctr" rtl="0" fontAlgn="b"/>
                      <a:r>
                        <a:rPr lang="en-US" sz="1100" b="1" i="0" u="none" strike="noStrike">
                          <a:solidFill>
                            <a:srgbClr val="00B050"/>
                          </a:solidFill>
                          <a:effectLst/>
                          <a:latin typeface="Calibri" panose="020F0502020204030204" pitchFamily="34" charset="0"/>
                        </a:rPr>
                        <a:t>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a:t>
                      </a:r>
                    </a:p>
                  </a:txBody>
                  <a:tcPr marL="9525" marR="9525" marT="9525" marB="0" anchor="b"/>
                </a:tc>
                <a:tc>
                  <a:txBody>
                    <a:bodyPr/>
                    <a:lstStyle/>
                    <a:p>
                      <a:pPr algn="ctr" rtl="0" fontAlgn="b"/>
                      <a:r>
                        <a:rPr lang="en-US" sz="1100" b="1" i="0" u="none" strike="noStrike">
                          <a:solidFill>
                            <a:srgbClr val="00B050"/>
                          </a:solidFill>
                          <a:effectLst/>
                          <a:latin typeface="Calibri" panose="020F0502020204030204" pitchFamily="34" charset="0"/>
                        </a:rPr>
                        <a:t>Mesoderm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Intestine</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92</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Kidney</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rtl="0" fontAlgn="b"/>
                      <a:r>
                        <a:rPr lang="en-US" sz="1100" b="0" i="0" u="none" strike="noStrike" dirty="0">
                          <a:solidFill>
                            <a:srgbClr val="000000"/>
                          </a:solidFill>
                          <a:effectLst/>
                          <a:latin typeface="Calibri" panose="020F0502020204030204" pitchFamily="34" charset="0"/>
                        </a:rPr>
                        <a:t>Mesoderm</a:t>
                      </a:r>
                    </a:p>
                  </a:txBody>
                  <a:tcPr marL="9525" marR="9525" marT="9525" marB="0" anchor="b"/>
                </a:tc>
              </a:tr>
              <a:tr h="182880">
                <a:tc>
                  <a:txBody>
                    <a:bodyPr/>
                    <a:lstStyle/>
                    <a:p>
                      <a:pPr algn="ctr" rtl="0" fontAlgn="b"/>
                      <a:r>
                        <a:rPr lang="en-US" sz="1100" b="0" i="0" u="none" strike="noStrike">
                          <a:solidFill>
                            <a:srgbClr val="FF0000"/>
                          </a:solidFill>
                          <a:effectLst/>
                          <a:latin typeface="Calibri" panose="020F0502020204030204" pitchFamily="34" charset="0"/>
                        </a:rPr>
                        <a:t>Liver</a:t>
                      </a:r>
                    </a:p>
                  </a:txBody>
                  <a:tcPr marL="9525" marR="9525" marT="9525" marB="0" anchor="b"/>
                </a:tc>
                <a:tc>
                  <a:txBody>
                    <a:bodyPr/>
                    <a:lstStyle/>
                    <a:p>
                      <a:pPr algn="ctr" rtl="0" fontAlgn="b"/>
                      <a:r>
                        <a:rPr lang="en-US" sz="1100" b="0" i="0" u="none" strike="noStrike">
                          <a:solidFill>
                            <a:srgbClr val="FF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306</a:t>
                      </a:r>
                    </a:p>
                  </a:txBody>
                  <a:tcPr marL="9525" marR="9525" marT="9525" marB="0" anchor="b"/>
                </a:tc>
                <a:tc>
                  <a:txBody>
                    <a:bodyPr/>
                    <a:lstStyle/>
                    <a:p>
                      <a:pPr algn="ctr" rtl="0" fontAlgn="b"/>
                      <a:r>
                        <a:rPr lang="en-US" sz="1100" b="0" i="0" u="none" strike="noStrike">
                          <a:solidFill>
                            <a:srgbClr val="FF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0" i="0" u="none" strike="noStrike" dirty="0">
                          <a:solidFill>
                            <a:srgbClr val="000000"/>
                          </a:solidFill>
                          <a:effectLst/>
                          <a:latin typeface="Calibri" panose="020F0502020204030204" pitchFamily="34" charset="0"/>
                        </a:rPr>
                        <a:t>Lung</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Endoterm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muscle</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160</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Mesoderm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Ovary</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584</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Mesoderm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Pancreas</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559</a:t>
                      </a:r>
                    </a:p>
                  </a:txBody>
                  <a:tcPr marL="9525" marR="9525" marT="9525" marB="0" anchor="b"/>
                </a:tc>
                <a:tc>
                  <a:txBody>
                    <a:bodyPr/>
                    <a:lstStyle/>
                    <a:p>
                      <a:pPr algn="ctr" rtl="0" fontAlgn="b"/>
                      <a:r>
                        <a:rPr lang="en-US" sz="1100" b="0" i="0" u="none" strike="noStrike" dirty="0" err="1">
                          <a:solidFill>
                            <a:srgbClr val="000000"/>
                          </a:solidFill>
                          <a:effectLst/>
                          <a:latin typeface="Calibri" panose="020F0502020204030204" pitchFamily="34" charset="0"/>
                        </a:rPr>
                        <a:t>Endoterm</a:t>
                      </a:r>
                      <a:endParaRPr lang="en-US" sz="1100" b="0" i="0" u="none" strike="noStrike" dirty="0">
                        <a:solidFill>
                          <a:srgbClr val="000000"/>
                        </a:solidFill>
                        <a:effectLst/>
                        <a:latin typeface="Calibri" panose="020F0502020204030204" pitchFamily="34" charset="0"/>
                      </a:endParaRP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Spleen</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487</a:t>
                      </a:r>
                    </a:p>
                  </a:txBody>
                  <a:tcPr marL="9525" marR="9525" marT="9525" marB="0" anchor="b"/>
                </a:tc>
                <a:tc>
                  <a:txBody>
                    <a:bodyPr/>
                    <a:lstStyle/>
                    <a:p>
                      <a:pPr algn="ctr" rtl="0" fontAlgn="b"/>
                      <a:r>
                        <a:rPr lang="en-US" sz="1100" b="0" i="0" u="none" strike="noStrike" dirty="0">
                          <a:solidFill>
                            <a:srgbClr val="000000"/>
                          </a:solidFill>
                          <a:effectLst/>
                          <a:latin typeface="Calibri" panose="020F0502020204030204" pitchFamily="34" charset="0"/>
                        </a:rPr>
                        <a:t>Mesoderm</a:t>
                      </a: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Stomach</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52</a:t>
                      </a:r>
                    </a:p>
                  </a:txBody>
                  <a:tcPr marL="9525" marR="9525" marT="9525" marB="0" anchor="b"/>
                </a:tc>
                <a:tc>
                  <a:txBody>
                    <a:bodyPr/>
                    <a:lstStyle/>
                    <a:p>
                      <a:pPr algn="ctr" rtl="0" fontAlgn="b"/>
                      <a:r>
                        <a:rPr lang="en-US" sz="1100" b="0" i="0" u="none" strike="noStrike" dirty="0" err="1">
                          <a:solidFill>
                            <a:srgbClr val="000000"/>
                          </a:solidFill>
                          <a:effectLst/>
                          <a:latin typeface="Calibri" panose="020F0502020204030204" pitchFamily="34" charset="0"/>
                        </a:rPr>
                        <a:t>Endoterm</a:t>
                      </a:r>
                      <a:endParaRPr lang="en-US" sz="1100" b="0" i="0" u="none" strike="noStrike" dirty="0">
                        <a:solidFill>
                          <a:srgbClr val="000000"/>
                        </a:solidFill>
                        <a:effectLst/>
                        <a:latin typeface="Calibri" panose="020F0502020204030204" pitchFamily="34" charset="0"/>
                      </a:endParaRPr>
                    </a:p>
                  </a:txBody>
                  <a:tcPr marL="9525" marR="9525" marT="9525" marB="0" anchor="b"/>
                </a:tc>
              </a:tr>
              <a:tr h="182880">
                <a:tc>
                  <a:txBody>
                    <a:bodyPr/>
                    <a:lstStyle/>
                    <a:p>
                      <a:pPr algn="ctr" rtl="0" fontAlgn="b"/>
                      <a:r>
                        <a:rPr lang="en-US" sz="1100" b="0" i="0" u="none" strike="noStrike">
                          <a:solidFill>
                            <a:srgbClr val="FF0000"/>
                          </a:solidFill>
                          <a:effectLst/>
                          <a:latin typeface="Calibri" panose="020F0502020204030204" pitchFamily="34" charset="0"/>
                        </a:rPr>
                        <a:t>Thymus</a:t>
                      </a:r>
                    </a:p>
                  </a:txBody>
                  <a:tcPr marL="9525" marR="9525" marT="9525" marB="0" anchor="b"/>
                </a:tc>
                <a:tc>
                  <a:txBody>
                    <a:bodyPr/>
                    <a:lstStyle/>
                    <a:p>
                      <a:pPr algn="ctr" rtl="0" fontAlgn="b"/>
                      <a:r>
                        <a:rPr lang="en-US" sz="1100" b="0" i="0" u="none" strike="noStrike">
                          <a:solidFill>
                            <a:srgbClr val="FF0000"/>
                          </a:solidFill>
                          <a:effectLst/>
                          <a:latin typeface="Calibri" panose="020F0502020204030204" pitchFamily="34" charset="0"/>
                        </a:rPr>
                        <a:t>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2671</a:t>
                      </a:r>
                    </a:p>
                  </a:txBody>
                  <a:tcPr marL="9525" marR="9525" marT="9525" marB="0" anchor="b"/>
                </a:tc>
                <a:tc>
                  <a:txBody>
                    <a:bodyPr/>
                    <a:lstStyle/>
                    <a:p>
                      <a:pPr algn="ctr" rtl="0" fontAlgn="b"/>
                      <a:r>
                        <a:rPr lang="en-US" sz="1100" b="0" i="0" u="none" strike="noStrike" dirty="0" err="1">
                          <a:solidFill>
                            <a:srgbClr val="FF0000"/>
                          </a:solidFill>
                          <a:effectLst/>
                          <a:latin typeface="Calibri" panose="020F0502020204030204" pitchFamily="34" charset="0"/>
                        </a:rPr>
                        <a:t>Endoterm</a:t>
                      </a:r>
                      <a:endParaRPr lang="en-US" sz="1100" b="0" i="0" u="none" strike="noStrike" dirty="0">
                        <a:solidFill>
                          <a:srgbClr val="FF0000"/>
                        </a:solidFill>
                        <a:effectLst/>
                        <a:latin typeface="Calibri" panose="020F0502020204030204" pitchFamily="34" charset="0"/>
                      </a:endParaRPr>
                    </a:p>
                  </a:txBody>
                  <a:tcPr marL="9525" marR="9525" marT="9525" marB="0" anchor="b"/>
                </a:tc>
              </a:tr>
              <a:tr h="182880">
                <a:tc>
                  <a:txBody>
                    <a:bodyPr/>
                    <a:lstStyle/>
                    <a:p>
                      <a:pPr algn="ctr" rtl="0" fontAlgn="b"/>
                      <a:r>
                        <a:rPr lang="en-US" sz="1100" b="0" i="0" u="none" strike="noStrike">
                          <a:solidFill>
                            <a:srgbClr val="000000"/>
                          </a:solidFill>
                          <a:effectLst/>
                          <a:latin typeface="Calibri" panose="020F0502020204030204" pitchFamily="34" charset="0"/>
                        </a:rPr>
                        <a:t>Vessel</a:t>
                      </a:r>
                    </a:p>
                  </a:txBody>
                  <a:tcPr marL="9525" marR="9525" marT="9525" marB="0" anchor="b"/>
                </a:tc>
                <a:tc>
                  <a:txBody>
                    <a:bodyPr/>
                    <a:lstStyle/>
                    <a:p>
                      <a:pPr algn="ctr" rtl="0"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626</a:t>
                      </a:r>
                    </a:p>
                  </a:txBody>
                  <a:tcPr marL="9525" marR="9525" marT="9525" marB="0" anchor="b"/>
                </a:tc>
                <a:tc>
                  <a:txBody>
                    <a:bodyPr/>
                    <a:lstStyle/>
                    <a:p>
                      <a:pPr algn="ctr" rtl="0" fontAlgn="b"/>
                      <a:r>
                        <a:rPr lang="en-US" sz="1100" b="0" i="0" u="none" strike="noStrike" dirty="0">
                          <a:solidFill>
                            <a:srgbClr val="000000"/>
                          </a:solidFill>
                          <a:effectLst/>
                          <a:latin typeface="Calibri" panose="020F0502020204030204" pitchFamily="34" charset="0"/>
                        </a:rPr>
                        <a:t>Mesoderm</a:t>
                      </a:r>
                    </a:p>
                  </a:txBody>
                  <a:tcPr marL="9525" marR="9525" marT="9525" marB="0" anchor="b"/>
                </a:tc>
              </a:tr>
            </a:tbl>
          </a:graphicData>
        </a:graphic>
      </p:graphicFrame>
      <p:sp>
        <p:nvSpPr>
          <p:cNvPr id="15" name="TextBox 14"/>
          <p:cNvSpPr txBox="1"/>
          <p:nvPr/>
        </p:nvSpPr>
        <p:spPr>
          <a:xfrm>
            <a:off x="7117560" y="5941313"/>
            <a:ext cx="1777603" cy="307777"/>
          </a:xfrm>
          <a:prstGeom prst="rect">
            <a:avLst/>
          </a:prstGeom>
          <a:noFill/>
        </p:spPr>
        <p:txBody>
          <a:bodyPr wrap="none" rtlCol="0">
            <a:spAutoFit/>
          </a:bodyPr>
          <a:lstStyle/>
          <a:p>
            <a:r>
              <a:rPr lang="en-US" altLang="zh-CN" sz="1400" dirty="0" smtClean="0"/>
              <a:t>Sample size/Coverage</a:t>
            </a:r>
          </a:p>
        </p:txBody>
      </p:sp>
      <p:sp>
        <p:nvSpPr>
          <p:cNvPr id="16" name="TextBox 15"/>
          <p:cNvSpPr txBox="1"/>
          <p:nvPr/>
        </p:nvSpPr>
        <p:spPr>
          <a:xfrm>
            <a:off x="76392" y="6271292"/>
            <a:ext cx="8818772" cy="586707"/>
          </a:xfrm>
          <a:prstGeom prst="rect">
            <a:avLst/>
          </a:prstGeom>
          <a:noFill/>
        </p:spPr>
        <p:txBody>
          <a:bodyPr wrap="square" rtlCol="0">
            <a:spAutoFit/>
          </a:bodyPr>
          <a:lstStyle/>
          <a:p>
            <a:pPr algn="ctr"/>
            <a:r>
              <a:rPr lang="en-US" sz="1600" b="1" dirty="0" smtClean="0"/>
              <a:t>Result</a:t>
            </a:r>
            <a:r>
              <a:rPr lang="en-US" sz="1600" dirty="0" smtClean="0"/>
              <a:t>: large number of tissue specific hyper MHL regions were identified. These regions can be considered as basis for the deconvolution (tissue tracking)</a:t>
            </a:r>
            <a:endParaRPr lang="en-US" sz="1600" dirty="0"/>
          </a:p>
        </p:txBody>
      </p:sp>
      <p:sp>
        <p:nvSpPr>
          <p:cNvPr id="17" name="TextBox 16"/>
          <p:cNvSpPr txBox="1"/>
          <p:nvPr/>
        </p:nvSpPr>
        <p:spPr>
          <a:xfrm>
            <a:off x="4798303" y="3214105"/>
            <a:ext cx="476412" cy="369332"/>
          </a:xfrm>
          <a:prstGeom prst="rect">
            <a:avLst/>
          </a:prstGeom>
          <a:noFill/>
        </p:spPr>
        <p:txBody>
          <a:bodyPr wrap="none" rtlCol="0">
            <a:spAutoFit/>
          </a:bodyPr>
          <a:lstStyle/>
          <a:p>
            <a:r>
              <a:rPr lang="en-US" altLang="zh-CN" dirty="0" smtClean="0"/>
              <a:t>0.6</a:t>
            </a:r>
            <a:endParaRPr lang="en-US" dirty="0"/>
          </a:p>
        </p:txBody>
      </p:sp>
    </p:spTree>
    <p:extLst>
      <p:ext uri="{BB962C8B-B14F-4D97-AF65-F5344CB8AC3E}">
        <p14:creationId xmlns:p14="http://schemas.microsoft.com/office/powerpoint/2010/main" val="3872813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935969" y="1102160"/>
            <a:ext cx="2872371" cy="344684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38" y="1066419"/>
            <a:ext cx="2952054" cy="3518328"/>
          </a:xfrm>
          <a:prstGeom prst="rect">
            <a:avLst/>
          </a:prstGeom>
        </p:spPr>
      </p:pic>
      <p:sp>
        <p:nvSpPr>
          <p:cNvPr id="10" name="Rectangle 9"/>
          <p:cNvSpPr/>
          <p:nvPr/>
        </p:nvSpPr>
        <p:spPr>
          <a:xfrm>
            <a:off x="421886" y="69184"/>
            <a:ext cx="8889357" cy="646331"/>
          </a:xfrm>
          <a:prstGeom prst="rect">
            <a:avLst/>
          </a:prstGeom>
        </p:spPr>
        <p:txBody>
          <a:bodyPr wrap="square">
            <a:spAutoFit/>
          </a:bodyPr>
          <a:lstStyle/>
          <a:p>
            <a:pPr>
              <a:lnSpc>
                <a:spcPct val="200000"/>
              </a:lnSpc>
              <a:spcBef>
                <a:spcPts val="150"/>
              </a:spcBef>
            </a:pPr>
            <a:r>
              <a:rPr lang="en-US" b="1" i="1" dirty="0">
                <a:solidFill>
                  <a:srgbClr val="000000"/>
                </a:solidFill>
                <a:latin typeface="Arial" panose="020B0604020202020204" pitchFamily="34" charset="0"/>
                <a:ea typeface="宋体" panose="02010600030101010101" pitchFamily="2" charset="-122"/>
                <a:cs typeface="Times New Roman" panose="02020603050405020304" pitchFamily="18" charset="0"/>
              </a:rPr>
              <a:t>Tissue specific hyper-methylation haplotype regions to predict cancer origin</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4" name="Rectangle 13"/>
          <p:cNvSpPr/>
          <p:nvPr/>
        </p:nvSpPr>
        <p:spPr>
          <a:xfrm>
            <a:off x="3896221" y="1181649"/>
            <a:ext cx="1940688" cy="560410"/>
          </a:xfrm>
          <a:prstGeom prst="rect">
            <a:avLst/>
          </a:prstGeom>
        </p:spPr>
        <p:txBody>
          <a:bodyPr wrap="square">
            <a:spAutoFit/>
          </a:bodyPr>
          <a:lstStyle/>
          <a:p>
            <a:pPr>
              <a:lnSpc>
                <a:spcPct val="200000"/>
              </a:lnSpc>
              <a:spcBef>
                <a:spcPts val="150"/>
              </a:spcBef>
            </a:pPr>
            <a:r>
              <a:rPr lang="en-US"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AMS</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5" name="Rectangle 14"/>
          <p:cNvSpPr/>
          <p:nvPr/>
        </p:nvSpPr>
        <p:spPr>
          <a:xfrm>
            <a:off x="6898035" y="1187468"/>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AMF</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19" name="Rectangle 18"/>
          <p:cNvSpPr/>
          <p:nvPr/>
        </p:nvSpPr>
        <p:spPr>
          <a:xfrm>
            <a:off x="63659" y="5200912"/>
            <a:ext cx="9016679" cy="1002967"/>
          </a:xfrm>
          <a:prstGeom prst="rect">
            <a:avLst/>
          </a:prstGeom>
        </p:spPr>
        <p:txBody>
          <a:bodyPr wrap="square">
            <a:spAutoFit/>
          </a:bodyPr>
          <a:lstStyle/>
          <a:p>
            <a:pPr algn="ctr">
              <a:lnSpc>
                <a:spcPct val="200000"/>
              </a:lnSpc>
              <a:spcBef>
                <a:spcPts val="150"/>
              </a:spcBef>
            </a:pPr>
            <a:r>
              <a:rPr lang="en-US" sz="1600" b="1" dirty="0" smtClean="0">
                <a:latin typeface="Microsoft YaHei" panose="020B0503020204020204" pitchFamily="34" charset="-122"/>
                <a:ea typeface="Microsoft YaHei" panose="020B0503020204020204" pitchFamily="34" charset="-122"/>
              </a:rPr>
              <a:t>MHL </a:t>
            </a:r>
            <a:r>
              <a:rPr lang="en-US" altLang="zh-CN" sz="1600" b="1" dirty="0">
                <a:latin typeface="Microsoft YaHei" panose="020B0503020204020204" pitchFamily="34" charset="-122"/>
                <a:ea typeface="Microsoft YaHei" panose="020B0503020204020204" pitchFamily="34" charset="-122"/>
              </a:rPr>
              <a:t>was </a:t>
            </a:r>
            <a:r>
              <a:rPr lang="en-US" altLang="zh-CN" sz="1600" b="1" dirty="0" smtClean="0">
                <a:latin typeface="Microsoft YaHei" panose="020B0503020204020204" pitchFamily="34" charset="-122"/>
                <a:ea typeface="Microsoft YaHei" panose="020B0503020204020204" pitchFamily="34" charset="-122"/>
              </a:rPr>
              <a:t>a stronger characteristic which can be applied for plasma DNA tissue mapping  </a:t>
            </a:r>
            <a:endParaRPr lang="en-US" sz="1600" b="1" dirty="0">
              <a:latin typeface="Microsoft YaHei" panose="020B0503020204020204" pitchFamily="34" charset="-122"/>
              <a:ea typeface="Microsoft YaHei" panose="020B0503020204020204" pitchFamily="34" charset="-122"/>
            </a:endParaRPr>
          </a:p>
        </p:txBody>
      </p:sp>
      <p:sp>
        <p:nvSpPr>
          <p:cNvPr id="23" name="Right Arrow 22"/>
          <p:cNvSpPr/>
          <p:nvPr/>
        </p:nvSpPr>
        <p:spPr>
          <a:xfrm>
            <a:off x="3218934" y="2675233"/>
            <a:ext cx="148076" cy="7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59153" y="2068736"/>
            <a:ext cx="652743" cy="369332"/>
          </a:xfrm>
          <a:prstGeom prst="rect">
            <a:avLst/>
          </a:prstGeom>
          <a:noFill/>
        </p:spPr>
        <p:txBody>
          <a:bodyPr wrap="none" rtlCol="0">
            <a:spAutoFit/>
          </a:bodyPr>
          <a:lstStyle/>
          <a:p>
            <a:r>
              <a:rPr lang="en-US" altLang="zh-CN" dirty="0" smtClean="0"/>
              <a:t>7647</a:t>
            </a:r>
            <a:endParaRPr lang="en-US" dirty="0"/>
          </a:p>
        </p:txBody>
      </p:sp>
      <p:sp>
        <p:nvSpPr>
          <p:cNvPr id="22" name="TextBox 21"/>
          <p:cNvSpPr txBox="1"/>
          <p:nvPr/>
        </p:nvSpPr>
        <p:spPr>
          <a:xfrm>
            <a:off x="3849269" y="2892306"/>
            <a:ext cx="1606915" cy="369332"/>
          </a:xfrm>
          <a:prstGeom prst="rect">
            <a:avLst/>
          </a:prstGeom>
          <a:noFill/>
        </p:spPr>
        <p:txBody>
          <a:bodyPr wrap="none" rtlCol="0">
            <a:spAutoFit/>
          </a:bodyPr>
          <a:lstStyle/>
          <a:p>
            <a:r>
              <a:rPr lang="en-US" altLang="zh-CN" dirty="0" smtClean="0"/>
              <a:t>Data extracting</a:t>
            </a: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7954" y="1061524"/>
            <a:ext cx="2955994" cy="3412537"/>
          </a:xfrm>
          <a:prstGeom prst="rect">
            <a:avLst/>
          </a:prstGeom>
        </p:spPr>
      </p:pic>
      <p:sp>
        <p:nvSpPr>
          <p:cNvPr id="25" name="TextBox 24"/>
          <p:cNvSpPr txBox="1"/>
          <p:nvPr/>
        </p:nvSpPr>
        <p:spPr>
          <a:xfrm>
            <a:off x="6277707" y="1442366"/>
            <a:ext cx="652743" cy="369332"/>
          </a:xfrm>
          <a:prstGeom prst="rect">
            <a:avLst/>
          </a:prstGeom>
          <a:noFill/>
        </p:spPr>
        <p:txBody>
          <a:bodyPr wrap="none" rtlCol="0">
            <a:spAutoFit/>
          </a:bodyPr>
          <a:lstStyle/>
          <a:p>
            <a:r>
              <a:rPr lang="en-US" altLang="zh-CN" dirty="0" smtClean="0"/>
              <a:t>7539</a:t>
            </a:r>
            <a:endParaRPr lang="en-US" dirty="0"/>
          </a:p>
        </p:txBody>
      </p:sp>
      <p:sp>
        <p:nvSpPr>
          <p:cNvPr id="27" name="Rectangle 26"/>
          <p:cNvSpPr/>
          <p:nvPr/>
        </p:nvSpPr>
        <p:spPr>
          <a:xfrm>
            <a:off x="1080812" y="1219121"/>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MHL</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28" name="Rectangle 27"/>
          <p:cNvSpPr/>
          <p:nvPr/>
        </p:nvSpPr>
        <p:spPr>
          <a:xfrm>
            <a:off x="4146951" y="1144177"/>
            <a:ext cx="1940688" cy="560410"/>
          </a:xfrm>
          <a:prstGeom prst="rect">
            <a:avLst/>
          </a:prstGeom>
        </p:spPr>
        <p:txBody>
          <a:bodyPr wrap="square">
            <a:spAutoFit/>
          </a:bodyPr>
          <a:lstStyle/>
          <a:p>
            <a:pPr>
              <a:lnSpc>
                <a:spcPct val="200000"/>
              </a:lnSpc>
              <a:spcBef>
                <a:spcPts val="150"/>
              </a:spcBef>
            </a:pPr>
            <a:r>
              <a:rPr lang="en-US" altLang="zh-CN" b="1" i="1" dirty="0" smtClean="0">
                <a:solidFill>
                  <a:srgbClr val="000000"/>
                </a:solidFill>
                <a:latin typeface="Arial" panose="020B0604020202020204" pitchFamily="34" charset="0"/>
                <a:ea typeface="宋体" panose="02010600030101010101" pitchFamily="2" charset="-122"/>
                <a:cs typeface="Times New Roman" panose="02020603050405020304" pitchFamily="18" charset="0"/>
              </a:rPr>
              <a:t>MFs</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sp>
        <p:nvSpPr>
          <p:cNvPr id="4" name="Rectangle 3"/>
          <p:cNvSpPr/>
          <p:nvPr/>
        </p:nvSpPr>
        <p:spPr>
          <a:xfrm>
            <a:off x="497602" y="4584747"/>
            <a:ext cx="2490352" cy="512961"/>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0.89 (95%CI: 0.84-0.93)</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0.29 </a:t>
            </a:r>
            <a:r>
              <a:rPr lang="en-US" sz="800" dirty="0">
                <a:latin typeface="Microsoft YaHei" panose="020B0503020204020204" pitchFamily="34" charset="-122"/>
                <a:ea typeface="Microsoft YaHei" panose="020B0503020204020204" pitchFamily="34" charset="-122"/>
              </a:rPr>
              <a:t>(95%CI: </a:t>
            </a:r>
            <a:r>
              <a:rPr lang="en-US" sz="800" dirty="0" smtClean="0">
                <a:latin typeface="Microsoft YaHei" panose="020B0503020204020204" pitchFamily="34" charset="-122"/>
                <a:ea typeface="Microsoft YaHei" panose="020B0503020204020204" pitchFamily="34" charset="-122"/>
              </a:rPr>
              <a:t>0.23-0.35)</a:t>
            </a:r>
            <a:endParaRPr lang="en-US" sz="800" dirty="0">
              <a:latin typeface="Microsoft YaHei" panose="020B0503020204020204" pitchFamily="34" charset="-122"/>
              <a:ea typeface="Microsoft YaHei" panose="020B0503020204020204" pitchFamily="34" charset="-122"/>
            </a:endParaRPr>
          </a:p>
          <a:p>
            <a:pPr>
              <a:spcBef>
                <a:spcPts val="150"/>
              </a:spcBef>
            </a:pPr>
            <a:r>
              <a:rPr lang="en-US" sz="800" b="1" dirty="0" smtClean="0">
                <a:latin typeface="Microsoft YaHei" panose="020B0503020204020204" pitchFamily="34" charset="-122"/>
                <a:ea typeface="Microsoft YaHei" panose="020B0503020204020204" pitchFamily="34" charset="-122"/>
              </a:rPr>
              <a:t>Contrast:  3.06</a:t>
            </a:r>
            <a:endParaRPr lang="en-US" sz="800" b="1" dirty="0">
              <a:latin typeface="Microsoft YaHei" panose="020B0503020204020204" pitchFamily="34" charset="-122"/>
              <a:ea typeface="Microsoft YaHei" panose="020B0503020204020204" pitchFamily="34" charset="-122"/>
            </a:endParaRPr>
          </a:p>
        </p:txBody>
      </p:sp>
      <p:sp>
        <p:nvSpPr>
          <p:cNvPr id="21" name="Rectangle 20"/>
          <p:cNvSpPr/>
          <p:nvPr/>
        </p:nvSpPr>
        <p:spPr>
          <a:xfrm>
            <a:off x="3367010" y="4520510"/>
            <a:ext cx="2490352" cy="661720"/>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0.91(</a:t>
            </a:r>
            <a:r>
              <a:rPr lang="en-US" sz="800" dirty="0">
                <a:latin typeface="Microsoft YaHei" panose="020B0503020204020204" pitchFamily="34" charset="-122"/>
                <a:ea typeface="Microsoft YaHei" panose="020B0503020204020204" pitchFamily="34" charset="-122"/>
              </a:rPr>
              <a:t>95%CI: </a:t>
            </a:r>
            <a:r>
              <a:rPr lang="en-US" sz="800" dirty="0" smtClean="0">
                <a:latin typeface="Microsoft YaHei" panose="020B0503020204020204" pitchFamily="34" charset="-122"/>
                <a:ea typeface="Microsoft YaHei" panose="020B0503020204020204" pitchFamily="34" charset="-122"/>
              </a:rPr>
              <a:t>0.85-0.97)</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0.40 (95%CI: 0.32-0.48)</a:t>
            </a:r>
          </a:p>
          <a:p>
            <a:pPr>
              <a:spcBef>
                <a:spcPts val="150"/>
              </a:spcBef>
            </a:pPr>
            <a:r>
              <a:rPr lang="en-US" sz="800" b="1" dirty="0">
                <a:latin typeface="Microsoft YaHei" panose="020B0503020204020204" pitchFamily="34" charset="-122"/>
                <a:ea typeface="Microsoft YaHei" panose="020B0503020204020204" pitchFamily="34" charset="-122"/>
              </a:rPr>
              <a:t>Contrast:  </a:t>
            </a:r>
            <a:r>
              <a:rPr lang="en-US" sz="800" b="1" dirty="0" smtClean="0">
                <a:latin typeface="Microsoft YaHei" panose="020B0503020204020204" pitchFamily="34" charset="-122"/>
                <a:ea typeface="Microsoft YaHei" panose="020B0503020204020204" pitchFamily="34" charset="-122"/>
              </a:rPr>
              <a:t>2.78</a:t>
            </a:r>
            <a:endParaRPr lang="en-US" sz="800" b="1" dirty="0">
              <a:latin typeface="Microsoft YaHei" panose="020B0503020204020204" pitchFamily="34" charset="-122"/>
              <a:ea typeface="Microsoft YaHei" panose="020B0503020204020204" pitchFamily="34" charset="-122"/>
            </a:endParaRPr>
          </a:p>
          <a:p>
            <a:pPr>
              <a:spcBef>
                <a:spcPts val="150"/>
              </a:spcBef>
            </a:pPr>
            <a:r>
              <a:rPr lang="en-US" sz="800" dirty="0" smtClean="0">
                <a:latin typeface="Microsoft YaHei" panose="020B0503020204020204" pitchFamily="34" charset="-122"/>
                <a:ea typeface="Microsoft YaHei" panose="020B0503020204020204" pitchFamily="34" charset="-122"/>
              </a:rPr>
              <a:t> </a:t>
            </a:r>
            <a:endParaRPr lang="en-US" sz="800" dirty="0">
              <a:latin typeface="Microsoft YaHei" panose="020B0503020204020204" pitchFamily="34" charset="-122"/>
              <a:ea typeface="Microsoft YaHei" panose="020B0503020204020204" pitchFamily="34" charset="-122"/>
            </a:endParaRPr>
          </a:p>
        </p:txBody>
      </p:sp>
      <p:sp>
        <p:nvSpPr>
          <p:cNvPr id="26" name="Rectangle 25"/>
          <p:cNvSpPr/>
          <p:nvPr/>
        </p:nvSpPr>
        <p:spPr>
          <a:xfrm>
            <a:off x="6186529" y="4549005"/>
            <a:ext cx="2490352" cy="661720"/>
          </a:xfrm>
          <a:prstGeom prst="rect">
            <a:avLst/>
          </a:prstGeom>
        </p:spPr>
        <p:txBody>
          <a:bodyPr wrap="square">
            <a:spAutoFit/>
          </a:bodyPr>
          <a:lstStyle/>
          <a:p>
            <a:pPr>
              <a:spcBef>
                <a:spcPts val="150"/>
              </a:spcBef>
            </a:pPr>
            <a:r>
              <a:rPr lang="en-US" sz="800" dirty="0" smtClean="0">
                <a:latin typeface="Microsoft YaHei" panose="020B0503020204020204" pitchFamily="34" charset="-122"/>
                <a:ea typeface="Microsoft YaHei" panose="020B0503020204020204" pitchFamily="34" charset="-122"/>
              </a:rPr>
              <a:t>Tissue specific value: 0.64 (95</a:t>
            </a:r>
            <a:r>
              <a:rPr lang="en-US" altLang="zh-CN" sz="800" dirty="0" smtClean="0">
                <a:latin typeface="Microsoft YaHei" panose="020B0503020204020204" pitchFamily="34" charset="-122"/>
                <a:ea typeface="Microsoft YaHei" panose="020B0503020204020204" pitchFamily="34" charset="-122"/>
              </a:rPr>
              <a:t>%</a:t>
            </a:r>
            <a:r>
              <a:rPr lang="en-US" sz="800" dirty="0" smtClean="0">
                <a:latin typeface="Microsoft YaHei" panose="020B0503020204020204" pitchFamily="34" charset="-122"/>
                <a:ea typeface="Microsoft YaHei" panose="020B0503020204020204" pitchFamily="34" charset="-122"/>
              </a:rPr>
              <a:t>CI</a:t>
            </a:r>
            <a:r>
              <a:rPr lang="zh-CN" altLang="en-US" sz="800" dirty="0" smtClean="0">
                <a:latin typeface="Microsoft YaHei" panose="020B0503020204020204" pitchFamily="34" charset="-122"/>
                <a:ea typeface="Microsoft YaHei" panose="020B0503020204020204" pitchFamily="34" charset="-122"/>
              </a:rPr>
              <a:t>：</a:t>
            </a:r>
            <a:r>
              <a:rPr lang="en-US" sz="800" dirty="0" smtClean="0">
                <a:latin typeface="Microsoft YaHei" panose="020B0503020204020204" pitchFamily="34" charset="-122"/>
                <a:ea typeface="Microsoft YaHei" panose="020B0503020204020204" pitchFamily="34" charset="-122"/>
              </a:rPr>
              <a:t>0.55-0.73)</a:t>
            </a:r>
          </a:p>
          <a:p>
            <a:pPr>
              <a:spcBef>
                <a:spcPts val="150"/>
              </a:spcBef>
            </a:pPr>
            <a:r>
              <a:rPr lang="en-US" sz="800" dirty="0" smtClean="0">
                <a:latin typeface="Microsoft YaHei" panose="020B0503020204020204" pitchFamily="34" charset="-122"/>
                <a:ea typeface="Microsoft YaHei" panose="020B0503020204020204" pitchFamily="34" charset="-122"/>
              </a:rPr>
              <a:t>Background value:  0.32(95</a:t>
            </a:r>
            <a:r>
              <a:rPr lang="en-US" altLang="zh-CN" sz="800" dirty="0" smtClean="0">
                <a:latin typeface="Microsoft YaHei" panose="020B0503020204020204" pitchFamily="34" charset="-122"/>
                <a:ea typeface="Microsoft YaHei" panose="020B0503020204020204" pitchFamily="34" charset="-122"/>
              </a:rPr>
              <a:t>%CI: 0.29-0.35</a:t>
            </a:r>
            <a:r>
              <a:rPr lang="en-US" sz="800" dirty="0" smtClean="0">
                <a:latin typeface="Microsoft YaHei" panose="020B0503020204020204" pitchFamily="34" charset="-122"/>
                <a:ea typeface="Microsoft YaHei" panose="020B0503020204020204" pitchFamily="34" charset="-122"/>
              </a:rPr>
              <a:t>)</a:t>
            </a:r>
          </a:p>
          <a:p>
            <a:pPr>
              <a:spcBef>
                <a:spcPts val="150"/>
              </a:spcBef>
            </a:pPr>
            <a:r>
              <a:rPr lang="en-US" sz="800" b="1" dirty="0">
                <a:latin typeface="Microsoft YaHei" panose="020B0503020204020204" pitchFamily="34" charset="-122"/>
                <a:ea typeface="Microsoft YaHei" panose="020B0503020204020204" pitchFamily="34" charset="-122"/>
              </a:rPr>
              <a:t>Contrast:  </a:t>
            </a:r>
            <a:r>
              <a:rPr lang="en-US" sz="800" b="1" dirty="0" smtClean="0">
                <a:latin typeface="Microsoft YaHei" panose="020B0503020204020204" pitchFamily="34" charset="-122"/>
                <a:ea typeface="Microsoft YaHei" panose="020B0503020204020204" pitchFamily="34" charset="-122"/>
              </a:rPr>
              <a:t>2.0</a:t>
            </a:r>
            <a:endParaRPr lang="en-US" sz="800" b="1" dirty="0">
              <a:latin typeface="Microsoft YaHei" panose="020B0503020204020204" pitchFamily="34" charset="-122"/>
              <a:ea typeface="Microsoft YaHei" panose="020B0503020204020204" pitchFamily="34" charset="-122"/>
            </a:endParaRPr>
          </a:p>
          <a:p>
            <a:pPr>
              <a:spcBef>
                <a:spcPts val="150"/>
              </a:spcBef>
            </a:pPr>
            <a:endParaRPr lang="en-US" sz="800" dirty="0">
              <a:latin typeface="Microsoft YaHei" panose="020B0503020204020204" pitchFamily="34" charset="-122"/>
              <a:ea typeface="Microsoft YaHei" panose="020B0503020204020204" pitchFamily="34" charset="-122"/>
            </a:endParaRPr>
          </a:p>
        </p:txBody>
      </p:sp>
      <p:sp>
        <p:nvSpPr>
          <p:cNvPr id="24" name="TextBox 23"/>
          <p:cNvSpPr txBox="1"/>
          <p:nvPr/>
        </p:nvSpPr>
        <p:spPr>
          <a:xfrm>
            <a:off x="3380123" y="1424382"/>
            <a:ext cx="652743" cy="369332"/>
          </a:xfrm>
          <a:prstGeom prst="rect">
            <a:avLst/>
          </a:prstGeom>
          <a:noFill/>
        </p:spPr>
        <p:txBody>
          <a:bodyPr wrap="none" rtlCol="0">
            <a:spAutoFit/>
          </a:bodyPr>
          <a:lstStyle/>
          <a:p>
            <a:r>
              <a:rPr lang="en-US" altLang="zh-CN" dirty="0" smtClean="0"/>
              <a:t>1360</a:t>
            </a:r>
            <a:endParaRPr lang="en-US" dirty="0"/>
          </a:p>
        </p:txBody>
      </p:sp>
      <p:sp>
        <p:nvSpPr>
          <p:cNvPr id="29" name="TextBox 28"/>
          <p:cNvSpPr txBox="1"/>
          <p:nvPr/>
        </p:nvSpPr>
        <p:spPr>
          <a:xfrm>
            <a:off x="469309" y="1442366"/>
            <a:ext cx="652743" cy="369332"/>
          </a:xfrm>
          <a:prstGeom prst="rect">
            <a:avLst/>
          </a:prstGeom>
          <a:noFill/>
        </p:spPr>
        <p:txBody>
          <a:bodyPr wrap="none" rtlCol="0">
            <a:spAutoFit/>
          </a:bodyPr>
          <a:lstStyle/>
          <a:p>
            <a:r>
              <a:rPr lang="en-US" altLang="zh-CN" dirty="0" smtClean="0"/>
              <a:t>1360</a:t>
            </a:r>
            <a:endParaRPr lang="en-US" dirty="0"/>
          </a:p>
        </p:txBody>
      </p:sp>
    </p:spTree>
    <p:extLst>
      <p:ext uri="{BB962C8B-B14F-4D97-AF65-F5344CB8AC3E}">
        <p14:creationId xmlns:p14="http://schemas.microsoft.com/office/powerpoint/2010/main" val="1478791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4643" y="122066"/>
            <a:ext cx="8889357" cy="646331"/>
          </a:xfrm>
          <a:prstGeom prst="rect">
            <a:avLst/>
          </a:prstGeom>
        </p:spPr>
        <p:txBody>
          <a:bodyPr wrap="square">
            <a:spAutoFit/>
          </a:bodyPr>
          <a:lstStyle/>
          <a:p>
            <a:pPr>
              <a:lnSpc>
                <a:spcPct val="200000"/>
              </a:lnSpc>
              <a:spcBef>
                <a:spcPts val="150"/>
              </a:spcBef>
            </a:pPr>
            <a:r>
              <a:rPr lang="en-US" b="1" i="1" dirty="0">
                <a:solidFill>
                  <a:srgbClr val="000000"/>
                </a:solidFill>
                <a:latin typeface="Arial" panose="020B0604020202020204" pitchFamily="34" charset="0"/>
                <a:ea typeface="宋体" panose="02010600030101010101" pitchFamily="2" charset="-122"/>
                <a:cs typeface="Times New Roman" panose="02020603050405020304" pitchFamily="18" charset="0"/>
              </a:rPr>
              <a:t>Tissue specific hyper-methylation haplotype regions to predict cancer origin</a:t>
            </a:r>
            <a:endParaRPr lang="en-US" sz="1600" b="1" i="1" dirty="0">
              <a:solidFill>
                <a:srgbClr val="365F91"/>
              </a:solidFill>
              <a:latin typeface="Cambria" panose="02040503050406030204" pitchFamily="18" charset="0"/>
              <a:ea typeface="宋体" panose="02010600030101010101" pitchFamily="2" charset="-122"/>
              <a:cs typeface="Times New Roman" panose="02020603050405020304" pitchFamily="18" charset="0"/>
            </a:endParaRPr>
          </a:p>
        </p:txBody>
      </p:sp>
      <p:graphicFrame>
        <p:nvGraphicFramePr>
          <p:cNvPr id="5" name="Table 4"/>
          <p:cNvGraphicFramePr>
            <a:graphicFrameLocks noGrp="1"/>
          </p:cNvGraphicFramePr>
          <p:nvPr>
            <p:extLst/>
          </p:nvPr>
        </p:nvGraphicFramePr>
        <p:xfrm>
          <a:off x="1767498" y="1880824"/>
          <a:ext cx="4640913" cy="1414050"/>
        </p:xfrm>
        <a:graphic>
          <a:graphicData uri="http://schemas.openxmlformats.org/drawingml/2006/table">
            <a:tbl>
              <a:tblPr>
                <a:tableStyleId>{284E427A-3D55-4303-BF80-6455036E1DE7}</a:tableStyleId>
              </a:tblPr>
              <a:tblGrid>
                <a:gridCol w="1340924"/>
                <a:gridCol w="577017"/>
                <a:gridCol w="446952"/>
                <a:gridCol w="898779"/>
                <a:gridCol w="1377241"/>
              </a:tblGrid>
              <a:tr h="408210">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Colon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Colon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rgbClr val="FF0000"/>
                          </a:solidFill>
                          <a:effectLst/>
                        </a:rPr>
                        <a:t>7</a:t>
                      </a:r>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solidFill>
                            <a:srgbClr val="FF0000"/>
                          </a:solidFill>
                          <a:effectLst/>
                        </a:rPr>
                        <a:t>8</a:t>
                      </a:r>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smtClean="0">
                          <a:solidFill>
                            <a:srgbClr val="FF0000"/>
                          </a:solidFill>
                          <a:effectLst/>
                        </a:rPr>
                        <a:t>7</a:t>
                      </a:r>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7620" marR="7620" marT="7620" marB="0" anchor="b"/>
                </a:tc>
              </a:tr>
              <a:tr h="194542">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000000"/>
                          </a:solidFill>
                          <a:effectLst/>
                          <a:latin typeface="Calibri" panose="020F0502020204030204" pitchFamily="34" charset="0"/>
                        </a:rPr>
                        <a:t>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altLang="zh-CN" sz="1600" b="0" i="0" u="none" strike="noStrike" dirty="0" smtClean="0">
                          <a:solidFill>
                            <a:srgbClr val="FF0000"/>
                          </a:solidFill>
                          <a:effectLst/>
                          <a:latin typeface="Calibri" panose="020F0502020204030204" pitchFamily="34" charset="0"/>
                        </a:rPr>
                        <a:t>8</a:t>
                      </a:r>
                      <a:endParaRPr lang="en-US" sz="1600" b="0" i="0" u="none" strike="noStrike" dirty="0">
                        <a:solidFill>
                          <a:srgbClr val="FF0000"/>
                        </a:solidFill>
                        <a:effectLst/>
                        <a:latin typeface="Calibri" panose="020F0502020204030204" pitchFamily="34" charset="0"/>
                      </a:endParaRPr>
                    </a:p>
                  </a:txBody>
                  <a:tcPr marL="7620" marR="7620" marT="7620" marB="0" anchor="b"/>
                </a:tc>
              </a:tr>
            </a:tbl>
          </a:graphicData>
        </a:graphic>
      </p:graphicFrame>
      <p:sp>
        <p:nvSpPr>
          <p:cNvPr id="6" name="TextBox 5"/>
          <p:cNvSpPr txBox="1"/>
          <p:nvPr/>
        </p:nvSpPr>
        <p:spPr>
          <a:xfrm>
            <a:off x="1659870" y="1511492"/>
            <a:ext cx="5704382" cy="369332"/>
          </a:xfrm>
          <a:prstGeom prst="rect">
            <a:avLst/>
          </a:prstGeom>
          <a:noFill/>
        </p:spPr>
        <p:txBody>
          <a:bodyPr wrap="none" rtlCol="0">
            <a:spAutoFit/>
          </a:bodyPr>
          <a:lstStyle/>
          <a:p>
            <a:r>
              <a:rPr lang="en-US" altLang="zh-CN" dirty="0" smtClean="0"/>
              <a:t>RRBS dataset: 49 regions overlapped with high GSI regions </a:t>
            </a:r>
            <a:endParaRPr lang="en-US" dirty="0"/>
          </a:p>
        </p:txBody>
      </p:sp>
      <p:sp>
        <p:nvSpPr>
          <p:cNvPr id="7" name="TextBox 6"/>
          <p:cNvSpPr txBox="1"/>
          <p:nvPr/>
        </p:nvSpPr>
        <p:spPr>
          <a:xfrm>
            <a:off x="1659870" y="3294874"/>
            <a:ext cx="3428439" cy="276999"/>
          </a:xfrm>
          <a:prstGeom prst="rect">
            <a:avLst/>
          </a:prstGeom>
          <a:noFill/>
        </p:spPr>
        <p:txBody>
          <a:bodyPr wrap="none" rtlCol="0">
            <a:spAutoFit/>
          </a:bodyPr>
          <a:lstStyle/>
          <a:p>
            <a:r>
              <a:rPr lang="en-US" altLang="zh-CN" sz="1200" dirty="0" smtClean="0"/>
              <a:t>Random Forest</a:t>
            </a:r>
            <a:r>
              <a:rPr lang="zh-CN" altLang="en-US" sz="1200" dirty="0" smtClean="0"/>
              <a:t>： </a:t>
            </a:r>
            <a:r>
              <a:rPr lang="en-US" altLang="zh-CN" sz="1200" dirty="0" smtClean="0"/>
              <a:t>500 tree, 447 </a:t>
            </a:r>
            <a:r>
              <a:rPr lang="en-US" altLang="zh-CN" sz="1200" dirty="0"/>
              <a:t>predictors, diagonal</a:t>
            </a:r>
            <a:endParaRPr lang="en-US" sz="1200" dirty="0"/>
          </a:p>
        </p:txBody>
      </p:sp>
      <p:sp>
        <p:nvSpPr>
          <p:cNvPr id="13" name="TextBox 12"/>
          <p:cNvSpPr txBox="1"/>
          <p:nvPr/>
        </p:nvSpPr>
        <p:spPr>
          <a:xfrm>
            <a:off x="6516039" y="2287767"/>
            <a:ext cx="1148071" cy="830997"/>
          </a:xfrm>
          <a:prstGeom prst="rect">
            <a:avLst/>
          </a:prstGeom>
          <a:noFill/>
        </p:spPr>
        <p:txBody>
          <a:bodyPr wrap="none" rtlCol="0">
            <a:spAutoFit/>
          </a:bodyPr>
          <a:lstStyle/>
          <a:p>
            <a:r>
              <a:rPr lang="en-US" sz="1600" dirty="0" smtClean="0"/>
              <a:t>Sen: 70.0% </a:t>
            </a:r>
          </a:p>
          <a:p>
            <a:r>
              <a:rPr lang="en-US" sz="1600" dirty="0" smtClean="0"/>
              <a:t>Sen: 80.0%</a:t>
            </a:r>
          </a:p>
          <a:p>
            <a:r>
              <a:rPr lang="en-US" sz="1600" dirty="0" smtClean="0"/>
              <a:t>Sen: 70.0%</a:t>
            </a:r>
            <a:endParaRPr lang="en-US" sz="1600" dirty="0"/>
          </a:p>
        </p:txBody>
      </p:sp>
      <p:sp>
        <p:nvSpPr>
          <p:cNvPr id="15" name="Rectangle 14"/>
          <p:cNvSpPr/>
          <p:nvPr/>
        </p:nvSpPr>
        <p:spPr>
          <a:xfrm>
            <a:off x="0" y="5972382"/>
            <a:ext cx="8889357" cy="568745"/>
          </a:xfrm>
          <a:prstGeom prst="rect">
            <a:avLst/>
          </a:prstGeom>
        </p:spPr>
        <p:txBody>
          <a:bodyPr wrap="square">
            <a:spAutoFit/>
          </a:bodyPr>
          <a:lstStyle/>
          <a:p>
            <a:pPr algn="ctr">
              <a:lnSpc>
                <a:spcPct val="200000"/>
              </a:lnSpc>
              <a:spcBef>
                <a:spcPts val="150"/>
              </a:spcBef>
            </a:pPr>
            <a:r>
              <a:rPr lang="en-US" dirty="0"/>
              <a:t>Result: </a:t>
            </a:r>
            <a:r>
              <a:rPr lang="en-US" dirty="0" smtClean="0"/>
              <a:t> methylation haplotype load could be used for the mapping of the plasma </a:t>
            </a:r>
            <a:r>
              <a:rPr lang="en-US" altLang="zh-CN" dirty="0" smtClean="0"/>
              <a:t>DNA</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0237711"/>
              </p:ext>
            </p:extLst>
          </p:nvPr>
        </p:nvGraphicFramePr>
        <p:xfrm>
          <a:off x="1767498" y="4129213"/>
          <a:ext cx="4640913" cy="1414050"/>
        </p:xfrm>
        <a:graphic>
          <a:graphicData uri="http://schemas.openxmlformats.org/drawingml/2006/table">
            <a:tbl>
              <a:tblPr>
                <a:tableStyleId>{284E427A-3D55-4303-BF80-6455036E1DE7}</a:tableStyleId>
              </a:tblPr>
              <a:tblGrid>
                <a:gridCol w="1340924"/>
                <a:gridCol w="577017"/>
                <a:gridCol w="446952"/>
                <a:gridCol w="898779"/>
                <a:gridCol w="1377241"/>
              </a:tblGrid>
              <a:tr h="408210">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Colon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Colon</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Lung</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207245">
                <a:tc>
                  <a:txBody>
                    <a:bodyPr/>
                    <a:lstStyle/>
                    <a:p>
                      <a:pPr algn="ctr" fontAlgn="b"/>
                      <a:r>
                        <a:rPr lang="en-US" sz="1600" u="none" strike="noStrike">
                          <a:effectLst/>
                        </a:rPr>
                        <a:t>Pancrease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r>
              <a:tr h="194542">
                <a:tc>
                  <a:txBody>
                    <a:bodyPr/>
                    <a:lstStyle/>
                    <a:p>
                      <a:pPr algn="ctr" fontAlgn="b"/>
                      <a:r>
                        <a:rPr lang="en-US" sz="1600" u="none" strike="noStrike" dirty="0">
                          <a:effectLst/>
                        </a:rPr>
                        <a:t>Normal Plasma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600" b="0" i="0" u="none" strike="noStrike" dirty="0">
                        <a:solidFill>
                          <a:srgbClr val="FF0000"/>
                        </a:solidFill>
                        <a:effectLst/>
                        <a:latin typeface="Calibri" panose="020F0502020204030204" pitchFamily="34" charset="0"/>
                      </a:endParaRPr>
                    </a:p>
                  </a:txBody>
                  <a:tcPr marL="7620" marR="7620" marT="7620" marB="0" anchor="b"/>
                </a:tc>
              </a:tr>
            </a:tbl>
          </a:graphicData>
        </a:graphic>
      </p:graphicFrame>
      <p:sp>
        <p:nvSpPr>
          <p:cNvPr id="9" name="TextBox 8"/>
          <p:cNvSpPr txBox="1"/>
          <p:nvPr/>
        </p:nvSpPr>
        <p:spPr>
          <a:xfrm>
            <a:off x="1659870" y="3759881"/>
            <a:ext cx="5417445" cy="369332"/>
          </a:xfrm>
          <a:prstGeom prst="rect">
            <a:avLst/>
          </a:prstGeom>
          <a:noFill/>
        </p:spPr>
        <p:txBody>
          <a:bodyPr wrap="none" rtlCol="0">
            <a:spAutoFit/>
          </a:bodyPr>
          <a:lstStyle/>
          <a:p>
            <a:r>
              <a:rPr lang="en-US" altLang="zh-CN" dirty="0" smtClean="0"/>
              <a:t>RRBS dataset: regions overlapped with high GSI regions </a:t>
            </a:r>
            <a:endParaRPr lang="en-US" dirty="0"/>
          </a:p>
        </p:txBody>
      </p:sp>
      <p:sp>
        <p:nvSpPr>
          <p:cNvPr id="10" name="TextBox 9"/>
          <p:cNvSpPr txBox="1"/>
          <p:nvPr/>
        </p:nvSpPr>
        <p:spPr>
          <a:xfrm>
            <a:off x="1659870" y="5543263"/>
            <a:ext cx="1172629" cy="276999"/>
          </a:xfrm>
          <a:prstGeom prst="rect">
            <a:avLst/>
          </a:prstGeom>
          <a:noFill/>
        </p:spPr>
        <p:txBody>
          <a:bodyPr wrap="none" rtlCol="0">
            <a:spAutoFit/>
          </a:bodyPr>
          <a:lstStyle/>
          <a:p>
            <a:r>
              <a:rPr lang="en-US" altLang="zh-CN" sz="1200" dirty="0" smtClean="0"/>
              <a:t>Random Forest:</a:t>
            </a:r>
            <a:endParaRPr lang="en-US" sz="1200" dirty="0"/>
          </a:p>
        </p:txBody>
      </p:sp>
      <p:sp>
        <p:nvSpPr>
          <p:cNvPr id="11" name="TextBox 10"/>
          <p:cNvSpPr txBox="1"/>
          <p:nvPr/>
        </p:nvSpPr>
        <p:spPr>
          <a:xfrm>
            <a:off x="6516039" y="4536156"/>
            <a:ext cx="590226" cy="830997"/>
          </a:xfrm>
          <a:prstGeom prst="rect">
            <a:avLst/>
          </a:prstGeom>
          <a:noFill/>
        </p:spPr>
        <p:txBody>
          <a:bodyPr wrap="none" rtlCol="0">
            <a:spAutoFit/>
          </a:bodyPr>
          <a:lstStyle/>
          <a:p>
            <a:r>
              <a:rPr lang="en-US" sz="1600" dirty="0" smtClean="0"/>
              <a:t>Sen: </a:t>
            </a:r>
          </a:p>
          <a:p>
            <a:r>
              <a:rPr lang="en-US" sz="1600" dirty="0" smtClean="0"/>
              <a:t>Sen: </a:t>
            </a:r>
          </a:p>
          <a:p>
            <a:r>
              <a:rPr lang="en-US" sz="1600" dirty="0" smtClean="0"/>
              <a:t>Sen:</a:t>
            </a:r>
            <a:endParaRPr lang="en-US" sz="1600" dirty="0"/>
          </a:p>
        </p:txBody>
      </p:sp>
      <p:sp>
        <p:nvSpPr>
          <p:cNvPr id="12" name="TextBox 11"/>
          <p:cNvSpPr txBox="1"/>
          <p:nvPr/>
        </p:nvSpPr>
        <p:spPr>
          <a:xfrm>
            <a:off x="254643" y="2403183"/>
            <a:ext cx="1071384" cy="369332"/>
          </a:xfrm>
          <a:prstGeom prst="rect">
            <a:avLst/>
          </a:prstGeom>
          <a:noFill/>
        </p:spPr>
        <p:txBody>
          <a:bodyPr wrap="none" rtlCol="0">
            <a:spAutoFit/>
          </a:bodyPr>
          <a:lstStyle/>
          <a:p>
            <a:r>
              <a:rPr lang="en-US" altLang="zh-CN" dirty="0" smtClean="0"/>
              <a:t>Dataset 1</a:t>
            </a:r>
            <a:endParaRPr lang="en-US" dirty="0"/>
          </a:p>
        </p:txBody>
      </p:sp>
      <p:sp>
        <p:nvSpPr>
          <p:cNvPr id="14" name="TextBox 13"/>
          <p:cNvSpPr txBox="1"/>
          <p:nvPr/>
        </p:nvSpPr>
        <p:spPr>
          <a:xfrm>
            <a:off x="275965" y="4713947"/>
            <a:ext cx="1071384" cy="369332"/>
          </a:xfrm>
          <a:prstGeom prst="rect">
            <a:avLst/>
          </a:prstGeom>
          <a:noFill/>
        </p:spPr>
        <p:txBody>
          <a:bodyPr wrap="none" rtlCol="0">
            <a:spAutoFit/>
          </a:bodyPr>
          <a:lstStyle/>
          <a:p>
            <a:r>
              <a:rPr lang="en-US" altLang="zh-CN" dirty="0" smtClean="0"/>
              <a:t>Dataset 2</a:t>
            </a:r>
            <a:endParaRPr lang="en-US" dirty="0"/>
          </a:p>
        </p:txBody>
      </p:sp>
      <p:sp>
        <p:nvSpPr>
          <p:cNvPr id="2" name="Rectangle 1"/>
          <p:cNvSpPr/>
          <p:nvPr/>
        </p:nvSpPr>
        <p:spPr>
          <a:xfrm>
            <a:off x="275965" y="3670300"/>
            <a:ext cx="7699635" cy="21499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412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066" y="1956216"/>
            <a:ext cx="6138662" cy="1045223"/>
          </a:xfrm>
          <a:prstGeom prst="rect">
            <a:avLst/>
          </a:prstGeom>
        </p:spPr>
        <p:txBody>
          <a:bodyPr wrap="square">
            <a:spAutoFit/>
          </a:bodyPr>
          <a:lstStyle/>
          <a:p>
            <a:pPr algn="ctr">
              <a:lnSpc>
                <a:spcPct val="200000"/>
              </a:lnSpc>
              <a:spcBef>
                <a:spcPts val="150"/>
              </a:spcBef>
            </a:pPr>
            <a:r>
              <a:rPr lang="en-US" sz="3600" dirty="0" smtClean="0"/>
              <a:t>Thanks</a:t>
            </a:r>
            <a:endParaRPr lang="en-US" dirty="0"/>
          </a:p>
        </p:txBody>
      </p:sp>
    </p:spTree>
    <p:extLst>
      <p:ext uri="{BB962C8B-B14F-4D97-AF65-F5344CB8AC3E}">
        <p14:creationId xmlns:p14="http://schemas.microsoft.com/office/powerpoint/2010/main" val="13919981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313397" y="2220422"/>
          <a:ext cx="6143625" cy="2286000"/>
        </p:xfrm>
        <a:graphic>
          <a:graphicData uri="http://schemas.openxmlformats.org/drawingml/2006/table">
            <a:tbl>
              <a:tblPr/>
              <a:tblGrid>
                <a:gridCol w="714098"/>
                <a:gridCol w="504629"/>
                <a:gridCol w="1037823"/>
                <a:gridCol w="1135416"/>
                <a:gridCol w="457023"/>
                <a:gridCol w="457023"/>
                <a:gridCol w="457023"/>
                <a:gridCol w="1380590"/>
              </a:tblGrid>
              <a:tr h="142875">
                <a:tc>
                  <a:txBody>
                    <a:bodyPr/>
                    <a:lstStyle/>
                    <a:p>
                      <a:pPr algn="r" fontAlgn="b"/>
                      <a:r>
                        <a:rPr lang="en-US" sz="800" b="0" i="0" u="none" strike="noStrike">
                          <a:solidFill>
                            <a:srgbClr val="000000"/>
                          </a:solidFill>
                          <a:effectLst/>
                          <a:latin typeface="Calibri" panose="020F0502020204030204" pitchFamily="34" charset="0"/>
                        </a:rPr>
                        <a:t>ENCFF000LVO</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lung</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lung</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ENCFF000LVA</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kidney</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ENCFF000LVB</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kidney</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ENCFF000LUT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breast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ENCFF000LUV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breast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ENCFF000LUQ</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brain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66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ENCFF000LUU</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brain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66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ENCFF000LWS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stomach</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ENCFF000LWW</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stomach</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ENCFF000LVU</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pancreas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71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ENCFF000LVW</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pancreas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71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ENCFF000LVI</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mononuclear cell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unknown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54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ENCFF000LVK</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mononuclear cell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unknown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54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ENCFF000LVJ</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liver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r" fontAlgn="b"/>
                      <a:r>
                        <a:rPr lang="en-US" sz="800" b="0" i="0" u="none" strike="noStrike">
                          <a:solidFill>
                            <a:srgbClr val="000000"/>
                          </a:solidFill>
                          <a:effectLst/>
                          <a:latin typeface="Calibri" panose="020F0502020204030204" pitchFamily="34" charset="0"/>
                        </a:rPr>
                        <a:t>ENCFF000LVN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RRBS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liver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adult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female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83 year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36bp</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Illumina Genome Analyzer IIx</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74890" y="1552595"/>
            <a:ext cx="2574679" cy="427040"/>
          </a:xfrm>
          <a:prstGeom prst="rect">
            <a:avLst/>
          </a:prstGeom>
          <a:noFill/>
        </p:spPr>
        <p:txBody>
          <a:bodyPr wrap="none" rtlCol="0">
            <a:spAutoFit/>
          </a:bodyPr>
          <a:lstStyle/>
          <a:p>
            <a:r>
              <a:rPr lang="en-US" altLang="zh-CN" sz="1350"/>
              <a:t>16 data from 8 tissues in ENCODE </a:t>
            </a:r>
          </a:p>
          <a:p>
            <a:r>
              <a:rPr lang="en-US" altLang="zh-CN" sz="825"/>
              <a:t>(samples for each tissue&gt;=3)</a:t>
            </a:r>
            <a:endParaRPr lang="en-US" sz="825"/>
          </a:p>
        </p:txBody>
      </p:sp>
    </p:spTree>
    <p:extLst>
      <p:ext uri="{BB962C8B-B14F-4D97-AF65-F5344CB8AC3E}">
        <p14:creationId xmlns:p14="http://schemas.microsoft.com/office/powerpoint/2010/main" val="840888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821" y="1497430"/>
            <a:ext cx="2835453" cy="21794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243" y="1497430"/>
            <a:ext cx="2904578" cy="219234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97" y="1498420"/>
            <a:ext cx="2872547" cy="2172059"/>
          </a:xfrm>
          <a:prstGeom prst="rect">
            <a:avLst/>
          </a:prstGeom>
        </p:spPr>
      </p:pic>
      <p:sp>
        <p:nvSpPr>
          <p:cNvPr id="8" name="TextBox 7"/>
          <p:cNvSpPr txBox="1"/>
          <p:nvPr/>
        </p:nvSpPr>
        <p:spPr>
          <a:xfrm>
            <a:off x="915153" y="4170069"/>
            <a:ext cx="7710765" cy="300082"/>
          </a:xfrm>
          <a:prstGeom prst="rect">
            <a:avLst/>
          </a:prstGeom>
          <a:noFill/>
        </p:spPr>
        <p:txBody>
          <a:bodyPr wrap="none" rtlCol="0">
            <a:spAutoFit/>
          </a:bodyPr>
          <a:lstStyle/>
          <a:p>
            <a:r>
              <a:rPr lang="en-US" sz="1350" dirty="0"/>
              <a:t>Linkage disequilibrium (R</a:t>
            </a:r>
            <a:r>
              <a:rPr lang="en-US" sz="1350" baseline="30000" dirty="0"/>
              <a:t>2</a:t>
            </a:r>
            <a:r>
              <a:rPr lang="en-US" sz="1350" dirty="0"/>
              <a:t>) of methylation status between pair-wise </a:t>
            </a:r>
            <a:r>
              <a:rPr lang="en-US" sz="1350" dirty="0" err="1"/>
              <a:t>CpG</a:t>
            </a:r>
            <a:r>
              <a:rPr lang="en-US" sz="1350" dirty="0"/>
              <a:t> loci within the methylation blocks </a:t>
            </a:r>
            <a:endParaRPr lang="en-US" sz="1350" dirty="0"/>
          </a:p>
        </p:txBody>
      </p:sp>
      <p:sp>
        <p:nvSpPr>
          <p:cNvPr id="9" name="TextBox 8"/>
          <p:cNvSpPr txBox="1"/>
          <p:nvPr/>
        </p:nvSpPr>
        <p:spPr>
          <a:xfrm>
            <a:off x="7120518" y="3759857"/>
            <a:ext cx="673582" cy="300082"/>
          </a:xfrm>
          <a:prstGeom prst="rect">
            <a:avLst/>
          </a:prstGeom>
          <a:noFill/>
        </p:spPr>
        <p:txBody>
          <a:bodyPr wrap="none" rtlCol="0">
            <a:spAutoFit/>
          </a:bodyPr>
          <a:lstStyle/>
          <a:p>
            <a:r>
              <a:rPr lang="en-US" sz="1350" dirty="0"/>
              <a:t>Cancer</a:t>
            </a:r>
            <a:endParaRPr lang="en-US" sz="1350" dirty="0"/>
          </a:p>
        </p:txBody>
      </p:sp>
      <p:sp>
        <p:nvSpPr>
          <p:cNvPr id="10" name="TextBox 9"/>
          <p:cNvSpPr txBox="1"/>
          <p:nvPr/>
        </p:nvSpPr>
        <p:spPr>
          <a:xfrm>
            <a:off x="992263" y="3676879"/>
            <a:ext cx="1231171" cy="300082"/>
          </a:xfrm>
          <a:prstGeom prst="rect">
            <a:avLst/>
          </a:prstGeom>
          <a:noFill/>
        </p:spPr>
        <p:txBody>
          <a:bodyPr wrap="none" rtlCol="0">
            <a:spAutoFit/>
          </a:bodyPr>
          <a:lstStyle/>
          <a:p>
            <a:r>
              <a:rPr lang="en-US" sz="1350" dirty="0"/>
              <a:t>Stem cells (H1)</a:t>
            </a:r>
            <a:endParaRPr lang="en-US" sz="1350" dirty="0"/>
          </a:p>
        </p:txBody>
      </p:sp>
      <p:sp>
        <p:nvSpPr>
          <p:cNvPr id="11" name="TextBox 10"/>
          <p:cNvSpPr txBox="1"/>
          <p:nvPr/>
        </p:nvSpPr>
        <p:spPr>
          <a:xfrm>
            <a:off x="294774" y="4536448"/>
            <a:ext cx="8572500" cy="1558119"/>
          </a:xfrm>
          <a:prstGeom prst="rect">
            <a:avLst/>
          </a:prstGeom>
          <a:noFill/>
        </p:spPr>
        <p:txBody>
          <a:bodyPr wrap="square" rtlCol="0">
            <a:spAutoFit/>
          </a:bodyPr>
          <a:lstStyle/>
          <a:p>
            <a:r>
              <a:rPr lang="en-US" sz="825" dirty="0"/>
              <a:t>Method: Linkage disequilibrium (R</a:t>
            </a:r>
            <a:r>
              <a:rPr lang="en-US" sz="825" baseline="30000" dirty="0"/>
              <a:t>2</a:t>
            </a:r>
            <a:r>
              <a:rPr lang="en-US" sz="825" dirty="0"/>
              <a:t>) for pair-wised </a:t>
            </a:r>
            <a:r>
              <a:rPr lang="en-US" sz="825" dirty="0" err="1"/>
              <a:t>CpG</a:t>
            </a:r>
            <a:r>
              <a:rPr lang="en-US" sz="825" dirty="0"/>
              <a:t> loci within the methylation blocks were calculated. There are two kinds of </a:t>
            </a:r>
            <a:r>
              <a:rPr lang="en-US" sz="825" dirty="0"/>
              <a:t>m</a:t>
            </a:r>
            <a:r>
              <a:rPr lang="en-US" sz="825" dirty="0"/>
              <a:t>ethylation block in human genomes, </a:t>
            </a:r>
          </a:p>
          <a:p>
            <a:endParaRPr lang="en-US" sz="825" dirty="0"/>
          </a:p>
          <a:p>
            <a:r>
              <a:rPr lang="en-US" sz="825" dirty="0"/>
              <a:t>1) low variation within the methylation block (92%)</a:t>
            </a:r>
          </a:p>
          <a:p>
            <a:r>
              <a:rPr lang="en-US" sz="825" dirty="0"/>
              <a:t>2) high variation methylation block(8%)</a:t>
            </a:r>
          </a:p>
          <a:p>
            <a:endParaRPr lang="en-US" sz="825" dirty="0"/>
          </a:p>
          <a:p>
            <a:r>
              <a:rPr lang="en-US" sz="1350" dirty="0"/>
              <a:t>Compared </a:t>
            </a:r>
            <a:r>
              <a:rPr lang="en-US" sz="1350" dirty="0"/>
              <a:t>with the R2 decay </a:t>
            </a:r>
            <a:r>
              <a:rPr lang="en-US" sz="1350" dirty="0"/>
              <a:t>trend, we can find cancer cells decay stronger than stem cell and normal cells.</a:t>
            </a:r>
          </a:p>
          <a:p>
            <a:endParaRPr lang="en-US" sz="1350" dirty="0"/>
          </a:p>
          <a:p>
            <a:r>
              <a:rPr lang="en-US" sz="1350" dirty="0"/>
              <a:t>In the next slice, we can also find cancer start to decay in nearby neighbor </a:t>
            </a:r>
            <a:r>
              <a:rPr lang="en-US" sz="1350" dirty="0" err="1"/>
              <a:t>CpGs</a:t>
            </a:r>
            <a:r>
              <a:rPr lang="en-US" sz="1350" dirty="0"/>
              <a:t> compared with normal and stem cell</a:t>
            </a:r>
            <a:endParaRPr lang="en-US" sz="1350" dirty="0"/>
          </a:p>
          <a:p>
            <a:r>
              <a:rPr lang="en-US" sz="1350" dirty="0"/>
              <a:t> </a:t>
            </a:r>
          </a:p>
        </p:txBody>
      </p:sp>
      <p:sp>
        <p:nvSpPr>
          <p:cNvPr id="15" name="TextBox 14"/>
          <p:cNvSpPr txBox="1"/>
          <p:nvPr/>
        </p:nvSpPr>
        <p:spPr>
          <a:xfrm>
            <a:off x="4223836" y="3766618"/>
            <a:ext cx="1186543" cy="300082"/>
          </a:xfrm>
          <a:prstGeom prst="rect">
            <a:avLst/>
          </a:prstGeom>
          <a:noFill/>
        </p:spPr>
        <p:txBody>
          <a:bodyPr wrap="none" rtlCol="0">
            <a:spAutoFit/>
          </a:bodyPr>
          <a:lstStyle/>
          <a:p>
            <a:r>
              <a:rPr lang="en-US" sz="1350" dirty="0"/>
              <a:t>Normal Tissue</a:t>
            </a:r>
            <a:endParaRPr lang="en-US" sz="1350" dirty="0"/>
          </a:p>
        </p:txBody>
      </p:sp>
      <p:sp>
        <p:nvSpPr>
          <p:cNvPr id="16" name="TextBox 15"/>
          <p:cNvSpPr txBox="1"/>
          <p:nvPr/>
        </p:nvSpPr>
        <p:spPr>
          <a:xfrm>
            <a:off x="1822986" y="984080"/>
            <a:ext cx="5814605" cy="323165"/>
          </a:xfrm>
          <a:prstGeom prst="rect">
            <a:avLst/>
          </a:prstGeom>
          <a:noFill/>
        </p:spPr>
        <p:txBody>
          <a:bodyPr wrap="none" rtlCol="0">
            <a:spAutoFit/>
          </a:bodyPr>
          <a:lstStyle/>
          <a:p>
            <a:r>
              <a:rPr lang="en-US" sz="1500" dirty="0"/>
              <a:t>Relationship between R</a:t>
            </a:r>
            <a:r>
              <a:rPr lang="en-US" sz="1500" baseline="30000" dirty="0"/>
              <a:t>2</a:t>
            </a:r>
            <a:r>
              <a:rPr lang="en-US" sz="1500" dirty="0"/>
              <a:t> and Absolute Distance Between Pair-wise </a:t>
            </a:r>
            <a:r>
              <a:rPr lang="en-US" sz="1500" dirty="0" err="1"/>
              <a:t>CpGs</a:t>
            </a:r>
            <a:endParaRPr lang="en-US" sz="1500" dirty="0"/>
          </a:p>
        </p:txBody>
      </p:sp>
      <p:sp>
        <p:nvSpPr>
          <p:cNvPr id="17" name="Rectangle 16"/>
          <p:cNvSpPr/>
          <p:nvPr/>
        </p:nvSpPr>
        <p:spPr>
          <a:xfrm>
            <a:off x="4575073" y="1931162"/>
            <a:ext cx="90441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-0.0011</a:t>
            </a:r>
          </a:p>
          <a:p>
            <a:r>
              <a:rPr lang="en-US" sz="825" dirty="0">
                <a:solidFill>
                  <a:srgbClr val="FFFF00"/>
                </a:solidFill>
              </a:rPr>
              <a:t>P-value=3.4×10</a:t>
            </a:r>
            <a:r>
              <a:rPr lang="en-US" sz="825" baseline="30000" dirty="0">
                <a:solidFill>
                  <a:srgbClr val="FFFF00"/>
                </a:solidFill>
              </a:rPr>
              <a:t>-3</a:t>
            </a:r>
            <a:endParaRPr lang="en-US" sz="825" baseline="30000" dirty="0">
              <a:solidFill>
                <a:srgbClr val="FFFF00"/>
              </a:solidFill>
            </a:endParaRPr>
          </a:p>
        </p:txBody>
      </p:sp>
      <p:sp>
        <p:nvSpPr>
          <p:cNvPr id="20" name="Rectangle 19"/>
          <p:cNvSpPr/>
          <p:nvPr/>
        </p:nvSpPr>
        <p:spPr>
          <a:xfrm>
            <a:off x="1651117" y="1811229"/>
            <a:ext cx="1016625"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-0.00079</a:t>
            </a:r>
          </a:p>
          <a:p>
            <a:r>
              <a:rPr lang="en-US" sz="825" dirty="0">
                <a:solidFill>
                  <a:srgbClr val="FFFF00"/>
                </a:solidFill>
              </a:rPr>
              <a:t>P-value= 8.39×10</a:t>
            </a:r>
            <a:r>
              <a:rPr lang="en-US" sz="825" baseline="30000" dirty="0">
                <a:solidFill>
                  <a:srgbClr val="FFFF00"/>
                </a:solidFill>
              </a:rPr>
              <a:t>-13</a:t>
            </a:r>
            <a:endParaRPr lang="en-US" sz="825" baseline="30000" dirty="0">
              <a:solidFill>
                <a:srgbClr val="FFFF00"/>
              </a:solidFill>
            </a:endParaRPr>
          </a:p>
        </p:txBody>
      </p:sp>
      <p:sp>
        <p:nvSpPr>
          <p:cNvPr id="21" name="Rectangle 20"/>
          <p:cNvSpPr/>
          <p:nvPr/>
        </p:nvSpPr>
        <p:spPr>
          <a:xfrm>
            <a:off x="7553785" y="1810647"/>
            <a:ext cx="939681" cy="346249"/>
          </a:xfrm>
          <a:prstGeom prst="rect">
            <a:avLst/>
          </a:prstGeom>
        </p:spPr>
        <p:txBody>
          <a:bodyPr wrap="none">
            <a:spAutoFit/>
          </a:bodyPr>
          <a:lstStyle/>
          <a:p>
            <a:r>
              <a:rPr lang="en-US" sz="825" dirty="0" err="1">
                <a:solidFill>
                  <a:srgbClr val="FFFF00"/>
                </a:solidFill>
              </a:rPr>
              <a:t>Coef</a:t>
            </a:r>
            <a:r>
              <a:rPr lang="en-US" sz="825" dirty="0">
                <a:solidFill>
                  <a:srgbClr val="FFFF00"/>
                </a:solidFill>
              </a:rPr>
              <a:t>= -0.0016</a:t>
            </a:r>
          </a:p>
          <a:p>
            <a:r>
              <a:rPr lang="en-US" sz="825" dirty="0">
                <a:solidFill>
                  <a:srgbClr val="FFFF00"/>
                </a:solidFill>
              </a:rPr>
              <a:t>P-value&lt;2.0×10</a:t>
            </a:r>
            <a:r>
              <a:rPr lang="en-US" sz="825" baseline="30000" dirty="0">
                <a:solidFill>
                  <a:srgbClr val="FFFF00"/>
                </a:solidFill>
              </a:rPr>
              <a:t>-16</a:t>
            </a:r>
          </a:p>
        </p:txBody>
      </p:sp>
    </p:spTree>
    <p:extLst>
      <p:ext uri="{BB962C8B-B14F-4D97-AF65-F5344CB8AC3E}">
        <p14:creationId xmlns:p14="http://schemas.microsoft.com/office/powerpoint/2010/main" val="409651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26" y="1502740"/>
            <a:ext cx="2954911" cy="203228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136" y="1486076"/>
            <a:ext cx="2889151" cy="199234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257" y="1488908"/>
            <a:ext cx="2891481" cy="1958090"/>
          </a:xfrm>
          <a:prstGeom prst="rect">
            <a:avLst/>
          </a:prstGeom>
        </p:spPr>
      </p:pic>
      <p:sp>
        <p:nvSpPr>
          <p:cNvPr id="4" name="TextBox 3"/>
          <p:cNvSpPr txBox="1"/>
          <p:nvPr/>
        </p:nvSpPr>
        <p:spPr>
          <a:xfrm>
            <a:off x="7213683" y="3658114"/>
            <a:ext cx="673582" cy="300082"/>
          </a:xfrm>
          <a:prstGeom prst="rect">
            <a:avLst/>
          </a:prstGeom>
          <a:noFill/>
        </p:spPr>
        <p:txBody>
          <a:bodyPr wrap="none" rtlCol="0">
            <a:spAutoFit/>
          </a:bodyPr>
          <a:lstStyle/>
          <a:p>
            <a:r>
              <a:rPr lang="en-US" sz="1350" dirty="0"/>
              <a:t>Cancer</a:t>
            </a:r>
            <a:endParaRPr lang="en-US" sz="1350" dirty="0"/>
          </a:p>
        </p:txBody>
      </p:sp>
      <p:sp>
        <p:nvSpPr>
          <p:cNvPr id="5" name="TextBox 4"/>
          <p:cNvSpPr txBox="1"/>
          <p:nvPr/>
        </p:nvSpPr>
        <p:spPr>
          <a:xfrm>
            <a:off x="1212433" y="3654844"/>
            <a:ext cx="1231171" cy="300082"/>
          </a:xfrm>
          <a:prstGeom prst="rect">
            <a:avLst/>
          </a:prstGeom>
          <a:noFill/>
        </p:spPr>
        <p:txBody>
          <a:bodyPr wrap="none" rtlCol="0">
            <a:spAutoFit/>
          </a:bodyPr>
          <a:lstStyle/>
          <a:p>
            <a:r>
              <a:rPr lang="en-US" sz="1350" dirty="0"/>
              <a:t>Stem cells (H1)</a:t>
            </a:r>
            <a:endParaRPr lang="en-US" sz="1350" dirty="0"/>
          </a:p>
        </p:txBody>
      </p:sp>
      <p:sp>
        <p:nvSpPr>
          <p:cNvPr id="6" name="TextBox 5"/>
          <p:cNvSpPr txBox="1"/>
          <p:nvPr/>
        </p:nvSpPr>
        <p:spPr>
          <a:xfrm>
            <a:off x="4013284" y="3663605"/>
            <a:ext cx="1186543" cy="300082"/>
          </a:xfrm>
          <a:prstGeom prst="rect">
            <a:avLst/>
          </a:prstGeom>
          <a:noFill/>
        </p:spPr>
        <p:txBody>
          <a:bodyPr wrap="none" rtlCol="0">
            <a:spAutoFit/>
          </a:bodyPr>
          <a:lstStyle/>
          <a:p>
            <a:r>
              <a:rPr lang="en-US" sz="1350" dirty="0"/>
              <a:t>Normal Tissue</a:t>
            </a:r>
            <a:endParaRPr lang="en-US" sz="1350" dirty="0"/>
          </a:p>
        </p:txBody>
      </p:sp>
      <p:sp>
        <p:nvSpPr>
          <p:cNvPr id="8" name="TextBox 7"/>
          <p:cNvSpPr txBox="1"/>
          <p:nvPr/>
        </p:nvSpPr>
        <p:spPr>
          <a:xfrm>
            <a:off x="380725" y="1000807"/>
            <a:ext cx="8518166" cy="323165"/>
          </a:xfrm>
          <a:prstGeom prst="rect">
            <a:avLst/>
          </a:prstGeom>
          <a:noFill/>
        </p:spPr>
        <p:txBody>
          <a:bodyPr wrap="none" rtlCol="0">
            <a:spAutoFit/>
          </a:bodyPr>
          <a:lstStyle/>
          <a:p>
            <a:r>
              <a:rPr lang="en-US" sz="1500" dirty="0"/>
              <a:t>Relationship between R</a:t>
            </a:r>
            <a:r>
              <a:rPr lang="en-US" sz="1500" baseline="30000" dirty="0"/>
              <a:t>2</a:t>
            </a:r>
            <a:r>
              <a:rPr lang="en-US" sz="1500" dirty="0"/>
              <a:t> and Relative Distance Between Pair-wise </a:t>
            </a:r>
            <a:r>
              <a:rPr lang="en-US" sz="1500" dirty="0" err="1"/>
              <a:t>CpGs</a:t>
            </a:r>
            <a:r>
              <a:rPr lang="en-US" sz="1500" dirty="0"/>
              <a:t> (adjusted by length of </a:t>
            </a:r>
            <a:r>
              <a:rPr lang="en-US" sz="1500" dirty="0" err="1"/>
              <a:t>MethyBlock</a:t>
            </a:r>
            <a:r>
              <a:rPr lang="en-US" sz="1500" dirty="0"/>
              <a:t>)</a:t>
            </a:r>
            <a:endParaRPr lang="en-US" sz="1500" dirty="0"/>
          </a:p>
        </p:txBody>
      </p:sp>
      <p:sp>
        <p:nvSpPr>
          <p:cNvPr id="10" name="Rectangle 9"/>
          <p:cNvSpPr/>
          <p:nvPr/>
        </p:nvSpPr>
        <p:spPr>
          <a:xfrm>
            <a:off x="4621574" y="1680637"/>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-0.43</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1" name="Rectangle 10"/>
          <p:cNvSpPr/>
          <p:nvPr/>
        </p:nvSpPr>
        <p:spPr>
          <a:xfrm>
            <a:off x="1846453" y="1962892"/>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-0.51</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2" name="Rectangle 11"/>
          <p:cNvSpPr/>
          <p:nvPr/>
        </p:nvSpPr>
        <p:spPr>
          <a:xfrm>
            <a:off x="7470224" y="1748803"/>
            <a:ext cx="1149674" cy="415498"/>
          </a:xfrm>
          <a:prstGeom prst="rect">
            <a:avLst/>
          </a:prstGeom>
        </p:spPr>
        <p:txBody>
          <a:bodyPr wrap="none">
            <a:spAutoFit/>
          </a:bodyPr>
          <a:lstStyle/>
          <a:p>
            <a:r>
              <a:rPr lang="en-US" sz="1050" dirty="0" err="1">
                <a:solidFill>
                  <a:schemeClr val="tx2">
                    <a:lumMod val="50000"/>
                  </a:schemeClr>
                </a:solidFill>
              </a:rPr>
              <a:t>Coef</a:t>
            </a:r>
            <a:r>
              <a:rPr lang="en-US" sz="1050" dirty="0">
                <a:solidFill>
                  <a:schemeClr val="tx2">
                    <a:lumMod val="50000"/>
                  </a:schemeClr>
                </a:solidFill>
              </a:rPr>
              <a:t>= -0.25</a:t>
            </a:r>
          </a:p>
          <a:p>
            <a:r>
              <a:rPr lang="en-US" sz="1050" dirty="0">
                <a:solidFill>
                  <a:schemeClr val="tx2">
                    <a:lumMod val="50000"/>
                  </a:schemeClr>
                </a:solidFill>
              </a:rPr>
              <a:t>P-value&lt;2.0×10</a:t>
            </a:r>
            <a:r>
              <a:rPr lang="en-US" sz="1050" baseline="30000" dirty="0">
                <a:solidFill>
                  <a:schemeClr val="tx2">
                    <a:lumMod val="50000"/>
                  </a:schemeClr>
                </a:solidFill>
              </a:rPr>
              <a:t>-16</a:t>
            </a:r>
            <a:endParaRPr lang="en-US" sz="1050" dirty="0">
              <a:solidFill>
                <a:schemeClr val="tx2">
                  <a:lumMod val="50000"/>
                </a:schemeClr>
              </a:solidFill>
            </a:endParaRPr>
          </a:p>
        </p:txBody>
      </p:sp>
      <p:sp>
        <p:nvSpPr>
          <p:cNvPr id="13" name="TextBox 12"/>
          <p:cNvSpPr txBox="1"/>
          <p:nvPr/>
        </p:nvSpPr>
        <p:spPr>
          <a:xfrm>
            <a:off x="227852" y="4260306"/>
            <a:ext cx="8416838" cy="923330"/>
          </a:xfrm>
          <a:prstGeom prst="rect">
            <a:avLst/>
          </a:prstGeom>
          <a:noFill/>
        </p:spPr>
        <p:txBody>
          <a:bodyPr wrap="square" rtlCol="0">
            <a:spAutoFit/>
          </a:bodyPr>
          <a:lstStyle/>
          <a:p>
            <a:endParaRPr lang="en-US" sz="1350" dirty="0"/>
          </a:p>
          <a:p>
            <a:r>
              <a:rPr lang="en-US" sz="1350" dirty="0"/>
              <a:t>On the other side, we can find Linkage </a:t>
            </a:r>
            <a:r>
              <a:rPr lang="en-US" sz="1350" dirty="0"/>
              <a:t>disequilibrium (R</a:t>
            </a:r>
            <a:r>
              <a:rPr lang="en-US" sz="1350" baseline="30000" dirty="0"/>
              <a:t>2</a:t>
            </a:r>
            <a:r>
              <a:rPr lang="en-US" sz="1350" dirty="0"/>
              <a:t>) begins to decay from very nearby neighbor </a:t>
            </a:r>
            <a:r>
              <a:rPr lang="en-US" sz="1350" dirty="0" err="1"/>
              <a:t>CpGs</a:t>
            </a:r>
            <a:r>
              <a:rPr lang="en-US" sz="1350" dirty="0"/>
              <a:t> therefore the decay coefficient is large than normal and stem cells. In contrast, stem cell and normal seems to decay at far </a:t>
            </a:r>
            <a:r>
              <a:rPr lang="en-US" sz="1350" dirty="0" err="1"/>
              <a:t>CpGs</a:t>
            </a:r>
            <a:r>
              <a:rPr lang="en-US" sz="1350" dirty="0"/>
              <a:t> therefore the decay coefficient is smaller. </a:t>
            </a:r>
          </a:p>
        </p:txBody>
      </p:sp>
    </p:spTree>
    <p:extLst>
      <p:ext uri="{BB962C8B-B14F-4D97-AF65-F5344CB8AC3E}">
        <p14:creationId xmlns:p14="http://schemas.microsoft.com/office/powerpoint/2010/main" val="58134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037" y="1115385"/>
            <a:ext cx="5875006" cy="323165"/>
          </a:xfrm>
          <a:prstGeom prst="rect">
            <a:avLst/>
          </a:prstGeom>
          <a:noFill/>
        </p:spPr>
        <p:txBody>
          <a:bodyPr wrap="none" rtlCol="0">
            <a:spAutoFit/>
          </a:bodyPr>
          <a:lstStyle/>
          <a:p>
            <a:r>
              <a:rPr lang="en-US" altLang="zh-CN" sz="1500"/>
              <a:t>Differential methylation haplotype regions between cancers and normals</a:t>
            </a:r>
            <a:endParaRPr lang="en-US" sz="900"/>
          </a:p>
        </p:txBody>
      </p:sp>
    </p:spTree>
    <p:extLst>
      <p:ext uri="{BB962C8B-B14F-4D97-AF65-F5344CB8AC3E}">
        <p14:creationId xmlns:p14="http://schemas.microsoft.com/office/powerpoint/2010/main" val="140719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8729" y="970873"/>
            <a:ext cx="3404969" cy="4270082"/>
            <a:chOff x="465991" y="1673518"/>
            <a:chExt cx="3404969" cy="4270082"/>
          </a:xfrm>
        </p:grpSpPr>
        <p:pic>
          <p:nvPicPr>
            <p:cNvPr id="3" name="Picture 2"/>
            <p:cNvPicPr>
              <a:picLocks noChangeAspect="1"/>
            </p:cNvPicPr>
            <p:nvPr/>
          </p:nvPicPr>
          <p:blipFill rotWithShape="1">
            <a:blip r:embed="rId2"/>
            <a:srcRect t="13507" r="8978" b="3450"/>
            <a:stretch/>
          </p:blipFill>
          <p:spPr>
            <a:xfrm>
              <a:off x="465991" y="1673518"/>
              <a:ext cx="3404969" cy="4270082"/>
            </a:xfrm>
            <a:prstGeom prst="rect">
              <a:avLst/>
            </a:prstGeom>
          </p:spPr>
        </p:pic>
        <p:sp>
          <p:nvSpPr>
            <p:cNvPr id="4" name="Rectangle 3"/>
            <p:cNvSpPr/>
            <p:nvPr/>
          </p:nvSpPr>
          <p:spPr>
            <a:xfrm>
              <a:off x="1696720" y="3156327"/>
              <a:ext cx="1538050" cy="307777"/>
            </a:xfrm>
            <a:prstGeom prst="rect">
              <a:avLst/>
            </a:prstGeom>
          </p:spPr>
          <p:txBody>
            <a:bodyPr wrap="none">
              <a:spAutoFit/>
            </a:bodyPr>
            <a:lstStyle/>
            <a:p>
              <a:r>
                <a:rPr lang="en-US" altLang="zh-CN" sz="1400" b="1" dirty="0">
                  <a:solidFill>
                    <a:srgbClr val="FF0000"/>
                  </a:solidFill>
                  <a:cs typeface="Aldhabi" panose="01000000000000000000" pitchFamily="2" charset="-78"/>
                </a:rPr>
                <a:t>E</a:t>
              </a:r>
              <a:r>
                <a:rPr lang="en-US" sz="1400" b="1" dirty="0">
                  <a:solidFill>
                    <a:srgbClr val="FF0000"/>
                  </a:solidFill>
                  <a:cs typeface="Aldhabi" panose="01000000000000000000" pitchFamily="2" charset="-78"/>
                </a:rPr>
                <a:t>xponential decay</a:t>
              </a:r>
            </a:p>
          </p:txBody>
        </p:sp>
        <p:cxnSp>
          <p:nvCxnSpPr>
            <p:cNvPr id="5" name="Straight Arrow Connector 4"/>
            <p:cNvCxnSpPr/>
            <p:nvPr/>
          </p:nvCxnSpPr>
          <p:spPr>
            <a:xfrm flipH="1" flipV="1">
              <a:off x="1696720" y="2875280"/>
              <a:ext cx="95029" cy="2572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45360" y="4065853"/>
              <a:ext cx="206760" cy="14038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452119" y="3871118"/>
              <a:ext cx="1167820" cy="307777"/>
            </a:xfrm>
            <a:prstGeom prst="rect">
              <a:avLst/>
            </a:prstGeom>
          </p:spPr>
          <p:txBody>
            <a:bodyPr wrap="none">
              <a:spAutoFit/>
            </a:bodyPr>
            <a:lstStyle/>
            <a:p>
              <a:r>
                <a:rPr lang="en-US" altLang="zh-CN" sz="1400" b="1" dirty="0">
                  <a:solidFill>
                    <a:srgbClr val="00B050"/>
                  </a:solidFill>
                  <a:cs typeface="Aldhabi" panose="01000000000000000000" pitchFamily="2" charset="-78"/>
                </a:rPr>
                <a:t>Conservation</a:t>
              </a:r>
              <a:endParaRPr lang="en-US" sz="1400" b="1" dirty="0">
                <a:solidFill>
                  <a:srgbClr val="00B050"/>
                </a:solidFill>
                <a:cs typeface="Aldhabi" panose="01000000000000000000" pitchFamily="2" charset="-78"/>
              </a:endParaRPr>
            </a:p>
          </p:txBody>
        </p:sp>
      </p:grpSp>
      <p:sp>
        <p:nvSpPr>
          <p:cNvPr id="8" name="Rectangle 7"/>
          <p:cNvSpPr/>
          <p:nvPr/>
        </p:nvSpPr>
        <p:spPr>
          <a:xfrm>
            <a:off x="411448" y="102195"/>
            <a:ext cx="9156008" cy="461665"/>
          </a:xfrm>
          <a:prstGeom prst="rect">
            <a:avLst/>
          </a:prstGeom>
        </p:spPr>
        <p:txBody>
          <a:bodyPr wrap="square">
            <a:spAutoFit/>
          </a:bodyPr>
          <a:lstStyle/>
          <a:p>
            <a:r>
              <a:rPr lang="en-US" altLang="zh-CN" sz="2400" b="1" dirty="0"/>
              <a:t>Methylation block conservation among 11 human normal tissues</a:t>
            </a:r>
            <a:endParaRPr lang="en-US" sz="2400" b="1" dirty="0"/>
          </a:p>
        </p:txBody>
      </p:sp>
      <p:sp>
        <p:nvSpPr>
          <p:cNvPr id="9" name="Rectangle 8"/>
          <p:cNvSpPr/>
          <p:nvPr/>
        </p:nvSpPr>
        <p:spPr>
          <a:xfrm>
            <a:off x="3829213" y="1607298"/>
            <a:ext cx="5260245" cy="2585323"/>
          </a:xfrm>
          <a:prstGeom prst="rect">
            <a:avLst/>
          </a:prstGeom>
        </p:spPr>
        <p:txBody>
          <a:bodyPr wrap="square">
            <a:spAutoFit/>
          </a:bodyPr>
          <a:lstStyle/>
          <a:p>
            <a:r>
              <a:rPr lang="en-US" dirty="0">
                <a:latin typeface="Arial" panose="020B0604020202020204" pitchFamily="34" charset="0"/>
              </a:rPr>
              <a:t>2421 methylation block regions (</a:t>
            </a:r>
            <a:r>
              <a:rPr lang="en-US" b="1" dirty="0"/>
              <a:t>59.97% in WGBS</a:t>
            </a:r>
            <a:r>
              <a:rPr lang="en-US" dirty="0">
                <a:latin typeface="Arial" panose="020B0604020202020204" pitchFamily="34" charset="0"/>
              </a:rPr>
              <a:t>) were collected from 11 tissues. The probability of the number occurred in different tissues would be in a exponential decay as the red lines showed (P=0.4). However, we found a regions significantly deviate from the theoretical </a:t>
            </a:r>
            <a:r>
              <a:rPr lang="en-US" altLang="zh-CN" dirty="0">
                <a:latin typeface="Arial" panose="020B0604020202020204" pitchFamily="34" charset="0"/>
              </a:rPr>
              <a:t>distribution (P&lt;2.2</a:t>
            </a:r>
            <a:r>
              <a:rPr lang="en-US" b="1" dirty="0"/>
              <a:t> × </a:t>
            </a:r>
            <a:r>
              <a:rPr lang="en-US" altLang="zh-CN" dirty="0">
                <a:latin typeface="Arial" panose="020B0604020202020204" pitchFamily="34" charset="0"/>
              </a:rPr>
              <a:t>10</a:t>
            </a:r>
            <a:r>
              <a:rPr lang="en-US" altLang="zh-CN" baseline="30000" dirty="0">
                <a:latin typeface="Arial" panose="020B0604020202020204" pitchFamily="34" charset="0"/>
              </a:rPr>
              <a:t>-16</a:t>
            </a:r>
            <a:r>
              <a:rPr lang="en-US" altLang="zh-CN" dirty="0">
                <a:latin typeface="Arial" panose="020B0604020202020204" pitchFamily="34" charset="0"/>
              </a:rPr>
              <a:t>,chi-square test) and therefore, the methylation block have strong conservation in different tissues.</a:t>
            </a:r>
            <a:endParaRPr lang="en-US" dirty="0"/>
          </a:p>
        </p:txBody>
      </p:sp>
      <p:sp>
        <p:nvSpPr>
          <p:cNvPr id="10" name="Rectangle 9"/>
          <p:cNvSpPr/>
          <p:nvPr/>
        </p:nvSpPr>
        <p:spPr>
          <a:xfrm>
            <a:off x="3907749" y="5641172"/>
            <a:ext cx="5181708" cy="369332"/>
          </a:xfrm>
          <a:prstGeom prst="rect">
            <a:avLst/>
          </a:prstGeom>
        </p:spPr>
        <p:txBody>
          <a:bodyPr wrap="square">
            <a:spAutoFit/>
          </a:bodyPr>
          <a:lstStyle/>
          <a:p>
            <a:r>
              <a:rPr lang="en-US" dirty="0"/>
              <a:t> P=length(blocks)/(length(</a:t>
            </a:r>
            <a:r>
              <a:rPr lang="en-US" dirty="0" err="1"/>
              <a:t>uniqueblock</a:t>
            </a:r>
            <a:r>
              <a:rPr lang="en-US" dirty="0"/>
              <a:t>)*</a:t>
            </a:r>
            <a:r>
              <a:rPr lang="en-US" dirty="0" err="1"/>
              <a:t>event.time</a:t>
            </a:r>
            <a:r>
              <a:rPr lang="en-US" dirty="0"/>
              <a:t>)</a:t>
            </a:r>
          </a:p>
        </p:txBody>
      </p:sp>
    </p:spTree>
    <p:extLst>
      <p:ext uri="{BB962C8B-B14F-4D97-AF65-F5344CB8AC3E}">
        <p14:creationId xmlns:p14="http://schemas.microsoft.com/office/powerpoint/2010/main" val="341232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599" y="190106"/>
            <a:ext cx="9217891" cy="523220"/>
          </a:xfrm>
          <a:prstGeom prst="rect">
            <a:avLst/>
          </a:prstGeom>
        </p:spPr>
        <p:txBody>
          <a:bodyPr wrap="square">
            <a:spAutoFit/>
          </a:bodyPr>
          <a:lstStyle/>
          <a:p>
            <a:pPr algn="ctr"/>
            <a:r>
              <a:rPr lang="en-US" sz="2800" dirty="0" smtClean="0">
                <a:solidFill>
                  <a:srgbClr val="000000"/>
                </a:solidFill>
                <a:latin typeface="Arial" panose="020B0604020202020204" pitchFamily="34" charset="0"/>
              </a:rPr>
              <a:t>Methylation haplotype in real WGBS data</a:t>
            </a:r>
            <a:endParaRPr lang="en-US" sz="2800" dirty="0">
              <a:solidFill>
                <a:srgbClr val="000000"/>
              </a:solidFill>
              <a:latin typeface="Arial" panose="020B0604020202020204" pitchFamily="34" charset="0"/>
            </a:endParaRPr>
          </a:p>
        </p:txBody>
      </p:sp>
      <p:grpSp>
        <p:nvGrpSpPr>
          <p:cNvPr id="10" name="Group 9"/>
          <p:cNvGrpSpPr/>
          <p:nvPr/>
        </p:nvGrpSpPr>
        <p:grpSpPr>
          <a:xfrm>
            <a:off x="1929273" y="1991343"/>
            <a:ext cx="4972986" cy="3512687"/>
            <a:chOff x="1399822" y="1777770"/>
            <a:chExt cx="6220178" cy="420117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822" y="1777770"/>
              <a:ext cx="6220178" cy="4201170"/>
            </a:xfrm>
            <a:prstGeom prst="rect">
              <a:avLst/>
            </a:prstGeom>
          </p:spPr>
        </p:pic>
        <p:sp>
          <p:nvSpPr>
            <p:cNvPr id="8" name="Rectangle 7"/>
            <p:cNvSpPr/>
            <p:nvPr/>
          </p:nvSpPr>
          <p:spPr>
            <a:xfrm>
              <a:off x="2350848" y="5416578"/>
              <a:ext cx="628698" cy="276999"/>
            </a:xfrm>
            <a:prstGeom prst="rect">
              <a:avLst/>
            </a:prstGeom>
          </p:spPr>
          <p:txBody>
            <a:bodyPr wrap="none">
              <a:spAutoFit/>
            </a:bodyPr>
            <a:lstStyle/>
            <a:p>
              <a:r>
                <a:rPr lang="en-US" sz="1200" dirty="0" smtClean="0">
                  <a:solidFill>
                    <a:srgbClr val="000000"/>
                  </a:solidFill>
                  <a:highlight>
                    <a:srgbClr val="FFFFFF"/>
                  </a:highlight>
                  <a:latin typeface="Arial" panose="020B0604020202020204" pitchFamily="34" charset="0"/>
                  <a:ea typeface="Arial" panose="020B0604020202020204" pitchFamily="34" charset="0"/>
                </a:rPr>
                <a:t>(MHB)</a:t>
              </a:r>
              <a:endParaRPr lang="en-US" sz="1200" dirty="0"/>
            </a:p>
          </p:txBody>
        </p:sp>
      </p:grpSp>
      <p:sp>
        <p:nvSpPr>
          <p:cNvPr id="13" name="Rectangle 12"/>
          <p:cNvSpPr/>
          <p:nvPr/>
        </p:nvSpPr>
        <p:spPr>
          <a:xfrm>
            <a:off x="5868881" y="6324418"/>
            <a:ext cx="2911887" cy="369332"/>
          </a:xfrm>
          <a:prstGeom prst="rect">
            <a:avLst/>
          </a:prstGeom>
        </p:spPr>
        <p:txBody>
          <a:bodyPr wrap="none">
            <a:spAutoFit/>
          </a:bodyPr>
          <a:lstStyle/>
          <a:p>
            <a:r>
              <a:rPr lang="en-US" dirty="0">
                <a:solidFill>
                  <a:srgbClr val="000000"/>
                </a:solidFill>
                <a:highlight>
                  <a:srgbClr val="FFFFFF"/>
                </a:highlight>
                <a:latin typeface="Arial" panose="020B0604020202020204" pitchFamily="34" charset="0"/>
                <a:ea typeface="Arial" panose="020B0604020202020204" pitchFamily="34" charset="0"/>
              </a:rPr>
              <a:t>Shoemaker et a. GR, 2011</a:t>
            </a:r>
            <a:endParaRPr lang="en-US" dirty="0"/>
          </a:p>
        </p:txBody>
      </p:sp>
      <p:sp>
        <p:nvSpPr>
          <p:cNvPr id="9" name="Rectangle 8"/>
          <p:cNvSpPr/>
          <p:nvPr/>
        </p:nvSpPr>
        <p:spPr>
          <a:xfrm>
            <a:off x="-193179" y="1062957"/>
            <a:ext cx="9217891" cy="369332"/>
          </a:xfrm>
          <a:prstGeom prst="rect">
            <a:avLst/>
          </a:prstGeom>
        </p:spPr>
        <p:txBody>
          <a:bodyPr wrap="square">
            <a:spAutoFit/>
          </a:bodyPr>
          <a:lstStyle/>
          <a:p>
            <a:pPr algn="ctr"/>
            <a:r>
              <a:rPr lang="en-US" dirty="0" smtClean="0">
                <a:solidFill>
                  <a:srgbClr val="000000"/>
                </a:solidFill>
                <a:latin typeface="Arial" panose="020B0604020202020204" pitchFamily="34" charset="0"/>
              </a:rPr>
              <a:t>61 WGBS samples (</a:t>
            </a:r>
            <a:r>
              <a:rPr lang="en-US" i="1" dirty="0" smtClean="0">
                <a:solidFill>
                  <a:srgbClr val="FF0000"/>
                </a:solidFill>
                <a:latin typeface="Arial" panose="020B0604020202020204" pitchFamily="34" charset="0"/>
              </a:rPr>
              <a:t>10 N37</a:t>
            </a:r>
            <a:r>
              <a:rPr lang="en-US" dirty="0" smtClean="0">
                <a:solidFill>
                  <a:srgbClr val="000000"/>
                </a:solidFill>
                <a:latin typeface="Arial" panose="020B0604020202020204" pitchFamily="34" charset="0"/>
              </a:rPr>
              <a:t>, 36 SALK, 10 H1, 3 WBC and 2 Cancer)</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1168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076" y="190106"/>
            <a:ext cx="9217891" cy="523220"/>
          </a:xfrm>
          <a:prstGeom prst="rect">
            <a:avLst/>
          </a:prstGeom>
        </p:spPr>
        <p:txBody>
          <a:bodyPr wrap="square">
            <a:spAutoFit/>
          </a:bodyPr>
          <a:lstStyle/>
          <a:p>
            <a:pPr algn="ctr"/>
            <a:r>
              <a:rPr lang="en-US" sz="2800" dirty="0" smtClean="0">
                <a:solidFill>
                  <a:srgbClr val="000000"/>
                </a:solidFill>
                <a:latin typeface="Arial" panose="020B0604020202020204" pitchFamily="34" charset="0"/>
              </a:rPr>
              <a:t>Linkage disequilibrium and distance of the </a:t>
            </a:r>
            <a:r>
              <a:rPr lang="en-US" sz="2800" dirty="0" err="1" smtClean="0">
                <a:solidFill>
                  <a:srgbClr val="000000"/>
                </a:solidFill>
                <a:latin typeface="Arial" panose="020B0604020202020204" pitchFamily="34" charset="0"/>
              </a:rPr>
              <a:t>CpG</a:t>
            </a:r>
            <a:endParaRPr lang="en-US" sz="2800" dirty="0">
              <a:solidFill>
                <a:srgbClr val="000000"/>
              </a:solidFill>
              <a:latin typeface="Arial" panose="020B0604020202020204" pitchFamily="34" charset="0"/>
            </a:endParaRPr>
          </a:p>
        </p:txBody>
      </p:sp>
      <p:sp>
        <p:nvSpPr>
          <p:cNvPr id="5" name="Rectangle 4"/>
          <p:cNvSpPr/>
          <p:nvPr/>
        </p:nvSpPr>
        <p:spPr>
          <a:xfrm>
            <a:off x="353098" y="3665348"/>
            <a:ext cx="2964024" cy="338554"/>
          </a:xfrm>
          <a:prstGeom prst="rect">
            <a:avLst/>
          </a:prstGeom>
        </p:spPr>
        <p:txBody>
          <a:bodyPr wrap="square">
            <a:spAutoFit/>
          </a:bodyPr>
          <a:lstStyle/>
          <a:p>
            <a:r>
              <a:rPr lang="en-US" sz="1600" dirty="0" smtClean="0">
                <a:solidFill>
                  <a:srgbClr val="000000"/>
                </a:solidFill>
                <a:latin typeface="Arial" panose="020B0604020202020204" pitchFamily="34" charset="0"/>
              </a:rPr>
              <a:t>Sampling: 500,000 </a:t>
            </a:r>
            <a:r>
              <a:rPr lang="en-US" sz="1600" dirty="0" err="1" smtClean="0">
                <a:solidFill>
                  <a:srgbClr val="000000"/>
                </a:solidFill>
                <a:latin typeface="Arial" panose="020B0604020202020204" pitchFamily="34" charset="0"/>
              </a:rPr>
              <a:t>CpG</a:t>
            </a:r>
            <a:r>
              <a:rPr lang="en-US" sz="1600" dirty="0" smtClean="0">
                <a:solidFill>
                  <a:srgbClr val="000000"/>
                </a:solidFill>
                <a:latin typeface="Arial" panose="020B0604020202020204" pitchFamily="34" charset="0"/>
              </a:rPr>
              <a:t> pairs</a:t>
            </a:r>
            <a:endParaRPr lang="en-US" sz="1600" dirty="0">
              <a:solidFill>
                <a:srgbClr val="000000"/>
              </a:solidFill>
              <a:latin typeface="Arial" panose="020B0604020202020204" pitchFamily="34" charset="0"/>
            </a:endParaRPr>
          </a:p>
        </p:txBody>
      </p:sp>
      <p:sp>
        <p:nvSpPr>
          <p:cNvPr id="7" name="Rectangle 6"/>
          <p:cNvSpPr/>
          <p:nvPr/>
        </p:nvSpPr>
        <p:spPr>
          <a:xfrm>
            <a:off x="353097" y="4328591"/>
            <a:ext cx="8590547" cy="830997"/>
          </a:xfrm>
          <a:prstGeom prst="rect">
            <a:avLst/>
          </a:prstGeom>
        </p:spPr>
        <p:txBody>
          <a:bodyPr wrap="square">
            <a:spAutoFit/>
          </a:bodyPr>
          <a:lstStyle/>
          <a:p>
            <a:r>
              <a:rPr lang="en-US" sz="1600" dirty="0">
                <a:solidFill>
                  <a:srgbClr val="000000"/>
                </a:solidFill>
                <a:highlight>
                  <a:srgbClr val="FFFFFF"/>
                </a:highlight>
                <a:latin typeface="Arial" panose="020B0604020202020204" pitchFamily="34" charset="0"/>
                <a:ea typeface="Arial" panose="020B0604020202020204" pitchFamily="34" charset="0"/>
              </a:rPr>
              <a:t>LD </a:t>
            </a:r>
            <a:r>
              <a:rPr lang="en-US" sz="1600" dirty="0">
                <a:solidFill>
                  <a:srgbClr val="000000"/>
                </a:solidFill>
                <a:highlight>
                  <a:srgbClr val="FFFFFF"/>
                </a:highlight>
                <a:latin typeface="Arial" panose="020B0604020202020204" pitchFamily="34" charset="0"/>
                <a:ea typeface="Arial" panose="020B0604020202020204" pitchFamily="34" charset="0"/>
              </a:rPr>
              <a:t>extends further along the DNA in stem cells and progenitors, compared with normal adult tissue, both in the fraction of tightly coupled </a:t>
            </a:r>
            <a:r>
              <a:rPr lang="en-US" sz="1600" dirty="0" err="1">
                <a:solidFill>
                  <a:srgbClr val="000000"/>
                </a:solidFill>
                <a:highlight>
                  <a:srgbClr val="FFFFFF"/>
                </a:highlight>
                <a:latin typeface="Arial" panose="020B0604020202020204" pitchFamily="34" charset="0"/>
                <a:ea typeface="Arial" panose="020B0604020202020204" pitchFamily="34" charset="0"/>
              </a:rPr>
              <a:t>CpG</a:t>
            </a:r>
            <a:r>
              <a:rPr lang="en-US" sz="1600" dirty="0">
                <a:solidFill>
                  <a:srgbClr val="000000"/>
                </a:solidFill>
                <a:highlight>
                  <a:srgbClr val="FFFFFF"/>
                </a:highlight>
                <a:latin typeface="Arial" panose="020B0604020202020204" pitchFamily="34" charset="0"/>
                <a:ea typeface="Arial" panose="020B0604020202020204" pitchFamily="34" charset="0"/>
              </a:rPr>
              <a:t> pairs (94.8% versus 91.2</a:t>
            </a:r>
            <a:r>
              <a:rPr lang="en-US" sz="1600" dirty="0">
                <a:solidFill>
                  <a:srgbClr val="000000"/>
                </a:solidFill>
                <a:highlight>
                  <a:srgbClr val="FFFFFF"/>
                </a:highlight>
                <a:latin typeface="Arial" panose="020B0604020202020204" pitchFamily="34" charset="0"/>
                <a:ea typeface="Arial" panose="020B0604020202020204" pitchFamily="34" charset="0"/>
              </a:rPr>
              <a:t>%). </a:t>
            </a:r>
            <a:r>
              <a:rPr lang="en-US" sz="1600" dirty="0">
                <a:solidFill>
                  <a:srgbClr val="000000"/>
                </a:solidFill>
                <a:highlight>
                  <a:srgbClr val="FFFFFF"/>
                </a:highlight>
                <a:latin typeface="Arial" panose="020B0604020202020204" pitchFamily="34" charset="0"/>
                <a:ea typeface="Arial" panose="020B0604020202020204" pitchFamily="34" charset="0"/>
              </a:rPr>
              <a:t>(</a:t>
            </a:r>
            <a:r>
              <a:rPr lang="en-US" sz="1600" dirty="0">
                <a:solidFill>
                  <a:srgbClr val="000000"/>
                </a:solidFill>
                <a:highlight>
                  <a:srgbClr val="FFFFFF"/>
                </a:highlight>
                <a:latin typeface="Arial" panose="020B0604020202020204" pitchFamily="34" charset="0"/>
                <a:ea typeface="Arial" panose="020B0604020202020204" pitchFamily="34" charset="0"/>
                <a:hlinkClick r:id="rId3" action="ppaction://hlinkfile" tooltip="Shoemaker, 2010 #633"/>
              </a:rPr>
              <a:t>Shoemaker, Deng et al. Genome Res 2010</a:t>
            </a:r>
            <a:endParaRPr lang="en-US" sz="1600" dirty="0">
              <a:solidFill>
                <a:srgbClr val="000000"/>
              </a:solidFill>
              <a:highlight>
                <a:srgbClr val="FFFFFF"/>
              </a:highlight>
              <a:latin typeface="Arial" panose="020B0604020202020204" pitchFamily="34" charset="0"/>
              <a:ea typeface="Arial" panose="020B0604020202020204" pitchFamily="34" charset="0"/>
            </a:endParaRPr>
          </a:p>
        </p:txBody>
      </p:sp>
      <p:sp>
        <p:nvSpPr>
          <p:cNvPr id="4" name="Rectangle 3"/>
          <p:cNvSpPr/>
          <p:nvPr/>
        </p:nvSpPr>
        <p:spPr>
          <a:xfrm>
            <a:off x="353098" y="5159588"/>
            <a:ext cx="8790902" cy="830997"/>
          </a:xfrm>
          <a:prstGeom prst="rect">
            <a:avLst/>
          </a:prstGeom>
        </p:spPr>
        <p:txBody>
          <a:bodyPr wrap="square">
            <a:spAutoFit/>
          </a:bodyPr>
          <a:lstStyle/>
          <a:p>
            <a:r>
              <a:rPr lang="en-US" altLang="zh-CN" sz="1600" dirty="0" smtClean="0">
                <a:solidFill>
                  <a:srgbClr val="000000"/>
                </a:solidFill>
                <a:highlight>
                  <a:srgbClr val="FFFFFF"/>
                </a:highlight>
                <a:latin typeface="Arial" panose="020B0604020202020204" pitchFamily="34" charset="0"/>
                <a:ea typeface="Arial" panose="020B0604020202020204" pitchFamily="34" charset="0"/>
              </a:rPr>
              <a:t>Shao et al. reported that </a:t>
            </a:r>
            <a:r>
              <a:rPr lang="en-US" altLang="zh-CN" sz="1600" dirty="0" err="1" smtClean="0">
                <a:solidFill>
                  <a:srgbClr val="000000"/>
                </a:solidFill>
                <a:highlight>
                  <a:srgbClr val="FFFFFF"/>
                </a:highlight>
                <a:latin typeface="Arial" panose="020B0604020202020204" pitchFamily="34" charset="0"/>
                <a:ea typeface="Arial" panose="020B0604020202020204" pitchFamily="34" charset="0"/>
              </a:rPr>
              <a:t>iPS</a:t>
            </a:r>
            <a:r>
              <a:rPr lang="en-US" altLang="zh-CN" sz="1600" dirty="0" smtClean="0">
                <a:solidFill>
                  <a:srgbClr val="000000"/>
                </a:solidFill>
                <a:highlight>
                  <a:srgbClr val="FFFFFF"/>
                </a:highlight>
                <a:latin typeface="Arial" panose="020B0604020202020204" pitchFamily="34" charset="0"/>
                <a:ea typeface="Arial" panose="020B0604020202020204" pitchFamily="34" charset="0"/>
              </a:rPr>
              <a:t>-cell </a:t>
            </a:r>
            <a:r>
              <a:rPr lang="en-US" altLang="zh-CN" sz="1600" dirty="0">
                <a:solidFill>
                  <a:srgbClr val="000000"/>
                </a:solidFill>
                <a:highlight>
                  <a:srgbClr val="FFFFFF"/>
                </a:highlight>
                <a:latin typeface="Arial" panose="020B0604020202020204" pitchFamily="34" charset="0"/>
                <a:ea typeface="Arial" panose="020B0604020202020204" pitchFamily="34" charset="0"/>
              </a:rPr>
              <a:t>have lower methylation entropy compared with its adult </a:t>
            </a:r>
            <a:r>
              <a:rPr lang="en-US" altLang="zh-CN" sz="1600" dirty="0" smtClean="0">
                <a:solidFill>
                  <a:srgbClr val="000000"/>
                </a:solidFill>
                <a:highlight>
                  <a:srgbClr val="FFFFFF"/>
                </a:highlight>
                <a:latin typeface="Arial" panose="020B0604020202020204" pitchFamily="34" charset="0"/>
                <a:ea typeface="Arial" panose="020B0604020202020204" pitchFamily="34" charset="0"/>
              </a:rPr>
              <a:t>cells (</a:t>
            </a:r>
            <a:r>
              <a:rPr lang="en-US" altLang="zh-CN" sz="1600" u="sng" dirty="0">
                <a:solidFill>
                  <a:schemeClr val="accent5"/>
                </a:solidFill>
                <a:highlight>
                  <a:srgbClr val="FFFFFF"/>
                </a:highlight>
                <a:latin typeface="Arial" panose="020B0604020202020204" pitchFamily="34" charset="0"/>
                <a:ea typeface="Arial" panose="020B0604020202020204" pitchFamily="34" charset="0"/>
              </a:rPr>
              <a:t>Shao et al. </a:t>
            </a:r>
            <a:r>
              <a:rPr lang="en-US" altLang="zh-CN" sz="1600" u="sng" dirty="0">
                <a:solidFill>
                  <a:schemeClr val="accent5"/>
                </a:solidFill>
                <a:highlight>
                  <a:srgbClr val="FFFFFF"/>
                </a:highlight>
                <a:latin typeface="Arial" panose="020B0604020202020204" pitchFamily="34" charset="0"/>
                <a:ea typeface="Arial" panose="020B0604020202020204" pitchFamily="34" charset="0"/>
              </a:rPr>
              <a:t>BMC </a:t>
            </a:r>
            <a:r>
              <a:rPr lang="en-US" altLang="zh-CN" sz="1600" u="sng" dirty="0">
                <a:solidFill>
                  <a:schemeClr val="accent5"/>
                </a:solidFill>
                <a:highlight>
                  <a:srgbClr val="FFFFFF"/>
                </a:highlight>
                <a:latin typeface="Arial" panose="020B0604020202020204" pitchFamily="34" charset="0"/>
                <a:ea typeface="Arial" panose="020B0604020202020204" pitchFamily="34" charset="0"/>
              </a:rPr>
              <a:t>Genomics </a:t>
            </a:r>
            <a:r>
              <a:rPr lang="en-US" altLang="zh-CN" sz="1600" u="sng" dirty="0">
                <a:solidFill>
                  <a:schemeClr val="accent5"/>
                </a:solidFill>
                <a:highlight>
                  <a:srgbClr val="FFFFFF"/>
                </a:highlight>
                <a:latin typeface="Arial" panose="020B0604020202020204" pitchFamily="34" charset="0"/>
                <a:ea typeface="Arial" panose="020B0604020202020204" pitchFamily="34" charset="0"/>
              </a:rPr>
              <a:t>2014</a:t>
            </a:r>
            <a:r>
              <a:rPr lang="en-US" altLang="zh-CN" sz="1600" dirty="0" smtClean="0">
                <a:solidFill>
                  <a:srgbClr val="000000"/>
                </a:solidFill>
                <a:highlight>
                  <a:srgbClr val="FFFFFF"/>
                </a:highlight>
                <a:latin typeface="Arial" panose="020B0604020202020204" pitchFamily="34" charset="0"/>
                <a:ea typeface="Arial" panose="020B0604020202020204" pitchFamily="34" charset="0"/>
              </a:rPr>
              <a:t>)</a:t>
            </a:r>
          </a:p>
          <a:p>
            <a:endParaRPr lang="en-US" sz="1600" dirty="0">
              <a:solidFill>
                <a:srgbClr val="000000"/>
              </a:solidFill>
              <a:highlight>
                <a:srgbClr val="FFFFFF"/>
              </a:highlight>
              <a:latin typeface="Arial" panose="020B0604020202020204" pitchFamily="34" charset="0"/>
              <a:ea typeface="Arial" panose="020B0604020202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2" y="1071929"/>
            <a:ext cx="9088118" cy="2514951"/>
          </a:xfrm>
          <a:prstGeom prst="rect">
            <a:avLst/>
          </a:prstGeom>
        </p:spPr>
      </p:pic>
      <p:sp>
        <p:nvSpPr>
          <p:cNvPr id="13" name="Rectangle 12"/>
          <p:cNvSpPr/>
          <p:nvPr/>
        </p:nvSpPr>
        <p:spPr>
          <a:xfrm>
            <a:off x="353099" y="5810489"/>
            <a:ext cx="8502144" cy="1107996"/>
          </a:xfrm>
          <a:prstGeom prst="rect">
            <a:avLst/>
          </a:prstGeom>
        </p:spPr>
        <p:txBody>
          <a:bodyPr wrap="square">
            <a:spAutoFit/>
          </a:bodyPr>
          <a:lstStyle/>
          <a:p>
            <a:pPr lvl="0"/>
            <a:r>
              <a:rPr lang="en-US" altLang="zh-CN" sz="1600" dirty="0" smtClean="0">
                <a:solidFill>
                  <a:srgbClr val="000000"/>
                </a:solidFill>
                <a:latin typeface="Arial" panose="020B0604020202020204" pitchFamily="34" charset="0"/>
                <a:ea typeface="Arial" panose="020B0604020202020204" pitchFamily="34" charset="0"/>
              </a:rPr>
              <a:t>In </a:t>
            </a:r>
            <a:r>
              <a:rPr lang="en-US" altLang="zh-CN" sz="1600" dirty="0">
                <a:solidFill>
                  <a:srgbClr val="000000"/>
                </a:solidFill>
                <a:latin typeface="Arial" panose="020B0604020202020204" pitchFamily="34" charset="0"/>
                <a:ea typeface="Arial" panose="020B0604020202020204" pitchFamily="34" charset="0"/>
              </a:rPr>
              <a:t>primary tumor tissues, we observed a reduction of perfectly coupled </a:t>
            </a:r>
            <a:r>
              <a:rPr lang="en-US" altLang="zh-CN" sz="1600" dirty="0" err="1">
                <a:solidFill>
                  <a:srgbClr val="000000"/>
                </a:solidFill>
                <a:latin typeface="Arial" panose="020B0604020202020204" pitchFamily="34" charset="0"/>
                <a:ea typeface="Arial" panose="020B0604020202020204" pitchFamily="34" charset="0"/>
              </a:rPr>
              <a:t>CpG</a:t>
            </a:r>
            <a:r>
              <a:rPr lang="en-US" altLang="zh-CN" sz="1600" dirty="0">
                <a:solidFill>
                  <a:srgbClr val="000000"/>
                </a:solidFill>
                <a:latin typeface="Arial" panose="020B0604020202020204" pitchFamily="34" charset="0"/>
                <a:ea typeface="Arial" panose="020B0604020202020204" pitchFamily="34" charset="0"/>
              </a:rPr>
              <a:t> pairs, which could be related to the pattern of discordant methylation that has been reported in AML (</a:t>
            </a:r>
            <a:r>
              <a:rPr lang="en-US" altLang="zh-CN" sz="1600" dirty="0">
                <a:solidFill>
                  <a:srgbClr val="000000"/>
                </a:solidFill>
                <a:latin typeface="Arial" panose="020B0604020202020204" pitchFamily="34" charset="0"/>
                <a:ea typeface="Arial" panose="020B0604020202020204" pitchFamily="34" charset="0"/>
                <a:hlinkClick r:id="rId5" tooltip="Landau, 2014 #631"/>
              </a:rPr>
              <a:t>Landau, Clement et al. Cancer Cell 2014</a:t>
            </a:r>
            <a:r>
              <a:rPr lang="en-US" altLang="zh-CN" sz="1600" dirty="0">
                <a:solidFill>
                  <a:srgbClr val="000000"/>
                </a:solidFill>
                <a:latin typeface="Arial" panose="020B0604020202020204" pitchFamily="34" charset="0"/>
                <a:ea typeface="Arial" panose="020B0604020202020204" pitchFamily="34" charset="0"/>
              </a:rPr>
              <a:t>)</a:t>
            </a:r>
            <a:r>
              <a:rPr lang="en-US" altLang="zh-CN" sz="800" dirty="0">
                <a:latin typeface="Arial" panose="020B0604020202020204" pitchFamily="34" charset="0"/>
              </a:rPr>
              <a:t> </a:t>
            </a:r>
            <a:endParaRPr lang="en-US" altLang="zh-CN" sz="2800" dirty="0">
              <a:latin typeface="Arial" panose="020B0604020202020204" pitchFamily="34" charset="0"/>
            </a:endParaRPr>
          </a:p>
          <a:p>
            <a:endParaRPr lang="en-US" altLang="zh-CN" sz="1600" dirty="0">
              <a:solidFill>
                <a:srgbClr val="000000"/>
              </a:solidFill>
              <a:highlight>
                <a:srgbClr val="FFFFFF"/>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8604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7574" y="1439504"/>
            <a:ext cx="2353529" cy="369332"/>
          </a:xfrm>
          <a:prstGeom prst="rect">
            <a:avLst/>
          </a:prstGeom>
        </p:spPr>
        <p:txBody>
          <a:bodyPr wrap="none">
            <a:spAutoFit/>
          </a:bodyPr>
          <a:lstStyle/>
          <a:p>
            <a:r>
              <a:rPr lang="en-US" dirty="0" smtClean="0">
                <a:solidFill>
                  <a:srgbClr val="000000"/>
                </a:solidFill>
                <a:highlight>
                  <a:srgbClr val="FFFFFF"/>
                </a:highlight>
                <a:latin typeface="Arial" panose="020B0604020202020204" pitchFamily="34" charset="0"/>
                <a:ea typeface="Arial" panose="020B0604020202020204" pitchFamily="34" charset="0"/>
              </a:rPr>
              <a:t>R</a:t>
            </a:r>
            <a:r>
              <a:rPr lang="en-US" baseline="30000" dirty="0" smtClean="0">
                <a:solidFill>
                  <a:srgbClr val="000000"/>
                </a:solidFill>
                <a:highlight>
                  <a:srgbClr val="FFFFFF"/>
                </a:highlight>
                <a:latin typeface="Arial" panose="020B0604020202020204" pitchFamily="34" charset="0"/>
                <a:ea typeface="Arial" panose="020B0604020202020204" pitchFamily="34" charset="0"/>
              </a:rPr>
              <a:t>2</a:t>
            </a:r>
            <a:r>
              <a:rPr lang="en-US" dirty="0" smtClean="0">
                <a:solidFill>
                  <a:srgbClr val="000000"/>
                </a:solidFill>
                <a:highlight>
                  <a:srgbClr val="FFFFFF"/>
                </a:highlight>
                <a:latin typeface="Arial" panose="020B0604020202020204" pitchFamily="34" charset="0"/>
                <a:ea typeface="Arial" panose="020B0604020202020204" pitchFamily="34" charset="0"/>
              </a:rPr>
              <a:t>&gt;=0.5, N=147,888 </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688"/>
          <a:stretch/>
        </p:blipFill>
        <p:spPr>
          <a:xfrm>
            <a:off x="138506" y="1894567"/>
            <a:ext cx="5412933" cy="2701054"/>
          </a:xfrm>
          <a:prstGeom prst="rect">
            <a:avLst/>
          </a:prstGeom>
        </p:spPr>
      </p:pic>
      <p:sp>
        <p:nvSpPr>
          <p:cNvPr id="4" name="Rectangle 3"/>
          <p:cNvSpPr/>
          <p:nvPr/>
        </p:nvSpPr>
        <p:spPr>
          <a:xfrm>
            <a:off x="42076" y="190106"/>
            <a:ext cx="9217891" cy="523220"/>
          </a:xfrm>
          <a:prstGeom prst="rect">
            <a:avLst/>
          </a:prstGeom>
        </p:spPr>
        <p:txBody>
          <a:bodyPr wrap="square">
            <a:spAutoFit/>
          </a:bodyPr>
          <a:lstStyle/>
          <a:p>
            <a:pPr algn="ctr"/>
            <a:r>
              <a:rPr lang="en-US" sz="2800" dirty="0" smtClean="0">
                <a:solidFill>
                  <a:srgbClr val="000000"/>
                </a:solidFill>
                <a:latin typeface="Arial" panose="020B0604020202020204" pitchFamily="34" charset="0"/>
              </a:rPr>
              <a:t>Methylation Haplotype Blocks</a:t>
            </a:r>
            <a:endParaRPr lang="en-US" sz="2800" dirty="0">
              <a:solidFill>
                <a:srgbClr val="000000"/>
              </a:solidFill>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5441103" y="1808836"/>
            <a:ext cx="3619098" cy="2949516"/>
          </a:xfrm>
          <a:prstGeom prst="rect">
            <a:avLst/>
          </a:prstGeom>
        </p:spPr>
      </p:pic>
      <p:sp>
        <p:nvSpPr>
          <p:cNvPr id="7" name="Rectangle 6"/>
          <p:cNvSpPr/>
          <p:nvPr/>
        </p:nvSpPr>
        <p:spPr>
          <a:xfrm>
            <a:off x="-73891" y="907441"/>
            <a:ext cx="9217891" cy="369332"/>
          </a:xfrm>
          <a:prstGeom prst="rect">
            <a:avLst/>
          </a:prstGeom>
        </p:spPr>
        <p:txBody>
          <a:bodyPr wrap="square">
            <a:spAutoFit/>
          </a:bodyPr>
          <a:lstStyle/>
          <a:p>
            <a:pPr algn="ctr"/>
            <a:r>
              <a:rPr lang="en-US" dirty="0" smtClean="0">
                <a:solidFill>
                  <a:srgbClr val="000000"/>
                </a:solidFill>
                <a:latin typeface="Arial" panose="020B0604020202020204" pitchFamily="34" charset="0"/>
              </a:rPr>
              <a:t>61 WGBS samples (</a:t>
            </a:r>
            <a:r>
              <a:rPr lang="en-US" i="1" dirty="0" smtClean="0">
                <a:solidFill>
                  <a:srgbClr val="FF0000"/>
                </a:solidFill>
                <a:latin typeface="Arial" panose="020B0604020202020204" pitchFamily="34" charset="0"/>
              </a:rPr>
              <a:t>10 N37</a:t>
            </a:r>
            <a:r>
              <a:rPr lang="en-US" dirty="0" smtClean="0">
                <a:solidFill>
                  <a:srgbClr val="000000"/>
                </a:solidFill>
                <a:latin typeface="Arial" panose="020B0604020202020204" pitchFamily="34" charset="0"/>
              </a:rPr>
              <a:t>, 36 SALK, 10 H1, 3 WBC and 2 Cancer)</a:t>
            </a:r>
            <a:endParaRPr lang="en-US" dirty="0">
              <a:solidFill>
                <a:srgbClr val="000000"/>
              </a:solidFill>
              <a:latin typeface="Arial" panose="020B0604020202020204" pitchFamily="34" charset="0"/>
            </a:endParaRPr>
          </a:p>
        </p:txBody>
      </p:sp>
      <p:sp>
        <p:nvSpPr>
          <p:cNvPr id="8" name="Rectangle 7"/>
          <p:cNvSpPr/>
          <p:nvPr/>
        </p:nvSpPr>
        <p:spPr>
          <a:xfrm>
            <a:off x="122711" y="4844083"/>
            <a:ext cx="8824685" cy="2862322"/>
          </a:xfrm>
          <a:prstGeom prst="rect">
            <a:avLst/>
          </a:prstGeom>
        </p:spPr>
        <p:txBody>
          <a:bodyPr wrap="square">
            <a:spAutoFit/>
          </a:bodyPr>
          <a:lstStyle/>
          <a:p>
            <a:pPr marL="257175" indent="-257175">
              <a:buFont typeface="Wingdings" panose="05000000000000000000" pitchFamily="2" charset="2"/>
              <a:buChar char="Ø"/>
            </a:pPr>
            <a:r>
              <a:rPr lang="en-US" dirty="0"/>
              <a:t>Methylation blocks widely disperse in human </a:t>
            </a:r>
            <a:r>
              <a:rPr lang="en-US" dirty="0" smtClean="0"/>
              <a:t>genome</a:t>
            </a:r>
            <a:r>
              <a:rPr lang="en-US" dirty="0" smtClean="0"/>
              <a:t>. </a:t>
            </a:r>
            <a:endParaRPr lang="en-US" dirty="0"/>
          </a:p>
          <a:p>
            <a:pPr marL="257175" indent="-257175">
              <a:buFont typeface="Wingdings" panose="05000000000000000000" pitchFamily="2" charset="2"/>
              <a:buChar char="Ø"/>
            </a:pPr>
            <a:r>
              <a:rPr lang="en-US" dirty="0" smtClean="0"/>
              <a:t>represent </a:t>
            </a:r>
            <a:r>
              <a:rPr lang="en-US" dirty="0"/>
              <a:t>a distinct type of genomic feature that partially overlaps with well-documented genomic </a:t>
            </a:r>
            <a:r>
              <a:rPr lang="en-US" dirty="0" smtClean="0"/>
              <a:t>elements</a:t>
            </a:r>
          </a:p>
          <a:p>
            <a:pPr marL="257175" indent="-257175">
              <a:buFont typeface="Wingdings" panose="05000000000000000000" pitchFamily="2" charset="2"/>
              <a:buChar char="Ø"/>
            </a:pPr>
            <a:r>
              <a:rPr lang="en-US" dirty="0" smtClean="0"/>
              <a:t>Enriched in </a:t>
            </a:r>
            <a:r>
              <a:rPr lang="en-US" altLang="zh-CN" dirty="0" err="1" smtClean="0"/>
              <a:t>CpG</a:t>
            </a:r>
            <a:r>
              <a:rPr lang="en-US" altLang="zh-CN" dirty="0" smtClean="0"/>
              <a:t> island, imprinted gene regions, Enhancer, Super Enhancer, Promoter regions. </a:t>
            </a:r>
          </a:p>
          <a:p>
            <a:pPr marL="257175" indent="-257175">
              <a:buFont typeface="Wingdings" panose="05000000000000000000" pitchFamily="2" charset="2"/>
              <a:buChar char="Ø"/>
            </a:pPr>
            <a:r>
              <a:rPr lang="en-US" dirty="0" smtClean="0"/>
              <a:t>Enrichment in VMR indicate MHB might be helpful in cancer prediction. </a:t>
            </a:r>
          </a:p>
          <a:p>
            <a:pPr marL="257175" indent="-257175">
              <a:buFont typeface="Wingdings" panose="05000000000000000000" pitchFamily="2" charset="2"/>
              <a:buChar char="Ø"/>
            </a:pPr>
            <a:r>
              <a:rPr lang="en-US" dirty="0" smtClean="0"/>
              <a:t>Negative related with LAD and LOCK. </a:t>
            </a:r>
          </a:p>
          <a:p>
            <a:pPr marL="257175" indent="-257175">
              <a:buFont typeface="Wingdings" panose="05000000000000000000" pitchFamily="2" charset="2"/>
              <a:buChar char="Ø"/>
            </a:pPr>
            <a:endParaRPr lang="en-US" dirty="0"/>
          </a:p>
          <a:p>
            <a:pPr marL="257175" indent="-257175">
              <a:buFont typeface="Wingdings" panose="05000000000000000000" pitchFamily="2" charset="2"/>
              <a:buChar char="Ø"/>
            </a:pPr>
            <a:endParaRPr lang="en-US" dirty="0" smtClean="0"/>
          </a:p>
          <a:p>
            <a:pPr marL="257175" indent="-257175">
              <a:buFont typeface="Wingdings" panose="05000000000000000000" pitchFamily="2" charset="2"/>
              <a:buChar char="Ø"/>
            </a:pPr>
            <a:endParaRPr lang="en-US" dirty="0"/>
          </a:p>
        </p:txBody>
      </p:sp>
      <p:sp>
        <p:nvSpPr>
          <p:cNvPr id="9" name="Rectangle 8"/>
          <p:cNvSpPr/>
          <p:nvPr/>
        </p:nvSpPr>
        <p:spPr>
          <a:xfrm>
            <a:off x="5784784" y="2302398"/>
            <a:ext cx="3022332" cy="1335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84784" y="4261386"/>
            <a:ext cx="3022332" cy="4392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24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8015"/>
            <a:ext cx="9217891" cy="523220"/>
          </a:xfrm>
          <a:prstGeom prst="rect">
            <a:avLst/>
          </a:prstGeom>
        </p:spPr>
        <p:txBody>
          <a:bodyPr wrap="square">
            <a:spAutoFit/>
          </a:bodyPr>
          <a:lstStyle/>
          <a:p>
            <a:pPr algn="ctr"/>
            <a:r>
              <a:rPr lang="en-US" sz="2800" dirty="0" smtClean="0">
                <a:solidFill>
                  <a:srgbClr val="000000"/>
                </a:solidFill>
                <a:latin typeface="Arial" panose="020B0604020202020204" pitchFamily="34" charset="0"/>
              </a:rPr>
              <a:t>Methylation Haplotype Blocks Validation</a:t>
            </a:r>
            <a:endParaRPr lang="en-US" sz="2800" dirty="0">
              <a:solidFill>
                <a:srgbClr val="000000"/>
              </a:solidFill>
              <a:latin typeface="Arial" panose="020B0604020202020204" pitchFamily="34" charset="0"/>
            </a:endParaRPr>
          </a:p>
        </p:txBody>
      </p:sp>
      <p:sp>
        <p:nvSpPr>
          <p:cNvPr id="5" name="Rectangle 4"/>
          <p:cNvSpPr/>
          <p:nvPr/>
        </p:nvSpPr>
        <p:spPr>
          <a:xfrm>
            <a:off x="2322987" y="1472503"/>
            <a:ext cx="4179349" cy="369332"/>
          </a:xfrm>
          <a:prstGeom prst="rect">
            <a:avLst/>
          </a:prstGeom>
        </p:spPr>
        <p:txBody>
          <a:bodyPr wrap="none">
            <a:spAutoFit/>
          </a:bodyPr>
          <a:lstStyle/>
          <a:p>
            <a:r>
              <a:rPr lang="en-US" b="1" dirty="0" smtClean="0">
                <a:solidFill>
                  <a:srgbClr val="000000"/>
                </a:solidFill>
                <a:latin typeface="Arial" panose="020B0604020202020204" pitchFamily="34" charset="0"/>
                <a:ea typeface="Arial" panose="020B0604020202020204" pitchFamily="34" charset="0"/>
              </a:rPr>
              <a:t>Pairwise </a:t>
            </a:r>
            <a:r>
              <a:rPr lang="en-US" b="1" dirty="0">
                <a:solidFill>
                  <a:srgbClr val="000000"/>
                </a:solidFill>
                <a:latin typeface="Arial" panose="020B0604020202020204" pitchFamily="34" charset="0"/>
                <a:ea typeface="Arial" panose="020B0604020202020204" pitchFamily="34" charset="0"/>
              </a:rPr>
              <a:t>correlation </a:t>
            </a:r>
            <a:r>
              <a:rPr lang="en-US" b="1" dirty="0" smtClean="0">
                <a:solidFill>
                  <a:srgbClr val="000000"/>
                </a:solidFill>
                <a:latin typeface="Arial" panose="020B0604020202020204" pitchFamily="34" charset="0"/>
                <a:ea typeface="Arial" panose="020B0604020202020204" pitchFamily="34" charset="0"/>
              </a:rPr>
              <a:t>coefficient &gt;0.5 </a:t>
            </a:r>
            <a:endParaRPr lang="en-US" b="1" dirty="0"/>
          </a:p>
        </p:txBody>
      </p:sp>
      <p:grpSp>
        <p:nvGrpSpPr>
          <p:cNvPr id="14" name="Group 13"/>
          <p:cNvGrpSpPr/>
          <p:nvPr/>
        </p:nvGrpSpPr>
        <p:grpSpPr>
          <a:xfrm>
            <a:off x="2285550" y="1973178"/>
            <a:ext cx="3739865" cy="3566885"/>
            <a:chOff x="2362552" y="1763291"/>
            <a:chExt cx="3973711" cy="3969278"/>
          </a:xfrm>
        </p:grpSpPr>
        <p:pic>
          <p:nvPicPr>
            <p:cNvPr id="2" name="Picture 1"/>
            <p:cNvPicPr>
              <a:picLocks noChangeAspect="1"/>
            </p:cNvPicPr>
            <p:nvPr/>
          </p:nvPicPr>
          <p:blipFill>
            <a:blip r:embed="rId3"/>
            <a:stretch>
              <a:fillRect/>
            </a:stretch>
          </p:blipFill>
          <p:spPr>
            <a:xfrm>
              <a:off x="2362552" y="2296352"/>
              <a:ext cx="3973711" cy="3436217"/>
            </a:xfrm>
            <a:prstGeom prst="rect">
              <a:avLst/>
            </a:prstGeom>
          </p:spPr>
        </p:pic>
        <p:sp>
          <p:nvSpPr>
            <p:cNvPr id="6" name="Rectangle 5"/>
            <p:cNvSpPr/>
            <p:nvPr/>
          </p:nvSpPr>
          <p:spPr>
            <a:xfrm>
              <a:off x="3286352" y="3027873"/>
              <a:ext cx="76174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1258 </a:t>
              </a:r>
              <a:endParaRPr lang="en-US" dirty="0"/>
            </a:p>
          </p:txBody>
        </p:sp>
        <p:sp>
          <p:nvSpPr>
            <p:cNvPr id="8" name="Rectangle 7"/>
            <p:cNvSpPr/>
            <p:nvPr/>
          </p:nvSpPr>
          <p:spPr>
            <a:xfrm>
              <a:off x="5246722" y="3397205"/>
              <a:ext cx="761747"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8,920</a:t>
              </a:r>
              <a:endParaRPr lang="en-US" dirty="0"/>
            </a:p>
          </p:txBody>
        </p:sp>
        <p:sp>
          <p:nvSpPr>
            <p:cNvPr id="9" name="Rectangle 8"/>
            <p:cNvSpPr/>
            <p:nvPr/>
          </p:nvSpPr>
          <p:spPr>
            <a:xfrm>
              <a:off x="3357916" y="1763291"/>
              <a:ext cx="809377" cy="410998"/>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2,212</a:t>
              </a:r>
              <a:endParaRPr lang="en-US" dirty="0"/>
            </a:p>
          </p:txBody>
        </p:sp>
        <p:sp>
          <p:nvSpPr>
            <p:cNvPr id="10" name="Rectangle 9"/>
            <p:cNvSpPr/>
            <p:nvPr/>
          </p:nvSpPr>
          <p:spPr>
            <a:xfrm>
              <a:off x="4990242" y="1766783"/>
              <a:ext cx="101822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147,888</a:t>
              </a:r>
              <a:endParaRPr lang="en-US" dirty="0"/>
            </a:p>
          </p:txBody>
        </p:sp>
        <p:sp>
          <p:nvSpPr>
            <p:cNvPr id="11" name="Rectangle 10"/>
            <p:cNvSpPr/>
            <p:nvPr/>
          </p:nvSpPr>
          <p:spPr>
            <a:xfrm>
              <a:off x="3367542" y="2066088"/>
              <a:ext cx="838691"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56.8%</a:t>
              </a:r>
              <a:endParaRPr lang="en-US" dirty="0"/>
            </a:p>
          </p:txBody>
        </p:sp>
        <p:sp>
          <p:nvSpPr>
            <p:cNvPr id="12" name="Rectangle 11"/>
            <p:cNvSpPr/>
            <p:nvPr/>
          </p:nvSpPr>
          <p:spPr>
            <a:xfrm>
              <a:off x="5124654" y="2066088"/>
              <a:ext cx="838691"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60.3%</a:t>
              </a:r>
              <a:endParaRPr lang="en-US" dirty="0"/>
            </a:p>
          </p:txBody>
        </p:sp>
      </p:grpSp>
      <p:sp>
        <p:nvSpPr>
          <p:cNvPr id="13" name="Rectangle 12"/>
          <p:cNvSpPr/>
          <p:nvPr/>
        </p:nvSpPr>
        <p:spPr>
          <a:xfrm>
            <a:off x="115296" y="5863357"/>
            <a:ext cx="9182711" cy="923330"/>
          </a:xfrm>
          <a:prstGeom prst="rect">
            <a:avLst/>
          </a:prstGeom>
        </p:spPr>
        <p:txBody>
          <a:bodyPr wrap="square">
            <a:spAutoFit/>
          </a:bodyPr>
          <a:lstStyle/>
          <a:p>
            <a:r>
              <a:rPr lang="en-US" dirty="0" smtClean="0">
                <a:solidFill>
                  <a:srgbClr val="000000"/>
                </a:solidFill>
                <a:latin typeface="Arial" panose="020B0604020202020204" pitchFamily="34" charset="0"/>
                <a:ea typeface="Arial" panose="020B0604020202020204" pitchFamily="34" charset="0"/>
              </a:rPr>
              <a:t>MHB represents a distinct </a:t>
            </a:r>
            <a:r>
              <a:rPr lang="en-US" dirty="0">
                <a:solidFill>
                  <a:srgbClr val="000000"/>
                </a:solidFill>
                <a:latin typeface="Arial" panose="020B0604020202020204" pitchFamily="34" charset="0"/>
                <a:ea typeface="Arial" panose="020B0604020202020204" pitchFamily="34" charset="0"/>
              </a:rPr>
              <a:t>class of genomic feature where local </a:t>
            </a:r>
            <a:r>
              <a:rPr lang="en-US" dirty="0" err="1">
                <a:solidFill>
                  <a:srgbClr val="000000"/>
                </a:solidFill>
                <a:latin typeface="Arial" panose="020B0604020202020204" pitchFamily="34" charset="0"/>
                <a:ea typeface="Arial" panose="020B0604020202020204" pitchFamily="34" charset="0"/>
              </a:rPr>
              <a:t>CpG</a:t>
            </a:r>
            <a:r>
              <a:rPr lang="en-US" dirty="0">
                <a:solidFill>
                  <a:srgbClr val="000000"/>
                </a:solidFill>
                <a:latin typeface="Arial" panose="020B0604020202020204" pitchFamily="34" charset="0"/>
                <a:ea typeface="Arial" panose="020B0604020202020204" pitchFamily="34" charset="0"/>
              </a:rPr>
              <a:t> methylation is established or removed in a highly coordinated manner at the level of single DNA molecules, presumably due to the </a:t>
            </a:r>
            <a:r>
              <a:rPr lang="en-US" dirty="0" err="1">
                <a:solidFill>
                  <a:srgbClr val="000000"/>
                </a:solidFill>
                <a:latin typeface="Arial" panose="020B0604020202020204" pitchFamily="34" charset="0"/>
                <a:ea typeface="Arial" panose="020B0604020202020204" pitchFamily="34" charset="0"/>
              </a:rPr>
              <a:t>processive</a:t>
            </a:r>
            <a:r>
              <a:rPr lang="en-US" dirty="0">
                <a:solidFill>
                  <a:srgbClr val="000000"/>
                </a:solidFill>
                <a:latin typeface="Arial" panose="020B0604020202020204" pitchFamily="34" charset="0"/>
                <a:ea typeface="Arial" panose="020B0604020202020204" pitchFamily="34" charset="0"/>
              </a:rPr>
              <a:t> activities of related enzymes. </a:t>
            </a:r>
            <a:endParaRPr lang="en-US" dirty="0"/>
          </a:p>
        </p:txBody>
      </p:sp>
      <p:sp>
        <p:nvSpPr>
          <p:cNvPr id="15" name="Rectangle 14"/>
          <p:cNvSpPr/>
          <p:nvPr/>
        </p:nvSpPr>
        <p:spPr>
          <a:xfrm>
            <a:off x="2190087" y="862139"/>
            <a:ext cx="2082621" cy="369332"/>
          </a:xfrm>
          <a:prstGeom prst="rect">
            <a:avLst/>
          </a:prstGeom>
        </p:spPr>
        <p:txBody>
          <a:bodyPr wrap="none">
            <a:spAutoFit/>
          </a:bodyPr>
          <a:lstStyle/>
          <a:p>
            <a:r>
              <a:rPr lang="en-US" dirty="0">
                <a:solidFill>
                  <a:srgbClr val="000000"/>
                </a:solidFill>
                <a:latin typeface="Arial" panose="020B0604020202020204" pitchFamily="34" charset="0"/>
                <a:ea typeface="Arial" panose="020B0604020202020204" pitchFamily="34" charset="0"/>
              </a:rPr>
              <a:t>637 </a:t>
            </a:r>
            <a:r>
              <a:rPr lang="en-US" dirty="0" smtClean="0">
                <a:solidFill>
                  <a:srgbClr val="000000"/>
                </a:solidFill>
                <a:latin typeface="Arial" panose="020B0604020202020204" pitchFamily="34" charset="0"/>
                <a:ea typeface="Arial" panose="020B0604020202020204" pitchFamily="34" charset="0"/>
              </a:rPr>
              <a:t>sets HM450K </a:t>
            </a:r>
            <a:endParaRPr lang="en-US" dirty="0"/>
          </a:p>
        </p:txBody>
      </p:sp>
      <p:sp>
        <p:nvSpPr>
          <p:cNvPr id="16" name="Rectangle 15"/>
          <p:cNvSpPr/>
          <p:nvPr/>
        </p:nvSpPr>
        <p:spPr>
          <a:xfrm>
            <a:off x="4801991" y="879750"/>
            <a:ext cx="1744901" cy="369332"/>
          </a:xfrm>
          <a:prstGeom prst="rect">
            <a:avLst/>
          </a:prstGeom>
        </p:spPr>
        <p:txBody>
          <a:bodyPr wrap="none">
            <a:spAutoFit/>
          </a:bodyPr>
          <a:lstStyle/>
          <a:p>
            <a:r>
              <a:rPr lang="en-US" dirty="0" smtClean="0">
                <a:solidFill>
                  <a:srgbClr val="000000"/>
                </a:solidFill>
                <a:latin typeface="Arial" panose="020B0604020202020204" pitchFamily="34" charset="0"/>
                <a:ea typeface="Arial" panose="020B0604020202020204" pitchFamily="34" charset="0"/>
              </a:rPr>
              <a:t>110 sets RRBS</a:t>
            </a:r>
            <a:endParaRPr lang="en-US" dirty="0"/>
          </a:p>
        </p:txBody>
      </p:sp>
    </p:spTree>
    <p:extLst>
      <p:ext uri="{BB962C8B-B14F-4D97-AF65-F5344CB8AC3E}">
        <p14:creationId xmlns:p14="http://schemas.microsoft.com/office/powerpoint/2010/main" val="16155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461" y="1121004"/>
            <a:ext cx="6418498" cy="2908492"/>
          </a:xfrm>
          <a:prstGeom prst="rect">
            <a:avLst/>
          </a:prstGeom>
        </p:spPr>
      </p:pic>
      <p:sp>
        <p:nvSpPr>
          <p:cNvPr id="3" name="Rectangle 2"/>
          <p:cNvSpPr/>
          <p:nvPr/>
        </p:nvSpPr>
        <p:spPr>
          <a:xfrm>
            <a:off x="0" y="366621"/>
            <a:ext cx="9217891" cy="523220"/>
          </a:xfrm>
          <a:prstGeom prst="rect">
            <a:avLst/>
          </a:prstGeom>
        </p:spPr>
        <p:txBody>
          <a:bodyPr wrap="square">
            <a:spAutoFit/>
          </a:bodyPr>
          <a:lstStyle/>
          <a:p>
            <a:pPr algn="ctr"/>
            <a:r>
              <a:rPr lang="en-US" sz="2800" dirty="0" smtClean="0">
                <a:solidFill>
                  <a:srgbClr val="000000"/>
                </a:solidFill>
                <a:latin typeface="Arial" panose="020B0604020202020204" pitchFamily="34" charset="0"/>
              </a:rPr>
              <a:t>Methylation Haplotype Load Definition</a:t>
            </a:r>
            <a:endParaRPr lang="en-US" sz="2800" dirty="0">
              <a:solidFill>
                <a:srgbClr val="000000"/>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57" y="3918011"/>
            <a:ext cx="3299982" cy="1208190"/>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0" y="4757889"/>
                <a:ext cx="9065622" cy="1200329"/>
              </a:xfrm>
              <a:prstGeom prst="rect">
                <a:avLst/>
              </a:prstGeom>
            </p:spPr>
            <p:txBody>
              <a:bodyPr wrap="square">
                <a:spAutoFit/>
              </a:bodyPr>
              <a:lstStyle/>
              <a:p>
                <a:pPr algn="just"/>
                <a:r>
                  <a:rPr lang="en-US"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l</m:t>
                    </m:r>
                    <m: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solidFill>
                          <a:srgbClr val="00000A"/>
                        </a:solidFill>
                        <a:effectLst/>
                        <a:latin typeface="Cambria Math" panose="02040503050406030204" pitchFamily="18" charset="0"/>
                        <a:ea typeface="宋体" panose="02010600030101010101" pitchFamily="2" charset="-122"/>
                        <a:cs typeface="Times New Roman" panose="02020603050405020304" pitchFamily="18" charset="0"/>
                      </a:rPr>
                      <m:t>i</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𝑃</m:t>
                    </m:r>
                    <m:d>
                      <m:dPr>
                        <m:ctrlPr>
                          <a:rPr lang="en-US" i="1">
                            <a:effectLst/>
                            <a:latin typeface="Cambria Math" panose="02040503050406030204" pitchFamily="18" charset="0"/>
                            <a:cs typeface="Cambria Math" panose="02040503050406030204" pitchFamily="18" charset="0"/>
                          </a:rPr>
                        </m:ctrlPr>
                      </m:dPr>
                      <m:e>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𝑀𝐻</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loci.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For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a haplotype of length L, we considered all the sub-strings with length from 1 to L in this calculation.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is the weight for </a:t>
                </a:r>
                <a:r>
                  <a:rPr lang="en-US" dirty="0" err="1">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i</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-locus haplotype.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We </a:t>
                </a:r>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typically used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𝑤</m:t>
                        </m:r>
                      </m:e>
                      <m: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sub>
                    </m:sSub>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m:t>
                    </m:r>
                    <m:sSup>
                      <m:sSupPr>
                        <m:ctrlPr>
                          <a:rPr lang="en-US" i="1">
                            <a:effectLst/>
                            <a:latin typeface="Cambria Math" panose="02040503050406030204" pitchFamily="18" charset="0"/>
                            <a:cs typeface="Cambria Math" panose="02040503050406030204" pitchFamily="18" charset="0"/>
                          </a:rPr>
                        </m:ctrlPr>
                      </m:sSupPr>
                      <m:e>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𝑖</m:t>
                        </m:r>
                      </m:e>
                      <m:sup>
                        <m:r>
                          <a:rPr lang="en-US" i="1">
                            <a:solidFill>
                              <a:srgbClr val="00000A"/>
                            </a:solidFill>
                            <a:effectLst/>
                            <a:latin typeface="Cambria Math" panose="02040503050406030204" pitchFamily="18" charset="0"/>
                            <a:ea typeface="宋体" panose="02010600030101010101" pitchFamily="2" charset="-122"/>
                            <a:cs typeface="Cambria Math" panose="02040503050406030204" pitchFamily="18" charset="0"/>
                          </a:rPr>
                          <m:t>2</m:t>
                        </m:r>
                      </m:sup>
                    </m:sSup>
                  </m:oMath>
                </a14:m>
                <a:r>
                  <a:rPr lang="en-US" dirty="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 to favor the contribution of longer </a:t>
                </a:r>
                <a:r>
                  <a:rPr lang="en-US" dirty="0" smtClean="0">
                    <a:solidFill>
                      <a:srgbClr val="00000A"/>
                    </a:solidFill>
                    <a:effectLst/>
                    <a:latin typeface="Cambria" panose="02040503050406030204" pitchFamily="18" charset="0"/>
                    <a:ea typeface="宋体" panose="02010600030101010101" pitchFamily="2" charset="-122"/>
                    <a:cs typeface="Times New Roman" panose="02020603050405020304" pitchFamily="18" charset="0"/>
                  </a:rPr>
                  <a:t>haplotype. </a:t>
                </a:r>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4"/>
                <a:stretch>
                  <a:fillRect l="-538" t="-3046" r="-538" b="-6091"/>
                </a:stretch>
              </a:blipFill>
            </p:spPr>
            <p:txBody>
              <a:bodyPr/>
              <a:lstStyle/>
              <a:p>
                <a:r>
                  <a:rPr lang="en-US">
                    <a:noFill/>
                  </a:rPr>
                  <a:t> </a:t>
                </a:r>
              </a:p>
            </p:txBody>
          </p:sp>
        </mc:Fallback>
      </mc:AlternateContent>
      <p:sp>
        <p:nvSpPr>
          <p:cNvPr id="6" name="Rectangle 5"/>
          <p:cNvSpPr/>
          <p:nvPr/>
        </p:nvSpPr>
        <p:spPr>
          <a:xfrm>
            <a:off x="3159644" y="4260659"/>
            <a:ext cx="5508173" cy="400110"/>
          </a:xfrm>
          <a:prstGeom prst="rect">
            <a:avLst/>
          </a:prstGeom>
        </p:spPr>
        <p:txBody>
          <a:bodyPr wrap="square">
            <a:spAutoFit/>
          </a:bodyPr>
          <a:lstStyle/>
          <a:p>
            <a:pPr algn="just"/>
            <a:r>
              <a:rPr lang="en-US" sz="2000" dirty="0" smtClean="0">
                <a:solidFill>
                  <a:srgbClr val="FF0000"/>
                </a:solidFill>
              </a:rPr>
              <a:t>Give different weight to the </a:t>
            </a:r>
            <a:r>
              <a:rPr lang="en-US" sz="2000" dirty="0" err="1" smtClean="0">
                <a:solidFill>
                  <a:srgbClr val="FF0000"/>
                </a:solidFill>
              </a:rPr>
              <a:t>CpG</a:t>
            </a:r>
            <a:r>
              <a:rPr lang="en-US" sz="2000" dirty="0" smtClean="0">
                <a:solidFill>
                  <a:srgbClr val="FF0000"/>
                </a:solidFill>
              </a:rPr>
              <a:t> in each haplotype  </a:t>
            </a:r>
            <a:endParaRPr lang="en-US" sz="2000" dirty="0">
              <a:solidFill>
                <a:srgbClr val="FF0000"/>
              </a:solidFill>
            </a:endParaRPr>
          </a:p>
        </p:txBody>
      </p:sp>
      <p:sp>
        <p:nvSpPr>
          <p:cNvPr id="7" name="Rectangle 6"/>
          <p:cNvSpPr/>
          <p:nvPr/>
        </p:nvSpPr>
        <p:spPr>
          <a:xfrm>
            <a:off x="1634683" y="6286501"/>
            <a:ext cx="6603924" cy="400110"/>
          </a:xfrm>
          <a:prstGeom prst="rect">
            <a:avLst/>
          </a:prstGeom>
        </p:spPr>
        <p:txBody>
          <a:bodyPr wrap="none">
            <a:spAutoFit/>
          </a:bodyPr>
          <a:lstStyle/>
          <a:p>
            <a:r>
              <a:rPr lang="en-US" sz="2000" dirty="0" smtClean="0">
                <a:solidFill>
                  <a:srgbClr val="FF0000"/>
                </a:solidFill>
              </a:rPr>
              <a:t>Methylation </a:t>
            </a:r>
            <a:r>
              <a:rPr lang="en-US" sz="2000" dirty="0">
                <a:solidFill>
                  <a:srgbClr val="FF0000"/>
                </a:solidFill>
              </a:rPr>
              <a:t>level and </a:t>
            </a:r>
            <a:r>
              <a:rPr lang="en-US" sz="2000" dirty="0">
                <a:solidFill>
                  <a:srgbClr val="FF0000"/>
                </a:solidFill>
              </a:rPr>
              <a:t>pattern of </a:t>
            </a:r>
            <a:r>
              <a:rPr lang="en-US" sz="2000" dirty="0">
                <a:solidFill>
                  <a:srgbClr val="FF0000"/>
                </a:solidFill>
              </a:rPr>
              <a:t>co-methylation (complexity</a:t>
            </a:r>
            <a:r>
              <a:rPr lang="en-US" sz="2000" dirty="0" smtClean="0">
                <a:solidFill>
                  <a:srgbClr val="FF0000"/>
                </a:solidFill>
              </a:rPr>
              <a:t>) </a:t>
            </a:r>
            <a:endParaRPr lang="en-US" sz="2000" dirty="0"/>
          </a:p>
        </p:txBody>
      </p:sp>
    </p:spTree>
    <p:extLst>
      <p:ext uri="{BB962C8B-B14F-4D97-AF65-F5344CB8AC3E}">
        <p14:creationId xmlns:p14="http://schemas.microsoft.com/office/powerpoint/2010/main" val="40295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6531"/>
            <a:ext cx="5434309" cy="5445514"/>
          </a:xfrm>
          <a:prstGeom prst="rect">
            <a:avLst/>
          </a:prstGeom>
        </p:spPr>
      </p:pic>
      <p:sp>
        <p:nvSpPr>
          <p:cNvPr id="3" name="Rectangle 2"/>
          <p:cNvSpPr/>
          <p:nvPr/>
        </p:nvSpPr>
        <p:spPr>
          <a:xfrm>
            <a:off x="1511921" y="1519007"/>
            <a:ext cx="9217891" cy="307777"/>
          </a:xfrm>
          <a:prstGeom prst="rect">
            <a:avLst/>
          </a:prstGeom>
        </p:spPr>
        <p:txBody>
          <a:bodyPr wrap="square">
            <a:spAutoFit/>
          </a:bodyPr>
          <a:lstStyle/>
          <a:p>
            <a:pPr algn="ctr"/>
            <a:r>
              <a:rPr lang="en-US" sz="1400" dirty="0" smtClean="0">
                <a:solidFill>
                  <a:srgbClr val="000000"/>
                </a:solidFill>
                <a:latin typeface="Arial" panose="020B0604020202020204" pitchFamily="34" charset="0"/>
              </a:rPr>
              <a:t>61 WGBS samples (</a:t>
            </a:r>
            <a:r>
              <a:rPr lang="en-US" sz="1400" i="1" dirty="0" smtClean="0">
                <a:solidFill>
                  <a:srgbClr val="FF0000"/>
                </a:solidFill>
                <a:latin typeface="Arial" panose="020B0604020202020204" pitchFamily="34" charset="0"/>
              </a:rPr>
              <a:t>10 N37</a:t>
            </a:r>
            <a:r>
              <a:rPr lang="en-US" sz="1400" dirty="0" smtClean="0">
                <a:solidFill>
                  <a:srgbClr val="000000"/>
                </a:solidFill>
                <a:latin typeface="Arial" panose="020B0604020202020204" pitchFamily="34" charset="0"/>
              </a:rPr>
              <a:t>, 36 SALK, 10 H1, 3 WBC and 2 Cancer)</a:t>
            </a:r>
            <a:endParaRPr lang="en-US" sz="1400" dirty="0">
              <a:solidFill>
                <a:srgbClr val="000000"/>
              </a:solidFill>
              <a:latin typeface="Arial" panose="020B0604020202020204" pitchFamily="34" charset="0"/>
            </a:endParaRPr>
          </a:p>
        </p:txBody>
      </p:sp>
      <p:sp>
        <p:nvSpPr>
          <p:cNvPr id="5" name="TextBox 4"/>
          <p:cNvSpPr txBox="1"/>
          <p:nvPr/>
        </p:nvSpPr>
        <p:spPr>
          <a:xfrm>
            <a:off x="881682" y="231097"/>
            <a:ext cx="8097217" cy="461665"/>
          </a:xfrm>
          <a:prstGeom prst="rect">
            <a:avLst/>
          </a:prstGeom>
          <a:noFill/>
        </p:spPr>
        <p:txBody>
          <a:bodyPr wrap="square" rtlCol="0">
            <a:spAutoFit/>
          </a:bodyPr>
          <a:lstStyle/>
          <a:p>
            <a:r>
              <a:rPr lang="en-US" sz="2400" dirty="0" smtClean="0">
                <a:solidFill>
                  <a:srgbClr val="000000"/>
                </a:solidFill>
                <a:latin typeface="Cambria" panose="02040503050406030204" pitchFamily="18" charset="0"/>
              </a:rPr>
              <a:t>Genome-wide MHL could represent </a:t>
            </a:r>
            <a:r>
              <a:rPr lang="en-US" sz="2400" dirty="0">
                <a:solidFill>
                  <a:srgbClr val="000000"/>
                </a:solidFill>
                <a:latin typeface="Cambria" panose="02040503050406030204" pitchFamily="18" charset="0"/>
              </a:rPr>
              <a:t>the tissue similarity </a:t>
            </a:r>
          </a:p>
        </p:txBody>
      </p:sp>
      <p:sp>
        <p:nvSpPr>
          <p:cNvPr id="6" name="Rectangle 5"/>
          <p:cNvSpPr/>
          <p:nvPr/>
        </p:nvSpPr>
        <p:spPr>
          <a:xfrm>
            <a:off x="133433" y="6550223"/>
            <a:ext cx="2583721" cy="307777"/>
          </a:xfrm>
          <a:prstGeom prst="rect">
            <a:avLst/>
          </a:prstGeom>
        </p:spPr>
        <p:txBody>
          <a:bodyPr wrap="none">
            <a:spAutoFit/>
          </a:bodyPr>
          <a:lstStyle/>
          <a:p>
            <a:r>
              <a:rPr lang="en-US" sz="1400" dirty="0" smtClean="0">
                <a:solidFill>
                  <a:srgbClr val="000000"/>
                </a:solidFill>
                <a:highlight>
                  <a:srgbClr val="FFFFFF"/>
                </a:highlight>
                <a:latin typeface="Arial" panose="020B0604020202020204" pitchFamily="34" charset="0"/>
                <a:ea typeface="Arial" panose="020B0604020202020204" pitchFamily="34" charset="0"/>
              </a:rPr>
              <a:t>Top </a:t>
            </a:r>
            <a:r>
              <a:rPr lang="en-US" sz="1400" dirty="0">
                <a:solidFill>
                  <a:srgbClr val="000000"/>
                </a:solidFill>
                <a:highlight>
                  <a:srgbClr val="FFFFFF"/>
                </a:highlight>
                <a:latin typeface="Arial" panose="020B0604020202020204" pitchFamily="34" charset="0"/>
                <a:ea typeface="Arial" panose="020B0604020202020204" pitchFamily="34" charset="0"/>
              </a:rPr>
              <a:t>15% most variable MHBs </a:t>
            </a:r>
            <a:endParaRPr lang="en-US" sz="1400" dirty="0"/>
          </a:p>
        </p:txBody>
      </p:sp>
      <p:sp>
        <p:nvSpPr>
          <p:cNvPr id="7" name="Rectangle 6"/>
          <p:cNvSpPr/>
          <p:nvPr/>
        </p:nvSpPr>
        <p:spPr>
          <a:xfrm>
            <a:off x="5551890" y="2984402"/>
            <a:ext cx="3374409" cy="584775"/>
          </a:xfrm>
          <a:prstGeom prst="rect">
            <a:avLst/>
          </a:prstGeom>
        </p:spPr>
        <p:txBody>
          <a:bodyPr wrap="square">
            <a:spAutoFit/>
          </a:bodyPr>
          <a:lstStyle/>
          <a:p>
            <a:r>
              <a:rPr lang="en-US" sz="1600" dirty="0" smtClean="0">
                <a:solidFill>
                  <a:srgbClr val="000000"/>
                </a:solidFill>
                <a:highlight>
                  <a:srgbClr val="FFFFFF"/>
                </a:highlight>
                <a:latin typeface="Arial" panose="020B0604020202020204" pitchFamily="34" charset="0"/>
                <a:ea typeface="Arial" panose="020B0604020202020204" pitchFamily="34" charset="0"/>
              </a:rPr>
              <a:t>Samples </a:t>
            </a:r>
            <a:r>
              <a:rPr lang="en-US" sz="1600" dirty="0">
                <a:solidFill>
                  <a:srgbClr val="000000"/>
                </a:solidFill>
                <a:highlight>
                  <a:srgbClr val="FFFFFF"/>
                </a:highlight>
                <a:latin typeface="Arial" panose="020B0604020202020204" pitchFamily="34" charset="0"/>
                <a:ea typeface="Arial" panose="020B0604020202020204" pitchFamily="34" charset="0"/>
              </a:rPr>
              <a:t>of the same tissue origin clustered together</a:t>
            </a:r>
            <a:endParaRPr lang="en-US" sz="1600" dirty="0"/>
          </a:p>
        </p:txBody>
      </p:sp>
      <p:sp>
        <p:nvSpPr>
          <p:cNvPr id="8" name="Rectangle 7"/>
          <p:cNvSpPr/>
          <p:nvPr/>
        </p:nvSpPr>
        <p:spPr>
          <a:xfrm>
            <a:off x="3736757" y="1826784"/>
            <a:ext cx="5011135" cy="307777"/>
          </a:xfrm>
          <a:prstGeom prst="rect">
            <a:avLst/>
          </a:prstGeom>
        </p:spPr>
        <p:txBody>
          <a:bodyPr wrap="square">
            <a:spAutoFit/>
          </a:bodyPr>
          <a:lstStyle/>
          <a:p>
            <a:pPr algn="ctr"/>
            <a:r>
              <a:rPr lang="en-US" sz="1400" dirty="0" smtClean="0">
                <a:solidFill>
                  <a:srgbClr val="000000"/>
                </a:solidFill>
                <a:latin typeface="Arial" panose="020B0604020202020204" pitchFamily="34" charset="0"/>
              </a:rPr>
              <a:t>Quantile Normalize and Batch effect elimination</a:t>
            </a:r>
            <a:endParaRPr lang="en-US" sz="1400" dirty="0">
              <a:solidFill>
                <a:srgbClr val="000000"/>
              </a:solidFill>
              <a:latin typeface="Arial" panose="020B0604020202020204" pitchFamily="34" charset="0"/>
            </a:endParaRPr>
          </a:p>
        </p:txBody>
      </p:sp>
      <p:sp>
        <p:nvSpPr>
          <p:cNvPr id="16" name="Rectangle 15"/>
          <p:cNvSpPr/>
          <p:nvPr/>
        </p:nvSpPr>
        <p:spPr>
          <a:xfrm>
            <a:off x="5551891" y="3688359"/>
            <a:ext cx="3374409" cy="584775"/>
          </a:xfrm>
          <a:prstGeom prst="rect">
            <a:avLst/>
          </a:prstGeom>
        </p:spPr>
        <p:txBody>
          <a:bodyPr wrap="square">
            <a:spAutoFit/>
          </a:bodyPr>
          <a:lstStyle/>
          <a:p>
            <a:r>
              <a:rPr lang="en-US" sz="1600" dirty="0" smtClean="0">
                <a:solidFill>
                  <a:srgbClr val="000000"/>
                </a:solidFill>
                <a:highlight>
                  <a:srgbClr val="FFFFFF"/>
                </a:highlight>
                <a:latin typeface="Arial" panose="020B0604020202020204" pitchFamily="34" charset="0"/>
                <a:ea typeface="Arial" panose="020B0604020202020204" pitchFamily="34" charset="0"/>
              </a:rPr>
              <a:t>Cancer and Stem cell are quite different with adult normal tissues. </a:t>
            </a:r>
            <a:endParaRPr lang="en-US" sz="1600" dirty="0"/>
          </a:p>
        </p:txBody>
      </p:sp>
      <p:sp>
        <p:nvSpPr>
          <p:cNvPr id="17" name="Down Arrow 16"/>
          <p:cNvSpPr/>
          <p:nvPr/>
        </p:nvSpPr>
        <p:spPr>
          <a:xfrm>
            <a:off x="6503518" y="4424621"/>
            <a:ext cx="1049153" cy="163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p:cNvSpPr/>
          <p:nvPr/>
        </p:nvSpPr>
        <p:spPr>
          <a:xfrm>
            <a:off x="5369042" y="5092198"/>
            <a:ext cx="3740104" cy="338554"/>
          </a:xfrm>
          <a:prstGeom prst="rect">
            <a:avLst/>
          </a:prstGeom>
        </p:spPr>
        <p:txBody>
          <a:bodyPr wrap="square">
            <a:spAutoFit/>
          </a:bodyPr>
          <a:lstStyle/>
          <a:p>
            <a:r>
              <a:rPr lang="en-US" sz="1600" dirty="0" smtClean="0">
                <a:solidFill>
                  <a:srgbClr val="000000"/>
                </a:solidFill>
                <a:highlight>
                  <a:srgbClr val="FFFFFF"/>
                </a:highlight>
                <a:latin typeface="Arial" panose="020B0604020202020204" pitchFamily="34" charset="0"/>
                <a:ea typeface="Arial" panose="020B0604020202020204" pitchFamily="34" charset="0"/>
              </a:rPr>
              <a:t>Tissue Mapping and Cancer Diagnosis</a:t>
            </a:r>
            <a:endParaRPr lang="en-US" sz="1600" dirty="0"/>
          </a:p>
        </p:txBody>
      </p:sp>
    </p:spTree>
    <p:extLst>
      <p:ext uri="{BB962C8B-B14F-4D97-AF65-F5344CB8AC3E}">
        <p14:creationId xmlns:p14="http://schemas.microsoft.com/office/powerpoint/2010/main" val="885278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2289</TotalTime>
  <Words>3039</Words>
  <Application>Microsoft Office PowerPoint</Application>
  <PresentationFormat>On-screen Show (4:3)</PresentationFormat>
  <Paragraphs>982</Paragraphs>
  <Slides>39</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Aldhabi</vt:lpstr>
      <vt:lpstr>Arial Unicode MS</vt:lpstr>
      <vt:lpstr>宋体</vt:lpstr>
      <vt:lpstr>微软雅黑</vt:lpstr>
      <vt:lpstr>Arial</vt:lpstr>
      <vt:lpstr>Calibri</vt:lpstr>
      <vt:lpstr>Calibri Light</vt:lpstr>
      <vt:lpstr>Cambria</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174</cp:revision>
  <dcterms:created xsi:type="dcterms:W3CDTF">2015-12-04T00:30:47Z</dcterms:created>
  <dcterms:modified xsi:type="dcterms:W3CDTF">2016-03-07T11:59:49Z</dcterms:modified>
</cp:coreProperties>
</file>