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677FE-B9C1-4929-BEAF-63DCEDB407F0}"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164C5-6B97-47F0-8C55-A551F2AF04CF}" type="slidenum">
              <a:rPr lang="en-US" smtClean="0"/>
              <a:t>‹#›</a:t>
            </a:fld>
            <a:endParaRPr lang="en-US"/>
          </a:p>
        </p:txBody>
      </p:sp>
    </p:spTree>
    <p:extLst>
      <p:ext uri="{BB962C8B-B14F-4D97-AF65-F5344CB8AC3E}">
        <p14:creationId xmlns:p14="http://schemas.microsoft.com/office/powerpoint/2010/main" val="341840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nature.com/nrc/journal/v12/n1/full/nrc3180.html#B215" TargetMode="External"/><Relationship Id="rId13" Type="http://schemas.openxmlformats.org/officeDocument/2006/relationships/hyperlink" Target="http://www.nature.com/nrc/journal/v12/n1/full/nrc3180.html#B220" TargetMode="External"/><Relationship Id="rId18" Type="http://schemas.openxmlformats.org/officeDocument/2006/relationships/hyperlink" Target="http://www.nature.com/nrc/journal/v12/n1/full/nrc3180.html#B225" TargetMode="External"/><Relationship Id="rId3" Type="http://schemas.openxmlformats.org/officeDocument/2006/relationships/hyperlink" Target="http://www.nature.com/nrc/journal/v12/n1/full/nrc3180.html#B210" TargetMode="External"/><Relationship Id="rId7" Type="http://schemas.openxmlformats.org/officeDocument/2006/relationships/hyperlink" Target="http://www.nature.com/nrc/journal/v12/n1/full/nrc3180.html#B214" TargetMode="External"/><Relationship Id="rId12" Type="http://schemas.openxmlformats.org/officeDocument/2006/relationships/hyperlink" Target="http://www.nature.com/nrc/journal/v12/n1/full/nrc3180.html#B219" TargetMode="External"/><Relationship Id="rId17" Type="http://schemas.openxmlformats.org/officeDocument/2006/relationships/hyperlink" Target="http://www.nature.com/nrc/journal/v12/n1/full/nrc3180.html#B224" TargetMode="External"/><Relationship Id="rId2" Type="http://schemas.openxmlformats.org/officeDocument/2006/relationships/slide" Target="../slides/slide3.xml"/><Relationship Id="rId16" Type="http://schemas.openxmlformats.org/officeDocument/2006/relationships/hyperlink" Target="http://www.nature.com/nrc/journal/v12/n1/full/nrc3180.html#B223" TargetMode="External"/><Relationship Id="rId1" Type="http://schemas.openxmlformats.org/officeDocument/2006/relationships/notesMaster" Target="../notesMasters/notesMaster1.xml"/><Relationship Id="rId6" Type="http://schemas.openxmlformats.org/officeDocument/2006/relationships/hyperlink" Target="http://www.nature.com/nrc/journal/v12/n1/full/nrc3180.html#B213" TargetMode="External"/><Relationship Id="rId11" Type="http://schemas.openxmlformats.org/officeDocument/2006/relationships/hyperlink" Target="http://www.nature.com/nrc/journal/v12/n1/full/nrc3180.html#B218" TargetMode="External"/><Relationship Id="rId5" Type="http://schemas.openxmlformats.org/officeDocument/2006/relationships/hyperlink" Target="http://www.nature.com/nrc/journal/v12/n1/full/nrc3180.html#B212" TargetMode="External"/><Relationship Id="rId15" Type="http://schemas.openxmlformats.org/officeDocument/2006/relationships/hyperlink" Target="http://www.nature.com/nrc/journal/v12/n1/full/nrc3180.html#B222" TargetMode="External"/><Relationship Id="rId10" Type="http://schemas.openxmlformats.org/officeDocument/2006/relationships/hyperlink" Target="http://www.nature.com/nrc/journal/v12/n1/full/nrc3180.html#B217" TargetMode="External"/><Relationship Id="rId4" Type="http://schemas.openxmlformats.org/officeDocument/2006/relationships/hyperlink" Target="http://www.nature.com/nrc/journal/v12/n1/full/nrc3180.html#B211" TargetMode="External"/><Relationship Id="rId9" Type="http://schemas.openxmlformats.org/officeDocument/2006/relationships/hyperlink" Target="http://www.nature.com/nrc/journal/v12/n1/full/nrc3180.html#B216" TargetMode="External"/><Relationship Id="rId14" Type="http://schemas.openxmlformats.org/officeDocument/2006/relationships/hyperlink" Target="http://www.nature.com/nrc/journal/v12/n1/full/nrc3180.html#B22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tsjournals.org/doi/full/10.1513/pats.200803-025H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Metastasis requires several steps, each of which presents an opportunity for new therapies. First, metastatic cells must break free from the primary </a:t>
            </a:r>
            <a:r>
              <a:rPr lang="en-US" sz="1200" b="0" i="0" kern="1200" dirty="0" err="1">
                <a:solidFill>
                  <a:schemeClr val="tx1"/>
                </a:solidFill>
                <a:effectLst/>
                <a:latin typeface="+mn-lt"/>
                <a:ea typeface="+mn-ea"/>
                <a:cs typeface="+mn-cs"/>
              </a:rPr>
              <a:t>tumour</a:t>
            </a:r>
            <a:r>
              <a:rPr lang="en-US" sz="1200" b="0" i="0" kern="1200" dirty="0">
                <a:solidFill>
                  <a:schemeClr val="tx1"/>
                </a:solidFill>
                <a:effectLst/>
                <a:latin typeface="+mn-lt"/>
                <a:ea typeface="+mn-ea"/>
                <a:cs typeface="+mn-cs"/>
              </a:rPr>
              <a:t>. To accomplish this, cancer cells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reduce adhesion to </a:t>
            </a:r>
            <a:r>
              <a:rPr lang="en-US" sz="1200" b="0" i="0" kern="1200" dirty="0" err="1">
                <a:solidFill>
                  <a:schemeClr val="tx1"/>
                </a:solidFill>
                <a:effectLst/>
                <a:latin typeface="+mn-lt"/>
                <a:ea typeface="+mn-ea"/>
                <a:cs typeface="+mn-cs"/>
              </a:rPr>
              <a:t>neighbouring</a:t>
            </a:r>
            <a:r>
              <a:rPr lang="en-US" sz="1200" b="0" i="0" kern="1200" dirty="0">
                <a:solidFill>
                  <a:schemeClr val="tx1"/>
                </a:solidFill>
                <a:effectLst/>
                <a:latin typeface="+mn-lt"/>
                <a:ea typeface="+mn-ea"/>
                <a:cs typeface="+mn-cs"/>
              </a:rPr>
              <a:t> cells and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clear a path for migration into the vasculature-rich stroma</a:t>
            </a:r>
            <a:r>
              <a:rPr lang="en-US" sz="1200" b="0" i="0" kern="1200" baseline="30000" dirty="0">
                <a:solidFill>
                  <a:schemeClr val="tx1"/>
                </a:solidFill>
                <a:effectLst/>
                <a:latin typeface="+mn-lt"/>
                <a:ea typeface="+mn-ea"/>
                <a:cs typeface="+mn-cs"/>
                <a:hlinkClick r:id="rId3"/>
              </a:rPr>
              <a:t>210, </a:t>
            </a:r>
            <a:r>
              <a:rPr lang="en-US" sz="1200" b="0" i="0" kern="1200" baseline="30000" dirty="0">
                <a:solidFill>
                  <a:schemeClr val="tx1"/>
                </a:solidFill>
                <a:effectLst/>
                <a:latin typeface="+mn-lt"/>
                <a:ea typeface="+mn-ea"/>
                <a:cs typeface="+mn-cs"/>
                <a:hlinkClick r:id="rId4"/>
              </a:rPr>
              <a:t>211, </a:t>
            </a:r>
            <a:r>
              <a:rPr lang="en-US" sz="1200" b="0" i="0" kern="1200" baseline="30000" dirty="0">
                <a:solidFill>
                  <a:schemeClr val="tx1"/>
                </a:solidFill>
                <a:effectLst/>
                <a:latin typeface="+mn-lt"/>
                <a:ea typeface="+mn-ea"/>
                <a:cs typeface="+mn-cs"/>
                <a:hlinkClick r:id="rId5"/>
              </a:rPr>
              <a:t>212, </a:t>
            </a:r>
            <a:r>
              <a:rPr lang="en-US" sz="1200" b="0" i="0" kern="1200" baseline="30000" dirty="0">
                <a:solidFill>
                  <a:schemeClr val="tx1"/>
                </a:solidFill>
                <a:effectLst/>
                <a:latin typeface="+mn-lt"/>
                <a:ea typeface="+mn-ea"/>
                <a:cs typeface="+mn-cs"/>
                <a:hlinkClick r:id="rId6"/>
              </a:rPr>
              <a:t>213</a:t>
            </a:r>
            <a:r>
              <a:rPr lang="en-US" sz="1200" b="0" i="0" kern="1200" dirty="0">
                <a:solidFill>
                  <a:schemeClr val="tx1"/>
                </a:solidFill>
                <a:effectLst/>
                <a:latin typeface="+mn-lt"/>
                <a:ea typeface="+mn-ea"/>
                <a:cs typeface="+mn-cs"/>
              </a:rPr>
              <a:t>. Once at the vasculature, cells can freely enter the bloodstream if the vasculature is discontinuous, such as in certain regions of the liver, bone marrow and kidneys. </a:t>
            </a:r>
            <a:r>
              <a:rPr lang="en-US" sz="1200" b="0" i="0" kern="1200" dirty="0" err="1">
                <a:solidFill>
                  <a:schemeClr val="tx1"/>
                </a:solidFill>
                <a:effectLst/>
                <a:latin typeface="+mn-lt"/>
                <a:ea typeface="+mn-ea"/>
                <a:cs typeface="+mn-cs"/>
              </a:rPr>
              <a:t>Intravasation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is required if the vasculature is continuous; cells either cause endothelial cell retraction by releasing compounds such as vascular endothelial growth factor (VEGF) or endothelial cell death by releasing reactive oxygen species and factors including matrix metalloproteinases (MMPs)</a:t>
            </a:r>
            <a:r>
              <a:rPr lang="en-US" sz="1200" b="0" i="0" kern="1200" baseline="30000" dirty="0">
                <a:solidFill>
                  <a:schemeClr val="tx1"/>
                </a:solidFill>
                <a:effectLst/>
                <a:latin typeface="+mn-lt"/>
                <a:ea typeface="+mn-ea"/>
                <a:cs typeface="+mn-cs"/>
                <a:hlinkClick r:id="rId7"/>
              </a:rPr>
              <a:t>214, </a:t>
            </a:r>
            <a:r>
              <a:rPr lang="en-US" sz="1200" b="0" i="0" kern="1200" baseline="30000" dirty="0">
                <a:solidFill>
                  <a:schemeClr val="tx1"/>
                </a:solidFill>
                <a:effectLst/>
                <a:latin typeface="+mn-lt"/>
                <a:ea typeface="+mn-ea"/>
                <a:cs typeface="+mn-cs"/>
                <a:hlinkClick r:id="rId8"/>
              </a:rPr>
              <a:t>215</a:t>
            </a:r>
            <a:r>
              <a:rPr lang="en-US" sz="1200" b="0" i="0" kern="1200" dirty="0">
                <a:solidFill>
                  <a:schemeClr val="tx1"/>
                </a:solidFill>
                <a:effectLst/>
                <a:latin typeface="+mn-lt"/>
                <a:ea typeface="+mn-ea"/>
                <a:cs typeface="+mn-cs"/>
              </a:rPr>
              <a:t>. In the bloodstream, cancer cell distribution is determined by blood flow and interactions between cancer cells and the secondary organs that they colonize: cells can get trapped in narrow capillary beds, such as those of the lung and liver, and can also express receptors that bind to metastasis-supporting sites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or to platelets (</a:t>
            </a: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which protect the cancer cells from the immune system</a:t>
            </a:r>
            <a:r>
              <a:rPr lang="en-US" sz="1200" b="0" i="0" kern="1200" baseline="30000" dirty="0">
                <a:solidFill>
                  <a:schemeClr val="tx1"/>
                </a:solidFill>
                <a:effectLst/>
                <a:latin typeface="+mn-lt"/>
                <a:ea typeface="+mn-ea"/>
                <a:cs typeface="+mn-cs"/>
                <a:hlinkClick r:id="rId9"/>
              </a:rPr>
              <a:t>216, </a:t>
            </a:r>
            <a:r>
              <a:rPr lang="en-US" sz="1200" b="0" i="0" kern="1200" baseline="30000" dirty="0">
                <a:solidFill>
                  <a:schemeClr val="tx1"/>
                </a:solidFill>
                <a:effectLst/>
                <a:latin typeface="+mn-lt"/>
                <a:ea typeface="+mn-ea"/>
                <a:cs typeface="+mn-cs"/>
                <a:hlinkClick r:id="rId10"/>
              </a:rPr>
              <a:t>217, </a:t>
            </a:r>
            <a:r>
              <a:rPr lang="en-US" sz="1200" b="0" i="0" kern="1200" baseline="30000" dirty="0">
                <a:solidFill>
                  <a:schemeClr val="tx1"/>
                </a:solidFill>
                <a:effectLst/>
                <a:latin typeface="+mn-lt"/>
                <a:ea typeface="+mn-ea"/>
                <a:cs typeface="+mn-cs"/>
                <a:hlinkClick r:id="rId11"/>
              </a:rPr>
              <a:t>218, </a:t>
            </a:r>
            <a:r>
              <a:rPr lang="en-US" sz="1200" b="0" i="0" kern="1200" baseline="30000" dirty="0">
                <a:solidFill>
                  <a:schemeClr val="tx1"/>
                </a:solidFill>
                <a:effectLst/>
                <a:latin typeface="+mn-lt"/>
                <a:ea typeface="+mn-ea"/>
                <a:cs typeface="+mn-cs"/>
                <a:hlinkClick r:id="rId12"/>
              </a:rPr>
              <a:t>219, </a:t>
            </a:r>
            <a:r>
              <a:rPr lang="en-US" sz="1200" b="0" i="0" kern="1200" baseline="30000" dirty="0">
                <a:solidFill>
                  <a:schemeClr val="tx1"/>
                </a:solidFill>
                <a:effectLst/>
                <a:latin typeface="+mn-lt"/>
                <a:ea typeface="+mn-ea"/>
                <a:cs typeface="+mn-cs"/>
                <a:hlinkClick r:id="rId13"/>
              </a:rPr>
              <a:t>220</a:t>
            </a:r>
            <a:r>
              <a:rPr lang="en-US" sz="1200" b="0" i="0" kern="1200" dirty="0">
                <a:solidFill>
                  <a:schemeClr val="tx1"/>
                </a:solidFill>
                <a:effectLst/>
                <a:latin typeface="+mn-lt"/>
                <a:ea typeface="+mn-ea"/>
                <a:cs typeface="+mn-cs"/>
              </a:rPr>
              <a:t>. Cancer cells can circulate for more than 2 hours, suggesting that they do not always become lodged in the first capillary beds that they reach</a:t>
            </a:r>
            <a:r>
              <a:rPr lang="en-US" sz="1200" b="0" i="0" kern="1200" baseline="30000" dirty="0">
                <a:solidFill>
                  <a:schemeClr val="tx1"/>
                </a:solidFill>
                <a:effectLst/>
                <a:latin typeface="+mn-lt"/>
                <a:ea typeface="+mn-ea"/>
                <a:cs typeface="+mn-cs"/>
                <a:hlinkClick r:id="rId14"/>
              </a:rPr>
              <a:t>221</a:t>
            </a:r>
            <a:r>
              <a:rPr lang="en-US" sz="1200" b="0" i="0" kern="1200" dirty="0">
                <a:solidFill>
                  <a:schemeClr val="tx1"/>
                </a:solidFill>
                <a:effectLst/>
                <a:latin typeface="+mn-lt"/>
                <a:ea typeface="+mn-ea"/>
                <a:cs typeface="+mn-cs"/>
              </a:rPr>
              <a:t>. After reaching the secondary site, cancer cells can exit the bloodstream (</a:t>
            </a:r>
            <a:r>
              <a:rPr lang="en-US" sz="1200" b="1" i="0"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 by inducing endothelial cell retraction or death</a:t>
            </a:r>
            <a:r>
              <a:rPr lang="en-US" sz="1200" b="0" i="0" kern="1200" baseline="30000" dirty="0">
                <a:solidFill>
                  <a:schemeClr val="tx1"/>
                </a:solidFill>
                <a:effectLst/>
                <a:latin typeface="+mn-lt"/>
                <a:ea typeface="+mn-ea"/>
                <a:cs typeface="+mn-cs"/>
                <a:hlinkClick r:id="rId15"/>
              </a:rPr>
              <a:t>222,</a:t>
            </a:r>
            <a:r>
              <a:rPr lang="en-US" sz="1200" b="0" i="0" kern="1200" baseline="30000" dirty="0">
                <a:solidFill>
                  <a:schemeClr val="tx1"/>
                </a:solidFill>
                <a:effectLst/>
                <a:latin typeface="+mn-lt"/>
                <a:ea typeface="+mn-ea"/>
                <a:cs typeface="+mn-cs"/>
                <a:hlinkClick r:id="rId16"/>
              </a:rPr>
              <a:t>223</a:t>
            </a:r>
            <a:r>
              <a:rPr lang="en-US" sz="1200" b="0" i="0" kern="1200" dirty="0">
                <a:solidFill>
                  <a:schemeClr val="tx1"/>
                </a:solidFill>
                <a:effectLst/>
                <a:latin typeface="+mn-lt"/>
                <a:ea typeface="+mn-ea"/>
                <a:cs typeface="+mn-cs"/>
              </a:rPr>
              <a:t>. To proliferate in the secondary site, cancer cells co-opt the local environment by releasing pro-inflammatory compounds and proteinases that induce their </a:t>
            </a:r>
            <a:r>
              <a:rPr lang="en-US" sz="1200" b="0" i="0" kern="1200" dirty="0" err="1">
                <a:solidFill>
                  <a:schemeClr val="tx1"/>
                </a:solidFill>
                <a:effectLst/>
                <a:latin typeface="+mn-lt"/>
                <a:ea typeface="+mn-ea"/>
                <a:cs typeface="+mn-cs"/>
              </a:rPr>
              <a:t>neighbours</a:t>
            </a:r>
            <a:r>
              <a:rPr lang="en-US" sz="1200" b="0" i="0" kern="1200" dirty="0">
                <a:solidFill>
                  <a:schemeClr val="tx1"/>
                </a:solidFill>
                <a:effectLst/>
                <a:latin typeface="+mn-lt"/>
                <a:ea typeface="+mn-ea"/>
                <a:cs typeface="+mn-cs"/>
              </a:rPr>
              <a:t> to release growth factors</a:t>
            </a:r>
            <a:r>
              <a:rPr lang="en-US" sz="1200" b="0" i="0" kern="1200" baseline="30000" dirty="0">
                <a:solidFill>
                  <a:schemeClr val="tx1"/>
                </a:solidFill>
                <a:effectLst/>
                <a:latin typeface="+mn-lt"/>
                <a:ea typeface="+mn-ea"/>
                <a:cs typeface="+mn-cs"/>
                <a:hlinkClick r:id="rId17"/>
              </a:rPr>
              <a:t>224, </a:t>
            </a:r>
            <a:r>
              <a:rPr lang="en-US" sz="1200" b="0" i="0" kern="1200" baseline="30000" dirty="0">
                <a:solidFill>
                  <a:schemeClr val="tx1"/>
                </a:solidFill>
                <a:effectLst/>
                <a:latin typeface="+mn-lt"/>
                <a:ea typeface="+mn-ea"/>
                <a:cs typeface="+mn-cs"/>
                <a:hlinkClick r:id="rId18"/>
              </a:rPr>
              <a:t>225</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a:t>
            </a:r>
            <a:r>
              <a:rPr lang="en-US" sz="1200" b="0" i="0"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3</a:t>
            </a:fld>
            <a:endParaRPr lang="en-US"/>
          </a:p>
        </p:txBody>
      </p:sp>
    </p:spTree>
    <p:extLst>
      <p:ext uri="{BB962C8B-B14F-4D97-AF65-F5344CB8AC3E}">
        <p14:creationId xmlns:p14="http://schemas.microsoft.com/office/powerpoint/2010/main" val="414003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4</a:t>
            </a:fld>
            <a:endParaRPr lang="en-US"/>
          </a:p>
        </p:txBody>
      </p:sp>
    </p:spTree>
    <p:extLst>
      <p:ext uri="{BB962C8B-B14F-4D97-AF65-F5344CB8AC3E}">
        <p14:creationId xmlns:p14="http://schemas.microsoft.com/office/powerpoint/2010/main" val="69066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5</a:t>
            </a:fld>
            <a:endParaRPr lang="en-US"/>
          </a:p>
        </p:txBody>
      </p:sp>
    </p:spTree>
    <p:extLst>
      <p:ext uri="{BB962C8B-B14F-4D97-AF65-F5344CB8AC3E}">
        <p14:creationId xmlns:p14="http://schemas.microsoft.com/office/powerpoint/2010/main" val="55458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6</a:t>
            </a:fld>
            <a:endParaRPr lang="en-US"/>
          </a:p>
        </p:txBody>
      </p:sp>
    </p:spTree>
    <p:extLst>
      <p:ext uri="{BB962C8B-B14F-4D97-AF65-F5344CB8AC3E}">
        <p14:creationId xmlns:p14="http://schemas.microsoft.com/office/powerpoint/2010/main" val="29153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7</a:t>
            </a:fld>
            <a:endParaRPr lang="en-US"/>
          </a:p>
        </p:txBody>
      </p:sp>
    </p:spTree>
    <p:extLst>
      <p:ext uri="{BB962C8B-B14F-4D97-AF65-F5344CB8AC3E}">
        <p14:creationId xmlns:p14="http://schemas.microsoft.com/office/powerpoint/2010/main" val="84716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dirty="0"/>
              <a:t>We</a:t>
            </a:r>
            <a:r>
              <a:rPr lang="en-US" sz="4400" baseline="0" dirty="0"/>
              <a:t> downloaded the </a:t>
            </a:r>
            <a:r>
              <a:rPr lang="en-US" sz="4400" baseline="0" dirty="0" err="1"/>
              <a:t>fastq</a:t>
            </a:r>
            <a:r>
              <a:rPr lang="en-US" sz="4400" baseline="0" dirty="0"/>
              <a:t>, make the alignment and then get the </a:t>
            </a:r>
            <a:r>
              <a:rPr lang="en-US" sz="4400" baseline="0" dirty="0" err="1"/>
              <a:t>hapinfo</a:t>
            </a:r>
            <a:r>
              <a:rPr lang="en-US" sz="4400" baseline="0" dirty="0"/>
              <a:t> and corresponding methylation haplotype load matrix and with our tissue-of-origin mapping model, we can try to predict which kind of tissue it is</a:t>
            </a:r>
            <a:endParaRPr lang="en-US" sz="4400" dirty="0"/>
          </a:p>
        </p:txBody>
      </p:sp>
      <p:sp>
        <p:nvSpPr>
          <p:cNvPr id="4" name="Slide Number Placeholder 3"/>
          <p:cNvSpPr>
            <a:spLocks noGrp="1"/>
          </p:cNvSpPr>
          <p:nvPr>
            <p:ph type="sldNum" sz="quarter" idx="10"/>
          </p:nvPr>
        </p:nvSpPr>
        <p:spPr/>
        <p:txBody>
          <a:bodyPr/>
          <a:lstStyle/>
          <a:p>
            <a:fld id="{111C78B4-F17D-4A73-979A-D04AB879902E}" type="slidenum">
              <a:rPr lang="en-US" smtClean="0"/>
              <a:t>8</a:t>
            </a:fld>
            <a:endParaRPr lang="en-US"/>
          </a:p>
        </p:txBody>
      </p:sp>
    </p:spTree>
    <p:extLst>
      <p:ext uri="{BB962C8B-B14F-4D97-AF65-F5344CB8AC3E}">
        <p14:creationId xmlns:p14="http://schemas.microsoft.com/office/powerpoint/2010/main" val="410246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9</a:t>
            </a:fld>
            <a:endParaRPr lang="en-US"/>
          </a:p>
        </p:txBody>
      </p:sp>
    </p:spTree>
    <p:extLst>
      <p:ext uri="{BB962C8B-B14F-4D97-AF65-F5344CB8AC3E}">
        <p14:creationId xmlns:p14="http://schemas.microsoft.com/office/powerpoint/2010/main" val="146279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respiratory tract uses approximately 40 different resident cell types (</a:t>
            </a:r>
            <a:r>
              <a:rPr lang="en-US" sz="1200" b="0" i="0" kern="1200" dirty="0">
                <a:solidFill>
                  <a:schemeClr val="tx1"/>
                </a:solidFill>
                <a:effectLst/>
                <a:latin typeface="+mn-lt"/>
                <a:ea typeface="+mn-ea"/>
                <a:cs typeface="+mn-cs"/>
                <a:hlinkClick r:id="rId3"/>
              </a:rPr>
              <a:t>Table 1</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10</a:t>
            </a:fld>
            <a:endParaRPr lang="en-US"/>
          </a:p>
        </p:txBody>
      </p:sp>
    </p:spTree>
    <p:extLst>
      <p:ext uri="{BB962C8B-B14F-4D97-AF65-F5344CB8AC3E}">
        <p14:creationId xmlns:p14="http://schemas.microsoft.com/office/powerpoint/2010/main" val="33456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11</a:t>
            </a:fld>
            <a:endParaRPr lang="en-US"/>
          </a:p>
        </p:txBody>
      </p:sp>
    </p:spTree>
    <p:extLst>
      <p:ext uri="{BB962C8B-B14F-4D97-AF65-F5344CB8AC3E}">
        <p14:creationId xmlns:p14="http://schemas.microsoft.com/office/powerpoint/2010/main" val="313427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C3AB9D-2DED-4690-95F0-57216291FA2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110005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C3AB9D-2DED-4690-95F0-57216291FA2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323636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C3AB9D-2DED-4690-95F0-57216291FA2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292622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C3AB9D-2DED-4690-95F0-57216291FA2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220960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C3AB9D-2DED-4690-95F0-57216291FA2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23208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C3AB9D-2DED-4690-95F0-57216291FA2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4537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C3AB9D-2DED-4690-95F0-57216291FA2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206845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C3AB9D-2DED-4690-95F0-57216291FA28}"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138380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3AB9D-2DED-4690-95F0-57216291FA28}"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171175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C3AB9D-2DED-4690-95F0-57216291FA2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38402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C3AB9D-2DED-4690-95F0-57216291FA28}"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6A41B-86CC-4E38-B7FB-5C0C14C2AA1A}" type="slidenum">
              <a:rPr lang="en-US" smtClean="0"/>
              <a:t>‹#›</a:t>
            </a:fld>
            <a:endParaRPr lang="en-US"/>
          </a:p>
        </p:txBody>
      </p:sp>
    </p:spTree>
    <p:extLst>
      <p:ext uri="{BB962C8B-B14F-4D97-AF65-F5344CB8AC3E}">
        <p14:creationId xmlns:p14="http://schemas.microsoft.com/office/powerpoint/2010/main" val="141657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3AB9D-2DED-4690-95F0-57216291FA28}" type="datetimeFigureOut">
              <a:rPr lang="en-US" smtClean="0"/>
              <a:t>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6A41B-86CC-4E38-B7FB-5C0C14C2AA1A}" type="slidenum">
              <a:rPr lang="en-US" smtClean="0"/>
              <a:t>‹#›</a:t>
            </a:fld>
            <a:endParaRPr lang="en-US"/>
          </a:p>
        </p:txBody>
      </p:sp>
    </p:spTree>
    <p:extLst>
      <p:ext uri="{BB962C8B-B14F-4D97-AF65-F5344CB8AC3E}">
        <p14:creationId xmlns:p14="http://schemas.microsoft.com/office/powerpoint/2010/main" val="4210644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hyperlink" Target="http://www.blueprint-epigenome.eu/UserFiles/file/cell%20types%20images%20etc/Haematopoiesis_original.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geo/query/acc.cgi?acc=GSM1279514"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2352" y="421346"/>
            <a:ext cx="8440616" cy="830997"/>
          </a:xfrm>
          <a:prstGeom prst="rect">
            <a:avLst/>
          </a:prstGeom>
        </p:spPr>
        <p:txBody>
          <a:bodyPr wrap="square">
            <a:spAutoFit/>
          </a:bodyPr>
          <a:lstStyle/>
          <a:p>
            <a:pPr algn="ctr"/>
            <a:r>
              <a:rPr lang="en-US" sz="2400" b="1" dirty="0">
                <a:latin typeface="Calibri" panose="020F0502020204030204" pitchFamily="34" charset="0"/>
                <a:ea typeface="Times New Roman" panose="02020603050405020304" pitchFamily="18" charset="0"/>
                <a:cs typeface="Arial" panose="020B0604020202020204" pitchFamily="34" charset="0"/>
              </a:rPr>
              <a:t>Possible questions to Review and Find more evidence to support our conclusion and approach</a:t>
            </a:r>
            <a:endParaRPr lang="en-US" sz="2400" dirty="0"/>
          </a:p>
        </p:txBody>
      </p:sp>
      <p:sp>
        <p:nvSpPr>
          <p:cNvPr id="3" name="Rectangle 2"/>
          <p:cNvSpPr/>
          <p:nvPr/>
        </p:nvSpPr>
        <p:spPr>
          <a:xfrm>
            <a:off x="1852352" y="2195501"/>
            <a:ext cx="8440616" cy="1366528"/>
          </a:xfrm>
          <a:prstGeom prst="rect">
            <a:avLst/>
          </a:prstGeom>
        </p:spPr>
        <p:txBody>
          <a:bodyPr wrap="square">
            <a:spAutoFit/>
          </a:bodyPr>
          <a:lstStyle/>
          <a:p>
            <a:pPr algn="ctr">
              <a:lnSpc>
                <a:spcPct val="115000"/>
              </a:lnSpc>
            </a:pPr>
            <a:r>
              <a:rPr lang="en-US" sz="2400" b="1" kern="0" dirty="0">
                <a:solidFill>
                  <a:srgbClr val="00000A"/>
                </a:solidFill>
                <a:latin typeface="Arial" panose="020B0604020202020204" pitchFamily="34" charset="0"/>
                <a:ea typeface="Arial" panose="020B0604020202020204" pitchFamily="34" charset="0"/>
              </a:rPr>
              <a:t>Deconvolution of epigenetic heterogeneity in human tissues and plasma DNA by tightly coupled </a:t>
            </a:r>
            <a:r>
              <a:rPr lang="en-US" sz="2400" b="1" kern="0" dirty="0" err="1">
                <a:solidFill>
                  <a:srgbClr val="00000A"/>
                </a:solidFill>
                <a:latin typeface="Arial" panose="020B0604020202020204" pitchFamily="34" charset="0"/>
                <a:ea typeface="Arial" panose="020B0604020202020204" pitchFamily="34" charset="0"/>
              </a:rPr>
              <a:t>CpG</a:t>
            </a:r>
            <a:r>
              <a:rPr lang="en-US" sz="2400" b="1" kern="0" dirty="0">
                <a:solidFill>
                  <a:srgbClr val="00000A"/>
                </a:solidFill>
                <a:latin typeface="Arial" panose="020B0604020202020204" pitchFamily="34" charset="0"/>
                <a:ea typeface="Arial" panose="020B0604020202020204" pitchFamily="34" charset="0"/>
              </a:rPr>
              <a:t> methylation.</a:t>
            </a:r>
            <a:endParaRPr lang="en-US" sz="4800" b="1" kern="0" dirty="0">
              <a:solidFill>
                <a:srgbClr val="00000A"/>
              </a:solidFill>
              <a:latin typeface="Calibri" panose="020F0502020204030204" pitchFamily="34" charset="0"/>
            </a:endParaRPr>
          </a:p>
        </p:txBody>
      </p:sp>
      <p:sp>
        <p:nvSpPr>
          <p:cNvPr id="4" name="Rectangle 3"/>
          <p:cNvSpPr/>
          <p:nvPr/>
        </p:nvSpPr>
        <p:spPr>
          <a:xfrm>
            <a:off x="6527314" y="4706525"/>
            <a:ext cx="5250830" cy="517065"/>
          </a:xfrm>
          <a:prstGeom prst="rect">
            <a:avLst/>
          </a:prstGeom>
        </p:spPr>
        <p:txBody>
          <a:bodyPr wrap="square">
            <a:spAutoFit/>
          </a:bodyPr>
          <a:lstStyle/>
          <a:p>
            <a:pPr algn="ctr">
              <a:lnSpc>
                <a:spcPct val="115000"/>
              </a:lnSpc>
            </a:pPr>
            <a:r>
              <a:rPr lang="en-US" sz="2400" b="1" kern="0" dirty="0">
                <a:solidFill>
                  <a:srgbClr val="00000A"/>
                </a:solidFill>
                <a:latin typeface="Arial" panose="020B0604020202020204" pitchFamily="34" charset="0"/>
                <a:ea typeface="Arial" panose="020B0604020202020204" pitchFamily="34" charset="0"/>
              </a:rPr>
              <a:t>Nature Genetics, SEP 24</a:t>
            </a:r>
            <a:r>
              <a:rPr lang="en-US" sz="2400" b="1" kern="0" baseline="30000" dirty="0">
                <a:solidFill>
                  <a:srgbClr val="00000A"/>
                </a:solidFill>
                <a:latin typeface="Arial" panose="020B0604020202020204" pitchFamily="34" charset="0"/>
                <a:ea typeface="Arial" panose="020B0604020202020204" pitchFamily="34" charset="0"/>
              </a:rPr>
              <a:t>th</a:t>
            </a:r>
            <a:r>
              <a:rPr lang="en-US" sz="2400" b="1" kern="0" dirty="0">
                <a:solidFill>
                  <a:srgbClr val="00000A"/>
                </a:solidFill>
                <a:latin typeface="Arial" panose="020B0604020202020204" pitchFamily="34" charset="0"/>
                <a:ea typeface="Arial" panose="020B0604020202020204" pitchFamily="34" charset="0"/>
              </a:rPr>
              <a:t>/2016</a:t>
            </a:r>
            <a:endParaRPr lang="en-US" sz="4800" b="1" kern="0" dirty="0">
              <a:solidFill>
                <a:srgbClr val="00000A"/>
              </a:solidFill>
              <a:latin typeface="Calibri" panose="020F0502020204030204" pitchFamily="34" charset="0"/>
            </a:endParaRPr>
          </a:p>
        </p:txBody>
      </p:sp>
    </p:spTree>
    <p:extLst>
      <p:ext uri="{BB962C8B-B14F-4D97-AF65-F5344CB8AC3E}">
        <p14:creationId xmlns:p14="http://schemas.microsoft.com/office/powerpoint/2010/main" val="12161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1" y="4335281"/>
            <a:ext cx="7623042" cy="2358113"/>
          </a:xfrm>
          <a:prstGeom prst="rect">
            <a:avLst/>
          </a:prstGeom>
        </p:spPr>
      </p:pic>
      <p:pic>
        <p:nvPicPr>
          <p:cNvPr id="1026" name="Picture 2" descr="https://upload.wikimedia.org/wikipedia/commons/thumb/9/92/Hepatic_structure2.svg/420px-Hepatic_structure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761" y="2202861"/>
            <a:ext cx="4491529" cy="2021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2856" y="1466257"/>
            <a:ext cx="10260419" cy="369332"/>
          </a:xfrm>
          <a:prstGeom prst="rect">
            <a:avLst/>
          </a:prstGeom>
        </p:spPr>
        <p:txBody>
          <a:bodyPr wrap="square">
            <a:spAutoFit/>
          </a:bodyPr>
          <a:lstStyle/>
          <a:p>
            <a:r>
              <a:rPr lang="en-US" dirty="0">
                <a:solidFill>
                  <a:srgbClr val="333333"/>
                </a:solidFill>
                <a:latin typeface="Arial" panose="020B0604020202020204" pitchFamily="34" charset="0"/>
                <a:cs typeface="Arial" panose="020B0604020202020204" pitchFamily="34" charset="0"/>
              </a:rPr>
              <a:t>Bronchioles and alveoli epithelial cells, smooth muscle cells (40+ different kinds cells)</a:t>
            </a:r>
            <a:endParaRPr lang="en-US" dirty="0">
              <a:latin typeface="Arial" panose="020B0604020202020204" pitchFamily="34" charset="0"/>
              <a:cs typeface="Arial" panose="020B0604020202020204" pitchFamily="34" charset="0"/>
            </a:endParaRPr>
          </a:p>
        </p:txBody>
      </p:sp>
      <p:pic>
        <p:nvPicPr>
          <p:cNvPr id="4" name="Picture 2" descr="https://upload.wikimedia.org/wikipedia/commons/thumb/4/46/Alveolus_diagram.svg/240px-Alveolus_diagram.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520" y="1903389"/>
            <a:ext cx="3169731" cy="2364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2856" y="1007553"/>
            <a:ext cx="10260419" cy="369332"/>
          </a:xfrm>
          <a:prstGeom prst="rect">
            <a:avLst/>
          </a:prstGeom>
        </p:spPr>
        <p:txBody>
          <a:bodyPr wrap="square">
            <a:spAutoFit/>
          </a:bodyPr>
          <a:lstStyle/>
          <a:p>
            <a:r>
              <a:rPr lang="en-US" dirty="0">
                <a:solidFill>
                  <a:srgbClr val="333333"/>
                </a:solidFill>
                <a:latin typeface="Arial" panose="020B0604020202020204" pitchFamily="34" charset="0"/>
                <a:cs typeface="Arial" panose="020B0604020202020204" pitchFamily="34" charset="0"/>
              </a:rPr>
              <a:t>Human Tissues Are tremendous Cell Mixture</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760520" y="464130"/>
            <a:ext cx="7190509" cy="461665"/>
          </a:xfrm>
          <a:prstGeom prst="rect">
            <a:avLst/>
          </a:prstGeom>
        </p:spPr>
        <p:txBody>
          <a:bodyPr wrap="square">
            <a:spAutoFit/>
          </a:bodyPr>
          <a:lstStyle/>
          <a:p>
            <a:r>
              <a:rPr lang="en-US" sz="2400" dirty="0">
                <a:solidFill>
                  <a:srgbClr val="333333"/>
                </a:solidFill>
                <a:latin typeface="Arial" panose="020B0604020202020204" pitchFamily="34" charset="0"/>
                <a:cs typeface="Arial" panose="020B0604020202020204" pitchFamily="34" charset="0"/>
              </a:rPr>
              <a:t>Single Cell </a:t>
            </a:r>
            <a:r>
              <a:rPr lang="en-US" sz="2400" dirty="0" err="1">
                <a:solidFill>
                  <a:srgbClr val="333333"/>
                </a:solidFill>
                <a:latin typeface="Arial" panose="020B0604020202020204" pitchFamily="34" charset="0"/>
                <a:cs typeface="Arial" panose="020B0604020202020204" pitchFamily="34" charset="0"/>
              </a:rPr>
              <a:t>Methylome</a:t>
            </a:r>
            <a:r>
              <a:rPr lang="en-US" sz="2400" dirty="0">
                <a:solidFill>
                  <a:srgbClr val="333333"/>
                </a:solidFill>
                <a:latin typeface="Arial" panose="020B0604020202020204" pitchFamily="34" charset="0"/>
                <a:cs typeface="Arial" panose="020B0604020202020204" pitchFamily="34" charset="0"/>
              </a:rPr>
              <a:t> for Human Lung or Liver? </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5941772" y="1835589"/>
            <a:ext cx="5119048" cy="369332"/>
          </a:xfrm>
          <a:prstGeom prst="rect">
            <a:avLst/>
          </a:prstGeom>
        </p:spPr>
        <p:txBody>
          <a:bodyPr wrap="square">
            <a:spAutoFit/>
          </a:bodyPr>
          <a:lstStyle/>
          <a:p>
            <a:r>
              <a:rPr lang="en-US" dirty="0">
                <a:solidFill>
                  <a:srgbClr val="333333"/>
                </a:solidFill>
                <a:latin typeface="Arial" panose="020B0604020202020204" pitchFamily="34" charset="0"/>
                <a:cs typeface="Arial" panose="020B0604020202020204" pitchFamily="34" charset="0"/>
              </a:rPr>
              <a:t>Liver: 60% hepatocyte and 40% other cells </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672856" y="-35926"/>
            <a:ext cx="8863767" cy="584775"/>
          </a:xfrm>
          <a:prstGeom prst="rect">
            <a:avLst/>
          </a:prstGeom>
        </p:spPr>
        <p:txBody>
          <a:bodyPr wrap="square">
            <a:spAutoFit/>
          </a:bodyPr>
          <a:lstStyle/>
          <a:p>
            <a:pPr algn="ctr"/>
            <a:r>
              <a:rPr lang="en-US" altLang="zh-CN" sz="3200" b="1" dirty="0"/>
              <a:t>Future work</a:t>
            </a:r>
            <a:endParaRPr lang="en-US" sz="2400" b="1" dirty="0"/>
          </a:p>
        </p:txBody>
      </p:sp>
      <p:sp>
        <p:nvSpPr>
          <p:cNvPr id="9" name="TextBox 8"/>
          <p:cNvSpPr txBox="1"/>
          <p:nvPr/>
        </p:nvSpPr>
        <p:spPr>
          <a:xfrm>
            <a:off x="8397380" y="5080676"/>
            <a:ext cx="3358035" cy="923330"/>
          </a:xfrm>
          <a:prstGeom prst="rect">
            <a:avLst/>
          </a:prstGeom>
          <a:noFill/>
        </p:spPr>
        <p:txBody>
          <a:bodyPr wrap="none" rtlCol="0">
            <a:spAutoFit/>
          </a:bodyPr>
          <a:lstStyle/>
          <a:p>
            <a:r>
              <a:rPr lang="en-US" altLang="zh-CN" dirty="0">
                <a:solidFill>
                  <a:srgbClr val="7030A0"/>
                </a:solidFill>
              </a:rPr>
              <a:t>1, Sparse dataset for plasma RRBS</a:t>
            </a:r>
          </a:p>
          <a:p>
            <a:r>
              <a:rPr lang="en-US" dirty="0">
                <a:solidFill>
                  <a:srgbClr val="7030A0"/>
                </a:solidFill>
              </a:rPr>
              <a:t>2, Reference is not clear</a:t>
            </a:r>
          </a:p>
          <a:p>
            <a:r>
              <a:rPr lang="en-US" dirty="0">
                <a:solidFill>
                  <a:srgbClr val="7030A0"/>
                </a:solidFill>
              </a:rPr>
              <a:t>3, Reference is actually mixtures</a:t>
            </a:r>
          </a:p>
        </p:txBody>
      </p:sp>
    </p:spTree>
    <p:extLst>
      <p:ext uri="{BB962C8B-B14F-4D97-AF65-F5344CB8AC3E}">
        <p14:creationId xmlns:p14="http://schemas.microsoft.com/office/powerpoint/2010/main" val="392612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872" y="1346332"/>
            <a:ext cx="8058296" cy="3772465"/>
          </a:xfrm>
          <a:prstGeom prst="rect">
            <a:avLst/>
          </a:prstGeom>
        </p:spPr>
      </p:pic>
      <p:sp>
        <p:nvSpPr>
          <p:cNvPr id="3" name="Rectangle 2"/>
          <p:cNvSpPr/>
          <p:nvPr/>
        </p:nvSpPr>
        <p:spPr>
          <a:xfrm>
            <a:off x="1672855" y="122649"/>
            <a:ext cx="8863767" cy="584775"/>
          </a:xfrm>
          <a:prstGeom prst="rect">
            <a:avLst/>
          </a:prstGeom>
        </p:spPr>
        <p:txBody>
          <a:bodyPr wrap="square">
            <a:spAutoFit/>
          </a:bodyPr>
          <a:lstStyle/>
          <a:p>
            <a:pPr algn="ctr"/>
            <a:r>
              <a:rPr lang="en-US" altLang="zh-CN" sz="3200" b="1" dirty="0"/>
              <a:t>Future work</a:t>
            </a:r>
            <a:endParaRPr lang="en-US" sz="2400" b="1" dirty="0"/>
          </a:p>
        </p:txBody>
      </p:sp>
      <p:sp>
        <p:nvSpPr>
          <p:cNvPr id="4" name="Rectangle 3"/>
          <p:cNvSpPr/>
          <p:nvPr/>
        </p:nvSpPr>
        <p:spPr>
          <a:xfrm>
            <a:off x="1672856" y="976999"/>
            <a:ext cx="8863767" cy="369332"/>
          </a:xfrm>
          <a:prstGeom prst="rect">
            <a:avLst/>
          </a:prstGeom>
        </p:spPr>
        <p:txBody>
          <a:bodyPr wrap="square">
            <a:spAutoFit/>
          </a:bodyPr>
          <a:lstStyle/>
          <a:p>
            <a:r>
              <a:rPr lang="en-US" altLang="zh-CN" dirty="0">
                <a:solidFill>
                  <a:srgbClr val="333333"/>
                </a:solidFill>
                <a:latin typeface="Arial" panose="020B0604020202020204" pitchFamily="34" charset="0"/>
                <a:cs typeface="Arial" panose="020B0604020202020204" pitchFamily="34" charset="0"/>
              </a:rPr>
              <a:t>Single cell </a:t>
            </a:r>
            <a:r>
              <a:rPr lang="en-US" altLang="zh-CN" dirty="0" err="1">
                <a:solidFill>
                  <a:srgbClr val="333333"/>
                </a:solidFill>
                <a:latin typeface="Arial" panose="020B0604020202020204" pitchFamily="34" charset="0"/>
                <a:cs typeface="Arial" panose="020B0604020202020204" pitchFamily="34" charset="0"/>
              </a:rPr>
              <a:t>methylome</a:t>
            </a:r>
            <a:r>
              <a:rPr lang="en-US" altLang="zh-CN" dirty="0">
                <a:solidFill>
                  <a:srgbClr val="333333"/>
                </a:solidFill>
                <a:latin typeface="Arial" panose="020B0604020202020204" pitchFamily="34" charset="0"/>
                <a:cs typeface="Arial" panose="020B0604020202020204" pitchFamily="34" charset="0"/>
              </a:rPr>
              <a:t> technique has been reported. </a:t>
            </a:r>
            <a:endParaRPr lang="en-US" sz="2400" b="1" dirty="0"/>
          </a:p>
        </p:txBody>
      </p:sp>
      <p:sp>
        <p:nvSpPr>
          <p:cNvPr id="5" name="TextBox 4"/>
          <p:cNvSpPr txBox="1"/>
          <p:nvPr/>
        </p:nvSpPr>
        <p:spPr>
          <a:xfrm>
            <a:off x="5277508" y="4595576"/>
            <a:ext cx="711733" cy="523220"/>
          </a:xfrm>
          <a:prstGeom prst="rect">
            <a:avLst/>
          </a:prstGeom>
          <a:noFill/>
        </p:spPr>
        <p:txBody>
          <a:bodyPr wrap="none" rtlCol="0">
            <a:spAutoFit/>
          </a:bodyPr>
          <a:lstStyle/>
          <a:p>
            <a:r>
              <a:rPr lang="en-US" sz="2800" b="1" dirty="0">
                <a:solidFill>
                  <a:srgbClr val="7030A0"/>
                </a:solidFill>
              </a:rPr>
              <a:t>ESC</a:t>
            </a:r>
          </a:p>
        </p:txBody>
      </p:sp>
    </p:spTree>
    <p:extLst>
      <p:ext uri="{BB962C8B-B14F-4D97-AF65-F5344CB8AC3E}">
        <p14:creationId xmlns:p14="http://schemas.microsoft.com/office/powerpoint/2010/main" val="425630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728" y="1038182"/>
            <a:ext cx="8278380" cy="4248743"/>
          </a:xfrm>
          <a:prstGeom prst="rect">
            <a:avLst/>
          </a:prstGeom>
        </p:spPr>
      </p:pic>
      <p:sp>
        <p:nvSpPr>
          <p:cNvPr id="3" name="Rectangle 2"/>
          <p:cNvSpPr/>
          <p:nvPr/>
        </p:nvSpPr>
        <p:spPr>
          <a:xfrm>
            <a:off x="1672855" y="122649"/>
            <a:ext cx="8863767" cy="584775"/>
          </a:xfrm>
          <a:prstGeom prst="rect">
            <a:avLst/>
          </a:prstGeom>
        </p:spPr>
        <p:txBody>
          <a:bodyPr wrap="square">
            <a:spAutoFit/>
          </a:bodyPr>
          <a:lstStyle/>
          <a:p>
            <a:pPr algn="ctr"/>
            <a:r>
              <a:rPr lang="en-US" altLang="zh-CN" sz="3200" b="1" dirty="0"/>
              <a:t>Future work</a:t>
            </a:r>
            <a:endParaRPr lang="en-US" sz="2400" b="1" dirty="0"/>
          </a:p>
        </p:txBody>
      </p:sp>
      <p:sp>
        <p:nvSpPr>
          <p:cNvPr id="4" name="Rectangle 3"/>
          <p:cNvSpPr/>
          <p:nvPr/>
        </p:nvSpPr>
        <p:spPr>
          <a:xfrm>
            <a:off x="7266596" y="4763704"/>
            <a:ext cx="3082895" cy="523220"/>
          </a:xfrm>
          <a:prstGeom prst="rect">
            <a:avLst/>
          </a:prstGeom>
        </p:spPr>
        <p:txBody>
          <a:bodyPr wrap="none">
            <a:spAutoFit/>
          </a:bodyPr>
          <a:lstStyle/>
          <a:p>
            <a:r>
              <a:rPr lang="en-US" sz="2800" b="1" dirty="0">
                <a:solidFill>
                  <a:srgbClr val="7030A0"/>
                </a:solidFill>
                <a:latin typeface="Arial" panose="020B0604020202020204" pitchFamily="34" charset="0"/>
                <a:cs typeface="Arial" panose="020B0604020202020204" pitchFamily="34" charset="0"/>
              </a:rPr>
              <a:t>sensory neurons</a:t>
            </a:r>
          </a:p>
        </p:txBody>
      </p:sp>
    </p:spTree>
    <p:extLst>
      <p:ext uri="{BB962C8B-B14F-4D97-AF65-F5344CB8AC3E}">
        <p14:creationId xmlns:p14="http://schemas.microsoft.com/office/powerpoint/2010/main" val="80162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717" y="737477"/>
            <a:ext cx="5574328" cy="1876429"/>
          </a:xfrm>
          <a:prstGeom prst="rect">
            <a:avLst/>
          </a:prstGeom>
        </p:spPr>
      </p:pic>
      <p:sp>
        <p:nvSpPr>
          <p:cNvPr id="3" name="Rectangle 2"/>
          <p:cNvSpPr/>
          <p:nvPr/>
        </p:nvSpPr>
        <p:spPr>
          <a:xfrm>
            <a:off x="2306972" y="192732"/>
            <a:ext cx="8187929" cy="338554"/>
          </a:xfrm>
          <a:prstGeom prst="rect">
            <a:avLst/>
          </a:prstGeom>
        </p:spPr>
        <p:txBody>
          <a:bodyPr wrap="square">
            <a:spAutoFit/>
          </a:bodyPr>
          <a:lstStyle/>
          <a:p>
            <a:r>
              <a:rPr lang="en-US" altLang="zh-CN" sz="1600" b="1" dirty="0">
                <a:solidFill>
                  <a:srgbClr val="7030A0"/>
                </a:solidFill>
                <a:latin typeface="Arial" panose="020B0604020202020204" pitchFamily="34" charset="0"/>
                <a:cs typeface="Arial" panose="020B0604020202020204" pitchFamily="34" charset="0"/>
              </a:rPr>
              <a:t>Liver Cancer </a:t>
            </a:r>
            <a:r>
              <a:rPr lang="en-US" altLang="zh-CN" sz="1600" b="1" dirty="0" err="1">
                <a:solidFill>
                  <a:srgbClr val="7030A0"/>
                </a:solidFill>
                <a:latin typeface="Arial" panose="020B0604020202020204" pitchFamily="34" charset="0"/>
                <a:cs typeface="Arial" panose="020B0604020202020204" pitchFamily="34" charset="0"/>
              </a:rPr>
              <a:t>scRRBS</a:t>
            </a:r>
            <a:r>
              <a:rPr lang="zh-CN" altLang="en-US" sz="1600" b="1" dirty="0">
                <a:solidFill>
                  <a:srgbClr val="7030A0"/>
                </a:solidFill>
                <a:latin typeface="Arial" panose="020B0604020202020204" pitchFamily="34" charset="0"/>
                <a:cs typeface="Arial" panose="020B0604020202020204" pitchFamily="34" charset="0"/>
              </a:rPr>
              <a:t>： </a:t>
            </a:r>
            <a:r>
              <a:rPr lang="en-US" sz="1600" b="1" dirty="0">
                <a:solidFill>
                  <a:srgbClr val="7030A0"/>
                </a:solidFill>
                <a:latin typeface="Arial" panose="020B0604020202020204" pitchFamily="34" charset="0"/>
                <a:cs typeface="Arial" panose="020B0604020202020204" pitchFamily="34" charset="0"/>
              </a:rPr>
              <a:t>With </a:t>
            </a:r>
            <a:r>
              <a:rPr lang="en-US" sz="1600" b="1" dirty="0" err="1">
                <a:solidFill>
                  <a:srgbClr val="7030A0"/>
                </a:solidFill>
                <a:latin typeface="Arial" panose="020B0604020202020204" pitchFamily="34" charset="0"/>
                <a:cs typeface="Arial" panose="020B0604020202020204" pitchFamily="34" charset="0"/>
              </a:rPr>
              <a:t>scRRBS</a:t>
            </a:r>
            <a:r>
              <a:rPr lang="en-US" sz="1600" b="1" dirty="0">
                <a:solidFill>
                  <a:srgbClr val="7030A0"/>
                </a:solidFill>
                <a:latin typeface="Arial" panose="020B0604020202020204" pitchFamily="34" charset="0"/>
                <a:cs typeface="Arial" panose="020B0604020202020204" pitchFamily="34" charset="0"/>
              </a:rPr>
              <a:t> and only in HCC, not in normal liver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439" y="2989374"/>
            <a:ext cx="5969183" cy="3035590"/>
          </a:xfrm>
          <a:prstGeom prst="rect">
            <a:avLst/>
          </a:prstGeom>
        </p:spPr>
      </p:pic>
      <p:sp>
        <p:nvSpPr>
          <p:cNvPr id="7" name="TextBox 6"/>
          <p:cNvSpPr txBox="1"/>
          <p:nvPr/>
        </p:nvSpPr>
        <p:spPr>
          <a:xfrm>
            <a:off x="1817520" y="6332741"/>
            <a:ext cx="8031429" cy="400110"/>
          </a:xfrm>
          <a:prstGeom prst="rect">
            <a:avLst/>
          </a:prstGeom>
          <a:noFill/>
        </p:spPr>
        <p:txBody>
          <a:bodyPr wrap="none" rtlCol="0">
            <a:spAutoFit/>
          </a:bodyPr>
          <a:lstStyle/>
          <a:p>
            <a:r>
              <a:rPr lang="en-US" sz="2000" b="1" dirty="0"/>
              <a:t>BLUE Print Project:  only focus on cell types of the </a:t>
            </a:r>
            <a:r>
              <a:rPr lang="en-US" sz="2000" b="1" dirty="0" err="1">
                <a:hlinkClick r:id="rId4"/>
              </a:rPr>
              <a:t>Haematopoietic</a:t>
            </a:r>
            <a:r>
              <a:rPr lang="en-US" sz="2000" b="1" dirty="0">
                <a:hlinkClick r:id="rId4"/>
              </a:rPr>
              <a:t> System</a:t>
            </a:r>
            <a:endParaRPr lang="en-US" sz="2000" b="1" dirty="0"/>
          </a:p>
        </p:txBody>
      </p:sp>
    </p:spTree>
    <p:extLst>
      <p:ext uri="{BB962C8B-B14F-4D97-AF65-F5344CB8AC3E}">
        <p14:creationId xmlns:p14="http://schemas.microsoft.com/office/powerpoint/2010/main" val="18390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742" y="1909504"/>
            <a:ext cx="8863767" cy="584775"/>
          </a:xfrm>
          <a:prstGeom prst="rect">
            <a:avLst/>
          </a:prstGeom>
        </p:spPr>
        <p:txBody>
          <a:bodyPr wrap="square">
            <a:spAutoFit/>
          </a:bodyPr>
          <a:lstStyle/>
          <a:p>
            <a:pPr algn="ctr"/>
            <a:r>
              <a:rPr lang="en-US" altLang="zh-CN" sz="3200" b="1" dirty="0"/>
              <a:t>Thanks</a:t>
            </a:r>
            <a:endParaRPr lang="en-US" sz="2400" b="1" dirty="0"/>
          </a:p>
        </p:txBody>
      </p:sp>
    </p:spTree>
    <p:extLst>
      <p:ext uri="{BB962C8B-B14F-4D97-AF65-F5344CB8AC3E}">
        <p14:creationId xmlns:p14="http://schemas.microsoft.com/office/powerpoint/2010/main" val="16641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622" y="1459470"/>
            <a:ext cx="8187929" cy="1815882"/>
          </a:xfrm>
          <a:prstGeom prst="rect">
            <a:avLst/>
          </a:prstGeom>
        </p:spPr>
        <p:txBody>
          <a:bodyPr wrap="square">
            <a:spAutoFit/>
          </a:bodyPr>
          <a:lstStyle/>
          <a:p>
            <a:r>
              <a:rPr lang="en-US" altLang="zh-CN" sz="1600" b="1" dirty="0">
                <a:solidFill>
                  <a:srgbClr val="7030A0"/>
                </a:solidFill>
                <a:latin typeface="Arial" panose="020B0604020202020204" pitchFamily="34" charset="0"/>
                <a:cs typeface="Arial" panose="020B0604020202020204" pitchFamily="34" charset="0"/>
              </a:rPr>
              <a:t>Twin’s Data: What can we do:</a:t>
            </a:r>
          </a:p>
          <a:p>
            <a:endParaRPr lang="en-US" sz="1600" b="1" dirty="0">
              <a:solidFill>
                <a:srgbClr val="7030A0"/>
              </a:solidFill>
              <a:latin typeface="Arial" panose="020B0604020202020204" pitchFamily="34" charset="0"/>
              <a:cs typeface="Arial" panose="020B0604020202020204" pitchFamily="34" charset="0"/>
            </a:endParaRPr>
          </a:p>
          <a:p>
            <a:r>
              <a:rPr lang="en-US" sz="1600" b="1" dirty="0">
                <a:solidFill>
                  <a:srgbClr val="7030A0"/>
                </a:solidFill>
                <a:latin typeface="Arial" panose="020B0604020202020204" pitchFamily="34" charset="0"/>
                <a:cs typeface="Arial" panose="020B0604020202020204" pitchFamily="34" charset="0"/>
              </a:rPr>
              <a:t>1, collected all the twin’s methylation data</a:t>
            </a:r>
          </a:p>
          <a:p>
            <a:r>
              <a:rPr lang="en-US" sz="1600" b="1" dirty="0">
                <a:solidFill>
                  <a:srgbClr val="7030A0"/>
                </a:solidFill>
                <a:latin typeface="Arial" panose="020B0604020202020204" pitchFamily="34" charset="0"/>
                <a:cs typeface="Arial" panose="020B0604020202020204" pitchFamily="34" charset="0"/>
              </a:rPr>
              <a:t>2, Validate previous conclusion</a:t>
            </a:r>
          </a:p>
          <a:p>
            <a:r>
              <a:rPr lang="en-US" sz="1600" b="1" dirty="0">
                <a:solidFill>
                  <a:srgbClr val="7030A0"/>
                </a:solidFill>
                <a:latin typeface="Arial" panose="020B0604020202020204" pitchFamily="34" charset="0"/>
                <a:cs typeface="Arial" panose="020B0604020202020204" pitchFamily="34" charset="0"/>
              </a:rPr>
              <a:t>3, Do more inference and validate with more other data</a:t>
            </a:r>
          </a:p>
          <a:p>
            <a:r>
              <a:rPr lang="en-US" sz="1600" b="1" dirty="0">
                <a:solidFill>
                  <a:srgbClr val="7030A0"/>
                </a:solidFill>
                <a:latin typeface="Arial" panose="020B0604020202020204" pitchFamily="34" charset="0"/>
                <a:cs typeface="Arial" panose="020B0604020202020204" pitchFamily="34" charset="0"/>
              </a:rPr>
              <a:t>4, Deconvolution ??</a:t>
            </a:r>
          </a:p>
          <a:p>
            <a:r>
              <a:rPr lang="en-US" sz="1600" b="1" dirty="0">
                <a:solidFill>
                  <a:srgbClr val="7030A0"/>
                </a:solidFill>
                <a:latin typeface="Arial" panose="020B0604020202020204" pitchFamily="34" charset="0"/>
                <a:cs typeface="Arial" panose="020B0604020202020204" pitchFamily="34" charset="0"/>
              </a:rPr>
              <a:t> </a:t>
            </a:r>
          </a:p>
        </p:txBody>
      </p:sp>
      <p:sp>
        <p:nvSpPr>
          <p:cNvPr id="3" name="Rectangle 2"/>
          <p:cNvSpPr/>
          <p:nvPr/>
        </p:nvSpPr>
        <p:spPr>
          <a:xfrm>
            <a:off x="1555409" y="323985"/>
            <a:ext cx="8863767" cy="584775"/>
          </a:xfrm>
          <a:prstGeom prst="rect">
            <a:avLst/>
          </a:prstGeom>
        </p:spPr>
        <p:txBody>
          <a:bodyPr wrap="square">
            <a:spAutoFit/>
          </a:bodyPr>
          <a:lstStyle/>
          <a:p>
            <a:pPr algn="ctr"/>
            <a:r>
              <a:rPr lang="en-US" altLang="zh-CN" sz="3200" b="1" dirty="0"/>
              <a:t>Future work</a:t>
            </a:r>
            <a:endParaRPr lang="en-US" sz="2400" b="1" dirty="0"/>
          </a:p>
        </p:txBody>
      </p:sp>
    </p:spTree>
    <p:extLst>
      <p:ext uri="{BB962C8B-B14F-4D97-AF65-F5344CB8AC3E}">
        <p14:creationId xmlns:p14="http://schemas.microsoft.com/office/powerpoint/2010/main" val="102352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168" y="719015"/>
            <a:ext cx="11637108" cy="1754326"/>
          </a:xfrm>
          <a:prstGeom prst="rect">
            <a:avLst/>
          </a:prstGeom>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rPr>
              <a:t>Yes. It is what I am thinking about. </a:t>
            </a:r>
          </a:p>
          <a:p>
            <a:r>
              <a:rPr lang="en-US" dirty="0">
                <a:solidFill>
                  <a:srgbClr val="000000"/>
                </a:solidFill>
                <a:latin typeface="微软雅黑" panose="020B0503020204020204" pitchFamily="34" charset="-122"/>
                <a:ea typeface="微软雅黑" panose="020B0503020204020204" pitchFamily="34" charset="-122"/>
              </a:rPr>
              <a:t> </a:t>
            </a:r>
          </a:p>
          <a:p>
            <a:r>
              <a:rPr lang="en-US" dirty="0">
                <a:solidFill>
                  <a:srgbClr val="000000"/>
                </a:solidFill>
                <a:latin typeface="微软雅黑" panose="020B0503020204020204" pitchFamily="34" charset="-122"/>
                <a:ea typeface="微软雅黑" panose="020B0503020204020204" pitchFamily="34" charset="-122"/>
              </a:rPr>
              <a:t>1, to try different deconvolution method and compare them</a:t>
            </a:r>
          </a:p>
          <a:p>
            <a:endParaRPr lang="en-US" dirty="0">
              <a:solidFill>
                <a:srgbClr val="000000"/>
              </a:solidFill>
              <a:latin typeface="微软雅黑" panose="020B0503020204020204" pitchFamily="34" charset="-122"/>
              <a:ea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rPr>
              <a:t>3, to try take single-cell RNA-</a:t>
            </a:r>
            <a:r>
              <a:rPr lang="en-US" dirty="0" err="1">
                <a:solidFill>
                  <a:srgbClr val="000000"/>
                </a:solidFill>
                <a:latin typeface="微软雅黑" panose="020B0503020204020204" pitchFamily="34" charset="-122"/>
                <a:ea typeface="微软雅黑" panose="020B0503020204020204" pitchFamily="34" charset="-122"/>
              </a:rPr>
              <a:t>seq</a:t>
            </a:r>
            <a:r>
              <a:rPr lang="en-US" dirty="0">
                <a:solidFill>
                  <a:srgbClr val="000000"/>
                </a:solidFill>
                <a:latin typeface="微软雅黑" panose="020B0503020204020204" pitchFamily="34" charset="-122"/>
                <a:ea typeface="微软雅黑" panose="020B0503020204020204" pitchFamily="34" charset="-122"/>
              </a:rPr>
              <a:t> (our science paper) of brain for neurogenic disease</a:t>
            </a:r>
          </a:p>
          <a:p>
            <a:endParaRPr 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095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464" y="1314293"/>
            <a:ext cx="8416637" cy="416165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Linkage disequilibrium analysis identified genome-wide methylation haplotype blocks</a:t>
            </a:r>
            <a:endParaRPr lang="en-US" dirty="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Methylation haplotype block shown significantly epigenetic regulatory functions</a:t>
            </a:r>
            <a:endParaRPr lang="en-US" dirty="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Methylation haplotype load reflect methylation level and complexity simultaneously</a:t>
            </a:r>
            <a:endParaRPr lang="en-US" dirty="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Methylation haplotype load have powerful distinguish ability to tissues and layers</a:t>
            </a:r>
            <a:endParaRPr lang="en-US" dirty="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Deconvolution analysis to MHL shown higher tumor component in cancer plasma</a:t>
            </a:r>
            <a:endParaRPr lang="en-US" dirty="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Tissue-specific MHBs provide accurate tumor-of-origin mapping for cancer plasma</a:t>
            </a:r>
            <a:endParaRPr lang="en-US"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p:nvPr/>
        </p:nvSpPr>
        <p:spPr>
          <a:xfrm>
            <a:off x="4438651" y="332869"/>
            <a:ext cx="4572000" cy="619272"/>
          </a:xfrm>
          <a:prstGeom prst="rect">
            <a:avLst/>
          </a:prstGeom>
        </p:spPr>
        <p:txBody>
          <a:bodyPr>
            <a:spAutoFit/>
          </a:bodyPr>
          <a:lstStyle/>
          <a:p>
            <a:pPr>
              <a:lnSpc>
                <a:spcPct val="107000"/>
              </a:lnSpc>
              <a:spcAft>
                <a:spcPts val="800"/>
              </a:spcAft>
            </a:pPr>
            <a:r>
              <a:rPr lang="en-US" altLang="zh-CN" sz="3200" dirty="0">
                <a:latin typeface="Arial" panose="020B0604020202020204" pitchFamily="34" charset="0"/>
                <a:cs typeface="Times New Roman" panose="02020603050405020304" pitchFamily="18" charset="0"/>
              </a:rPr>
              <a:t>Previous Story</a:t>
            </a:r>
            <a:endParaRPr lang="en-US" sz="32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347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eating metastatic cancer with nano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065" y="1250448"/>
            <a:ext cx="3954690" cy="30513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43582" y="314635"/>
            <a:ext cx="8060605" cy="584775"/>
          </a:xfrm>
          <a:prstGeom prst="rect">
            <a:avLst/>
          </a:prstGeom>
        </p:spPr>
        <p:txBody>
          <a:bodyPr wrap="none">
            <a:spAutoFit/>
          </a:bodyPr>
          <a:lstStyle/>
          <a:p>
            <a:r>
              <a:rPr lang="en-US" sz="3200" dirty="0"/>
              <a:t>Epigenome: </a:t>
            </a:r>
            <a:r>
              <a:rPr lang="en-US" altLang="zh-CN" sz="3200" dirty="0"/>
              <a:t>tools to tracking cells for its origin </a:t>
            </a:r>
            <a:r>
              <a:rPr lang="en-US" sz="3200"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8575" y="1250449"/>
            <a:ext cx="4377815" cy="3051389"/>
          </a:xfrm>
          <a:prstGeom prst="rect">
            <a:avLst/>
          </a:prstGeom>
        </p:spPr>
      </p:pic>
      <p:sp>
        <p:nvSpPr>
          <p:cNvPr id="3" name="Rectangle 2"/>
          <p:cNvSpPr/>
          <p:nvPr/>
        </p:nvSpPr>
        <p:spPr>
          <a:xfrm>
            <a:off x="1570757" y="5003916"/>
            <a:ext cx="9071264" cy="1084015"/>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dirty="0">
                <a:latin typeface="Arial" panose="020B0604020202020204" pitchFamily="34" charset="0"/>
                <a:ea typeface="宋体" panose="02010600030101010101" pitchFamily="2" charset="-122"/>
                <a:cs typeface="Times New Roman" panose="02020603050405020304" pitchFamily="18" charset="0"/>
              </a:rPr>
              <a:t>Methylation haplotype based tissue specific DNA methylation indicating cell origin in the plasma for cancers. </a:t>
            </a:r>
          </a:p>
          <a:p>
            <a:pPr marL="285750" indent="-285750">
              <a:lnSpc>
                <a:spcPct val="107000"/>
              </a:lnSpc>
              <a:spcAft>
                <a:spcPts val="800"/>
              </a:spcAft>
              <a:buFont typeface="Wingdings" panose="05000000000000000000" pitchFamily="2" charset="2"/>
              <a:buChar char="Ø"/>
            </a:pPr>
            <a:r>
              <a:rPr lang="en-US" dirty="0">
                <a:solidFill>
                  <a:srgbClr val="7030A0"/>
                </a:solidFill>
                <a:latin typeface="Arial" panose="020B0604020202020204" pitchFamily="34" charset="0"/>
                <a:ea typeface="宋体" panose="02010600030101010101" pitchFamily="2" charset="-122"/>
                <a:cs typeface="Times New Roman" panose="02020603050405020304" pitchFamily="18" charset="0"/>
              </a:rPr>
              <a:t>Maybe it could be used to indicate the primary tissue origin for metastatic cancers??</a:t>
            </a:r>
          </a:p>
        </p:txBody>
      </p:sp>
    </p:spTree>
    <p:extLst>
      <p:ext uri="{BB962C8B-B14F-4D97-AF65-F5344CB8AC3E}">
        <p14:creationId xmlns:p14="http://schemas.microsoft.com/office/powerpoint/2010/main" val="123823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9805"/>
          <a:stretch/>
        </p:blipFill>
        <p:spPr>
          <a:xfrm>
            <a:off x="2114563" y="954578"/>
            <a:ext cx="7398407" cy="4258215"/>
          </a:xfrm>
          <a:prstGeom prst="rect">
            <a:avLst/>
          </a:prstGeom>
        </p:spPr>
      </p:pic>
      <p:sp>
        <p:nvSpPr>
          <p:cNvPr id="4" name="Rectangle 3"/>
          <p:cNvSpPr/>
          <p:nvPr/>
        </p:nvSpPr>
        <p:spPr>
          <a:xfrm>
            <a:off x="1717965" y="281056"/>
            <a:ext cx="8807925" cy="446276"/>
          </a:xfrm>
          <a:prstGeom prst="rect">
            <a:avLst/>
          </a:prstGeom>
        </p:spPr>
        <p:txBody>
          <a:bodyPr wrap="square">
            <a:spAutoFit/>
          </a:bodyPr>
          <a:lstStyle/>
          <a:p>
            <a:pPr algn="ctr">
              <a:lnSpc>
                <a:spcPct val="115000"/>
              </a:lnSpc>
              <a:spcBef>
                <a:spcPts val="200"/>
              </a:spcBef>
            </a:pPr>
            <a:r>
              <a:rPr lang="en-US" sz="2000" b="1" i="1" dirty="0">
                <a:latin typeface="Arial" panose="020B0604020202020204" pitchFamily="34" charset="0"/>
                <a:ea typeface="Cambria" panose="02040503050406030204" pitchFamily="18" charset="0"/>
                <a:cs typeface="Arial" panose="020B0604020202020204" pitchFamily="34" charset="0"/>
              </a:rPr>
              <a:t>Methylation haplotype load based signatures indicating tissue-of-origin</a:t>
            </a:r>
          </a:p>
        </p:txBody>
      </p:sp>
      <p:sp>
        <p:nvSpPr>
          <p:cNvPr id="5" name="Rectangle 4"/>
          <p:cNvSpPr/>
          <p:nvPr/>
        </p:nvSpPr>
        <p:spPr>
          <a:xfrm>
            <a:off x="1936526" y="5831726"/>
            <a:ext cx="8509699" cy="729430"/>
          </a:xfrm>
          <a:prstGeom prst="rect">
            <a:avLst/>
          </a:prstGeom>
        </p:spPr>
        <p:txBody>
          <a:bodyPr wrap="square">
            <a:spAutoFit/>
          </a:bodyPr>
          <a:lstStyle/>
          <a:p>
            <a:pPr algn="ctr">
              <a:lnSpc>
                <a:spcPct val="115000"/>
              </a:lnSpc>
              <a:spcBef>
                <a:spcPts val="200"/>
              </a:spcBef>
            </a:pPr>
            <a:r>
              <a:rPr lang="en-US" b="1" i="1" dirty="0">
                <a:latin typeface="Arial" panose="020B0604020202020204" pitchFamily="34" charset="0"/>
                <a:ea typeface="Cambria" panose="02040503050406030204" pitchFamily="18" charset="0"/>
                <a:cs typeface="Arial" panose="020B0604020202020204" pitchFamily="34" charset="0"/>
              </a:rPr>
              <a:t>Standard curve between average MHL and cancer component established by sampling with different proportion of cancer and WB samples</a:t>
            </a:r>
          </a:p>
        </p:txBody>
      </p:sp>
      <p:sp>
        <p:nvSpPr>
          <p:cNvPr id="6" name="Rectangle 5"/>
          <p:cNvSpPr/>
          <p:nvPr/>
        </p:nvSpPr>
        <p:spPr>
          <a:xfrm>
            <a:off x="4636274" y="3621323"/>
            <a:ext cx="705642" cy="369332"/>
          </a:xfrm>
          <a:prstGeom prst="rect">
            <a:avLst/>
          </a:prstGeom>
        </p:spPr>
        <p:txBody>
          <a:bodyPr wrap="none">
            <a:spAutoFit/>
          </a:bodyPr>
          <a:lstStyle/>
          <a:p>
            <a:r>
              <a:rPr lang="en-US" dirty="0">
                <a:solidFill>
                  <a:srgbClr val="FFFF00"/>
                </a:solidFill>
                <a:latin typeface="Calibri" panose="020F0502020204030204" pitchFamily="34" charset="0"/>
                <a:ea typeface="宋体" panose="02010600030101010101" pitchFamily="2" charset="-122"/>
                <a:cs typeface="Calibri" panose="020F0502020204030204" pitchFamily="34" charset="0"/>
              </a:rPr>
              <a:t>2782 </a:t>
            </a:r>
            <a:endParaRPr lang="en-US" dirty="0">
              <a:solidFill>
                <a:srgbClr val="FFFF00"/>
              </a:solidFill>
            </a:endParaRPr>
          </a:p>
        </p:txBody>
      </p:sp>
      <p:sp>
        <p:nvSpPr>
          <p:cNvPr id="7" name="Rectangle 6"/>
          <p:cNvSpPr/>
          <p:nvPr/>
        </p:nvSpPr>
        <p:spPr>
          <a:xfrm>
            <a:off x="2016191" y="5440037"/>
            <a:ext cx="8509699" cy="410882"/>
          </a:xfrm>
          <a:prstGeom prst="rect">
            <a:avLst/>
          </a:prstGeom>
        </p:spPr>
        <p:txBody>
          <a:bodyPr wrap="square">
            <a:spAutoFit/>
          </a:bodyPr>
          <a:lstStyle/>
          <a:p>
            <a:pPr algn="ctr">
              <a:lnSpc>
                <a:spcPct val="115000"/>
              </a:lnSpc>
              <a:spcBef>
                <a:spcPts val="200"/>
              </a:spcBef>
            </a:pPr>
            <a:r>
              <a:rPr lang="en-US" b="1" i="1" dirty="0">
                <a:latin typeface="Arial" panose="020B0604020202020204" pitchFamily="34" charset="0"/>
                <a:ea typeface="Cambria" panose="02040503050406030204" pitchFamily="18" charset="0"/>
                <a:cs typeface="Arial" panose="020B0604020202020204" pitchFamily="34" charset="0"/>
              </a:rPr>
              <a:t>Estimate cancer plasma composition by methylation-haplotype load</a:t>
            </a:r>
          </a:p>
        </p:txBody>
      </p:sp>
    </p:spTree>
    <p:extLst>
      <p:ext uri="{BB962C8B-B14F-4D97-AF65-F5344CB8AC3E}">
        <p14:creationId xmlns:p14="http://schemas.microsoft.com/office/powerpoint/2010/main" val="11884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1648" y="539390"/>
            <a:ext cx="1781786" cy="338554"/>
          </a:xfrm>
          <a:prstGeom prst="rect">
            <a:avLst/>
          </a:prstGeom>
        </p:spPr>
        <p:txBody>
          <a:bodyPr wrap="square">
            <a:spAutoFit/>
          </a:bodyPr>
          <a:lstStyle/>
          <a:p>
            <a:pPr algn="ctr"/>
            <a:r>
              <a:rPr lang="en-US" sz="1600" b="1" dirty="0">
                <a:latin typeface="Arial" panose="020B0604020202020204" pitchFamily="34" charset="0"/>
                <a:ea typeface="Times New Roman" panose="02020603050405020304" pitchFamily="18" charset="0"/>
                <a:cs typeface="Arial" panose="020B0604020202020204" pitchFamily="34" charset="0"/>
              </a:rPr>
              <a:t>1%</a:t>
            </a:r>
            <a:endParaRPr lang="en-US" sz="1600" b="1" dirty="0">
              <a:latin typeface="Arial" panose="020B0604020202020204" pitchFamily="34" charset="0"/>
              <a:cs typeface="Arial" panose="020B0604020202020204" pitchFamily="34" charset="0"/>
            </a:endParaRPr>
          </a:p>
        </p:txBody>
      </p:sp>
      <p:sp>
        <p:nvSpPr>
          <p:cNvPr id="3" name="Rectangle 2"/>
          <p:cNvSpPr/>
          <p:nvPr/>
        </p:nvSpPr>
        <p:spPr>
          <a:xfrm>
            <a:off x="8287045" y="562738"/>
            <a:ext cx="1009774" cy="338554"/>
          </a:xfrm>
          <a:prstGeom prst="rect">
            <a:avLst/>
          </a:prstGeom>
        </p:spPr>
        <p:txBody>
          <a:bodyPr wrap="square">
            <a:spAutoFit/>
          </a:bodyPr>
          <a:lstStyle/>
          <a:p>
            <a:r>
              <a:rPr lang="en-US" sz="1600" b="1" dirty="0">
                <a:latin typeface="Arial" panose="020B0604020202020204" pitchFamily="34" charset="0"/>
                <a:ea typeface="Times New Roman" panose="02020603050405020304" pitchFamily="18" charset="0"/>
                <a:cs typeface="Arial" panose="020B0604020202020204" pitchFamily="34" charset="0"/>
              </a:rPr>
              <a:t>0.1%</a:t>
            </a:r>
            <a:endParaRPr lang="en-US" sz="1600" b="1" dirty="0">
              <a:latin typeface="Arial" panose="020B0604020202020204" pitchFamily="34" charset="0"/>
              <a:cs typeface="Arial" panose="020B0604020202020204" pitchFamily="34" charset="0"/>
            </a:endParaRPr>
          </a:p>
        </p:txBody>
      </p:sp>
      <p:sp>
        <p:nvSpPr>
          <p:cNvPr id="4" name="Rectangle 3"/>
          <p:cNvSpPr/>
          <p:nvPr/>
        </p:nvSpPr>
        <p:spPr>
          <a:xfrm>
            <a:off x="9669260" y="547064"/>
            <a:ext cx="1146352" cy="338554"/>
          </a:xfrm>
          <a:prstGeom prst="rect">
            <a:avLst/>
          </a:prstGeom>
        </p:spPr>
        <p:txBody>
          <a:bodyPr wrap="square">
            <a:spAutoFit/>
          </a:bodyPr>
          <a:lstStyle/>
          <a:p>
            <a:r>
              <a:rPr lang="en-US" sz="1600" b="1" dirty="0">
                <a:latin typeface="Arial" panose="020B0604020202020204" pitchFamily="34" charset="0"/>
                <a:ea typeface="Times New Roman" panose="02020603050405020304" pitchFamily="18" charset="0"/>
                <a:cs typeface="Arial" panose="020B0604020202020204" pitchFamily="34" charset="0"/>
              </a:rPr>
              <a:t>0.01%</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1502243" y="518541"/>
            <a:ext cx="1781786" cy="338554"/>
          </a:xfrm>
          <a:prstGeom prst="rect">
            <a:avLst/>
          </a:prstGeom>
        </p:spPr>
        <p:txBody>
          <a:bodyPr wrap="square">
            <a:spAutoFit/>
          </a:bodyPr>
          <a:lstStyle/>
          <a:p>
            <a:pPr algn="ctr"/>
            <a:r>
              <a:rPr lang="en-US" sz="1600" b="1" dirty="0">
                <a:latin typeface="Arial" panose="020B0604020202020204" pitchFamily="34" charset="0"/>
                <a:ea typeface="Times New Roman" panose="02020603050405020304" pitchFamily="18" charset="0"/>
                <a:cs typeface="Arial" panose="020B0604020202020204" pitchFamily="34" charset="0"/>
              </a:rPr>
              <a:t>10%</a:t>
            </a:r>
            <a:endParaRPr lang="en-US" sz="1600" b="1" dirty="0">
              <a:latin typeface="Arial" panose="020B0604020202020204" pitchFamily="34" charset="0"/>
              <a:cs typeface="Arial" panose="020B0604020202020204" pitchFamily="34" charset="0"/>
            </a:endParaRPr>
          </a:p>
        </p:txBody>
      </p:sp>
      <p:sp>
        <p:nvSpPr>
          <p:cNvPr id="7" name="Rectangle 6"/>
          <p:cNvSpPr/>
          <p:nvPr/>
        </p:nvSpPr>
        <p:spPr>
          <a:xfrm>
            <a:off x="3062521" y="540719"/>
            <a:ext cx="1781786" cy="338554"/>
          </a:xfrm>
          <a:prstGeom prst="rect">
            <a:avLst/>
          </a:prstGeom>
        </p:spPr>
        <p:txBody>
          <a:bodyPr wrap="square">
            <a:spAutoFit/>
          </a:bodyPr>
          <a:lstStyle/>
          <a:p>
            <a:pPr algn="ctr"/>
            <a:r>
              <a:rPr lang="en-US" sz="1600" b="1" dirty="0">
                <a:latin typeface="Arial" panose="020B0604020202020204" pitchFamily="34" charset="0"/>
                <a:ea typeface="Times New Roman" panose="02020603050405020304" pitchFamily="18" charset="0"/>
                <a:cs typeface="Arial" panose="020B0604020202020204" pitchFamily="34" charset="0"/>
              </a:rPr>
              <a:t>5%</a:t>
            </a:r>
            <a:endParaRPr lang="en-US" sz="1600" b="1" dirty="0">
              <a:latin typeface="Arial" panose="020B0604020202020204" pitchFamily="34" charset="0"/>
              <a:cs typeface="Arial" panose="020B0604020202020204" pitchFamily="34" charset="0"/>
            </a:endParaRPr>
          </a:p>
        </p:txBody>
      </p:sp>
      <p:sp>
        <p:nvSpPr>
          <p:cNvPr id="8" name="Rectangle 7"/>
          <p:cNvSpPr/>
          <p:nvPr/>
        </p:nvSpPr>
        <p:spPr>
          <a:xfrm>
            <a:off x="6393684" y="562738"/>
            <a:ext cx="1781786" cy="338554"/>
          </a:xfrm>
          <a:prstGeom prst="rect">
            <a:avLst/>
          </a:prstGeom>
        </p:spPr>
        <p:txBody>
          <a:bodyPr wrap="square">
            <a:spAutoFit/>
          </a:bodyPr>
          <a:lstStyle/>
          <a:p>
            <a:pPr algn="ctr"/>
            <a:r>
              <a:rPr lang="en-US" sz="1600" b="1" dirty="0">
                <a:latin typeface="Arial" panose="020B0604020202020204" pitchFamily="34" charset="0"/>
                <a:ea typeface="Times New Roman" panose="02020603050405020304" pitchFamily="18" charset="0"/>
                <a:cs typeface="Arial" panose="020B0604020202020204" pitchFamily="34" charset="0"/>
              </a:rPr>
              <a:t>0.5%</a:t>
            </a:r>
            <a:endParaRPr lang="en-US" sz="1600" b="1" dirty="0">
              <a:latin typeface="Arial" panose="020B0604020202020204" pitchFamily="34" charset="0"/>
              <a:cs typeface="Arial" panose="020B0604020202020204" pitchFamily="34" charset="0"/>
            </a:endParaRPr>
          </a:p>
        </p:txBody>
      </p:sp>
      <p:sp>
        <p:nvSpPr>
          <p:cNvPr id="11" name="TextBox 10"/>
          <p:cNvSpPr txBox="1"/>
          <p:nvPr/>
        </p:nvSpPr>
        <p:spPr>
          <a:xfrm>
            <a:off x="1615723" y="2454508"/>
            <a:ext cx="2099299" cy="261610"/>
          </a:xfrm>
          <a:prstGeom prst="rect">
            <a:avLst/>
          </a:prstGeom>
          <a:noFill/>
        </p:spPr>
        <p:txBody>
          <a:bodyPr wrap="square" rtlCol="0">
            <a:spAutoFit/>
          </a:bodyPr>
          <a:lstStyle/>
          <a:p>
            <a:r>
              <a:rPr lang="en-US" sz="1050" dirty="0"/>
              <a:t>AUC: 0.843(0.791-0.895)</a:t>
            </a:r>
          </a:p>
        </p:txBody>
      </p:sp>
      <p:sp>
        <p:nvSpPr>
          <p:cNvPr id="16" name="TextBox 15"/>
          <p:cNvSpPr txBox="1"/>
          <p:nvPr/>
        </p:nvSpPr>
        <p:spPr>
          <a:xfrm>
            <a:off x="3112261" y="2459935"/>
            <a:ext cx="1821337" cy="261610"/>
          </a:xfrm>
          <a:prstGeom prst="rect">
            <a:avLst/>
          </a:prstGeom>
          <a:noFill/>
        </p:spPr>
        <p:txBody>
          <a:bodyPr wrap="square" rtlCol="0">
            <a:spAutoFit/>
          </a:bodyPr>
          <a:lstStyle/>
          <a:p>
            <a:r>
              <a:rPr lang="en-US" sz="1050" dirty="0"/>
              <a:t>AUC: 0.810(0.742-0.878)</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536" y="903652"/>
            <a:ext cx="1547731" cy="1581482"/>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037" y="924641"/>
            <a:ext cx="1541972" cy="1551489"/>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706" y="946424"/>
            <a:ext cx="1469761" cy="1479034"/>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4132" y="946425"/>
            <a:ext cx="1520384" cy="1558512"/>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4706" y="2910119"/>
            <a:ext cx="1547555" cy="1528508"/>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0544" y="2900117"/>
            <a:ext cx="1602050" cy="1642481"/>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49972" y="2879640"/>
            <a:ext cx="1618028" cy="1672961"/>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0670" y="956458"/>
            <a:ext cx="1552585" cy="1537938"/>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5551" y="2840657"/>
            <a:ext cx="1587624" cy="1668011"/>
          </a:xfrm>
          <a:prstGeom prst="rect">
            <a:avLst/>
          </a:prstGeom>
        </p:spPr>
      </p:pic>
      <p:sp>
        <p:nvSpPr>
          <p:cNvPr id="31" name="Rectangle 30"/>
          <p:cNvSpPr/>
          <p:nvPr/>
        </p:nvSpPr>
        <p:spPr>
          <a:xfrm>
            <a:off x="1502244" y="39669"/>
            <a:ext cx="9037319" cy="461665"/>
          </a:xfrm>
          <a:prstGeom prst="rect">
            <a:avLst/>
          </a:prstGeom>
        </p:spPr>
        <p:txBody>
          <a:bodyPr wrap="square">
            <a:spAutoFit/>
          </a:bodyPr>
          <a:lstStyle/>
          <a:p>
            <a:pPr algn="ctr"/>
            <a:r>
              <a:rPr lang="en-US" sz="2400" b="1" dirty="0">
                <a:latin typeface="Calibri" panose="020F0502020204030204" pitchFamily="34" charset="0"/>
                <a:ea typeface="Times New Roman" panose="02020603050405020304" pitchFamily="18" charset="0"/>
                <a:cs typeface="Arial" panose="020B0604020202020204" pitchFamily="34" charset="0"/>
              </a:rPr>
              <a:t>Determine how low (percentage of tumor DNA in blood) ROC curve</a:t>
            </a:r>
            <a:endParaRPr lang="en-US" sz="2400" dirty="0"/>
          </a:p>
        </p:txBody>
      </p:sp>
      <p:sp>
        <p:nvSpPr>
          <p:cNvPr id="32" name="Rectangle 31"/>
          <p:cNvSpPr/>
          <p:nvPr/>
        </p:nvSpPr>
        <p:spPr>
          <a:xfrm>
            <a:off x="1552740" y="5563641"/>
            <a:ext cx="8704052" cy="923330"/>
          </a:xfrm>
          <a:prstGeom prst="rect">
            <a:avLst/>
          </a:prstGeom>
        </p:spPr>
        <p:txBody>
          <a:bodyPr wrap="square">
            <a:spAutoFit/>
          </a:bodyPr>
          <a:lstStyle/>
          <a:p>
            <a:r>
              <a:rPr lang="en-US" altLang="zh-CN" b="1" dirty="0">
                <a:solidFill>
                  <a:srgbClr val="7030A0"/>
                </a:solidFill>
              </a:rPr>
              <a:t>1, MHL is more sensitive than 5mC when DNA fragment is &gt; 0.01%</a:t>
            </a:r>
          </a:p>
          <a:p>
            <a:r>
              <a:rPr lang="en-US" altLang="zh-CN" b="1" dirty="0">
                <a:solidFill>
                  <a:srgbClr val="7030A0"/>
                </a:solidFill>
              </a:rPr>
              <a:t>2, The cut-off threshold is ~0.001% </a:t>
            </a:r>
          </a:p>
          <a:p>
            <a:r>
              <a:rPr lang="en-US" altLang="zh-CN" b="1" dirty="0">
                <a:solidFill>
                  <a:srgbClr val="7030A0"/>
                </a:solidFill>
              </a:rPr>
              <a:t>3, Sensitivity is better than specify when the cancer DNA fragment is less</a:t>
            </a:r>
          </a:p>
        </p:txBody>
      </p:sp>
      <p:pic>
        <p:nvPicPr>
          <p:cNvPr id="33" name="Picture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07260" y="953256"/>
            <a:ext cx="1589741" cy="1546515"/>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54099" y="2827556"/>
            <a:ext cx="1609615" cy="1691115"/>
          </a:xfrm>
          <a:prstGeom prst="rect">
            <a:avLst/>
          </a:prstGeom>
        </p:spPr>
      </p:pic>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31487" y="2890113"/>
            <a:ext cx="1527523" cy="1551316"/>
          </a:xfrm>
          <a:prstGeom prst="rect">
            <a:avLst/>
          </a:prstGeom>
        </p:spPr>
      </p:pic>
      <p:sp>
        <p:nvSpPr>
          <p:cNvPr id="36" name="TextBox 35"/>
          <p:cNvSpPr txBox="1"/>
          <p:nvPr/>
        </p:nvSpPr>
        <p:spPr>
          <a:xfrm>
            <a:off x="1548727" y="4442624"/>
            <a:ext cx="1821337" cy="261610"/>
          </a:xfrm>
          <a:prstGeom prst="rect">
            <a:avLst/>
          </a:prstGeom>
          <a:noFill/>
        </p:spPr>
        <p:txBody>
          <a:bodyPr wrap="square" rtlCol="0">
            <a:spAutoFit/>
          </a:bodyPr>
          <a:lstStyle/>
          <a:p>
            <a:r>
              <a:rPr lang="en-US" sz="1050" dirty="0"/>
              <a:t>AUC: 0.850(0.712-0.898)</a:t>
            </a:r>
          </a:p>
        </p:txBody>
      </p:sp>
      <p:sp>
        <p:nvSpPr>
          <p:cNvPr id="38" name="TextBox 37"/>
          <p:cNvSpPr txBox="1"/>
          <p:nvPr/>
        </p:nvSpPr>
        <p:spPr>
          <a:xfrm>
            <a:off x="4629011" y="2461098"/>
            <a:ext cx="1821337" cy="261610"/>
          </a:xfrm>
          <a:prstGeom prst="rect">
            <a:avLst/>
          </a:prstGeom>
          <a:noFill/>
        </p:spPr>
        <p:txBody>
          <a:bodyPr wrap="square" rtlCol="0">
            <a:spAutoFit/>
          </a:bodyPr>
          <a:lstStyle/>
          <a:p>
            <a:r>
              <a:rPr lang="en-US" sz="1050" dirty="0"/>
              <a:t>AUC: 0.771(0.742-0.80)</a:t>
            </a:r>
          </a:p>
        </p:txBody>
      </p:sp>
      <p:sp>
        <p:nvSpPr>
          <p:cNvPr id="39" name="TextBox 38"/>
          <p:cNvSpPr txBox="1"/>
          <p:nvPr/>
        </p:nvSpPr>
        <p:spPr>
          <a:xfrm>
            <a:off x="6123586" y="2438003"/>
            <a:ext cx="1821337" cy="261610"/>
          </a:xfrm>
          <a:prstGeom prst="rect">
            <a:avLst/>
          </a:prstGeom>
          <a:noFill/>
        </p:spPr>
        <p:txBody>
          <a:bodyPr wrap="square" rtlCol="0">
            <a:spAutoFit/>
          </a:bodyPr>
          <a:lstStyle/>
          <a:p>
            <a:r>
              <a:rPr lang="en-US" sz="1050" dirty="0">
                <a:solidFill>
                  <a:srgbClr val="FF0000"/>
                </a:solidFill>
              </a:rPr>
              <a:t>AUC: 0.671(0.641-0.705)</a:t>
            </a:r>
          </a:p>
        </p:txBody>
      </p:sp>
      <p:sp>
        <p:nvSpPr>
          <p:cNvPr id="40" name="TextBox 39"/>
          <p:cNvSpPr txBox="1"/>
          <p:nvPr/>
        </p:nvSpPr>
        <p:spPr>
          <a:xfrm>
            <a:off x="7607218" y="2448090"/>
            <a:ext cx="1821337" cy="261610"/>
          </a:xfrm>
          <a:prstGeom prst="rect">
            <a:avLst/>
          </a:prstGeom>
          <a:noFill/>
        </p:spPr>
        <p:txBody>
          <a:bodyPr wrap="square" rtlCol="0">
            <a:spAutoFit/>
          </a:bodyPr>
          <a:lstStyle/>
          <a:p>
            <a:r>
              <a:rPr lang="en-US" sz="1050" b="1" dirty="0">
                <a:solidFill>
                  <a:srgbClr val="7030A0"/>
                </a:solidFill>
              </a:rPr>
              <a:t>AUC: 0.650(0.526-0.695)</a:t>
            </a:r>
          </a:p>
        </p:txBody>
      </p:sp>
      <p:sp>
        <p:nvSpPr>
          <p:cNvPr id="41" name="TextBox 40"/>
          <p:cNvSpPr txBox="1"/>
          <p:nvPr/>
        </p:nvSpPr>
        <p:spPr>
          <a:xfrm>
            <a:off x="9145071" y="2462081"/>
            <a:ext cx="1821337" cy="261610"/>
          </a:xfrm>
          <a:prstGeom prst="rect">
            <a:avLst/>
          </a:prstGeom>
          <a:noFill/>
        </p:spPr>
        <p:txBody>
          <a:bodyPr wrap="square" rtlCol="0">
            <a:spAutoFit/>
          </a:bodyPr>
          <a:lstStyle/>
          <a:p>
            <a:r>
              <a:rPr lang="en-US" sz="1050" dirty="0"/>
              <a:t>AUC: 0.541(0.447-0.643)</a:t>
            </a:r>
          </a:p>
        </p:txBody>
      </p:sp>
      <p:sp>
        <p:nvSpPr>
          <p:cNvPr id="42" name="TextBox 41"/>
          <p:cNvSpPr txBox="1"/>
          <p:nvPr/>
        </p:nvSpPr>
        <p:spPr>
          <a:xfrm>
            <a:off x="3074133" y="4453687"/>
            <a:ext cx="1821337" cy="261610"/>
          </a:xfrm>
          <a:prstGeom prst="rect">
            <a:avLst/>
          </a:prstGeom>
          <a:noFill/>
        </p:spPr>
        <p:txBody>
          <a:bodyPr wrap="square" rtlCol="0">
            <a:spAutoFit/>
          </a:bodyPr>
          <a:lstStyle/>
          <a:p>
            <a:r>
              <a:rPr lang="en-US" sz="1050" dirty="0"/>
              <a:t>AUC: 0.710(0.620-0.812)</a:t>
            </a:r>
          </a:p>
        </p:txBody>
      </p:sp>
      <p:sp>
        <p:nvSpPr>
          <p:cNvPr id="43" name="TextBox 42"/>
          <p:cNvSpPr txBox="1"/>
          <p:nvPr/>
        </p:nvSpPr>
        <p:spPr>
          <a:xfrm>
            <a:off x="4657600" y="4484747"/>
            <a:ext cx="1821337" cy="261610"/>
          </a:xfrm>
          <a:prstGeom prst="rect">
            <a:avLst/>
          </a:prstGeom>
          <a:noFill/>
        </p:spPr>
        <p:txBody>
          <a:bodyPr wrap="square" rtlCol="0">
            <a:spAutoFit/>
          </a:bodyPr>
          <a:lstStyle/>
          <a:p>
            <a:r>
              <a:rPr lang="en-US" sz="1050" dirty="0">
                <a:solidFill>
                  <a:srgbClr val="FF0000"/>
                </a:solidFill>
              </a:rPr>
              <a:t>AUC: 0.69(0.612-0.778)</a:t>
            </a:r>
          </a:p>
        </p:txBody>
      </p:sp>
      <p:sp>
        <p:nvSpPr>
          <p:cNvPr id="44" name="TextBox 43"/>
          <p:cNvSpPr txBox="1"/>
          <p:nvPr/>
        </p:nvSpPr>
        <p:spPr>
          <a:xfrm>
            <a:off x="6183006" y="4495810"/>
            <a:ext cx="1821337" cy="261610"/>
          </a:xfrm>
          <a:prstGeom prst="rect">
            <a:avLst/>
          </a:prstGeom>
          <a:noFill/>
        </p:spPr>
        <p:txBody>
          <a:bodyPr wrap="square" rtlCol="0">
            <a:spAutoFit/>
          </a:bodyPr>
          <a:lstStyle/>
          <a:p>
            <a:r>
              <a:rPr lang="en-US" sz="1050" dirty="0">
                <a:solidFill>
                  <a:srgbClr val="7030A0"/>
                </a:solidFill>
              </a:rPr>
              <a:t>AUC: 0.540(0.412-0.778)</a:t>
            </a:r>
          </a:p>
        </p:txBody>
      </p:sp>
      <p:sp>
        <p:nvSpPr>
          <p:cNvPr id="45" name="TextBox 44"/>
          <p:cNvSpPr txBox="1"/>
          <p:nvPr/>
        </p:nvSpPr>
        <p:spPr>
          <a:xfrm>
            <a:off x="7627849" y="4484302"/>
            <a:ext cx="1821337" cy="261610"/>
          </a:xfrm>
          <a:prstGeom prst="rect">
            <a:avLst/>
          </a:prstGeom>
          <a:noFill/>
        </p:spPr>
        <p:txBody>
          <a:bodyPr wrap="square" rtlCol="0">
            <a:spAutoFit/>
          </a:bodyPr>
          <a:lstStyle/>
          <a:p>
            <a:r>
              <a:rPr lang="en-US" sz="1050" dirty="0"/>
              <a:t>AUC: 0.520(0.452-0.618)</a:t>
            </a:r>
          </a:p>
        </p:txBody>
      </p:sp>
      <p:sp>
        <p:nvSpPr>
          <p:cNvPr id="46" name="TextBox 45"/>
          <p:cNvSpPr txBox="1"/>
          <p:nvPr/>
        </p:nvSpPr>
        <p:spPr>
          <a:xfrm>
            <a:off x="9153255" y="4495365"/>
            <a:ext cx="1821337" cy="261610"/>
          </a:xfrm>
          <a:prstGeom prst="rect">
            <a:avLst/>
          </a:prstGeom>
          <a:noFill/>
        </p:spPr>
        <p:txBody>
          <a:bodyPr wrap="square" rtlCol="0">
            <a:spAutoFit/>
          </a:bodyPr>
          <a:lstStyle/>
          <a:p>
            <a:r>
              <a:rPr lang="en-US" sz="1050" dirty="0"/>
              <a:t>AUC: 0.51 (0.482-0.578)</a:t>
            </a:r>
          </a:p>
        </p:txBody>
      </p:sp>
      <p:sp>
        <p:nvSpPr>
          <p:cNvPr id="47" name="Rectangle 46"/>
          <p:cNvSpPr/>
          <p:nvPr/>
        </p:nvSpPr>
        <p:spPr>
          <a:xfrm>
            <a:off x="1564705" y="5113039"/>
            <a:ext cx="8704052" cy="369332"/>
          </a:xfrm>
          <a:prstGeom prst="rect">
            <a:avLst/>
          </a:prstGeom>
        </p:spPr>
        <p:txBody>
          <a:bodyPr wrap="square">
            <a:spAutoFit/>
          </a:bodyPr>
          <a:lstStyle/>
          <a:p>
            <a:r>
              <a:rPr lang="en-US" altLang="zh-CN" b="1" dirty="0">
                <a:solidFill>
                  <a:srgbClr val="7030A0"/>
                </a:solidFill>
              </a:rPr>
              <a:t>2782 regions/100 sampling and then average ROC curve</a:t>
            </a:r>
          </a:p>
        </p:txBody>
      </p:sp>
    </p:spTree>
    <p:extLst>
      <p:ext uri="{BB962C8B-B14F-4D97-AF65-F5344CB8AC3E}">
        <p14:creationId xmlns:p14="http://schemas.microsoft.com/office/powerpoint/2010/main" val="112491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6443" y="115389"/>
            <a:ext cx="9252065" cy="461665"/>
          </a:xfrm>
          <a:prstGeom prst="rect">
            <a:avLst/>
          </a:prstGeom>
        </p:spPr>
        <p:txBody>
          <a:bodyPr wrap="square">
            <a:spAutoFit/>
          </a:bodyPr>
          <a:lstStyle/>
          <a:p>
            <a:pPr algn="ctr"/>
            <a:r>
              <a:rPr lang="en-US" sz="2400" b="1" dirty="0"/>
              <a:t>Tissue specific MHB regions and its performance in cancer distinguish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872" y="977163"/>
            <a:ext cx="1787245" cy="5777344"/>
          </a:xfrm>
          <a:prstGeom prst="rect">
            <a:avLst/>
          </a:prstGeom>
        </p:spPr>
      </p:pic>
      <p:sp>
        <p:nvSpPr>
          <p:cNvPr id="6" name="Rectangle 5"/>
          <p:cNvSpPr/>
          <p:nvPr/>
        </p:nvSpPr>
        <p:spPr>
          <a:xfrm>
            <a:off x="3132113" y="981319"/>
            <a:ext cx="60890" cy="5777344"/>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590" y="977164"/>
            <a:ext cx="1619321" cy="5777342"/>
          </a:xfrm>
          <a:prstGeom prst="rect">
            <a:avLst/>
          </a:prstGeom>
        </p:spPr>
      </p:pic>
      <p:sp>
        <p:nvSpPr>
          <p:cNvPr id="8" name="Rectangle 7"/>
          <p:cNvSpPr/>
          <p:nvPr/>
        </p:nvSpPr>
        <p:spPr>
          <a:xfrm>
            <a:off x="5559028" y="977163"/>
            <a:ext cx="119489" cy="5777342"/>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53872" y="5208341"/>
            <a:ext cx="1763159" cy="1546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02143" y="5981423"/>
            <a:ext cx="635110" cy="261610"/>
          </a:xfrm>
          <a:prstGeom prst="rect">
            <a:avLst/>
          </a:prstGeom>
          <a:noFill/>
        </p:spPr>
        <p:txBody>
          <a:bodyPr wrap="none" rtlCol="0">
            <a:spAutoFit/>
          </a:bodyPr>
          <a:lstStyle/>
          <a:p>
            <a:r>
              <a:rPr lang="en-US" sz="1100" dirty="0"/>
              <a:t>Cancers</a:t>
            </a:r>
          </a:p>
        </p:txBody>
      </p:sp>
      <p:sp>
        <p:nvSpPr>
          <p:cNvPr id="11" name="TextBox 10"/>
          <p:cNvSpPr txBox="1"/>
          <p:nvPr/>
        </p:nvSpPr>
        <p:spPr>
          <a:xfrm>
            <a:off x="1756718" y="4288398"/>
            <a:ext cx="514885" cy="261610"/>
          </a:xfrm>
          <a:prstGeom prst="rect">
            <a:avLst/>
          </a:prstGeom>
          <a:noFill/>
        </p:spPr>
        <p:txBody>
          <a:bodyPr wrap="none" rtlCol="0">
            <a:spAutoFit/>
          </a:bodyPr>
          <a:lstStyle/>
          <a:p>
            <a:r>
              <a:rPr lang="en-US" sz="1100" dirty="0"/>
              <a:t>Blood</a:t>
            </a:r>
          </a:p>
        </p:txBody>
      </p:sp>
      <p:sp>
        <p:nvSpPr>
          <p:cNvPr id="12" name="TextBox 11"/>
          <p:cNvSpPr txBox="1"/>
          <p:nvPr/>
        </p:nvSpPr>
        <p:spPr>
          <a:xfrm>
            <a:off x="1741417" y="1741923"/>
            <a:ext cx="611065" cy="430887"/>
          </a:xfrm>
          <a:prstGeom prst="rect">
            <a:avLst/>
          </a:prstGeom>
          <a:noFill/>
        </p:spPr>
        <p:txBody>
          <a:bodyPr wrap="none" rtlCol="0">
            <a:spAutoFit/>
          </a:bodyPr>
          <a:lstStyle/>
          <a:p>
            <a:r>
              <a:rPr lang="en-US" sz="1100" dirty="0"/>
              <a:t>Normal</a:t>
            </a:r>
          </a:p>
          <a:p>
            <a:r>
              <a:rPr lang="en-US" sz="1100" dirty="0"/>
              <a:t>Tissue</a:t>
            </a:r>
          </a:p>
        </p:txBody>
      </p:sp>
      <p:sp>
        <p:nvSpPr>
          <p:cNvPr id="13" name="TextBox 12"/>
          <p:cNvSpPr txBox="1"/>
          <p:nvPr/>
        </p:nvSpPr>
        <p:spPr>
          <a:xfrm>
            <a:off x="1631611" y="2937568"/>
            <a:ext cx="705642" cy="261610"/>
          </a:xfrm>
          <a:prstGeom prst="rect">
            <a:avLst/>
          </a:prstGeom>
          <a:noFill/>
        </p:spPr>
        <p:txBody>
          <a:bodyPr wrap="none" rtlCol="0">
            <a:spAutoFit/>
          </a:bodyPr>
          <a:lstStyle/>
          <a:p>
            <a:r>
              <a:rPr lang="en-US" sz="1100" dirty="0"/>
              <a:t>Placental</a:t>
            </a:r>
          </a:p>
        </p:txBody>
      </p:sp>
      <p:sp>
        <p:nvSpPr>
          <p:cNvPr id="14" name="TextBox 13"/>
          <p:cNvSpPr txBox="1"/>
          <p:nvPr/>
        </p:nvSpPr>
        <p:spPr>
          <a:xfrm>
            <a:off x="2828797" y="1531451"/>
            <a:ext cx="809837" cy="261610"/>
          </a:xfrm>
          <a:prstGeom prst="rect">
            <a:avLst/>
          </a:prstGeom>
          <a:noFill/>
        </p:spPr>
        <p:txBody>
          <a:bodyPr wrap="none" rtlCol="0">
            <a:spAutoFit/>
          </a:bodyPr>
          <a:lstStyle/>
          <a:p>
            <a:r>
              <a:rPr lang="en-US" altLang="zh-CN" sz="1100" b="1" dirty="0" err="1">
                <a:solidFill>
                  <a:srgbClr val="7030A0"/>
                </a:solidFill>
              </a:rPr>
              <a:t>Esophogus</a:t>
            </a:r>
            <a:endParaRPr lang="en-US" sz="1100" b="1" dirty="0">
              <a:solidFill>
                <a:srgbClr val="7030A0"/>
              </a:solidFill>
            </a:endParaRPr>
          </a:p>
        </p:txBody>
      </p:sp>
      <p:sp>
        <p:nvSpPr>
          <p:cNvPr id="15" name="TextBox 14"/>
          <p:cNvSpPr txBox="1"/>
          <p:nvPr/>
        </p:nvSpPr>
        <p:spPr>
          <a:xfrm>
            <a:off x="5358123" y="3604224"/>
            <a:ext cx="521297" cy="261610"/>
          </a:xfrm>
          <a:prstGeom prst="rect">
            <a:avLst/>
          </a:prstGeom>
          <a:noFill/>
        </p:spPr>
        <p:txBody>
          <a:bodyPr wrap="none" rtlCol="0">
            <a:spAutoFit/>
          </a:bodyPr>
          <a:lstStyle/>
          <a:p>
            <a:r>
              <a:rPr lang="en-US" altLang="zh-CN" sz="1100" b="1" dirty="0">
                <a:solidFill>
                  <a:srgbClr val="7030A0"/>
                </a:solidFill>
              </a:rPr>
              <a:t>Colon</a:t>
            </a:r>
            <a:endParaRPr lang="en-US" sz="1100" b="1" dirty="0">
              <a:solidFill>
                <a:srgbClr val="7030A0"/>
              </a:solidFill>
            </a:endParaRPr>
          </a:p>
        </p:txBody>
      </p:sp>
      <p:sp>
        <p:nvSpPr>
          <p:cNvPr id="17" name="TextBox 16"/>
          <p:cNvSpPr txBox="1"/>
          <p:nvPr/>
        </p:nvSpPr>
        <p:spPr>
          <a:xfrm>
            <a:off x="5966911" y="998576"/>
            <a:ext cx="4425607" cy="1938992"/>
          </a:xfrm>
          <a:prstGeom prst="rect">
            <a:avLst/>
          </a:prstGeom>
          <a:noFill/>
        </p:spPr>
        <p:txBody>
          <a:bodyPr wrap="square" rtlCol="0">
            <a:spAutoFit/>
          </a:bodyPr>
          <a:lstStyle/>
          <a:p>
            <a:r>
              <a:rPr lang="en-US" altLang="zh-CN" sz="2000" b="1" dirty="0">
                <a:solidFill>
                  <a:srgbClr val="7030A0"/>
                </a:solidFill>
              </a:rPr>
              <a:t>We tissue specific MHBs and these MHB showed highly specificity in difference tissues and these regions showed low methylation in blood cell types. We found these MHBs were also show high level MHL in tumor tissues. </a:t>
            </a:r>
          </a:p>
        </p:txBody>
      </p:sp>
      <p:sp>
        <p:nvSpPr>
          <p:cNvPr id="18" name="TextBox 17"/>
          <p:cNvSpPr txBox="1"/>
          <p:nvPr/>
        </p:nvSpPr>
        <p:spPr>
          <a:xfrm>
            <a:off x="4407162" y="577053"/>
            <a:ext cx="1781578" cy="400110"/>
          </a:xfrm>
          <a:prstGeom prst="rect">
            <a:avLst/>
          </a:prstGeom>
          <a:noFill/>
        </p:spPr>
        <p:txBody>
          <a:bodyPr wrap="none" rtlCol="0">
            <a:spAutoFit/>
          </a:bodyPr>
          <a:lstStyle/>
          <a:p>
            <a:r>
              <a:rPr lang="en-US" altLang="zh-CN" sz="2000" b="1" dirty="0">
                <a:solidFill>
                  <a:srgbClr val="7030A0"/>
                </a:solidFill>
              </a:rPr>
              <a:t>ZNF154 (colon)</a:t>
            </a:r>
            <a:endParaRPr lang="en-US" sz="2000" b="1" dirty="0">
              <a:solidFill>
                <a:srgbClr val="7030A0"/>
              </a:solidFill>
            </a:endParaRPr>
          </a:p>
        </p:txBody>
      </p:sp>
      <p:sp>
        <p:nvSpPr>
          <p:cNvPr id="19" name="TextBox 18"/>
          <p:cNvSpPr txBox="1"/>
          <p:nvPr/>
        </p:nvSpPr>
        <p:spPr>
          <a:xfrm>
            <a:off x="2319230" y="594112"/>
            <a:ext cx="1797800" cy="400110"/>
          </a:xfrm>
          <a:prstGeom prst="rect">
            <a:avLst/>
          </a:prstGeom>
          <a:noFill/>
        </p:spPr>
        <p:txBody>
          <a:bodyPr wrap="none" rtlCol="0">
            <a:spAutoFit/>
          </a:bodyPr>
          <a:lstStyle/>
          <a:p>
            <a:r>
              <a:rPr lang="en-US" sz="2000" b="1" dirty="0">
                <a:solidFill>
                  <a:srgbClr val="7030A0"/>
                </a:solidFill>
              </a:rPr>
              <a:t>DMRTA2 (ESO) </a:t>
            </a:r>
          </a:p>
        </p:txBody>
      </p:sp>
      <p:sp>
        <p:nvSpPr>
          <p:cNvPr id="20" name="Rectangle 19"/>
          <p:cNvSpPr/>
          <p:nvPr/>
        </p:nvSpPr>
        <p:spPr>
          <a:xfrm>
            <a:off x="4347590" y="5490974"/>
            <a:ext cx="1610511" cy="1263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58101" y="2961573"/>
            <a:ext cx="4425607" cy="2246769"/>
          </a:xfrm>
          <a:prstGeom prst="rect">
            <a:avLst/>
          </a:prstGeom>
          <a:noFill/>
        </p:spPr>
        <p:txBody>
          <a:bodyPr wrap="square" rtlCol="0">
            <a:spAutoFit/>
          </a:bodyPr>
          <a:lstStyle/>
          <a:p>
            <a:r>
              <a:rPr lang="en-US" altLang="zh-CN" sz="2000" b="1" dirty="0">
                <a:solidFill>
                  <a:srgbClr val="7030A0"/>
                </a:solidFill>
              </a:rPr>
              <a:t>ZNF154 have been reported in the previous study to be promising methylation biomarker for Pan-cancers (</a:t>
            </a:r>
            <a:r>
              <a:rPr lang="en-US" sz="2000" b="1" dirty="0" err="1">
                <a:solidFill>
                  <a:srgbClr val="7030A0"/>
                </a:solidFill>
              </a:rPr>
              <a:t>Margolin</a:t>
            </a:r>
            <a:r>
              <a:rPr lang="en-US" sz="2000" b="1" dirty="0">
                <a:solidFill>
                  <a:srgbClr val="7030A0"/>
                </a:solidFill>
              </a:rPr>
              <a:t> G, 2016</a:t>
            </a:r>
            <a:r>
              <a:rPr lang="en-US" altLang="zh-CN" sz="2000" b="1" dirty="0">
                <a:solidFill>
                  <a:srgbClr val="7030A0"/>
                </a:solidFill>
              </a:rPr>
              <a:t>)</a:t>
            </a:r>
          </a:p>
          <a:p>
            <a:endParaRPr lang="en-US" altLang="zh-CN" sz="2000" b="1" dirty="0">
              <a:solidFill>
                <a:srgbClr val="7030A0"/>
              </a:solidFill>
            </a:endParaRPr>
          </a:p>
          <a:p>
            <a:r>
              <a:rPr lang="en-US" altLang="zh-CN" sz="2000" b="1" dirty="0">
                <a:solidFill>
                  <a:srgbClr val="7030A0"/>
                </a:solidFill>
              </a:rPr>
              <a:t>DMRTA2 is firstly shown as highly Esophagus specific hyper-methylation. </a:t>
            </a:r>
          </a:p>
        </p:txBody>
      </p:sp>
      <p:sp>
        <p:nvSpPr>
          <p:cNvPr id="22" name="Rectangle 21"/>
          <p:cNvSpPr/>
          <p:nvPr/>
        </p:nvSpPr>
        <p:spPr>
          <a:xfrm>
            <a:off x="5934014" y="5381260"/>
            <a:ext cx="4572000" cy="1200329"/>
          </a:xfrm>
          <a:prstGeom prst="rect">
            <a:avLst/>
          </a:prstGeom>
        </p:spPr>
        <p:txBody>
          <a:bodyPr>
            <a:spAutoFit/>
          </a:bodyPr>
          <a:lstStyle/>
          <a:p>
            <a:r>
              <a:rPr lang="en-US" altLang="zh-CN" b="1" dirty="0">
                <a:solidFill>
                  <a:srgbClr val="7030A0"/>
                </a:solidFill>
              </a:rPr>
              <a:t>Provide a supplementary with most powerful</a:t>
            </a:r>
          </a:p>
          <a:p>
            <a:r>
              <a:rPr lang="en-US" altLang="zh-CN" b="1" dirty="0">
                <a:solidFill>
                  <a:srgbClr val="7030A0"/>
                </a:solidFill>
              </a:rPr>
              <a:t>Tissue specific MHB regions so that they could be taken as reference for each tissue for further biomarker/mapping research.</a:t>
            </a:r>
          </a:p>
        </p:txBody>
      </p:sp>
      <p:sp>
        <p:nvSpPr>
          <p:cNvPr id="24" name="Isosceles Triangle 23"/>
          <p:cNvSpPr/>
          <p:nvPr/>
        </p:nvSpPr>
        <p:spPr>
          <a:xfrm rot="5400000">
            <a:off x="2404003" y="1517047"/>
            <a:ext cx="151304" cy="1391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4368781" y="3534667"/>
            <a:ext cx="151304" cy="1391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26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526842" y="617243"/>
            <a:ext cx="6373661" cy="5247410"/>
            <a:chOff x="1054673" y="802710"/>
            <a:chExt cx="7118565" cy="5847473"/>
          </a:xfrm>
        </p:grpSpPr>
        <p:sp>
          <p:nvSpPr>
            <p:cNvPr id="4" name="TextBox 3"/>
            <p:cNvSpPr txBox="1"/>
            <p:nvPr/>
          </p:nvSpPr>
          <p:spPr>
            <a:xfrm>
              <a:off x="6944700" y="802710"/>
              <a:ext cx="1228538" cy="342973"/>
            </a:xfrm>
            <a:prstGeom prst="rect">
              <a:avLst/>
            </a:prstGeom>
            <a:noFill/>
          </p:spPr>
          <p:txBody>
            <a:bodyPr wrap="none" rtlCol="0">
              <a:spAutoFit/>
            </a:bodyPr>
            <a:lstStyle/>
            <a:p>
              <a:r>
                <a:rPr lang="en-US" altLang="zh-CN" sz="1400" b="1" dirty="0">
                  <a:solidFill>
                    <a:srgbClr val="7030A0"/>
                  </a:solidFill>
                </a:rPr>
                <a:t>AFF3</a:t>
              </a:r>
              <a:r>
                <a:rPr lang="en-US" sz="1400" b="1" dirty="0">
                  <a:solidFill>
                    <a:srgbClr val="7030A0"/>
                  </a:solidFill>
                </a:rPr>
                <a:t> (</a:t>
              </a:r>
              <a:r>
                <a:rPr lang="en-US" altLang="zh-CN" sz="1400" b="1" dirty="0">
                  <a:solidFill>
                    <a:srgbClr val="7030A0"/>
                  </a:solidFill>
                </a:rPr>
                <a:t>WBC</a:t>
              </a:r>
              <a:r>
                <a:rPr lang="en-US" sz="1400" b="1" dirty="0">
                  <a:solidFill>
                    <a:srgbClr val="7030A0"/>
                  </a:solidFill>
                </a:rPr>
                <a:t>) </a:t>
              </a:r>
            </a:p>
          </p:txBody>
        </p:sp>
        <p:sp>
          <p:nvSpPr>
            <p:cNvPr id="7" name="TextBox 6"/>
            <p:cNvSpPr txBox="1"/>
            <p:nvPr/>
          </p:nvSpPr>
          <p:spPr>
            <a:xfrm>
              <a:off x="1054673" y="802710"/>
              <a:ext cx="1215146" cy="342973"/>
            </a:xfrm>
            <a:prstGeom prst="rect">
              <a:avLst/>
            </a:prstGeom>
            <a:noFill/>
          </p:spPr>
          <p:txBody>
            <a:bodyPr wrap="none" rtlCol="0">
              <a:spAutoFit/>
            </a:bodyPr>
            <a:lstStyle/>
            <a:p>
              <a:r>
                <a:rPr lang="en-US" altLang="zh-CN" sz="1400" b="1" dirty="0">
                  <a:solidFill>
                    <a:srgbClr val="7030A0"/>
                  </a:solidFill>
                </a:rPr>
                <a:t>ZIC2</a:t>
              </a:r>
              <a:r>
                <a:rPr lang="en-US" sz="1400" b="1" dirty="0">
                  <a:solidFill>
                    <a:srgbClr val="7030A0"/>
                  </a:solidFill>
                </a:rPr>
                <a:t> (</a:t>
              </a:r>
              <a:r>
                <a:rPr lang="en-US" altLang="zh-CN" sz="1400" b="1" dirty="0">
                  <a:solidFill>
                    <a:srgbClr val="7030A0"/>
                  </a:solidFill>
                </a:rPr>
                <a:t>Brain</a:t>
              </a:r>
              <a:r>
                <a:rPr lang="en-US" sz="1400" b="1" dirty="0">
                  <a:solidFill>
                    <a:srgbClr val="7030A0"/>
                  </a:solidFill>
                </a:rPr>
                <a:t>) </a:t>
              </a:r>
            </a:p>
          </p:txBody>
        </p:sp>
        <p:sp>
          <p:nvSpPr>
            <p:cNvPr id="9" name="TextBox 8"/>
            <p:cNvSpPr txBox="1"/>
            <p:nvPr/>
          </p:nvSpPr>
          <p:spPr>
            <a:xfrm>
              <a:off x="2417269" y="802710"/>
              <a:ext cx="1458490" cy="342973"/>
            </a:xfrm>
            <a:prstGeom prst="rect">
              <a:avLst/>
            </a:prstGeom>
            <a:noFill/>
          </p:spPr>
          <p:txBody>
            <a:bodyPr wrap="none" rtlCol="0">
              <a:spAutoFit/>
            </a:bodyPr>
            <a:lstStyle/>
            <a:p>
              <a:r>
                <a:rPr lang="en-US" altLang="zh-CN" sz="1400" b="1" dirty="0">
                  <a:solidFill>
                    <a:srgbClr val="7030A0"/>
                  </a:solidFill>
                </a:rPr>
                <a:t>ZNF154 (colon)</a:t>
              </a:r>
              <a:endParaRPr lang="en-US" sz="1400" b="1" dirty="0">
                <a:solidFill>
                  <a:srgbClr val="7030A0"/>
                </a:solidFill>
              </a:endParaRPr>
            </a:p>
          </p:txBody>
        </p:sp>
        <p:sp>
          <p:nvSpPr>
            <p:cNvPr id="13" name="TextBox 12"/>
            <p:cNvSpPr txBox="1"/>
            <p:nvPr/>
          </p:nvSpPr>
          <p:spPr>
            <a:xfrm>
              <a:off x="4052593" y="802710"/>
              <a:ext cx="1446889" cy="342973"/>
            </a:xfrm>
            <a:prstGeom prst="rect">
              <a:avLst/>
            </a:prstGeom>
            <a:noFill/>
          </p:spPr>
          <p:txBody>
            <a:bodyPr wrap="none" rtlCol="0">
              <a:spAutoFit/>
            </a:bodyPr>
            <a:lstStyle/>
            <a:p>
              <a:r>
                <a:rPr lang="en-US" altLang="zh-CN" sz="1400" b="1" dirty="0">
                  <a:solidFill>
                    <a:srgbClr val="7030A0"/>
                  </a:solidFill>
                </a:rPr>
                <a:t>RHOD (Kidney)</a:t>
              </a:r>
              <a:endParaRPr lang="en-US" sz="1400" b="1" dirty="0">
                <a:solidFill>
                  <a:srgbClr val="7030A0"/>
                </a:solidFill>
              </a:endParaRPr>
            </a:p>
          </p:txBody>
        </p:sp>
        <p:sp>
          <p:nvSpPr>
            <p:cNvPr id="16" name="TextBox 15"/>
            <p:cNvSpPr txBox="1"/>
            <p:nvPr/>
          </p:nvSpPr>
          <p:spPr>
            <a:xfrm>
              <a:off x="5567911" y="802710"/>
              <a:ext cx="1208773" cy="342973"/>
            </a:xfrm>
            <a:prstGeom prst="rect">
              <a:avLst/>
            </a:prstGeom>
            <a:noFill/>
          </p:spPr>
          <p:txBody>
            <a:bodyPr wrap="none" rtlCol="0">
              <a:spAutoFit/>
            </a:bodyPr>
            <a:lstStyle/>
            <a:p>
              <a:r>
                <a:rPr lang="en-US" altLang="zh-CN" sz="1400" b="1" dirty="0">
                  <a:solidFill>
                    <a:srgbClr val="7030A0"/>
                  </a:solidFill>
                </a:rPr>
                <a:t>SSPO (Liver)</a:t>
              </a:r>
              <a:endParaRPr lang="en-US" sz="1400" b="1" dirty="0">
                <a:solidFill>
                  <a:srgbClr val="7030A0"/>
                </a:solidFill>
              </a:endParaRPr>
            </a:p>
          </p:txBody>
        </p:sp>
        <p:grpSp>
          <p:nvGrpSpPr>
            <p:cNvPr id="19" name="Group 18"/>
            <p:cNvGrpSpPr/>
            <p:nvPr/>
          </p:nvGrpSpPr>
          <p:grpSpPr>
            <a:xfrm>
              <a:off x="1054673" y="1071831"/>
              <a:ext cx="7050235" cy="5578352"/>
              <a:chOff x="628647" y="365248"/>
              <a:chExt cx="7783274" cy="601182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287" y="416223"/>
                <a:ext cx="1500634" cy="5960852"/>
              </a:xfrm>
              <a:prstGeom prst="rect">
                <a:avLst/>
              </a:prstGeom>
            </p:spPr>
          </p:pic>
          <p:sp>
            <p:nvSpPr>
              <p:cNvPr id="3" name="Rectangle 2"/>
              <p:cNvSpPr/>
              <p:nvPr/>
            </p:nvSpPr>
            <p:spPr>
              <a:xfrm>
                <a:off x="7738257" y="599731"/>
                <a:ext cx="60890" cy="5777344"/>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47" y="365248"/>
                <a:ext cx="1505085" cy="5960852"/>
              </a:xfrm>
              <a:prstGeom prst="rect">
                <a:avLst/>
              </a:prstGeom>
            </p:spPr>
          </p:pic>
          <p:sp>
            <p:nvSpPr>
              <p:cNvPr id="6" name="Rectangle 5"/>
              <p:cNvSpPr/>
              <p:nvPr/>
            </p:nvSpPr>
            <p:spPr>
              <a:xfrm>
                <a:off x="1395348" y="405441"/>
                <a:ext cx="278176" cy="5777344"/>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535" y="427006"/>
                <a:ext cx="1477952" cy="5917721"/>
              </a:xfrm>
              <a:prstGeom prst="rect">
                <a:avLst/>
              </a:prstGeom>
            </p:spPr>
          </p:pic>
          <p:sp>
            <p:nvSpPr>
              <p:cNvPr id="11" name="Rectangle 10"/>
              <p:cNvSpPr/>
              <p:nvPr/>
            </p:nvSpPr>
            <p:spPr>
              <a:xfrm>
                <a:off x="3204019" y="427005"/>
                <a:ext cx="168909" cy="5917721"/>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2796" y="416223"/>
                <a:ext cx="1499310" cy="5939288"/>
              </a:xfrm>
              <a:prstGeom prst="rect">
                <a:avLst/>
              </a:prstGeom>
            </p:spPr>
          </p:pic>
          <p:sp>
            <p:nvSpPr>
              <p:cNvPr id="14" name="Rectangle 13"/>
              <p:cNvSpPr/>
              <p:nvPr/>
            </p:nvSpPr>
            <p:spPr>
              <a:xfrm>
                <a:off x="4429667" y="431319"/>
                <a:ext cx="168909" cy="5917721"/>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0655" y="451905"/>
                <a:ext cx="1505301" cy="5914388"/>
              </a:xfrm>
              <a:prstGeom prst="rect">
                <a:avLst/>
              </a:prstGeom>
            </p:spPr>
          </p:pic>
          <p:sp>
            <p:nvSpPr>
              <p:cNvPr id="17" name="Rectangle 16"/>
              <p:cNvSpPr/>
              <p:nvPr/>
            </p:nvSpPr>
            <p:spPr>
              <a:xfrm>
                <a:off x="6058393" y="437790"/>
                <a:ext cx="168909" cy="5917721"/>
              </a:xfrm>
              <a:prstGeom prst="rect">
                <a:avLst/>
              </a:prstGeom>
              <a:solidFill>
                <a:schemeClr val="accent1">
                  <a:alpha val="32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TextBox 19"/>
          <p:cNvSpPr txBox="1"/>
          <p:nvPr/>
        </p:nvSpPr>
        <p:spPr>
          <a:xfrm>
            <a:off x="1298241" y="61852"/>
            <a:ext cx="7168694" cy="461665"/>
          </a:xfrm>
          <a:prstGeom prst="rect">
            <a:avLst/>
          </a:prstGeom>
          <a:noFill/>
        </p:spPr>
        <p:txBody>
          <a:bodyPr wrap="none" rtlCol="0">
            <a:spAutoFit/>
          </a:bodyPr>
          <a:lstStyle/>
          <a:p>
            <a:r>
              <a:rPr lang="en-US" altLang="zh-CN" sz="2400" b="1" dirty="0"/>
              <a:t>Gold standard tissue specific DNA methylation regions </a:t>
            </a:r>
            <a:endParaRPr lang="en-US" sz="2400" b="1" dirty="0"/>
          </a:p>
        </p:txBody>
      </p:sp>
      <p:sp>
        <p:nvSpPr>
          <p:cNvPr id="23" name="TextBox 22"/>
          <p:cNvSpPr txBox="1"/>
          <p:nvPr/>
        </p:nvSpPr>
        <p:spPr>
          <a:xfrm>
            <a:off x="896654" y="2598847"/>
            <a:ext cx="705642" cy="261610"/>
          </a:xfrm>
          <a:prstGeom prst="rect">
            <a:avLst/>
          </a:prstGeom>
          <a:noFill/>
        </p:spPr>
        <p:txBody>
          <a:bodyPr wrap="none" rtlCol="0">
            <a:spAutoFit/>
          </a:bodyPr>
          <a:lstStyle/>
          <a:p>
            <a:r>
              <a:rPr lang="en-US" sz="1100" dirty="0">
                <a:solidFill>
                  <a:srgbClr val="7030A0"/>
                </a:solidFill>
              </a:rPr>
              <a:t>Placental</a:t>
            </a:r>
          </a:p>
        </p:txBody>
      </p:sp>
      <p:sp>
        <p:nvSpPr>
          <p:cNvPr id="24" name="TextBox 23"/>
          <p:cNvSpPr txBox="1"/>
          <p:nvPr/>
        </p:nvSpPr>
        <p:spPr>
          <a:xfrm>
            <a:off x="1037822" y="2334177"/>
            <a:ext cx="484428" cy="261610"/>
          </a:xfrm>
          <a:prstGeom prst="rect">
            <a:avLst/>
          </a:prstGeom>
          <a:noFill/>
        </p:spPr>
        <p:txBody>
          <a:bodyPr wrap="none" rtlCol="0">
            <a:spAutoFit/>
          </a:bodyPr>
          <a:lstStyle/>
          <a:p>
            <a:r>
              <a:rPr lang="en-US" sz="1100" dirty="0">
                <a:solidFill>
                  <a:srgbClr val="7030A0"/>
                </a:solidFill>
              </a:rPr>
              <a:t>Brain</a:t>
            </a:r>
          </a:p>
        </p:txBody>
      </p:sp>
      <p:sp>
        <p:nvSpPr>
          <p:cNvPr id="25" name="Isosceles Triangle 24"/>
          <p:cNvSpPr/>
          <p:nvPr/>
        </p:nvSpPr>
        <p:spPr>
          <a:xfrm rot="5400000">
            <a:off x="1777419" y="2381241"/>
            <a:ext cx="261611" cy="16748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Isosceles Triangle 25"/>
          <p:cNvSpPr/>
          <p:nvPr/>
        </p:nvSpPr>
        <p:spPr>
          <a:xfrm rot="5400000">
            <a:off x="3353995" y="2024487"/>
            <a:ext cx="261611" cy="16748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Isosceles Triangle 26"/>
          <p:cNvSpPr/>
          <p:nvPr/>
        </p:nvSpPr>
        <p:spPr>
          <a:xfrm rot="5400000">
            <a:off x="4361237" y="1588069"/>
            <a:ext cx="261611" cy="16748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285" y="5644133"/>
            <a:ext cx="8822606" cy="916113"/>
          </a:xfrm>
          <a:prstGeom prst="rect">
            <a:avLst/>
          </a:prstGeom>
        </p:spPr>
      </p:pic>
      <p:sp>
        <p:nvSpPr>
          <p:cNvPr id="29" name="Right Arrow 28"/>
          <p:cNvSpPr/>
          <p:nvPr/>
        </p:nvSpPr>
        <p:spPr>
          <a:xfrm>
            <a:off x="1862364" y="3688528"/>
            <a:ext cx="280555" cy="5403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TextBox 29"/>
          <p:cNvSpPr txBox="1"/>
          <p:nvPr/>
        </p:nvSpPr>
        <p:spPr>
          <a:xfrm>
            <a:off x="2052754" y="3777567"/>
            <a:ext cx="6042622" cy="400110"/>
          </a:xfrm>
          <a:prstGeom prst="rect">
            <a:avLst/>
          </a:prstGeom>
          <a:noFill/>
        </p:spPr>
        <p:txBody>
          <a:bodyPr wrap="square" rtlCol="0">
            <a:spAutoFit/>
          </a:bodyPr>
          <a:lstStyle/>
          <a:p>
            <a:r>
              <a:rPr lang="en-US" sz="2000" dirty="0">
                <a:solidFill>
                  <a:srgbClr val="FF0000"/>
                </a:solidFill>
              </a:rPr>
              <a:t>Tissue specific methylation regions could be up to 2K </a:t>
            </a:r>
            <a:r>
              <a:rPr lang="en-US" sz="2000" dirty="0" err="1">
                <a:solidFill>
                  <a:srgbClr val="FF0000"/>
                </a:solidFill>
              </a:rPr>
              <a:t>bp</a:t>
            </a:r>
            <a:endParaRPr lang="en-US" sz="2000" dirty="0">
              <a:solidFill>
                <a:srgbClr val="FF0000"/>
              </a:solidFill>
            </a:endParaRPr>
          </a:p>
        </p:txBody>
      </p:sp>
      <p:sp>
        <p:nvSpPr>
          <p:cNvPr id="31" name="TextBox 30"/>
          <p:cNvSpPr txBox="1"/>
          <p:nvPr/>
        </p:nvSpPr>
        <p:spPr>
          <a:xfrm>
            <a:off x="399278" y="6457890"/>
            <a:ext cx="8715385" cy="400110"/>
          </a:xfrm>
          <a:prstGeom prst="rect">
            <a:avLst/>
          </a:prstGeom>
          <a:noFill/>
        </p:spPr>
        <p:txBody>
          <a:bodyPr wrap="square" rtlCol="0">
            <a:spAutoFit/>
          </a:bodyPr>
          <a:lstStyle/>
          <a:p>
            <a:r>
              <a:rPr lang="en-US" sz="2000" dirty="0">
                <a:solidFill>
                  <a:srgbClr val="FF0000"/>
                </a:solidFill>
              </a:rPr>
              <a:t>Genomic flanking regions of MHL have similar methylation profile (</a:t>
            </a:r>
            <a:r>
              <a:rPr lang="en-US" sz="2000" dirty="0">
                <a:solidFill>
                  <a:srgbClr val="7030A0"/>
                </a:solidFill>
              </a:rPr>
              <a:t>since linkage</a:t>
            </a:r>
            <a:r>
              <a:rPr lang="en-US" sz="2000" dirty="0">
                <a:solidFill>
                  <a:srgbClr val="FF0000"/>
                </a:solidFill>
              </a:rPr>
              <a:t>)</a:t>
            </a:r>
          </a:p>
        </p:txBody>
      </p:sp>
    </p:spTree>
    <p:extLst>
      <p:ext uri="{BB962C8B-B14F-4D97-AF65-F5344CB8AC3E}">
        <p14:creationId xmlns:p14="http://schemas.microsoft.com/office/powerpoint/2010/main" val="353962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1095" y="982033"/>
            <a:ext cx="6766560" cy="369332"/>
          </a:xfrm>
          <a:prstGeom prst="rect">
            <a:avLst/>
          </a:prstGeom>
        </p:spPr>
        <p:txBody>
          <a:bodyPr wrap="square">
            <a:spAutoFit/>
          </a:bodyPr>
          <a:lstStyle/>
          <a:p>
            <a:r>
              <a:rPr lang="en-US" kern="50" dirty="0">
                <a:latin typeface="Calibri" panose="020F0502020204030204" pitchFamily="34" charset="0"/>
                <a:ea typeface="宋体" panose="02010600030101010101" pitchFamily="2" charset="-122"/>
              </a:rPr>
              <a:t>Xliu2014’s dataset (</a:t>
            </a:r>
            <a:r>
              <a:rPr lang="en-US" b="1" kern="50" dirty="0">
                <a:solidFill>
                  <a:srgbClr val="00B050"/>
                </a:solidFill>
                <a:latin typeface="Calibri" panose="020F0502020204030204" pitchFamily="34" charset="0"/>
                <a:ea typeface="宋体" panose="02010600030101010101" pitchFamily="2" charset="-122"/>
              </a:rPr>
              <a:t>WGBS: 5 lung cancer vs 5 normal lung</a:t>
            </a:r>
            <a:r>
              <a:rPr lang="en-US" kern="50" dirty="0">
                <a:latin typeface="Calibri" panose="020F0502020204030204" pitchFamily="34" charset="0"/>
                <a:ea typeface="宋体" panose="02010600030101010101" pitchFamily="2" charset="-122"/>
              </a:rPr>
              <a:t>)</a:t>
            </a:r>
            <a:endParaRPr lang="en-US" sz="1400" kern="50" dirty="0">
              <a:latin typeface="Calibri" panose="020F0502020204030204" pitchFamily="34" charset="0"/>
              <a:ea typeface="宋体" panose="02010600030101010101" pitchFamily="2" charset="-122"/>
            </a:endParaRPr>
          </a:p>
        </p:txBody>
      </p:sp>
      <p:sp>
        <p:nvSpPr>
          <p:cNvPr id="3" name="Rectangle 2"/>
          <p:cNvSpPr/>
          <p:nvPr/>
        </p:nvSpPr>
        <p:spPr>
          <a:xfrm>
            <a:off x="1932907" y="98344"/>
            <a:ext cx="8589620" cy="830997"/>
          </a:xfrm>
          <a:prstGeom prst="rect">
            <a:avLst/>
          </a:prstGeom>
        </p:spPr>
        <p:txBody>
          <a:bodyPr wrap="square">
            <a:spAutoFit/>
          </a:bodyPr>
          <a:lstStyle/>
          <a:p>
            <a:pPr algn="ctr"/>
            <a:r>
              <a:rPr lang="en-US" sz="2400" b="1" dirty="0"/>
              <a:t>Validation our model with other dataset and estimate is advantage to solid tissue</a:t>
            </a:r>
          </a:p>
        </p:txBody>
      </p:sp>
      <p:pic>
        <p:nvPicPr>
          <p:cNvPr id="6" name="Picture 5"/>
          <p:cNvPicPr>
            <a:picLocks noChangeAspect="1"/>
          </p:cNvPicPr>
          <p:nvPr/>
        </p:nvPicPr>
        <p:blipFill>
          <a:blip r:embed="rId3"/>
          <a:stretch>
            <a:fillRect/>
          </a:stretch>
        </p:blipFill>
        <p:spPr>
          <a:xfrm>
            <a:off x="1791096" y="1482756"/>
            <a:ext cx="4030294" cy="4455175"/>
          </a:xfrm>
          <a:prstGeom prst="rect">
            <a:avLst/>
          </a:prstGeom>
        </p:spPr>
      </p:pic>
      <p:pic>
        <p:nvPicPr>
          <p:cNvPr id="11" name="Picture 10"/>
          <p:cNvPicPr>
            <a:picLocks noChangeAspect="1"/>
          </p:cNvPicPr>
          <p:nvPr/>
        </p:nvPicPr>
        <p:blipFill>
          <a:blip r:embed="rId4"/>
          <a:stretch>
            <a:fillRect/>
          </a:stretch>
        </p:blipFill>
        <p:spPr>
          <a:xfrm>
            <a:off x="5723015" y="1482756"/>
            <a:ext cx="4117868" cy="4551981"/>
          </a:xfrm>
          <a:prstGeom prst="rect">
            <a:avLst/>
          </a:prstGeom>
        </p:spPr>
      </p:pic>
      <p:sp>
        <p:nvSpPr>
          <p:cNvPr id="12" name="Rectangle 11"/>
          <p:cNvSpPr/>
          <p:nvPr/>
        </p:nvSpPr>
        <p:spPr>
          <a:xfrm>
            <a:off x="1018717" y="6166128"/>
            <a:ext cx="9692222" cy="646331"/>
          </a:xfrm>
          <a:prstGeom prst="rect">
            <a:avLst/>
          </a:prstGeom>
        </p:spPr>
        <p:txBody>
          <a:bodyPr wrap="square">
            <a:spAutoFit/>
          </a:bodyPr>
          <a:lstStyle/>
          <a:p>
            <a:r>
              <a:rPr lang="en-US" b="1" kern="50" dirty="0">
                <a:latin typeface="Calibri" panose="020F0502020204030204" pitchFamily="34" charset="0"/>
                <a:ea typeface="宋体" panose="02010600030101010101" pitchFamily="2" charset="-122"/>
              </a:rPr>
              <a:t>With our mapping model, 100% solid tissue samples will be mapping to Lung tissue. Meanwhile, we can observe the roles of hyper-methylated regions could separate cancer and normal tissues. </a:t>
            </a:r>
          </a:p>
        </p:txBody>
      </p:sp>
      <p:sp>
        <p:nvSpPr>
          <p:cNvPr id="4" name="Isosceles Triangle 3"/>
          <p:cNvSpPr/>
          <p:nvPr/>
        </p:nvSpPr>
        <p:spPr>
          <a:xfrm rot="5400000">
            <a:off x="1611852" y="2401367"/>
            <a:ext cx="358489" cy="283622"/>
          </a:xfrm>
          <a:prstGeom prst="triangle">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00"/>
              </a:solidFill>
            </a:endParaRPr>
          </a:p>
        </p:txBody>
      </p:sp>
      <p:sp>
        <p:nvSpPr>
          <p:cNvPr id="9" name="Isosceles Triangle 8"/>
          <p:cNvSpPr/>
          <p:nvPr/>
        </p:nvSpPr>
        <p:spPr>
          <a:xfrm rot="5400000">
            <a:off x="5543772" y="2875886"/>
            <a:ext cx="358489" cy="283622"/>
          </a:xfrm>
          <a:prstGeom prst="triangle">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00"/>
              </a:solidFill>
            </a:endParaRPr>
          </a:p>
        </p:txBody>
      </p:sp>
      <p:sp>
        <p:nvSpPr>
          <p:cNvPr id="5" name="TextBox 4"/>
          <p:cNvSpPr txBox="1"/>
          <p:nvPr/>
        </p:nvSpPr>
        <p:spPr>
          <a:xfrm>
            <a:off x="3246539" y="5753265"/>
            <a:ext cx="833883" cy="369332"/>
          </a:xfrm>
          <a:prstGeom prst="rect">
            <a:avLst/>
          </a:prstGeom>
          <a:noFill/>
        </p:spPr>
        <p:txBody>
          <a:bodyPr wrap="none" rtlCol="0">
            <a:spAutoFit/>
          </a:bodyPr>
          <a:lstStyle/>
          <a:p>
            <a:r>
              <a:rPr lang="en-US" b="1" dirty="0">
                <a:solidFill>
                  <a:srgbClr val="7030A0"/>
                </a:solidFill>
              </a:rPr>
              <a:t>Cancer</a:t>
            </a:r>
          </a:p>
        </p:txBody>
      </p:sp>
      <p:sp>
        <p:nvSpPr>
          <p:cNvPr id="10" name="TextBox 9"/>
          <p:cNvSpPr txBox="1"/>
          <p:nvPr/>
        </p:nvSpPr>
        <p:spPr>
          <a:xfrm>
            <a:off x="7276833" y="5792597"/>
            <a:ext cx="899605" cy="369332"/>
          </a:xfrm>
          <a:prstGeom prst="rect">
            <a:avLst/>
          </a:prstGeom>
          <a:noFill/>
        </p:spPr>
        <p:txBody>
          <a:bodyPr wrap="none" rtlCol="0">
            <a:spAutoFit/>
          </a:bodyPr>
          <a:lstStyle/>
          <a:p>
            <a:r>
              <a:rPr lang="en-US" b="1" dirty="0">
                <a:solidFill>
                  <a:srgbClr val="7030A0"/>
                </a:solidFill>
              </a:rPr>
              <a:t>Normal</a:t>
            </a:r>
          </a:p>
        </p:txBody>
      </p:sp>
    </p:spTree>
    <p:extLst>
      <p:ext uri="{BB962C8B-B14F-4D97-AF65-F5344CB8AC3E}">
        <p14:creationId xmlns:p14="http://schemas.microsoft.com/office/powerpoint/2010/main" val="383829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582" y="1038964"/>
            <a:ext cx="8014022" cy="369332"/>
          </a:xfrm>
          <a:prstGeom prst="rect">
            <a:avLst/>
          </a:prstGeom>
        </p:spPr>
        <p:txBody>
          <a:bodyPr wrap="square">
            <a:spAutoFit/>
          </a:bodyPr>
          <a:lstStyle/>
          <a:p>
            <a:r>
              <a:rPr lang="en-US" dirty="0"/>
              <a:t>Holger2016’s dataset (</a:t>
            </a:r>
            <a:r>
              <a:rPr lang="en-US" b="1" kern="50" dirty="0">
                <a:solidFill>
                  <a:srgbClr val="00B050"/>
                </a:solidFill>
                <a:latin typeface="Calibri" panose="020F0502020204030204" pitchFamily="34" charset="0"/>
                <a:ea typeface="宋体" panose="02010600030101010101" pitchFamily="2" charset="-122"/>
              </a:rPr>
              <a:t>11 primary tumors, 2 metastases</a:t>
            </a:r>
            <a:r>
              <a:rPr lang="en-US" dirty="0"/>
              <a:t>)</a:t>
            </a:r>
          </a:p>
        </p:txBody>
      </p:sp>
      <p:sp>
        <p:nvSpPr>
          <p:cNvPr id="3" name="Rectangle 2"/>
          <p:cNvSpPr/>
          <p:nvPr/>
        </p:nvSpPr>
        <p:spPr>
          <a:xfrm>
            <a:off x="1872582" y="297170"/>
            <a:ext cx="8440616" cy="461665"/>
          </a:xfrm>
          <a:prstGeom prst="rect">
            <a:avLst/>
          </a:prstGeom>
        </p:spPr>
        <p:txBody>
          <a:bodyPr wrap="square">
            <a:spAutoFit/>
          </a:bodyPr>
          <a:lstStyle/>
          <a:p>
            <a:pPr algn="ctr"/>
            <a:r>
              <a:rPr lang="en-US" sz="2400" b="1" dirty="0"/>
              <a:t>Apply tissue-of-origin mapping to metastasis cancers</a:t>
            </a:r>
          </a:p>
        </p:txBody>
      </p:sp>
      <p:sp>
        <p:nvSpPr>
          <p:cNvPr id="9" name="Rectangle 8"/>
          <p:cNvSpPr/>
          <p:nvPr/>
        </p:nvSpPr>
        <p:spPr>
          <a:xfrm>
            <a:off x="1659285" y="5877088"/>
            <a:ext cx="8440616" cy="646331"/>
          </a:xfrm>
          <a:prstGeom prst="rect">
            <a:avLst/>
          </a:prstGeom>
        </p:spPr>
        <p:txBody>
          <a:bodyPr wrap="square">
            <a:spAutoFit/>
          </a:bodyPr>
          <a:lstStyle/>
          <a:p>
            <a:pPr algn="ctr"/>
            <a:r>
              <a:rPr lang="en-US" b="1" dirty="0"/>
              <a:t>Quite interesting metastatic samples have more heterogeneity and own some other tissue's characteristics  </a:t>
            </a:r>
          </a:p>
        </p:txBody>
      </p:sp>
      <p:graphicFrame>
        <p:nvGraphicFramePr>
          <p:cNvPr id="5" name="Table 4"/>
          <p:cNvGraphicFramePr>
            <a:graphicFrameLocks noGrp="1"/>
          </p:cNvGraphicFramePr>
          <p:nvPr>
            <p:extLst>
              <p:ext uri="{D42A27DB-BD31-4B8C-83A1-F6EECF244321}">
                <p14:modId xmlns:p14="http://schemas.microsoft.com/office/powerpoint/2010/main" val="660867850"/>
              </p:ext>
            </p:extLst>
          </p:nvPr>
        </p:nvGraphicFramePr>
        <p:xfrm>
          <a:off x="1838970" y="1506892"/>
          <a:ext cx="8701439" cy="4143109"/>
        </p:xfrm>
        <a:graphic>
          <a:graphicData uri="http://schemas.openxmlformats.org/drawingml/2006/table">
            <a:tbl>
              <a:tblPr/>
              <a:tblGrid>
                <a:gridCol w="996557">
                  <a:extLst>
                    <a:ext uri="{9D8B030D-6E8A-4147-A177-3AD203B41FA5}">
                      <a16:colId xmlns:a16="http://schemas.microsoft.com/office/drawing/2014/main" val="1756056624"/>
                    </a:ext>
                  </a:extLst>
                </a:gridCol>
                <a:gridCol w="1319519">
                  <a:extLst>
                    <a:ext uri="{9D8B030D-6E8A-4147-A177-3AD203B41FA5}">
                      <a16:colId xmlns:a16="http://schemas.microsoft.com/office/drawing/2014/main" val="2522510011"/>
                    </a:ext>
                  </a:extLst>
                </a:gridCol>
                <a:gridCol w="1190948">
                  <a:extLst>
                    <a:ext uri="{9D8B030D-6E8A-4147-A177-3AD203B41FA5}">
                      <a16:colId xmlns:a16="http://schemas.microsoft.com/office/drawing/2014/main" val="4172832804"/>
                    </a:ext>
                  </a:extLst>
                </a:gridCol>
                <a:gridCol w="1117047">
                  <a:extLst>
                    <a:ext uri="{9D8B030D-6E8A-4147-A177-3AD203B41FA5}">
                      <a16:colId xmlns:a16="http://schemas.microsoft.com/office/drawing/2014/main" val="4177100137"/>
                    </a:ext>
                  </a:extLst>
                </a:gridCol>
                <a:gridCol w="1226100">
                  <a:extLst>
                    <a:ext uri="{9D8B030D-6E8A-4147-A177-3AD203B41FA5}">
                      <a16:colId xmlns:a16="http://schemas.microsoft.com/office/drawing/2014/main" val="2085610304"/>
                    </a:ext>
                  </a:extLst>
                </a:gridCol>
                <a:gridCol w="1531749">
                  <a:extLst>
                    <a:ext uri="{9D8B030D-6E8A-4147-A177-3AD203B41FA5}">
                      <a16:colId xmlns:a16="http://schemas.microsoft.com/office/drawing/2014/main" val="4026726166"/>
                    </a:ext>
                  </a:extLst>
                </a:gridCol>
                <a:gridCol w="1319519">
                  <a:extLst>
                    <a:ext uri="{9D8B030D-6E8A-4147-A177-3AD203B41FA5}">
                      <a16:colId xmlns:a16="http://schemas.microsoft.com/office/drawing/2014/main" val="3604301950"/>
                    </a:ext>
                  </a:extLst>
                </a:gridCol>
              </a:tblGrid>
              <a:tr h="153879">
                <a:tc rowSpan="2">
                  <a:txBody>
                    <a:bodyPr/>
                    <a:lstStyle/>
                    <a:p>
                      <a:pPr algn="ctr" rtl="0" fontAlgn="b"/>
                      <a:r>
                        <a:rPr lang="en-US" sz="1100" b="1" i="0" u="none" strike="noStrike">
                          <a:solidFill>
                            <a:srgbClr val="000000"/>
                          </a:solidFill>
                          <a:effectLst/>
                          <a:latin typeface="Calibri" panose="020F0502020204030204" pitchFamily="34" charset="0"/>
                        </a:rPr>
                        <a:t>GSI</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000000"/>
                          </a:solidFill>
                          <a:effectLst/>
                          <a:latin typeface="Calibri" panose="020F0502020204030204" pitchFamily="34" charset="0"/>
                        </a:rPr>
                        <a:t>TYPE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 Tissue-of-Origin </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000000"/>
                          </a:solidFill>
                          <a:effectLst/>
                          <a:latin typeface="Calibri" panose="020F0502020204030204" pitchFamily="34" charset="0"/>
                        </a:rPr>
                        <a:t>OTHER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000000"/>
                          </a:solidFill>
                          <a:effectLst/>
                          <a:latin typeface="Calibri" panose="020F0502020204030204" pitchFamily="34" charset="0"/>
                        </a:rPr>
                        <a:t>Feature1</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000000"/>
                          </a:solidFill>
                          <a:effectLst/>
                          <a:latin typeface="Calibri" panose="020F0502020204030204" pitchFamily="34" charset="0"/>
                        </a:rPr>
                        <a:t>Feature2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000000"/>
                          </a:solidFill>
                          <a:effectLst/>
                          <a:latin typeface="Calibri" panose="020F0502020204030204" pitchFamily="34" charset="0"/>
                        </a:rPr>
                        <a:t>Feature3</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451353477"/>
                  </a:ext>
                </a:extLst>
              </a:tr>
              <a:tr h="153879">
                <a:tc vMerge="1">
                  <a:txBody>
                    <a:bodyPr/>
                    <a:lstStyle/>
                    <a:p>
                      <a:endParaRPr lang="en-US"/>
                    </a:p>
                  </a:txBody>
                  <a:tcPr/>
                </a:tc>
                <a:tc vMerge="1">
                  <a:txBody>
                    <a:bodyPr/>
                    <a:lstStyle/>
                    <a:p>
                      <a:endParaRPr lang="en-US"/>
                    </a:p>
                  </a:txBody>
                  <a:tcPr/>
                </a:tc>
                <a:tc>
                  <a:txBody>
                    <a:bodyPr/>
                    <a:lstStyle/>
                    <a:p>
                      <a:pPr algn="ctr" rtl="0" fontAlgn="b"/>
                      <a:r>
                        <a:rPr lang="en-US" sz="1100" b="1" i="0" u="none" strike="noStrike">
                          <a:solidFill>
                            <a:srgbClr val="000000"/>
                          </a:solidFill>
                          <a:effectLst/>
                          <a:latin typeface="Calibri" panose="020F0502020204030204" pitchFamily="34" charset="0"/>
                        </a:rPr>
                        <a:t>Fragment </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88426444"/>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GSM1279516</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Brain_white matter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30</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&lt;6</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Brain_W</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903112225"/>
                  </a:ext>
                </a:extLst>
              </a:tr>
              <a:tr h="347725">
                <a:tc>
                  <a:txBody>
                    <a:bodyPr/>
                    <a:lstStyle/>
                    <a:p>
                      <a:pPr algn="ctr" rtl="0" fontAlgn="b"/>
                      <a:r>
                        <a:rPr lang="en-US" sz="1100" b="1" i="0" u="none" strike="noStrike">
                          <a:solidFill>
                            <a:srgbClr val="000000"/>
                          </a:solidFill>
                          <a:effectLst/>
                          <a:latin typeface="Calibri" panose="020F0502020204030204" pitchFamily="34" charset="0"/>
                        </a:rPr>
                        <a:t>GSM1279517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Breast_normal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32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&lt;11</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Breast</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48234938"/>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GSM1279518</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Blood_B-cells_CD19</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41</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&lt;9</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dirty="0">
                          <a:solidFill>
                            <a:srgbClr val="000000"/>
                          </a:solidFill>
                          <a:effectLst/>
                          <a:latin typeface="Calibri" panose="020F0502020204030204" pitchFamily="34" charset="0"/>
                        </a:rPr>
                        <a:t>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CD19</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16876377"/>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GSM1279519</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Colon_normal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61</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&lt;16</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Colon</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121043433"/>
                  </a:ext>
                </a:extLst>
              </a:tr>
              <a:tr h="153879">
                <a:tc rowSpan="2">
                  <a:txBody>
                    <a:bodyPr/>
                    <a:lstStyle/>
                    <a:p>
                      <a:pPr algn="ctr" rtl="0" fontAlgn="b"/>
                      <a:r>
                        <a:rPr lang="en-US" sz="1100" b="1" i="0" u="none" strike="noStrike">
                          <a:solidFill>
                            <a:srgbClr val="FF0000"/>
                          </a:solidFill>
                          <a:effectLst/>
                          <a:latin typeface="Calibri" panose="020F0502020204030204" pitchFamily="34" charset="0"/>
                        </a:rPr>
                        <a:t>GSM1279520</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Colon_metastasis</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Colon(79): Liver(58)</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FF0000"/>
                          </a:solidFill>
                          <a:effectLst/>
                          <a:latin typeface="Calibri" panose="020F0502020204030204" pitchFamily="34" charset="0"/>
                        </a:rPr>
                        <a:t>&lt;58</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Metastasis</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Colon_M</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140140881"/>
                  </a:ext>
                </a:extLst>
              </a:tr>
              <a:tr h="1538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1100" b="1" i="0" u="none" strike="noStrike" dirty="0">
                          <a:solidFill>
                            <a:srgbClr val="FF0000"/>
                          </a:solidFill>
                          <a:effectLst/>
                          <a:latin typeface="Calibri" panose="020F0502020204030204" pitchFamily="34" charset="0"/>
                        </a:rPr>
                        <a:t>(58 Liver)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35003666"/>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GSM1279521</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dirty="0" err="1">
                          <a:solidFill>
                            <a:srgbClr val="000000"/>
                          </a:solidFill>
                          <a:effectLst/>
                          <a:latin typeface="Calibri" panose="020F0502020204030204" pitchFamily="34" charset="0"/>
                        </a:rPr>
                        <a:t>Colon_cancer</a:t>
                      </a:r>
                      <a:endParaRPr lang="en-US" sz="1100" b="1" i="0" u="none" strike="noStrike" dirty="0">
                        <a:solidFill>
                          <a:srgbClr val="000000"/>
                        </a:solidFill>
                        <a:effectLst/>
                        <a:latin typeface="Calibri" panose="020F0502020204030204" pitchFamily="34" charset="0"/>
                      </a:endParaRP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Colon(45)</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Cancer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Colon</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088193914"/>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GSM1279522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Lung_H1437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106</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&lt;12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Adenocarcinoma</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H1437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4205810603"/>
                  </a:ext>
                </a:extLst>
              </a:tr>
              <a:tr h="301960">
                <a:tc>
                  <a:txBody>
                    <a:bodyPr/>
                    <a:lstStyle/>
                    <a:p>
                      <a:pPr algn="ctr" rtl="0" fontAlgn="b"/>
                      <a:r>
                        <a:rPr lang="en-US" sz="1100" b="1" i="0" u="none" strike="noStrike">
                          <a:solidFill>
                            <a:srgbClr val="000000"/>
                          </a:solidFill>
                          <a:effectLst/>
                          <a:latin typeface="Calibri" panose="020F0502020204030204" pitchFamily="34" charset="0"/>
                        </a:rPr>
                        <a:t>GSM1279523</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Lung_H157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98</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&lt;5</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Squamous cell cancer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H157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075768638"/>
                  </a:ext>
                </a:extLst>
              </a:tr>
              <a:tr h="301960">
                <a:tc>
                  <a:txBody>
                    <a:bodyPr/>
                    <a:lstStyle/>
                    <a:p>
                      <a:pPr algn="ctr" rtl="0" fontAlgn="b"/>
                      <a:r>
                        <a:rPr lang="en-US" sz="1100" b="1" i="0" u="none" strike="noStrike">
                          <a:solidFill>
                            <a:srgbClr val="000000"/>
                          </a:solidFill>
                          <a:effectLst/>
                          <a:latin typeface="Calibri" panose="020F0502020204030204" pitchFamily="34" charset="0"/>
                        </a:rPr>
                        <a:t>GSM1279524</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Lung_H1672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110</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&lt;22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Small cell lung cancer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H1672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86476941"/>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GSM1279527</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Lung_normali</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42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&lt;5</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Normal</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Primary</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Lung</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03278834"/>
                  </a:ext>
                </a:extLst>
              </a:tr>
              <a:tr h="258310">
                <a:tc>
                  <a:txBody>
                    <a:bodyPr/>
                    <a:lstStyle/>
                    <a:p>
                      <a:pPr algn="ctr" rtl="0" fontAlgn="b"/>
                      <a:r>
                        <a:rPr lang="en-US" sz="1100" b="1" i="0" u="none" strike="noStrike">
                          <a:solidFill>
                            <a:srgbClr val="000000"/>
                          </a:solidFill>
                          <a:effectLst/>
                          <a:latin typeface="Calibri" panose="020F0502020204030204" pitchFamily="34" charset="0"/>
                        </a:rPr>
                        <a:t>GSM1279532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Brain_U87MG</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70</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&lt;15</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Glioma</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U87MG</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23673807"/>
                  </a:ext>
                </a:extLst>
              </a:tr>
              <a:tr h="258310">
                <a:tc>
                  <a:txBody>
                    <a:bodyPr/>
                    <a:lstStyle/>
                    <a:p>
                      <a:pPr algn="ctr" rtl="0" fontAlgn="b"/>
                      <a:r>
                        <a:rPr lang="en-US" sz="1100" b="1" i="0" u="none" strike="noStrike">
                          <a:solidFill>
                            <a:srgbClr val="000000"/>
                          </a:solidFill>
                          <a:effectLst/>
                          <a:latin typeface="Calibri" panose="020F0502020204030204" pitchFamily="34" charset="0"/>
                          <a:hlinkClick r:id="rId3"/>
                        </a:rPr>
                        <a:t>GSM1279514</a:t>
                      </a:r>
                      <a:endParaRPr lang="en-US" sz="1100" b="1" i="0" u="none" strike="noStrike">
                        <a:solidFill>
                          <a:srgbClr val="000000"/>
                        </a:solidFill>
                        <a:effectLst/>
                        <a:latin typeface="Calibri" panose="020F0502020204030204" pitchFamily="34" charset="0"/>
                      </a:endParaRP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BREAST-Cancer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52</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&lt;13</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Breast Cancer</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000000"/>
                          </a:solidFill>
                          <a:effectLst/>
                          <a:latin typeface="Calibri" panose="020F0502020204030204" pitchFamily="34" charset="0"/>
                        </a:rPr>
                        <a:t>RREAST</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828707767"/>
                  </a:ext>
                </a:extLst>
              </a:tr>
              <a:tr h="153879">
                <a:tc rowSpan="2">
                  <a:txBody>
                    <a:bodyPr/>
                    <a:lstStyle/>
                    <a:p>
                      <a:pPr algn="ctr" rtl="0" fontAlgn="b"/>
                      <a:r>
                        <a:rPr lang="en-US" sz="1100" b="1" i="0" u="none" strike="noStrike" dirty="0">
                          <a:solidFill>
                            <a:srgbClr val="FF0000"/>
                          </a:solidFill>
                          <a:effectLst/>
                          <a:latin typeface="Calibri" panose="020F0502020204030204" pitchFamily="34" charset="0"/>
                        </a:rPr>
                        <a:t>GSM1279513</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dirty="0" err="1">
                          <a:solidFill>
                            <a:srgbClr val="FF0000"/>
                          </a:solidFill>
                          <a:effectLst/>
                          <a:latin typeface="Calibri" panose="020F0502020204030204" pitchFamily="34" charset="0"/>
                        </a:rPr>
                        <a:t>BREAST_metastasis</a:t>
                      </a:r>
                      <a:endParaRPr lang="en-US" sz="1100" b="1" i="0" u="none" strike="noStrike" dirty="0">
                        <a:solidFill>
                          <a:srgbClr val="FF0000"/>
                        </a:solidFill>
                        <a:effectLst/>
                        <a:latin typeface="Calibri" panose="020F0502020204030204" pitchFamily="34" charset="0"/>
                      </a:endParaRP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altLang="zh-CN" sz="1100" b="1" i="0" u="none" strike="noStrike" dirty="0">
                          <a:solidFill>
                            <a:srgbClr val="FF0000"/>
                          </a:solidFill>
                          <a:effectLst/>
                          <a:latin typeface="Calibri" panose="020F0502020204030204" pitchFamily="34" charset="0"/>
                        </a:rPr>
                        <a:t>Breast</a:t>
                      </a:r>
                      <a:r>
                        <a:rPr lang="en-US" sz="1100" b="1" i="0" u="none" strike="noStrike" dirty="0">
                          <a:solidFill>
                            <a:srgbClr val="FF0000"/>
                          </a:solidFill>
                          <a:effectLst/>
                          <a:latin typeface="Calibri" panose="020F0502020204030204" pitchFamily="34" charset="0"/>
                        </a:rPr>
                        <a:t>(46): Lung (24)</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b"/>
                      <a:r>
                        <a:rPr lang="en-US" sz="1100" b="1" i="0" u="none" strike="noStrike">
                          <a:solidFill>
                            <a:srgbClr val="FF0000"/>
                          </a:solidFill>
                          <a:effectLst/>
                          <a:latin typeface="Calibri" panose="020F0502020204030204" pitchFamily="34" charset="0"/>
                        </a:rPr>
                        <a:t>&lt;24</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Metastasis</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sample type: Cell line</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rowSpan="2">
                  <a:txBody>
                    <a:bodyPr/>
                    <a:lstStyle/>
                    <a:p>
                      <a:pPr algn="ctr" rtl="0" fontAlgn="b"/>
                      <a:r>
                        <a:rPr lang="en-US" sz="1100" b="1" i="0" u="none" strike="noStrike">
                          <a:solidFill>
                            <a:srgbClr val="FF0000"/>
                          </a:solidFill>
                          <a:effectLst/>
                          <a:latin typeface="Calibri" panose="020F0502020204030204" pitchFamily="34" charset="0"/>
                        </a:rPr>
                        <a:t>BREAST_M</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318948721"/>
                  </a:ext>
                </a:extLst>
              </a:tr>
              <a:tr h="1538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1100" b="1" i="0" u="none" strike="noStrike" dirty="0">
                          <a:solidFill>
                            <a:srgbClr val="FF0000"/>
                          </a:solidFill>
                          <a:effectLst/>
                          <a:latin typeface="Calibri" panose="020F0502020204030204" pitchFamily="34" charset="0"/>
                        </a:rPr>
                        <a:t>(24 Lung)</a:t>
                      </a:r>
                    </a:p>
                  </a:txBody>
                  <a:tcPr marL="6563" marR="6563" marT="6563"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02636476"/>
                  </a:ext>
                </a:extLst>
              </a:tr>
            </a:tbl>
          </a:graphicData>
        </a:graphic>
      </p:graphicFrame>
    </p:spTree>
    <p:extLst>
      <p:ext uri="{BB962C8B-B14F-4D97-AF65-F5344CB8AC3E}">
        <p14:creationId xmlns:p14="http://schemas.microsoft.com/office/powerpoint/2010/main" val="100130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7496</TotalTime>
  <Words>987</Words>
  <Application>Microsoft Office PowerPoint</Application>
  <PresentationFormat>Widescreen</PresentationFormat>
  <Paragraphs>217</Paragraphs>
  <Slides>16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宋体</vt:lpstr>
      <vt:lpstr>微软雅黑</vt:lpstr>
      <vt:lpstr>等线</vt: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18</cp:revision>
  <dcterms:created xsi:type="dcterms:W3CDTF">2016-11-02T08:30:51Z</dcterms:created>
  <dcterms:modified xsi:type="dcterms:W3CDTF">2016-12-06T23:00:15Z</dcterms:modified>
</cp:coreProperties>
</file>