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8" r:id="rId2"/>
    <p:sldId id="256" r:id="rId3"/>
    <p:sldId id="257" r:id="rId4"/>
    <p:sldId id="261" r:id="rId5"/>
    <p:sldId id="264" r:id="rId6"/>
    <p:sldId id="262" r:id="rId7"/>
    <p:sldId id="259" r:id="rId8"/>
    <p:sldId id="260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6893" autoAdjust="0"/>
  </p:normalViewPr>
  <p:slideViewPr>
    <p:cSldViewPr snapToGrid="0">
      <p:cViewPr>
        <p:scale>
          <a:sx n="99" d="100"/>
          <a:sy n="99" d="100"/>
        </p:scale>
        <p:origin x="22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D6B4D-F39A-437F-9F1D-4C6EEDD38E5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7F0BE-301C-434F-A321-B055D97EB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2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7F0BE-301C-434F-A321-B055D97EB6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74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</a:t>
            </a:r>
            <a:r>
              <a:rPr lang="en-US" altLang="zh-CN" baseline="0" dirty="0"/>
              <a:t> distribution of the tissue specific biomarkers are distributed in human normal plasma with </a:t>
            </a:r>
            <a:r>
              <a:rPr lang="en-US" altLang="zh-CN" sz="1200" baseline="0" dirty="0"/>
              <a:t>a</a:t>
            </a:r>
            <a:r>
              <a:rPr lang="en-US" sz="1200" dirty="0"/>
              <a:t>pproximate Gaussian distribution.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For colon cancer plasma, we can expect</a:t>
            </a:r>
            <a:r>
              <a:rPr lang="en-US" sz="1200" baseline="0" dirty="0"/>
              <a:t> that the join distribution of colon and colon cancer specific MHL should be have higher values compared with other recombination. 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7F0BE-301C-434F-A321-B055D97EB6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39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7F0BE-301C-434F-A321-B055D97EB6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AF8E-C668-4890-9F16-C783E5B1662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80BF-E18F-4FD2-9F93-6057C5D59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0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AF8E-C668-4890-9F16-C783E5B1662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80BF-E18F-4FD2-9F93-6057C5D59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4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AF8E-C668-4890-9F16-C783E5B1662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80BF-E18F-4FD2-9F93-6057C5D59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7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AF8E-C668-4890-9F16-C783E5B1662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80BF-E18F-4FD2-9F93-6057C5D59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8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AF8E-C668-4890-9F16-C783E5B1662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80BF-E18F-4FD2-9F93-6057C5D59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9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AF8E-C668-4890-9F16-C783E5B1662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80BF-E18F-4FD2-9F93-6057C5D59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AF8E-C668-4890-9F16-C783E5B1662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80BF-E18F-4FD2-9F93-6057C5D59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7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AF8E-C668-4890-9F16-C783E5B1662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80BF-E18F-4FD2-9F93-6057C5D59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2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AF8E-C668-4890-9F16-C783E5B1662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80BF-E18F-4FD2-9F93-6057C5D59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2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AF8E-C668-4890-9F16-C783E5B1662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80BF-E18F-4FD2-9F93-6057C5D59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1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AF8E-C668-4890-9F16-C783E5B1662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80BF-E18F-4FD2-9F93-6057C5D59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DAF8E-C668-4890-9F16-C783E5B1662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D80BF-E18F-4FD2-9F93-6057C5D59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5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3860" y="202982"/>
            <a:ext cx="7635240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kern="0" dirty="0">
                <a:solidFill>
                  <a:srgbClr val="00000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Deconvolution of epigenetic heterogeneity in human tissues and plasma DNA by tightly coupled </a:t>
            </a:r>
            <a:r>
              <a:rPr lang="en-US" b="1" kern="0" dirty="0" err="1">
                <a:solidFill>
                  <a:srgbClr val="00000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CpG</a:t>
            </a:r>
            <a:r>
              <a:rPr lang="en-US" b="1" kern="0" dirty="0">
                <a:solidFill>
                  <a:srgbClr val="00000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methylation.</a:t>
            </a:r>
            <a:endParaRPr lang="en-US" sz="4000" b="1" kern="0" dirty="0">
              <a:solidFill>
                <a:srgbClr val="00000A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92" y="2189392"/>
            <a:ext cx="3515260" cy="24501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4" y="1327382"/>
            <a:ext cx="4085028" cy="451567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265745" y="2904894"/>
            <a:ext cx="165735" cy="1019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30765" y="1639562"/>
            <a:ext cx="4629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Detect Tissue Specific </a:t>
            </a:r>
            <a:r>
              <a:rPr lang="en-US" sz="1600" b="1" dirty="0" err="1">
                <a:solidFill>
                  <a:srgbClr val="7030A0"/>
                </a:solidFill>
              </a:rPr>
              <a:t>Methyaltion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altLang="zh-CN" sz="1600" b="1" dirty="0">
                <a:solidFill>
                  <a:srgbClr val="7030A0"/>
                </a:solidFill>
              </a:rPr>
              <a:t>Biomarkers</a:t>
            </a:r>
            <a:endParaRPr lang="en-US" sz="1600" b="1" dirty="0">
              <a:solidFill>
                <a:srgbClr val="7030A0"/>
              </a:solidFill>
            </a:endParaRPr>
          </a:p>
          <a:p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6332" y="4934873"/>
            <a:ext cx="79245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030A0"/>
                </a:solidFill>
              </a:rPr>
              <a:t>Disadvantage</a:t>
            </a:r>
          </a:p>
          <a:p>
            <a:endParaRPr lang="en-US" altLang="zh-CN" sz="1600" b="1" dirty="0">
              <a:solidFill>
                <a:srgbClr val="7030A0"/>
              </a:solidFill>
            </a:endParaRPr>
          </a:p>
          <a:p>
            <a:r>
              <a:rPr lang="en-US" altLang="zh-CN" sz="1600" b="1" dirty="0">
                <a:solidFill>
                  <a:srgbClr val="7030A0"/>
                </a:solidFill>
              </a:rPr>
              <a:t>1</a:t>
            </a:r>
            <a:r>
              <a:rPr lang="zh-CN" altLang="en-US" sz="1600" b="1" dirty="0">
                <a:solidFill>
                  <a:srgbClr val="7030A0"/>
                </a:solidFill>
              </a:rPr>
              <a:t>， </a:t>
            </a:r>
            <a:r>
              <a:rPr lang="en-US" altLang="zh-CN" sz="1600" b="1" dirty="0">
                <a:solidFill>
                  <a:srgbClr val="7030A0"/>
                </a:solidFill>
              </a:rPr>
              <a:t>Depend on MHL positive threshold;  </a:t>
            </a:r>
          </a:p>
          <a:p>
            <a:r>
              <a:rPr lang="en-US" altLang="zh-CN" sz="1600" b="1" dirty="0">
                <a:solidFill>
                  <a:srgbClr val="7030A0"/>
                </a:solidFill>
              </a:rPr>
              <a:t>2,    Depend on our data (RRBS, biomarkers) </a:t>
            </a:r>
          </a:p>
          <a:p>
            <a:r>
              <a:rPr lang="en-US" altLang="zh-CN" sz="1600" b="1" dirty="0">
                <a:solidFill>
                  <a:srgbClr val="7030A0"/>
                </a:solidFill>
              </a:rPr>
              <a:t>3,    Only for tissue-of-origin, don’t know cancer or not</a:t>
            </a:r>
          </a:p>
          <a:p>
            <a:r>
              <a:rPr lang="en-US" altLang="zh-CN" sz="1600" b="1" dirty="0">
                <a:solidFill>
                  <a:srgbClr val="7030A0"/>
                </a:solidFill>
              </a:rPr>
              <a:t> </a:t>
            </a:r>
            <a:endParaRPr lang="en-US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757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17" y="1586182"/>
            <a:ext cx="4586901" cy="478223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  <a:prstDash val="dash"/>
          </a:ln>
        </p:spPr>
      </p:pic>
      <p:sp>
        <p:nvSpPr>
          <p:cNvPr id="8" name="TextBox 7"/>
          <p:cNvSpPr txBox="1"/>
          <p:nvPr/>
        </p:nvSpPr>
        <p:spPr>
          <a:xfrm>
            <a:off x="90399" y="208086"/>
            <a:ext cx="8947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Distribution of reference specific MHL region in human normal plasma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4365" y="6437541"/>
            <a:ext cx="3095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Significant higher WBC specific MHL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49426" y="5525892"/>
            <a:ext cx="268726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200 regions for each reference were included.</a:t>
            </a:r>
          </a:p>
          <a:p>
            <a:r>
              <a:rPr lang="en-US" sz="1050" dirty="0"/>
              <a:t>MHL&gt;0.135 defined as positive detection.</a:t>
            </a:r>
          </a:p>
          <a:p>
            <a:r>
              <a:rPr lang="en-US" sz="1050" dirty="0"/>
              <a:t>75 normal plasma samples 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194435" y="1834515"/>
            <a:ext cx="0" cy="61722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22195" y="1758199"/>
            <a:ext cx="15240" cy="6879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72815" y="1738403"/>
            <a:ext cx="15240" cy="6879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15815" y="1758198"/>
            <a:ext cx="15240" cy="6879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86815" y="2947245"/>
            <a:ext cx="15240" cy="6879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22195" y="2949290"/>
            <a:ext cx="15240" cy="6879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472815" y="2947244"/>
            <a:ext cx="15240" cy="6879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615815" y="2949288"/>
            <a:ext cx="15240" cy="6879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79195" y="4161196"/>
            <a:ext cx="22860" cy="67163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322195" y="4123096"/>
            <a:ext cx="15240" cy="6879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472815" y="4123096"/>
            <a:ext cx="15240" cy="6879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15815" y="4145955"/>
            <a:ext cx="15240" cy="6879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own Arrow 26"/>
          <p:cNvSpPr/>
          <p:nvPr/>
        </p:nvSpPr>
        <p:spPr>
          <a:xfrm>
            <a:off x="2181747" y="4054516"/>
            <a:ext cx="541020" cy="68580"/>
          </a:xfrm>
          <a:prstGeom prst="downArrow">
            <a:avLst/>
          </a:prstGeom>
          <a:solidFill>
            <a:srgbClr val="00B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49390" y="1131536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75 Normal Plasma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1186815" y="5298192"/>
            <a:ext cx="15240" cy="6879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4"/>
          <a:srcRect l="24257" r="49750" b="74429"/>
          <a:stretch/>
        </p:blipFill>
        <p:spPr>
          <a:xfrm>
            <a:off x="5342736" y="1765579"/>
            <a:ext cx="1344069" cy="13785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4"/>
          <a:srcRect l="48691" t="51528" r="25316" b="24595"/>
          <a:stretch/>
        </p:blipFill>
        <p:spPr>
          <a:xfrm>
            <a:off x="6686805" y="1706273"/>
            <a:ext cx="1531959" cy="1467117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5342736" y="1746529"/>
            <a:ext cx="2876028" cy="143638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237769" y="1388118"/>
            <a:ext cx="1806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30 Colon cancer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346" y="3481101"/>
            <a:ext cx="3081821" cy="1912214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>
          <a:xfrm>
            <a:off x="7159714" y="3781558"/>
            <a:ext cx="0" cy="136207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55630" y="3427689"/>
            <a:ext cx="144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Normal Plasma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7094095" y="3427689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CCR Plasma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6542237" y="5315922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030A0"/>
                </a:solidFill>
              </a:rPr>
              <a:t>Z-Score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704975" y="1586182"/>
            <a:ext cx="998742" cy="124953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704975" y="3995531"/>
            <a:ext cx="998742" cy="124953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27730" y="5502906"/>
            <a:ext cx="34336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1, By Z-score rather than # </a:t>
            </a:r>
            <a:r>
              <a:rPr lang="en-US" b="1" dirty="0" err="1">
                <a:solidFill>
                  <a:srgbClr val="7030A0"/>
                </a:solidFill>
              </a:rPr>
              <a:t>ts</a:t>
            </a:r>
            <a:r>
              <a:rPr lang="en-US" b="1" dirty="0">
                <a:solidFill>
                  <a:srgbClr val="7030A0"/>
                </a:solidFill>
              </a:rPr>
              <a:t>-MHL</a:t>
            </a:r>
          </a:p>
          <a:p>
            <a:r>
              <a:rPr lang="en-US" b="1" dirty="0">
                <a:solidFill>
                  <a:srgbClr val="7030A0"/>
                </a:solidFill>
              </a:rPr>
              <a:t>2, Control FDR (Type-I error)</a:t>
            </a:r>
          </a:p>
          <a:p>
            <a:r>
              <a:rPr lang="en-US" b="1" dirty="0">
                <a:solidFill>
                  <a:srgbClr val="7030A0"/>
                </a:solidFill>
              </a:rPr>
              <a:t>3, Introduce CCT as reference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66880" y="3128390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Tissue-of-origin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120733" y="3158422"/>
            <a:ext cx="1138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Pathology Status</a:t>
            </a:r>
          </a:p>
        </p:txBody>
      </p:sp>
    </p:spTree>
    <p:extLst>
      <p:ext uri="{BB962C8B-B14F-4D97-AF65-F5344CB8AC3E}">
        <p14:creationId xmlns:p14="http://schemas.microsoft.com/office/powerpoint/2010/main" val="84269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217" y="340500"/>
            <a:ext cx="864672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Tissue and tumor of origin mapping based on specific hyper-MHLs in MONOD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4"/>
          <a:stretch/>
        </p:blipFill>
        <p:spPr>
          <a:xfrm>
            <a:off x="195871" y="3081683"/>
            <a:ext cx="5491635" cy="13419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71" y="4581153"/>
            <a:ext cx="5490489" cy="1510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64" y="1390521"/>
            <a:ext cx="5095288" cy="15336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657"/>
          <a:stretch/>
        </p:blipFill>
        <p:spPr>
          <a:xfrm>
            <a:off x="197017" y="1371471"/>
            <a:ext cx="403140" cy="155270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00157" y="1485900"/>
            <a:ext cx="5098295" cy="1438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19207" y="1485900"/>
            <a:ext cx="0" cy="1438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50905" y="1485900"/>
            <a:ext cx="0" cy="1438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66754" y="1514475"/>
            <a:ext cx="0" cy="1438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82603" y="1514475"/>
            <a:ext cx="0" cy="1438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98452" y="1485900"/>
            <a:ext cx="0" cy="1438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35056" y="1485900"/>
            <a:ext cx="0" cy="1438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19175" y="1447671"/>
            <a:ext cx="447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               B                 C                  D                  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90238" y="986006"/>
            <a:ext cx="2631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Five-fold cross-validation to fix threshold Z-score with different FDR</a:t>
            </a:r>
            <a:endParaRPr lang="en-US" sz="12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915" y="1447671"/>
            <a:ext cx="2302438" cy="1428621"/>
          </a:xfrm>
          <a:prstGeom prst="rect">
            <a:avLst/>
          </a:prstGeom>
        </p:spPr>
      </p:pic>
      <p:sp>
        <p:nvSpPr>
          <p:cNvPr id="25" name="Down Arrow 24"/>
          <p:cNvSpPr/>
          <p:nvPr/>
        </p:nvSpPr>
        <p:spPr>
          <a:xfrm>
            <a:off x="6747488" y="2938251"/>
            <a:ext cx="857250" cy="104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966915" y="3104985"/>
            <a:ext cx="2631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Z-score|(plasma sample, reference)</a:t>
            </a:r>
          </a:p>
        </p:txBody>
      </p:sp>
      <p:sp>
        <p:nvSpPr>
          <p:cNvPr id="31" name="Down Arrow 30"/>
          <p:cNvSpPr/>
          <p:nvPr/>
        </p:nvSpPr>
        <p:spPr>
          <a:xfrm>
            <a:off x="6777380" y="3437980"/>
            <a:ext cx="857250" cy="104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698452" y="3569016"/>
            <a:ext cx="3511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1. A(Tissue-of-origin)| max(Z-score) among reference</a:t>
            </a:r>
          </a:p>
          <a:p>
            <a:pPr algn="ctr"/>
            <a:r>
              <a:rPr lang="en-US" sz="1200" dirty="0"/>
              <a:t>2. P-value(Z-score) for each reference</a:t>
            </a:r>
          </a:p>
          <a:p>
            <a:pPr algn="ctr"/>
            <a:r>
              <a:rPr lang="en-US" sz="1200" dirty="0"/>
              <a:t>3, multi-hitting to one tissue</a:t>
            </a:r>
          </a:p>
        </p:txBody>
      </p:sp>
      <p:sp>
        <p:nvSpPr>
          <p:cNvPr id="33" name="Down Arrow 32"/>
          <p:cNvSpPr/>
          <p:nvPr/>
        </p:nvSpPr>
        <p:spPr>
          <a:xfrm>
            <a:off x="6816666" y="4252101"/>
            <a:ext cx="857250" cy="104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909487" y="4381526"/>
            <a:ext cx="2746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P-value (joint P-value) Matrix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072809" y="3799848"/>
            <a:ext cx="2168" cy="1100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351640" y="3919861"/>
            <a:ext cx="30682" cy="10756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74446" y="4900798"/>
            <a:ext cx="1812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ROC Curve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099357" y="4995499"/>
            <a:ext cx="2088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Multiple </a:t>
            </a:r>
            <a:r>
              <a:rPr lang="en-US" altLang="zh-CN" sz="1200" dirty="0"/>
              <a:t>Disease Prediction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7099358" y="5341371"/>
            <a:ext cx="2088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Diabetes, Cancer, rheumatoid arthritis </a:t>
            </a:r>
            <a:endParaRPr lang="en-US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53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7129" y="202005"/>
            <a:ext cx="53387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Tissue and tumor of origin mapping: ROC curve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7139" y="942178"/>
            <a:ext cx="1902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Colon cancer plasma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605" y="6085859"/>
            <a:ext cx="56845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Conclusion: </a:t>
            </a:r>
          </a:p>
          <a:p>
            <a:r>
              <a:rPr lang="en-US" sz="1050" dirty="0"/>
              <a:t>1, Only Tissue-of-origin and pathology status have significant prediction ability. </a:t>
            </a:r>
          </a:p>
          <a:p>
            <a:r>
              <a:rPr lang="en-US" sz="1050" dirty="0"/>
              <a:t>2, It seems the specificity to distinguish different cancer is not as powerful as tissue </a:t>
            </a:r>
          </a:p>
          <a:p>
            <a:r>
              <a:rPr lang="en-US" sz="1050" dirty="0"/>
              <a:t>which is related to reference build since cancer heterogeneity is higher compared with normal tissue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4765" y="942178"/>
            <a:ext cx="1819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Lung cancer plasma</a:t>
            </a:r>
          </a:p>
        </p:txBody>
      </p:sp>
      <p:sp>
        <p:nvSpPr>
          <p:cNvPr id="2" name="Isosceles Triangle 1"/>
          <p:cNvSpPr/>
          <p:nvPr/>
        </p:nvSpPr>
        <p:spPr>
          <a:xfrm>
            <a:off x="1977129" y="2040556"/>
            <a:ext cx="82677" cy="134753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2976552" y="4175760"/>
            <a:ext cx="82677" cy="134753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72" y="1280732"/>
            <a:ext cx="3525648" cy="45732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612" y="1280732"/>
            <a:ext cx="3542851" cy="459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2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24" y="852021"/>
            <a:ext cx="3389518" cy="46985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78346" y="311336"/>
            <a:ext cx="55685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Tissue and tumor of origin mapping: </a:t>
            </a:r>
            <a:r>
              <a:rPr lang="en-US" altLang="zh-CN" sz="2100" dirty="0"/>
              <a:t>multi-hitting</a:t>
            </a:r>
            <a:endParaRPr lang="en-US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573" y="922081"/>
            <a:ext cx="3338975" cy="46285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21" y="5550592"/>
            <a:ext cx="908267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Conclusion:</a:t>
            </a:r>
          </a:p>
          <a:p>
            <a:r>
              <a:rPr lang="en-US" sz="2100" dirty="0"/>
              <a:t>Combine tissue-of-origin and pathology status will show quite good performance </a:t>
            </a:r>
          </a:p>
          <a:p>
            <a:r>
              <a:rPr lang="en-US" sz="2100" dirty="0"/>
              <a:t>Sensitivity &gt; 0.9 given specificity ~ 1 </a:t>
            </a:r>
          </a:p>
        </p:txBody>
      </p:sp>
    </p:spTree>
    <p:extLst>
      <p:ext uri="{BB962C8B-B14F-4D97-AF65-F5344CB8AC3E}">
        <p14:creationId xmlns:p14="http://schemas.microsoft.com/office/powerpoint/2010/main" val="97725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67" y="663883"/>
            <a:ext cx="2633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Colon cancer plasma (</a:t>
            </a:r>
            <a:r>
              <a:rPr lang="en-US" altLang="zh-CN" sz="1600" dirty="0"/>
              <a:t>-log P</a:t>
            </a:r>
            <a:r>
              <a:rPr lang="en-US" sz="160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93806" y="92674"/>
            <a:ext cx="57774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Tissue and tumor of origin mapping: P-value matrix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94932"/>
            <a:ext cx="2457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Lung cancer plasma (</a:t>
            </a:r>
            <a:r>
              <a:rPr lang="en-US" altLang="zh-CN" sz="1600" dirty="0"/>
              <a:t>-log P</a:t>
            </a:r>
            <a:r>
              <a:rPr lang="en-US" sz="16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865355"/>
            <a:ext cx="95912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Conclusion:</a:t>
            </a:r>
          </a:p>
          <a:p>
            <a:r>
              <a:rPr lang="en-US" sz="1600" dirty="0"/>
              <a:t>1, Z-score based test could provide uniform P-value for each sample in each reference. </a:t>
            </a:r>
          </a:p>
          <a:p>
            <a:r>
              <a:rPr lang="en-US" sz="1600" dirty="0"/>
              <a:t>2, This method could extended to provide more information, not only tissue-of-origin, cancer.</a:t>
            </a:r>
          </a:p>
          <a:p>
            <a:r>
              <a:rPr lang="en-US" sz="1600" dirty="0"/>
              <a:t>3, Be careful to compare with normal plasma to filter out false </a:t>
            </a:r>
            <a:r>
              <a:rPr lang="en-US" sz="1600"/>
              <a:t>positive result.  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6567" y="4211563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Normal plasma (</a:t>
            </a:r>
            <a:r>
              <a:rPr lang="en-US" altLang="zh-CN" sz="1600" dirty="0"/>
              <a:t>-log P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7366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66" y="911972"/>
            <a:ext cx="4381197" cy="47352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257757" y="183338"/>
            <a:ext cx="9387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Epigenomic</a:t>
            </a:r>
            <a:r>
              <a:rPr lang="en-US" b="1" dirty="0"/>
              <a:t> Deconvolution of Breast Tumors Reveals Metabolic Coupling </a:t>
            </a:r>
          </a:p>
          <a:p>
            <a:pPr algn="ctr"/>
            <a:r>
              <a:rPr lang="en-US" b="1" dirty="0"/>
              <a:t>between Constituent Cell Types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40" y="1163950"/>
            <a:ext cx="3599800" cy="51188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10470" y="6522143"/>
            <a:ext cx="45948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Vitor</a:t>
            </a:r>
            <a:r>
              <a:rPr lang="en-US" sz="1400" dirty="0"/>
              <a:t> </a:t>
            </a:r>
            <a:r>
              <a:rPr lang="en-US" sz="1400" dirty="0" err="1"/>
              <a:t>Onuchic</a:t>
            </a:r>
            <a:r>
              <a:rPr lang="en-US" sz="1400" dirty="0"/>
              <a:t> et al, Cell Reports,(17:8), 15 Nov 2016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883920" y="5600700"/>
            <a:ext cx="1021080" cy="388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762738" y="5594985"/>
            <a:ext cx="909967" cy="388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6747" y="6020837"/>
            <a:ext cx="2572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Methylation Deconvolution</a:t>
            </a:r>
          </a:p>
          <a:p>
            <a:r>
              <a:rPr lang="en-US" sz="1200" b="1" dirty="0">
                <a:solidFill>
                  <a:srgbClr val="7030A0"/>
                </a:solidFill>
              </a:rPr>
              <a:t>1000 regions (300bp, </a:t>
            </a:r>
            <a:r>
              <a:rPr lang="en-US" sz="1200" b="1" dirty="0">
                <a:solidFill>
                  <a:srgbClr val="FF0000"/>
                </a:solidFill>
              </a:rPr>
              <a:t>89 OL, P&lt;10</a:t>
            </a:r>
            <a:r>
              <a:rPr lang="en-US" sz="1200" b="1" baseline="30000" dirty="0">
                <a:solidFill>
                  <a:srgbClr val="FF0000"/>
                </a:solidFill>
              </a:rPr>
              <a:t>-22</a:t>
            </a:r>
            <a:r>
              <a:rPr lang="en-US" sz="1200" b="1" dirty="0">
                <a:solidFill>
                  <a:srgbClr val="7030A0"/>
                </a:solidFill>
              </a:rPr>
              <a:t>)</a:t>
            </a:r>
          </a:p>
          <a:p>
            <a:r>
              <a:rPr lang="en-US" sz="1200" b="1" dirty="0">
                <a:solidFill>
                  <a:srgbClr val="7030A0"/>
                </a:solidFill>
              </a:rPr>
              <a:t>Target BS-</a:t>
            </a:r>
            <a:r>
              <a:rPr lang="en-US" sz="1200" b="1" dirty="0" err="1">
                <a:solidFill>
                  <a:srgbClr val="7030A0"/>
                </a:solidFill>
              </a:rPr>
              <a:t>seq</a:t>
            </a:r>
            <a:r>
              <a:rPr lang="en-US" sz="1200" b="1" dirty="0">
                <a:solidFill>
                  <a:srgbClr val="7030A0"/>
                </a:solidFill>
              </a:rPr>
              <a:t> (depth&gt;200)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20324" y="6144287"/>
            <a:ext cx="17047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RNA-</a:t>
            </a:r>
            <a:r>
              <a:rPr lang="en-US" sz="1200" b="1" dirty="0" err="1">
                <a:solidFill>
                  <a:srgbClr val="7030A0"/>
                </a:solidFill>
              </a:rPr>
              <a:t>seq</a:t>
            </a:r>
            <a:r>
              <a:rPr lang="en-US" sz="1200" b="1" dirty="0">
                <a:solidFill>
                  <a:srgbClr val="7030A0"/>
                </a:solidFill>
              </a:rPr>
              <a:t> Deconvolution</a:t>
            </a:r>
            <a:endParaRPr lang="en-US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56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94740" y="5298197"/>
            <a:ext cx="8474353" cy="1366787"/>
          </a:xfrm>
          <a:prstGeom prst="rect">
            <a:avLst/>
          </a:prstGeom>
          <a:solidFill>
            <a:schemeClr val="accent4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8111" y="217303"/>
            <a:ext cx="835880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Dissecting the multicellular ecosystem of metastatic melanoma by single-cell RNA-</a:t>
            </a:r>
            <a:r>
              <a:rPr lang="en-US" sz="2000" b="1" dirty="0" err="1"/>
              <a:t>seq</a:t>
            </a:r>
            <a:endParaRPr lang="en-US" sz="2000" b="1" dirty="0"/>
          </a:p>
          <a:p>
            <a:br>
              <a:rPr lang="en-US" b="1" dirty="0">
                <a:solidFill>
                  <a:srgbClr val="666666"/>
                </a:solidFill>
                <a:latin typeface="Benton Sans Cond"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2632" y="4991651"/>
            <a:ext cx="34547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Itay</a:t>
            </a:r>
            <a:r>
              <a:rPr lang="en-US" sz="1200" dirty="0"/>
              <a:t> </a:t>
            </a:r>
            <a:r>
              <a:rPr lang="en-US" sz="1200" dirty="0" err="1"/>
              <a:t>Tirosh</a:t>
            </a:r>
            <a:r>
              <a:rPr lang="en-US" sz="1200" dirty="0"/>
              <a:t> et al, </a:t>
            </a:r>
            <a:r>
              <a:rPr lang="en-US" altLang="zh-CN" sz="1200" b="1" dirty="0">
                <a:solidFill>
                  <a:srgbClr val="FF0000"/>
                </a:solidFill>
              </a:rPr>
              <a:t>Science</a:t>
            </a:r>
            <a:r>
              <a:rPr lang="en-US" sz="1200" dirty="0"/>
              <a:t>,(352:6282), 08 Apr 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7" y="926420"/>
            <a:ext cx="7970897" cy="36525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2067" y="4578998"/>
            <a:ext cx="82803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Fig. 4. Deconvolution of bulk melanoma profiles reveals cell-to-cell interactions. (A)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067" y="5776880"/>
            <a:ext cx="50093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/>
              <a:t>Deconvolution</a:t>
            </a:r>
            <a:r>
              <a:rPr lang="en-US" altLang="zh-CN" sz="1600" dirty="0"/>
              <a:t> =&gt; </a:t>
            </a:r>
            <a:endParaRPr lang="en-US" sz="1600" dirty="0"/>
          </a:p>
        </p:txBody>
      </p:sp>
      <p:sp>
        <p:nvSpPr>
          <p:cNvPr id="7" name="Left Brace 6"/>
          <p:cNvSpPr/>
          <p:nvPr/>
        </p:nvSpPr>
        <p:spPr>
          <a:xfrm>
            <a:off x="2262115" y="5404290"/>
            <a:ext cx="101600" cy="108373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15887" y="5419720"/>
            <a:ext cx="63665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Differential </a:t>
            </a:r>
            <a:r>
              <a:rPr lang="en-US" altLang="zh-CN" sz="1600" dirty="0"/>
              <a:t>test </a:t>
            </a:r>
            <a:endParaRPr lang="en-US" sz="1600" dirty="0"/>
          </a:p>
          <a:p>
            <a:r>
              <a:rPr lang="en-US" altLang="zh-CN" sz="1600" dirty="0"/>
              <a:t>Interaction Analysis (Gene and Gene, Cell and Cell)</a:t>
            </a:r>
          </a:p>
          <a:p>
            <a:r>
              <a:rPr lang="en-US" altLang="zh-CN" sz="1600" dirty="0"/>
              <a:t>Combination of Reference and non-reference deconvolution</a:t>
            </a:r>
          </a:p>
          <a:p>
            <a:r>
              <a:rPr lang="en-US" altLang="zh-CN" sz="1600" dirty="0" err="1"/>
              <a:t>eQTL</a:t>
            </a:r>
            <a:r>
              <a:rPr lang="en-US" altLang="zh-CN" sz="1600" dirty="0"/>
              <a:t> network</a:t>
            </a:r>
          </a:p>
          <a:p>
            <a:r>
              <a:rPr lang="en-US" altLang="zh-CN" sz="1600" dirty="0"/>
              <a:t>…….</a:t>
            </a:r>
          </a:p>
        </p:txBody>
      </p:sp>
    </p:spTree>
    <p:extLst>
      <p:ext uri="{BB962C8B-B14F-4D97-AF65-F5344CB8AC3E}">
        <p14:creationId xmlns:p14="http://schemas.microsoft.com/office/powerpoint/2010/main" val="280383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9079" y="2488833"/>
            <a:ext cx="1501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663052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2487</TotalTime>
  <Words>497</Words>
  <Application>Microsoft Office PowerPoint</Application>
  <PresentationFormat>On-screen Show (4:3)</PresentationFormat>
  <Paragraphs>77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Benton Sans Cond</vt:lpstr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101</cp:revision>
  <dcterms:created xsi:type="dcterms:W3CDTF">2016-12-12T23:12:38Z</dcterms:created>
  <dcterms:modified xsi:type="dcterms:W3CDTF">2016-12-14T21:12:42Z</dcterms:modified>
</cp:coreProperties>
</file>