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5" r:id="rId2"/>
    <p:sldId id="257" r:id="rId3"/>
    <p:sldId id="258" r:id="rId4"/>
    <p:sldId id="259" r:id="rId5"/>
    <p:sldId id="260" r:id="rId6"/>
    <p:sldId id="261" r:id="rId7"/>
    <p:sldId id="264" r:id="rId8"/>
    <p:sldId id="263" r:id="rId9"/>
    <p:sldId id="266" r:id="rId10"/>
    <p:sldId id="269" r:id="rId11"/>
    <p:sldId id="270" r:id="rId12"/>
    <p:sldId id="273" r:id="rId13"/>
    <p:sldId id="275" r:id="rId14"/>
    <p:sldId id="278" r:id="rId15"/>
    <p:sldId id="274" r:id="rId16"/>
    <p:sldId id="280" r:id="rId17"/>
    <p:sldId id="279" r:id="rId18"/>
    <p:sldId id="271" r:id="rId19"/>
    <p:sldId id="268" r:id="rId20"/>
    <p:sldId id="272" r:id="rId21"/>
    <p:sldId id="276"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56" autoAdjust="0"/>
  </p:normalViewPr>
  <p:slideViewPr>
    <p:cSldViewPr snapToGrid="0">
      <p:cViewPr varScale="1">
        <p:scale>
          <a:sx n="67" d="100"/>
          <a:sy n="67" d="100"/>
        </p:scale>
        <p:origin x="6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icheng\Desktop\2016&#24180;6&#26376;13&#26085;-JCR&#26368;&#26032;&#21457;&#24067;&#30340;&#24433;&#21709;&#22240;&#2337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icheng\Desktop\2016&#24180;6&#26376;13&#26085;-JCR&#26368;&#26032;&#21457;&#24067;&#30340;&#24433;&#21709;&#22240;&#2337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icheng\Desktop\2016&#24180;6&#26376;13&#26085;-JCR&#26368;&#26032;&#21457;&#24067;&#30340;&#24433;&#21709;&#22240;&#23376;.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icheng\Dropbox\Project\methylation\monod\Manuscript\Supplementary%20Table-1.MHB.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icheng\Desktop\MethylationBiomarker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Sheet1!$B$26:$B$46</c:f>
              <c:numCache>
                <c:formatCode>General</c:formatCode>
                <c:ptCount val="21"/>
                <c:pt idx="0">
                  <c:v>0</c:v>
                </c:pt>
                <c:pt idx="1">
                  <c:v>0.05</c:v>
                </c:pt>
                <c:pt idx="2">
                  <c:v>0.1</c:v>
                </c:pt>
                <c:pt idx="3">
                  <c:v>0.15</c:v>
                </c:pt>
                <c:pt idx="4">
                  <c:v>0.2</c:v>
                </c:pt>
                <c:pt idx="5">
                  <c:v>0.25</c:v>
                </c:pt>
                <c:pt idx="6">
                  <c:v>0.3</c:v>
                </c:pt>
                <c:pt idx="7">
                  <c:v>0.35</c:v>
                </c:pt>
                <c:pt idx="8">
                  <c:v>0.4</c:v>
                </c:pt>
                <c:pt idx="9">
                  <c:v>0.45</c:v>
                </c:pt>
                <c:pt idx="10">
                  <c:v>0.5</c:v>
                </c:pt>
                <c:pt idx="11">
                  <c:v>0.55000000000000004</c:v>
                </c:pt>
                <c:pt idx="12">
                  <c:v>0.6</c:v>
                </c:pt>
                <c:pt idx="13">
                  <c:v>0.65</c:v>
                </c:pt>
                <c:pt idx="14">
                  <c:v>0.7</c:v>
                </c:pt>
                <c:pt idx="15">
                  <c:v>0.75</c:v>
                </c:pt>
                <c:pt idx="16">
                  <c:v>0.8</c:v>
                </c:pt>
                <c:pt idx="17">
                  <c:v>0.85</c:v>
                </c:pt>
                <c:pt idx="18">
                  <c:v>0.9</c:v>
                </c:pt>
                <c:pt idx="19">
                  <c:v>0.95</c:v>
                </c:pt>
                <c:pt idx="20">
                  <c:v>1</c:v>
                </c:pt>
              </c:numCache>
            </c:numRef>
          </c:xVal>
          <c:yVal>
            <c:numRef>
              <c:f>Sheet1!$O$26:$O$46</c:f>
              <c:numCache>
                <c:formatCode>General</c:formatCode>
                <c:ptCount val="21"/>
                <c:pt idx="0">
                  <c:v>0</c:v>
                </c:pt>
                <c:pt idx="1">
                  <c:v>4.8360015304145604E-2</c:v>
                </c:pt>
                <c:pt idx="2">
                  <c:v>9.2288152397759893E-2</c:v>
                </c:pt>
                <c:pt idx="3">
                  <c:v>0.13494516380915789</c:v>
                </c:pt>
                <c:pt idx="4">
                  <c:v>0.17769865816250768</c:v>
                </c:pt>
                <c:pt idx="5">
                  <c:v>0.22132973461297001</c:v>
                </c:pt>
                <c:pt idx="6">
                  <c:v>0.26635350345025299</c:v>
                </c:pt>
                <c:pt idx="7">
                  <c:v>0.31313665595483997</c:v>
                </c:pt>
                <c:pt idx="8">
                  <c:v>0.36194704002309197</c:v>
                </c:pt>
                <c:pt idx="9">
                  <c:v>0.41297509919872699</c:v>
                </c:pt>
                <c:pt idx="10">
                  <c:v>0.46634214517497397</c:v>
                </c:pt>
                <c:pt idx="11">
                  <c:v>0.52210235869093602</c:v>
                </c:pt>
                <c:pt idx="12">
                  <c:v>0.580242511578556</c:v>
                </c:pt>
                <c:pt idx="13">
                  <c:v>0.64068239705480601</c:v>
                </c:pt>
                <c:pt idx="14">
                  <c:v>0.70327876542054901</c:v>
                </c:pt>
                <c:pt idx="15">
                  <c:v>0.76783586483187793</c:v>
                </c:pt>
                <c:pt idx="16">
                  <c:v>0.83412665272134401</c:v>
                </c:pt>
                <c:pt idx="17">
                  <c:v>0.90193142129569304</c:v>
                </c:pt>
                <c:pt idx="18">
                  <c:v>0.97110879138969097</c:v>
                </c:pt>
                <c:pt idx="19">
                  <c:v>1</c:v>
                </c:pt>
                <c:pt idx="20">
                  <c:v>1</c:v>
                </c:pt>
              </c:numCache>
            </c:numRef>
          </c:yVal>
          <c:smooth val="0"/>
          <c:extLst>
            <c:ext xmlns:c16="http://schemas.microsoft.com/office/drawing/2014/chart" uri="{C3380CC4-5D6E-409C-BE32-E72D297353CC}">
              <c16:uniqueId val="{00000000-783B-4673-87CA-0656B18755B7}"/>
            </c:ext>
          </c:extLst>
        </c:ser>
        <c:dLbls>
          <c:showLegendKey val="0"/>
          <c:showVal val="0"/>
          <c:showCatName val="0"/>
          <c:showSerName val="0"/>
          <c:showPercent val="0"/>
          <c:showBubbleSize val="0"/>
        </c:dLbls>
        <c:axId val="521520240"/>
        <c:axId val="521525488"/>
      </c:scatterChart>
      <c:valAx>
        <c:axId val="521520240"/>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525488"/>
        <c:crosses val="autoZero"/>
        <c:crossBetween val="midCat"/>
      </c:valAx>
      <c:valAx>
        <c:axId val="52152548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5202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Sheet1!$O$95:$O$104</c:f>
              <c:strCache>
                <c:ptCount val="10"/>
                <c:pt idx="0">
                  <c:v>Brain</c:v>
                </c:pt>
                <c:pt idx="1">
                  <c:v>Colon</c:v>
                </c:pt>
                <c:pt idx="2">
                  <c:v>Esophagus</c:v>
                </c:pt>
                <c:pt idx="3">
                  <c:v>Heart</c:v>
                </c:pt>
                <c:pt idx="4">
                  <c:v>Intestine</c:v>
                </c:pt>
                <c:pt idx="5">
                  <c:v>Kidney</c:v>
                </c:pt>
                <c:pt idx="6">
                  <c:v>Liver</c:v>
                </c:pt>
                <c:pt idx="7">
                  <c:v>Lung</c:v>
                </c:pt>
                <c:pt idx="8">
                  <c:v>Stomach</c:v>
                </c:pt>
                <c:pt idx="9">
                  <c:v>WBC</c:v>
                </c:pt>
              </c:strCache>
            </c:strRef>
          </c:cat>
          <c:val>
            <c:numRef>
              <c:f>Sheet1!$P$95:$P$104</c:f>
              <c:numCache>
                <c:formatCode>General</c:formatCode>
                <c:ptCount val="10"/>
                <c:pt idx="0">
                  <c:v>3.7968436574460657E-3</c:v>
                </c:pt>
                <c:pt idx="1">
                  <c:v>1.4352625933051399E-2</c:v>
                </c:pt>
                <c:pt idx="2">
                  <c:v>2.0516013839110069E-2</c:v>
                </c:pt>
                <c:pt idx="3">
                  <c:v>3.589392856539256E-4</c:v>
                </c:pt>
                <c:pt idx="4">
                  <c:v>1.2536561653544186E-2</c:v>
                </c:pt>
                <c:pt idx="5">
                  <c:v>3.2746411114899461E-2</c:v>
                </c:pt>
                <c:pt idx="6">
                  <c:v>2.7068086293081172E-2</c:v>
                </c:pt>
                <c:pt idx="7">
                  <c:v>0.23893147740665191</c:v>
                </c:pt>
                <c:pt idx="8">
                  <c:v>5.2525845573853146E-4</c:v>
                </c:pt>
                <c:pt idx="9">
                  <c:v>0.64916778236082351</c:v>
                </c:pt>
              </c:numCache>
            </c:numRef>
          </c:val>
          <c:extLst>
            <c:ext xmlns:c16="http://schemas.microsoft.com/office/drawing/2014/chart" uri="{C3380CC4-5D6E-409C-BE32-E72D297353CC}">
              <c16:uniqueId val="{00000000-03C5-4F42-8770-BA620C982C4F}"/>
            </c:ext>
          </c:extLst>
        </c:ser>
        <c:dLbls>
          <c:showLegendKey val="0"/>
          <c:showVal val="0"/>
          <c:showCatName val="0"/>
          <c:showSerName val="0"/>
          <c:showPercent val="0"/>
          <c:showBubbleSize val="0"/>
        </c:dLbls>
        <c:gapWidth val="182"/>
        <c:axId val="521138632"/>
        <c:axId val="521137976"/>
      </c:barChart>
      <c:catAx>
        <c:axId val="521138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137976"/>
        <c:crosses val="autoZero"/>
        <c:auto val="1"/>
        <c:lblAlgn val="ctr"/>
        <c:lblOffset val="100"/>
        <c:noMultiLvlLbl val="0"/>
      </c:catAx>
      <c:valAx>
        <c:axId val="521137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1386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Sheet1!$R$62:$R$72</c:f>
              <c:strCache>
                <c:ptCount val="11"/>
                <c:pt idx="0">
                  <c:v>Brain</c:v>
                </c:pt>
                <c:pt idx="1">
                  <c:v>Colon</c:v>
                </c:pt>
                <c:pt idx="2">
                  <c:v>Esophagus</c:v>
                </c:pt>
                <c:pt idx="3">
                  <c:v>Heart</c:v>
                </c:pt>
                <c:pt idx="4">
                  <c:v>Intestine</c:v>
                </c:pt>
                <c:pt idx="5">
                  <c:v>Kidney</c:v>
                </c:pt>
                <c:pt idx="6">
                  <c:v>LCT</c:v>
                </c:pt>
                <c:pt idx="7">
                  <c:v>Liver</c:v>
                </c:pt>
                <c:pt idx="8">
                  <c:v>Lung</c:v>
                </c:pt>
                <c:pt idx="9">
                  <c:v>Stomach</c:v>
                </c:pt>
                <c:pt idx="10">
                  <c:v>WBC</c:v>
                </c:pt>
              </c:strCache>
            </c:strRef>
          </c:cat>
          <c:val>
            <c:numRef>
              <c:f>Sheet1!$S$62:$S$72</c:f>
              <c:numCache>
                <c:formatCode>General</c:formatCode>
                <c:ptCount val="11"/>
                <c:pt idx="0">
                  <c:v>1.6897021891827803E-3</c:v>
                </c:pt>
                <c:pt idx="1">
                  <c:v>3.1444182415539204E-4</c:v>
                </c:pt>
                <c:pt idx="2">
                  <c:v>2.6162264223468022E-3</c:v>
                </c:pt>
                <c:pt idx="3">
                  <c:v>6.3668391775153682E-2</c:v>
                </c:pt>
                <c:pt idx="4">
                  <c:v>2.8353183045959726E-2</c:v>
                </c:pt>
                <c:pt idx="5">
                  <c:v>9.6975519550784161E-3</c:v>
                </c:pt>
                <c:pt idx="6">
                  <c:v>5.9934449345658655E-2</c:v>
                </c:pt>
                <c:pt idx="7">
                  <c:v>2.9763274268788376E-2</c:v>
                </c:pt>
                <c:pt idx="8">
                  <c:v>0.18344464677781824</c:v>
                </c:pt>
                <c:pt idx="9">
                  <c:v>7.2108355110217932E-5</c:v>
                </c:pt>
                <c:pt idx="10">
                  <c:v>0.62044602404074767</c:v>
                </c:pt>
              </c:numCache>
            </c:numRef>
          </c:val>
          <c:extLst>
            <c:ext xmlns:c16="http://schemas.microsoft.com/office/drawing/2014/chart" uri="{C3380CC4-5D6E-409C-BE32-E72D297353CC}">
              <c16:uniqueId val="{00000000-09A2-499E-9B0C-5C655D17812F}"/>
            </c:ext>
          </c:extLst>
        </c:ser>
        <c:dLbls>
          <c:showLegendKey val="0"/>
          <c:showVal val="0"/>
          <c:showCatName val="0"/>
          <c:showSerName val="0"/>
          <c:showPercent val="0"/>
          <c:showBubbleSize val="0"/>
        </c:dLbls>
        <c:gapWidth val="182"/>
        <c:axId val="370056288"/>
        <c:axId val="370054976"/>
      </c:barChart>
      <c:catAx>
        <c:axId val="3700562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054976"/>
        <c:crosses val="autoZero"/>
        <c:auto val="1"/>
        <c:lblAlgn val="ctr"/>
        <c:lblOffset val="100"/>
        <c:noMultiLvlLbl val="0"/>
      </c:catAx>
      <c:valAx>
        <c:axId val="370054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056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val>
            <c:numRef>
              <c:f>'Table S11'!#REF!</c:f>
              <c:numCache>
                <c:formatCode>General</c:formatCode>
                <c:ptCount val="1"/>
                <c:pt idx="0">
                  <c:v>1</c:v>
                </c:pt>
              </c:numCache>
            </c:numRef>
          </c:val>
          <c:extLst>
            <c:ext xmlns:c15="http://schemas.microsoft.com/office/drawing/2012/chart" uri="{02D57815-91ED-43cb-92C2-25804820EDAC}">
              <c15:filteredCategoryTitle>
                <c15:cat>
                  <c:multiLvlStrRef>
                    <c:extLst>
                      <c:ext uri="{02D57815-91ED-43cb-92C2-25804820EDAC}">
                        <c15:formulaRef>
                          <c15:sqref>'Table S11'!#REF!</c15:sqref>
                        </c15:formulaRef>
                      </c:ext>
                    </c:extLst>
                  </c:multiLvlStrRef>
                </c15:cat>
              </c15:filteredCategoryTitle>
            </c:ext>
            <c:ext xmlns:c16="http://schemas.microsoft.com/office/drawing/2014/chart" uri="{C3380CC4-5D6E-409C-BE32-E72D297353CC}">
              <c16:uniqueId val="{00000000-8940-4E85-AD8A-F4532CCE816E}"/>
            </c:ext>
          </c:extLst>
        </c:ser>
        <c:dLbls>
          <c:showLegendKey val="0"/>
          <c:showVal val="0"/>
          <c:showCatName val="0"/>
          <c:showSerName val="0"/>
          <c:showPercent val="0"/>
          <c:showBubbleSize val="0"/>
        </c:dLbls>
        <c:gapWidth val="182"/>
        <c:axId val="706586240"/>
        <c:axId val="706587880"/>
      </c:barChart>
      <c:catAx>
        <c:axId val="7065862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587880"/>
        <c:crosses val="autoZero"/>
        <c:auto val="1"/>
        <c:lblAlgn val="ctr"/>
        <c:lblOffset val="100"/>
        <c:noMultiLvlLbl val="0"/>
      </c:catAx>
      <c:valAx>
        <c:axId val="7065878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586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Sheet13!$B$1</c:f>
              <c:strCache>
                <c:ptCount val="1"/>
                <c:pt idx="0">
                  <c:v>Brain</c:v>
                </c:pt>
              </c:strCache>
            </c:strRef>
          </c:tx>
          <c:spPr>
            <a:ln w="28575" cap="rnd">
              <a:solidFill>
                <a:schemeClr val="accent1"/>
              </a:solidFill>
              <a:round/>
            </a:ln>
            <a:effectLst/>
          </c:spPr>
          <c:marker>
            <c:symbol val="none"/>
          </c:marker>
          <c:cat>
            <c:numRef>
              <c:f>Sheet13!$A$2:$A$60</c:f>
              <c:numCache>
                <c:formatCode>General</c:formatCode>
                <c:ptCount val="59"/>
                <c:pt idx="0">
                  <c:v>1</c:v>
                </c:pt>
                <c:pt idx="1">
                  <c:v>6</c:v>
                </c:pt>
                <c:pt idx="2">
                  <c:v>11</c:v>
                </c:pt>
                <c:pt idx="3">
                  <c:v>16</c:v>
                </c:pt>
                <c:pt idx="4">
                  <c:v>21</c:v>
                </c:pt>
                <c:pt idx="5">
                  <c:v>26</c:v>
                </c:pt>
                <c:pt idx="6">
                  <c:v>31</c:v>
                </c:pt>
                <c:pt idx="7">
                  <c:v>36</c:v>
                </c:pt>
                <c:pt idx="8">
                  <c:v>41</c:v>
                </c:pt>
                <c:pt idx="9">
                  <c:v>46</c:v>
                </c:pt>
                <c:pt idx="10">
                  <c:v>51</c:v>
                </c:pt>
                <c:pt idx="11">
                  <c:v>56</c:v>
                </c:pt>
                <c:pt idx="12">
                  <c:v>61</c:v>
                </c:pt>
                <c:pt idx="13">
                  <c:v>66</c:v>
                </c:pt>
                <c:pt idx="14">
                  <c:v>71</c:v>
                </c:pt>
                <c:pt idx="15">
                  <c:v>76</c:v>
                </c:pt>
                <c:pt idx="16">
                  <c:v>81</c:v>
                </c:pt>
                <c:pt idx="17">
                  <c:v>86</c:v>
                </c:pt>
                <c:pt idx="18">
                  <c:v>91</c:v>
                </c:pt>
                <c:pt idx="19">
                  <c:v>96</c:v>
                </c:pt>
                <c:pt idx="20">
                  <c:v>101</c:v>
                </c:pt>
                <c:pt idx="21">
                  <c:v>106</c:v>
                </c:pt>
                <c:pt idx="22">
                  <c:v>111</c:v>
                </c:pt>
                <c:pt idx="23">
                  <c:v>116</c:v>
                </c:pt>
                <c:pt idx="24">
                  <c:v>121</c:v>
                </c:pt>
                <c:pt idx="25">
                  <c:v>126</c:v>
                </c:pt>
                <c:pt idx="26">
                  <c:v>131</c:v>
                </c:pt>
                <c:pt idx="27">
                  <c:v>136</c:v>
                </c:pt>
                <c:pt idx="28">
                  <c:v>141</c:v>
                </c:pt>
                <c:pt idx="29">
                  <c:v>146</c:v>
                </c:pt>
                <c:pt idx="30">
                  <c:v>151</c:v>
                </c:pt>
                <c:pt idx="31">
                  <c:v>156</c:v>
                </c:pt>
                <c:pt idx="32">
                  <c:v>161</c:v>
                </c:pt>
                <c:pt idx="33">
                  <c:v>166</c:v>
                </c:pt>
                <c:pt idx="34">
                  <c:v>171</c:v>
                </c:pt>
                <c:pt idx="35">
                  <c:v>176</c:v>
                </c:pt>
                <c:pt idx="36">
                  <c:v>181</c:v>
                </c:pt>
                <c:pt idx="37">
                  <c:v>186</c:v>
                </c:pt>
                <c:pt idx="38">
                  <c:v>191</c:v>
                </c:pt>
                <c:pt idx="39">
                  <c:v>196</c:v>
                </c:pt>
                <c:pt idx="40">
                  <c:v>201</c:v>
                </c:pt>
                <c:pt idx="41">
                  <c:v>206</c:v>
                </c:pt>
                <c:pt idx="42">
                  <c:v>211</c:v>
                </c:pt>
                <c:pt idx="43">
                  <c:v>216</c:v>
                </c:pt>
                <c:pt idx="44">
                  <c:v>221</c:v>
                </c:pt>
                <c:pt idx="45">
                  <c:v>226</c:v>
                </c:pt>
                <c:pt idx="46">
                  <c:v>231</c:v>
                </c:pt>
                <c:pt idx="47">
                  <c:v>236</c:v>
                </c:pt>
                <c:pt idx="48">
                  <c:v>241</c:v>
                </c:pt>
                <c:pt idx="49">
                  <c:v>246</c:v>
                </c:pt>
                <c:pt idx="50">
                  <c:v>251</c:v>
                </c:pt>
                <c:pt idx="51">
                  <c:v>256</c:v>
                </c:pt>
                <c:pt idx="52">
                  <c:v>261</c:v>
                </c:pt>
                <c:pt idx="53">
                  <c:v>266</c:v>
                </c:pt>
                <c:pt idx="54">
                  <c:v>271</c:v>
                </c:pt>
                <c:pt idx="55">
                  <c:v>276</c:v>
                </c:pt>
                <c:pt idx="56">
                  <c:v>281</c:v>
                </c:pt>
                <c:pt idx="57">
                  <c:v>286</c:v>
                </c:pt>
              </c:numCache>
            </c:numRef>
          </c:cat>
          <c:val>
            <c:numRef>
              <c:f>Sheet13!$B$2:$B$60</c:f>
              <c:numCache>
                <c:formatCode>General</c:formatCode>
                <c:ptCount val="59"/>
                <c:pt idx="0">
                  <c:v>0</c:v>
                </c:pt>
                <c:pt idx="1">
                  <c:v>0</c:v>
                </c:pt>
                <c:pt idx="2">
                  <c:v>1.11565339853455E-4</c:v>
                </c:pt>
                <c:pt idx="3">
                  <c:v>3.1059726659602299E-3</c:v>
                </c:pt>
                <c:pt idx="4">
                  <c:v>1.05686763197861E-3</c:v>
                </c:pt>
                <c:pt idx="5">
                  <c:v>1.23502738189618E-2</c:v>
                </c:pt>
                <c:pt idx="6">
                  <c:v>3.3041285001325103E-2</c:v>
                </c:pt>
                <c:pt idx="7">
                  <c:v>4.6266758413559303E-2</c:v>
                </c:pt>
                <c:pt idx="8">
                  <c:v>3.4824466424961099E-2</c:v>
                </c:pt>
                <c:pt idx="9">
                  <c:v>4.7617582932380997E-2</c:v>
                </c:pt>
                <c:pt idx="10">
                  <c:v>4.5447768336478199E-2</c:v>
                </c:pt>
                <c:pt idx="11">
                  <c:v>3.9076459227141598E-2</c:v>
                </c:pt>
                <c:pt idx="12">
                  <c:v>3.3174717037813897E-2</c:v>
                </c:pt>
                <c:pt idx="13">
                  <c:v>3.6034604422496203E-2</c:v>
                </c:pt>
                <c:pt idx="14">
                  <c:v>4.4005615488520999E-2</c:v>
                </c:pt>
                <c:pt idx="15">
                  <c:v>3.8678052533814497E-2</c:v>
                </c:pt>
                <c:pt idx="16">
                  <c:v>3.4506481680104298E-2</c:v>
                </c:pt>
                <c:pt idx="17">
                  <c:v>3.4773383352207997E-2</c:v>
                </c:pt>
                <c:pt idx="18">
                  <c:v>3.2000442468776001E-2</c:v>
                </c:pt>
                <c:pt idx="19">
                  <c:v>3.18437679665034E-2</c:v>
                </c:pt>
                <c:pt idx="20">
                  <c:v>3.6397337881947697E-2</c:v>
                </c:pt>
                <c:pt idx="21">
                  <c:v>3.7365815969826598E-2</c:v>
                </c:pt>
                <c:pt idx="22">
                  <c:v>3.4819010753664503E-2</c:v>
                </c:pt>
                <c:pt idx="23">
                  <c:v>4.0507039181278501E-2</c:v>
                </c:pt>
                <c:pt idx="24">
                  <c:v>3.3206776200375203E-2</c:v>
                </c:pt>
                <c:pt idx="25">
                  <c:v>3.67686324253041E-2</c:v>
                </c:pt>
                <c:pt idx="26">
                  <c:v>3.8293469007992298E-2</c:v>
                </c:pt>
                <c:pt idx="27">
                  <c:v>3.8401301919538798E-2</c:v>
                </c:pt>
                <c:pt idx="28">
                  <c:v>4.15539246230777E-2</c:v>
                </c:pt>
                <c:pt idx="29">
                  <c:v>4.0354481539941603E-2</c:v>
                </c:pt>
                <c:pt idx="30">
                  <c:v>4.0771432587181897E-2</c:v>
                </c:pt>
                <c:pt idx="31">
                  <c:v>4.1097344727030499E-2</c:v>
                </c:pt>
                <c:pt idx="32">
                  <c:v>4.1429323989451899E-2</c:v>
                </c:pt>
                <c:pt idx="33">
                  <c:v>4.13438671651844E-2</c:v>
                </c:pt>
                <c:pt idx="34">
                  <c:v>4.1346239188952499E-2</c:v>
                </c:pt>
                <c:pt idx="35">
                  <c:v>4.3178971912138597E-2</c:v>
                </c:pt>
                <c:pt idx="36">
                  <c:v>4.4374690654083601E-2</c:v>
                </c:pt>
                <c:pt idx="37">
                  <c:v>4.1781426525472301E-2</c:v>
                </c:pt>
                <c:pt idx="38">
                  <c:v>4.13543092902941E-2</c:v>
                </c:pt>
                <c:pt idx="39">
                  <c:v>4.09660010273699E-2</c:v>
                </c:pt>
                <c:pt idx="40">
                  <c:v>4.2266326834405898E-2</c:v>
                </c:pt>
                <c:pt idx="41">
                  <c:v>4.3069307361690103E-2</c:v>
                </c:pt>
                <c:pt idx="42">
                  <c:v>4.4027888493693601E-2</c:v>
                </c:pt>
                <c:pt idx="43">
                  <c:v>4.63896039759591E-2</c:v>
                </c:pt>
                <c:pt idx="44">
                  <c:v>4.8180967454783598E-2</c:v>
                </c:pt>
                <c:pt idx="45">
                  <c:v>4.8814348301860801E-2</c:v>
                </c:pt>
                <c:pt idx="46">
                  <c:v>4.6046111719375303E-2</c:v>
                </c:pt>
                <c:pt idx="47">
                  <c:v>4.6320119879430098E-2</c:v>
                </c:pt>
                <c:pt idx="48">
                  <c:v>5.0009818688814899E-2</c:v>
                </c:pt>
                <c:pt idx="49">
                  <c:v>4.7619504284575703E-2</c:v>
                </c:pt>
                <c:pt idx="50">
                  <c:v>5.1342762828489603E-2</c:v>
                </c:pt>
                <c:pt idx="51">
                  <c:v>4.9063454793784801E-2</c:v>
                </c:pt>
                <c:pt idx="52">
                  <c:v>5.3608466023676402E-2</c:v>
                </c:pt>
                <c:pt idx="53">
                  <c:v>5.2401404303611301E-2</c:v>
                </c:pt>
                <c:pt idx="54">
                  <c:v>5.3138649593176497E-2</c:v>
                </c:pt>
                <c:pt idx="55">
                  <c:v>5.17471037007739E-2</c:v>
                </c:pt>
                <c:pt idx="56">
                  <c:v>4.9763406048334E-2</c:v>
                </c:pt>
                <c:pt idx="57">
                  <c:v>5.0076002429561103E-2</c:v>
                </c:pt>
              </c:numCache>
            </c:numRef>
          </c:val>
          <c:smooth val="0"/>
          <c:extLst>
            <c:ext xmlns:c16="http://schemas.microsoft.com/office/drawing/2014/chart" uri="{C3380CC4-5D6E-409C-BE32-E72D297353CC}">
              <c16:uniqueId val="{00000000-A48B-4C27-9566-46E6255AE6E2}"/>
            </c:ext>
          </c:extLst>
        </c:ser>
        <c:ser>
          <c:idx val="1"/>
          <c:order val="1"/>
          <c:tx>
            <c:strRef>
              <c:f>Sheet13!$C$1</c:f>
              <c:strCache>
                <c:ptCount val="1"/>
                <c:pt idx="0">
                  <c:v>Colon</c:v>
                </c:pt>
              </c:strCache>
            </c:strRef>
          </c:tx>
          <c:spPr>
            <a:ln w="28575" cap="rnd">
              <a:solidFill>
                <a:schemeClr val="accent2"/>
              </a:solidFill>
              <a:round/>
            </a:ln>
            <a:effectLst/>
          </c:spPr>
          <c:marker>
            <c:symbol val="none"/>
          </c:marker>
          <c:cat>
            <c:numRef>
              <c:f>Sheet13!$A$2:$A$60</c:f>
              <c:numCache>
                <c:formatCode>General</c:formatCode>
                <c:ptCount val="59"/>
                <c:pt idx="0">
                  <c:v>1</c:v>
                </c:pt>
                <c:pt idx="1">
                  <c:v>6</c:v>
                </c:pt>
                <c:pt idx="2">
                  <c:v>11</c:v>
                </c:pt>
                <c:pt idx="3">
                  <c:v>16</c:v>
                </c:pt>
                <c:pt idx="4">
                  <c:v>21</c:v>
                </c:pt>
                <c:pt idx="5">
                  <c:v>26</c:v>
                </c:pt>
                <c:pt idx="6">
                  <c:v>31</c:v>
                </c:pt>
                <c:pt idx="7">
                  <c:v>36</c:v>
                </c:pt>
                <c:pt idx="8">
                  <c:v>41</c:v>
                </c:pt>
                <c:pt idx="9">
                  <c:v>46</c:v>
                </c:pt>
                <c:pt idx="10">
                  <c:v>51</c:v>
                </c:pt>
                <c:pt idx="11">
                  <c:v>56</c:v>
                </c:pt>
                <c:pt idx="12">
                  <c:v>61</c:v>
                </c:pt>
                <c:pt idx="13">
                  <c:v>66</c:v>
                </c:pt>
                <c:pt idx="14">
                  <c:v>71</c:v>
                </c:pt>
                <c:pt idx="15">
                  <c:v>76</c:v>
                </c:pt>
                <c:pt idx="16">
                  <c:v>81</c:v>
                </c:pt>
                <c:pt idx="17">
                  <c:v>86</c:v>
                </c:pt>
                <c:pt idx="18">
                  <c:v>91</c:v>
                </c:pt>
                <c:pt idx="19">
                  <c:v>96</c:v>
                </c:pt>
                <c:pt idx="20">
                  <c:v>101</c:v>
                </c:pt>
                <c:pt idx="21">
                  <c:v>106</c:v>
                </c:pt>
                <c:pt idx="22">
                  <c:v>111</c:v>
                </c:pt>
                <c:pt idx="23">
                  <c:v>116</c:v>
                </c:pt>
                <c:pt idx="24">
                  <c:v>121</c:v>
                </c:pt>
                <c:pt idx="25">
                  <c:v>126</c:v>
                </c:pt>
                <c:pt idx="26">
                  <c:v>131</c:v>
                </c:pt>
                <c:pt idx="27">
                  <c:v>136</c:v>
                </c:pt>
                <c:pt idx="28">
                  <c:v>141</c:v>
                </c:pt>
                <c:pt idx="29">
                  <c:v>146</c:v>
                </c:pt>
                <c:pt idx="30">
                  <c:v>151</c:v>
                </c:pt>
                <c:pt idx="31">
                  <c:v>156</c:v>
                </c:pt>
                <c:pt idx="32">
                  <c:v>161</c:v>
                </c:pt>
                <c:pt idx="33">
                  <c:v>166</c:v>
                </c:pt>
                <c:pt idx="34">
                  <c:v>171</c:v>
                </c:pt>
                <c:pt idx="35">
                  <c:v>176</c:v>
                </c:pt>
                <c:pt idx="36">
                  <c:v>181</c:v>
                </c:pt>
                <c:pt idx="37">
                  <c:v>186</c:v>
                </c:pt>
                <c:pt idx="38">
                  <c:v>191</c:v>
                </c:pt>
                <c:pt idx="39">
                  <c:v>196</c:v>
                </c:pt>
                <c:pt idx="40">
                  <c:v>201</c:v>
                </c:pt>
                <c:pt idx="41">
                  <c:v>206</c:v>
                </c:pt>
                <c:pt idx="42">
                  <c:v>211</c:v>
                </c:pt>
                <c:pt idx="43">
                  <c:v>216</c:v>
                </c:pt>
                <c:pt idx="44">
                  <c:v>221</c:v>
                </c:pt>
                <c:pt idx="45">
                  <c:v>226</c:v>
                </c:pt>
                <c:pt idx="46">
                  <c:v>231</c:v>
                </c:pt>
                <c:pt idx="47">
                  <c:v>236</c:v>
                </c:pt>
                <c:pt idx="48">
                  <c:v>241</c:v>
                </c:pt>
                <c:pt idx="49">
                  <c:v>246</c:v>
                </c:pt>
                <c:pt idx="50">
                  <c:v>251</c:v>
                </c:pt>
                <c:pt idx="51">
                  <c:v>256</c:v>
                </c:pt>
                <c:pt idx="52">
                  <c:v>261</c:v>
                </c:pt>
                <c:pt idx="53">
                  <c:v>266</c:v>
                </c:pt>
                <c:pt idx="54">
                  <c:v>271</c:v>
                </c:pt>
                <c:pt idx="55">
                  <c:v>276</c:v>
                </c:pt>
                <c:pt idx="56">
                  <c:v>281</c:v>
                </c:pt>
                <c:pt idx="57">
                  <c:v>286</c:v>
                </c:pt>
              </c:numCache>
            </c:numRef>
          </c:cat>
          <c:val>
            <c:numRef>
              <c:f>Sheet13!$C$2:$C$60</c:f>
              <c:numCache>
                <c:formatCode>General</c:formatCode>
                <c:ptCount val="59"/>
                <c:pt idx="0">
                  <c:v>0</c:v>
                </c:pt>
                <c:pt idx="1">
                  <c:v>1.91021988642592E-2</c:v>
                </c:pt>
                <c:pt idx="2">
                  <c:v>3.9092640638910704E-3</c:v>
                </c:pt>
                <c:pt idx="3">
                  <c:v>6.7847314447933996E-3</c:v>
                </c:pt>
                <c:pt idx="4">
                  <c:v>1.3331486277380801E-2</c:v>
                </c:pt>
                <c:pt idx="5">
                  <c:v>1.2298566419555601E-2</c:v>
                </c:pt>
                <c:pt idx="6">
                  <c:v>9.7165624637083007E-3</c:v>
                </c:pt>
                <c:pt idx="7">
                  <c:v>1.1959895828590399E-2</c:v>
                </c:pt>
                <c:pt idx="8">
                  <c:v>3.1524586751458901E-3</c:v>
                </c:pt>
                <c:pt idx="9">
                  <c:v>2.23725621045179E-2</c:v>
                </c:pt>
                <c:pt idx="10">
                  <c:v>3.6430749972795301E-2</c:v>
                </c:pt>
                <c:pt idx="11">
                  <c:v>3.9611181490244597E-2</c:v>
                </c:pt>
                <c:pt idx="12">
                  <c:v>3.75041682249415E-2</c:v>
                </c:pt>
                <c:pt idx="13">
                  <c:v>4.1629647874124501E-2</c:v>
                </c:pt>
                <c:pt idx="14">
                  <c:v>3.7709113599762402E-2</c:v>
                </c:pt>
                <c:pt idx="15">
                  <c:v>3.6756706215494303E-2</c:v>
                </c:pt>
                <c:pt idx="16">
                  <c:v>4.13864139361673E-2</c:v>
                </c:pt>
                <c:pt idx="17">
                  <c:v>3.9492554749346702E-2</c:v>
                </c:pt>
                <c:pt idx="18">
                  <c:v>3.6671413391429E-2</c:v>
                </c:pt>
                <c:pt idx="19">
                  <c:v>4.75932148239906E-2</c:v>
                </c:pt>
                <c:pt idx="20">
                  <c:v>4.71703289519552E-2</c:v>
                </c:pt>
                <c:pt idx="21">
                  <c:v>4.7328521963746602E-2</c:v>
                </c:pt>
                <c:pt idx="22">
                  <c:v>4.7776933151015402E-2</c:v>
                </c:pt>
                <c:pt idx="23">
                  <c:v>4.3626476895767999E-2</c:v>
                </c:pt>
                <c:pt idx="24">
                  <c:v>4.4932938099891302E-2</c:v>
                </c:pt>
                <c:pt idx="25">
                  <c:v>3.5881123442698303E-2</c:v>
                </c:pt>
                <c:pt idx="26">
                  <c:v>3.9972308544788802E-2</c:v>
                </c:pt>
                <c:pt idx="27">
                  <c:v>3.9060817611801898E-2</c:v>
                </c:pt>
                <c:pt idx="28">
                  <c:v>4.0219979637614499E-2</c:v>
                </c:pt>
                <c:pt idx="29">
                  <c:v>4.6737910737430499E-2</c:v>
                </c:pt>
                <c:pt idx="30">
                  <c:v>4.9479476929077303E-2</c:v>
                </c:pt>
                <c:pt idx="31">
                  <c:v>5.1736564457091398E-2</c:v>
                </c:pt>
                <c:pt idx="32">
                  <c:v>5.1999766410434599E-2</c:v>
                </c:pt>
                <c:pt idx="33">
                  <c:v>5.5039652894398501E-2</c:v>
                </c:pt>
                <c:pt idx="34">
                  <c:v>5.14277633271309E-2</c:v>
                </c:pt>
                <c:pt idx="35">
                  <c:v>5.18660004885323E-2</c:v>
                </c:pt>
                <c:pt idx="36">
                  <c:v>4.9347778011012998E-2</c:v>
                </c:pt>
                <c:pt idx="37">
                  <c:v>5.1795836662517698E-2</c:v>
                </c:pt>
                <c:pt idx="38">
                  <c:v>5.0253455539341303E-2</c:v>
                </c:pt>
                <c:pt idx="39">
                  <c:v>5.0648814045936498E-2</c:v>
                </c:pt>
                <c:pt idx="40">
                  <c:v>5.3655946342884099E-2</c:v>
                </c:pt>
                <c:pt idx="41">
                  <c:v>5.7931572914097798E-2</c:v>
                </c:pt>
                <c:pt idx="42">
                  <c:v>5.1839892752078301E-2</c:v>
                </c:pt>
                <c:pt idx="43">
                  <c:v>5.8096274077674599E-2</c:v>
                </c:pt>
                <c:pt idx="44">
                  <c:v>5.9338166304775501E-2</c:v>
                </c:pt>
                <c:pt idx="45">
                  <c:v>6.19859933704906E-2</c:v>
                </c:pt>
                <c:pt idx="46">
                  <c:v>6.0696234502492598E-2</c:v>
                </c:pt>
                <c:pt idx="47">
                  <c:v>6.4032978170788304E-2</c:v>
                </c:pt>
                <c:pt idx="48">
                  <c:v>6.2698772631269301E-2</c:v>
                </c:pt>
                <c:pt idx="49">
                  <c:v>6.5416810476577894E-2</c:v>
                </c:pt>
                <c:pt idx="50">
                  <c:v>6.0940571645775599E-2</c:v>
                </c:pt>
                <c:pt idx="51">
                  <c:v>5.9306204273640403E-2</c:v>
                </c:pt>
                <c:pt idx="52">
                  <c:v>6.2086497327349097E-2</c:v>
                </c:pt>
                <c:pt idx="53">
                  <c:v>6.0217023519766197E-2</c:v>
                </c:pt>
                <c:pt idx="54">
                  <c:v>5.9320701852756702E-2</c:v>
                </c:pt>
                <c:pt idx="55">
                  <c:v>5.9663285226539298E-2</c:v>
                </c:pt>
                <c:pt idx="56">
                  <c:v>5.5646603556540802E-2</c:v>
                </c:pt>
                <c:pt idx="57">
                  <c:v>5.3419323672946897E-2</c:v>
                </c:pt>
              </c:numCache>
            </c:numRef>
          </c:val>
          <c:smooth val="0"/>
          <c:extLst>
            <c:ext xmlns:c16="http://schemas.microsoft.com/office/drawing/2014/chart" uri="{C3380CC4-5D6E-409C-BE32-E72D297353CC}">
              <c16:uniqueId val="{00000001-A48B-4C27-9566-46E6255AE6E2}"/>
            </c:ext>
          </c:extLst>
        </c:ser>
        <c:ser>
          <c:idx val="2"/>
          <c:order val="2"/>
          <c:tx>
            <c:strRef>
              <c:f>Sheet13!$D$1</c:f>
              <c:strCache>
                <c:ptCount val="1"/>
                <c:pt idx="0">
                  <c:v>Esophagus</c:v>
                </c:pt>
              </c:strCache>
            </c:strRef>
          </c:tx>
          <c:spPr>
            <a:ln w="28575" cap="rnd">
              <a:solidFill>
                <a:schemeClr val="accent3"/>
              </a:solidFill>
              <a:round/>
            </a:ln>
            <a:effectLst/>
          </c:spPr>
          <c:marker>
            <c:symbol val="none"/>
          </c:marker>
          <c:cat>
            <c:numRef>
              <c:f>Sheet13!$A$2:$A$60</c:f>
              <c:numCache>
                <c:formatCode>General</c:formatCode>
                <c:ptCount val="59"/>
                <c:pt idx="0">
                  <c:v>1</c:v>
                </c:pt>
                <c:pt idx="1">
                  <c:v>6</c:v>
                </c:pt>
                <c:pt idx="2">
                  <c:v>11</c:v>
                </c:pt>
                <c:pt idx="3">
                  <c:v>16</c:v>
                </c:pt>
                <c:pt idx="4">
                  <c:v>21</c:v>
                </c:pt>
                <c:pt idx="5">
                  <c:v>26</c:v>
                </c:pt>
                <c:pt idx="6">
                  <c:v>31</c:v>
                </c:pt>
                <c:pt idx="7">
                  <c:v>36</c:v>
                </c:pt>
                <c:pt idx="8">
                  <c:v>41</c:v>
                </c:pt>
                <c:pt idx="9">
                  <c:v>46</c:v>
                </c:pt>
                <c:pt idx="10">
                  <c:v>51</c:v>
                </c:pt>
                <c:pt idx="11">
                  <c:v>56</c:v>
                </c:pt>
                <c:pt idx="12">
                  <c:v>61</c:v>
                </c:pt>
                <c:pt idx="13">
                  <c:v>66</c:v>
                </c:pt>
                <c:pt idx="14">
                  <c:v>71</c:v>
                </c:pt>
                <c:pt idx="15">
                  <c:v>76</c:v>
                </c:pt>
                <c:pt idx="16">
                  <c:v>81</c:v>
                </c:pt>
                <c:pt idx="17">
                  <c:v>86</c:v>
                </c:pt>
                <c:pt idx="18">
                  <c:v>91</c:v>
                </c:pt>
                <c:pt idx="19">
                  <c:v>96</c:v>
                </c:pt>
                <c:pt idx="20">
                  <c:v>101</c:v>
                </c:pt>
                <c:pt idx="21">
                  <c:v>106</c:v>
                </c:pt>
                <c:pt idx="22">
                  <c:v>111</c:v>
                </c:pt>
                <c:pt idx="23">
                  <c:v>116</c:v>
                </c:pt>
                <c:pt idx="24">
                  <c:v>121</c:v>
                </c:pt>
                <c:pt idx="25">
                  <c:v>126</c:v>
                </c:pt>
                <c:pt idx="26">
                  <c:v>131</c:v>
                </c:pt>
                <c:pt idx="27">
                  <c:v>136</c:v>
                </c:pt>
                <c:pt idx="28">
                  <c:v>141</c:v>
                </c:pt>
                <c:pt idx="29">
                  <c:v>146</c:v>
                </c:pt>
                <c:pt idx="30">
                  <c:v>151</c:v>
                </c:pt>
                <c:pt idx="31">
                  <c:v>156</c:v>
                </c:pt>
                <c:pt idx="32">
                  <c:v>161</c:v>
                </c:pt>
                <c:pt idx="33">
                  <c:v>166</c:v>
                </c:pt>
                <c:pt idx="34">
                  <c:v>171</c:v>
                </c:pt>
                <c:pt idx="35">
                  <c:v>176</c:v>
                </c:pt>
                <c:pt idx="36">
                  <c:v>181</c:v>
                </c:pt>
                <c:pt idx="37">
                  <c:v>186</c:v>
                </c:pt>
                <c:pt idx="38">
                  <c:v>191</c:v>
                </c:pt>
                <c:pt idx="39">
                  <c:v>196</c:v>
                </c:pt>
                <c:pt idx="40">
                  <c:v>201</c:v>
                </c:pt>
                <c:pt idx="41">
                  <c:v>206</c:v>
                </c:pt>
                <c:pt idx="42">
                  <c:v>211</c:v>
                </c:pt>
                <c:pt idx="43">
                  <c:v>216</c:v>
                </c:pt>
                <c:pt idx="44">
                  <c:v>221</c:v>
                </c:pt>
                <c:pt idx="45">
                  <c:v>226</c:v>
                </c:pt>
                <c:pt idx="46">
                  <c:v>231</c:v>
                </c:pt>
                <c:pt idx="47">
                  <c:v>236</c:v>
                </c:pt>
                <c:pt idx="48">
                  <c:v>241</c:v>
                </c:pt>
                <c:pt idx="49">
                  <c:v>246</c:v>
                </c:pt>
                <c:pt idx="50">
                  <c:v>251</c:v>
                </c:pt>
                <c:pt idx="51">
                  <c:v>256</c:v>
                </c:pt>
                <c:pt idx="52">
                  <c:v>261</c:v>
                </c:pt>
                <c:pt idx="53">
                  <c:v>266</c:v>
                </c:pt>
                <c:pt idx="54">
                  <c:v>271</c:v>
                </c:pt>
                <c:pt idx="55">
                  <c:v>276</c:v>
                </c:pt>
                <c:pt idx="56">
                  <c:v>281</c:v>
                </c:pt>
                <c:pt idx="57">
                  <c:v>286</c:v>
                </c:pt>
              </c:numCache>
            </c:numRef>
          </c:cat>
          <c:val>
            <c:numRef>
              <c:f>Sheet13!$D$2:$D$60</c:f>
              <c:numCache>
                <c:formatCode>General</c:formatCode>
                <c:ptCount val="59"/>
                <c:pt idx="0">
                  <c:v>0.122587061530689</c:v>
                </c:pt>
                <c:pt idx="1">
                  <c:v>0.18036973263614001</c:v>
                </c:pt>
                <c:pt idx="2">
                  <c:v>0.16067921466905899</c:v>
                </c:pt>
                <c:pt idx="3">
                  <c:v>0.12511363421003899</c:v>
                </c:pt>
                <c:pt idx="4">
                  <c:v>0.10099786991614899</c:v>
                </c:pt>
                <c:pt idx="5">
                  <c:v>8.7917883400054103E-2</c:v>
                </c:pt>
                <c:pt idx="6">
                  <c:v>9.6151143996645302E-2</c:v>
                </c:pt>
                <c:pt idx="7">
                  <c:v>9.6815008395106497E-2</c:v>
                </c:pt>
                <c:pt idx="8">
                  <c:v>8.8023042731049606E-2</c:v>
                </c:pt>
                <c:pt idx="9">
                  <c:v>9.0177588296217595E-2</c:v>
                </c:pt>
                <c:pt idx="10">
                  <c:v>8.9322091271773402E-2</c:v>
                </c:pt>
                <c:pt idx="11">
                  <c:v>9.7957849776639905E-2</c:v>
                </c:pt>
                <c:pt idx="12">
                  <c:v>9.0453846596657103E-2</c:v>
                </c:pt>
                <c:pt idx="13">
                  <c:v>8.5802730949659095E-2</c:v>
                </c:pt>
                <c:pt idx="14">
                  <c:v>8.2099588339113905E-2</c:v>
                </c:pt>
                <c:pt idx="15">
                  <c:v>9.0789264628052604E-2</c:v>
                </c:pt>
                <c:pt idx="16">
                  <c:v>8.8256194936595603E-2</c:v>
                </c:pt>
                <c:pt idx="17">
                  <c:v>8.7835182228301903E-2</c:v>
                </c:pt>
                <c:pt idx="18">
                  <c:v>8.5080812742803102E-2</c:v>
                </c:pt>
                <c:pt idx="19">
                  <c:v>9.64358794736285E-2</c:v>
                </c:pt>
                <c:pt idx="20">
                  <c:v>9.6723832718073499E-2</c:v>
                </c:pt>
                <c:pt idx="21">
                  <c:v>0.104724813526977</c:v>
                </c:pt>
                <c:pt idx="22">
                  <c:v>0.11558894855919</c:v>
                </c:pt>
                <c:pt idx="23">
                  <c:v>0.103547036806363</c:v>
                </c:pt>
                <c:pt idx="24">
                  <c:v>9.9177558099708296E-2</c:v>
                </c:pt>
                <c:pt idx="25">
                  <c:v>0.100704058614227</c:v>
                </c:pt>
                <c:pt idx="26">
                  <c:v>0.100722183621467</c:v>
                </c:pt>
                <c:pt idx="27">
                  <c:v>9.8515019581433702E-2</c:v>
                </c:pt>
                <c:pt idx="28">
                  <c:v>9.3530561270990006E-2</c:v>
                </c:pt>
                <c:pt idx="29">
                  <c:v>9.8942190834565902E-2</c:v>
                </c:pt>
                <c:pt idx="30">
                  <c:v>9.7536414864110799E-2</c:v>
                </c:pt>
                <c:pt idx="31">
                  <c:v>9.4404753927064697E-2</c:v>
                </c:pt>
                <c:pt idx="32">
                  <c:v>9.4090966079075397E-2</c:v>
                </c:pt>
                <c:pt idx="33">
                  <c:v>9.4175230578809804E-2</c:v>
                </c:pt>
                <c:pt idx="34">
                  <c:v>9.2134834234906801E-2</c:v>
                </c:pt>
                <c:pt idx="35">
                  <c:v>8.7208850271035795E-2</c:v>
                </c:pt>
                <c:pt idx="36">
                  <c:v>8.8179181764269102E-2</c:v>
                </c:pt>
                <c:pt idx="37">
                  <c:v>9.1453137623901906E-2</c:v>
                </c:pt>
                <c:pt idx="38">
                  <c:v>8.7050339893464598E-2</c:v>
                </c:pt>
                <c:pt idx="39">
                  <c:v>8.4837973685695497E-2</c:v>
                </c:pt>
                <c:pt idx="40">
                  <c:v>8.3698412805018496E-2</c:v>
                </c:pt>
                <c:pt idx="41">
                  <c:v>7.9430545215497694E-2</c:v>
                </c:pt>
                <c:pt idx="42">
                  <c:v>8.4547503251979406E-2</c:v>
                </c:pt>
                <c:pt idx="43">
                  <c:v>8.0786039905929599E-2</c:v>
                </c:pt>
                <c:pt idx="44">
                  <c:v>8.2840554208704203E-2</c:v>
                </c:pt>
                <c:pt idx="45">
                  <c:v>7.8325208537818297E-2</c:v>
                </c:pt>
                <c:pt idx="46">
                  <c:v>7.7359085242441797E-2</c:v>
                </c:pt>
                <c:pt idx="47">
                  <c:v>8.1500206995511096E-2</c:v>
                </c:pt>
                <c:pt idx="48">
                  <c:v>7.4926094369530599E-2</c:v>
                </c:pt>
                <c:pt idx="49">
                  <c:v>7.5863454286242096E-2</c:v>
                </c:pt>
                <c:pt idx="50">
                  <c:v>7.4120518500660801E-2</c:v>
                </c:pt>
                <c:pt idx="51">
                  <c:v>7.4067561212792205E-2</c:v>
                </c:pt>
                <c:pt idx="52">
                  <c:v>7.3010524162043802E-2</c:v>
                </c:pt>
                <c:pt idx="53">
                  <c:v>7.7780132013998596E-2</c:v>
                </c:pt>
                <c:pt idx="54">
                  <c:v>7.7856233011669204E-2</c:v>
                </c:pt>
                <c:pt idx="55">
                  <c:v>7.9801326416676796E-2</c:v>
                </c:pt>
                <c:pt idx="56">
                  <c:v>7.6301843544441805E-2</c:v>
                </c:pt>
                <c:pt idx="57">
                  <c:v>7.8565421822330395E-2</c:v>
                </c:pt>
              </c:numCache>
            </c:numRef>
          </c:val>
          <c:smooth val="0"/>
          <c:extLst>
            <c:ext xmlns:c16="http://schemas.microsoft.com/office/drawing/2014/chart" uri="{C3380CC4-5D6E-409C-BE32-E72D297353CC}">
              <c16:uniqueId val="{00000002-A48B-4C27-9566-46E6255AE6E2}"/>
            </c:ext>
          </c:extLst>
        </c:ser>
        <c:ser>
          <c:idx val="3"/>
          <c:order val="3"/>
          <c:tx>
            <c:strRef>
              <c:f>Sheet13!$E$1</c:f>
              <c:strCache>
                <c:ptCount val="1"/>
                <c:pt idx="0">
                  <c:v>Heart</c:v>
                </c:pt>
              </c:strCache>
            </c:strRef>
          </c:tx>
          <c:spPr>
            <a:ln w="28575" cap="rnd">
              <a:solidFill>
                <a:schemeClr val="accent4"/>
              </a:solidFill>
              <a:round/>
            </a:ln>
            <a:effectLst/>
          </c:spPr>
          <c:marker>
            <c:symbol val="none"/>
          </c:marker>
          <c:cat>
            <c:numRef>
              <c:f>Sheet13!$A$2:$A$60</c:f>
              <c:numCache>
                <c:formatCode>General</c:formatCode>
                <c:ptCount val="59"/>
                <c:pt idx="0">
                  <c:v>1</c:v>
                </c:pt>
                <c:pt idx="1">
                  <c:v>6</c:v>
                </c:pt>
                <c:pt idx="2">
                  <c:v>11</c:v>
                </c:pt>
                <c:pt idx="3">
                  <c:v>16</c:v>
                </c:pt>
                <c:pt idx="4">
                  <c:v>21</c:v>
                </c:pt>
                <c:pt idx="5">
                  <c:v>26</c:v>
                </c:pt>
                <c:pt idx="6">
                  <c:v>31</c:v>
                </c:pt>
                <c:pt idx="7">
                  <c:v>36</c:v>
                </c:pt>
                <c:pt idx="8">
                  <c:v>41</c:v>
                </c:pt>
                <c:pt idx="9">
                  <c:v>46</c:v>
                </c:pt>
                <c:pt idx="10">
                  <c:v>51</c:v>
                </c:pt>
                <c:pt idx="11">
                  <c:v>56</c:v>
                </c:pt>
                <c:pt idx="12">
                  <c:v>61</c:v>
                </c:pt>
                <c:pt idx="13">
                  <c:v>66</c:v>
                </c:pt>
                <c:pt idx="14">
                  <c:v>71</c:v>
                </c:pt>
                <c:pt idx="15">
                  <c:v>76</c:v>
                </c:pt>
                <c:pt idx="16">
                  <c:v>81</c:v>
                </c:pt>
                <c:pt idx="17">
                  <c:v>86</c:v>
                </c:pt>
                <c:pt idx="18">
                  <c:v>91</c:v>
                </c:pt>
                <c:pt idx="19">
                  <c:v>96</c:v>
                </c:pt>
                <c:pt idx="20">
                  <c:v>101</c:v>
                </c:pt>
                <c:pt idx="21">
                  <c:v>106</c:v>
                </c:pt>
                <c:pt idx="22">
                  <c:v>111</c:v>
                </c:pt>
                <c:pt idx="23">
                  <c:v>116</c:v>
                </c:pt>
                <c:pt idx="24">
                  <c:v>121</c:v>
                </c:pt>
                <c:pt idx="25">
                  <c:v>126</c:v>
                </c:pt>
                <c:pt idx="26">
                  <c:v>131</c:v>
                </c:pt>
                <c:pt idx="27">
                  <c:v>136</c:v>
                </c:pt>
                <c:pt idx="28">
                  <c:v>141</c:v>
                </c:pt>
                <c:pt idx="29">
                  <c:v>146</c:v>
                </c:pt>
                <c:pt idx="30">
                  <c:v>151</c:v>
                </c:pt>
                <c:pt idx="31">
                  <c:v>156</c:v>
                </c:pt>
                <c:pt idx="32">
                  <c:v>161</c:v>
                </c:pt>
                <c:pt idx="33">
                  <c:v>166</c:v>
                </c:pt>
                <c:pt idx="34">
                  <c:v>171</c:v>
                </c:pt>
                <c:pt idx="35">
                  <c:v>176</c:v>
                </c:pt>
                <c:pt idx="36">
                  <c:v>181</c:v>
                </c:pt>
                <c:pt idx="37">
                  <c:v>186</c:v>
                </c:pt>
                <c:pt idx="38">
                  <c:v>191</c:v>
                </c:pt>
                <c:pt idx="39">
                  <c:v>196</c:v>
                </c:pt>
                <c:pt idx="40">
                  <c:v>201</c:v>
                </c:pt>
                <c:pt idx="41">
                  <c:v>206</c:v>
                </c:pt>
                <c:pt idx="42">
                  <c:v>211</c:v>
                </c:pt>
                <c:pt idx="43">
                  <c:v>216</c:v>
                </c:pt>
                <c:pt idx="44">
                  <c:v>221</c:v>
                </c:pt>
                <c:pt idx="45">
                  <c:v>226</c:v>
                </c:pt>
                <c:pt idx="46">
                  <c:v>231</c:v>
                </c:pt>
                <c:pt idx="47">
                  <c:v>236</c:v>
                </c:pt>
                <c:pt idx="48">
                  <c:v>241</c:v>
                </c:pt>
                <c:pt idx="49">
                  <c:v>246</c:v>
                </c:pt>
                <c:pt idx="50">
                  <c:v>251</c:v>
                </c:pt>
                <c:pt idx="51">
                  <c:v>256</c:v>
                </c:pt>
                <c:pt idx="52">
                  <c:v>261</c:v>
                </c:pt>
                <c:pt idx="53">
                  <c:v>266</c:v>
                </c:pt>
                <c:pt idx="54">
                  <c:v>271</c:v>
                </c:pt>
                <c:pt idx="55">
                  <c:v>276</c:v>
                </c:pt>
                <c:pt idx="56">
                  <c:v>281</c:v>
                </c:pt>
                <c:pt idx="57">
                  <c:v>286</c:v>
                </c:pt>
              </c:numCache>
            </c:numRef>
          </c:cat>
          <c:val>
            <c:numRef>
              <c:f>Sheet13!$E$2:$E$60</c:f>
              <c:numCache>
                <c:formatCode>General</c:formatCode>
                <c:ptCount val="59"/>
                <c:pt idx="0">
                  <c:v>0</c:v>
                </c:pt>
                <c:pt idx="1">
                  <c:v>2.1174886446612699E-2</c:v>
                </c:pt>
                <c:pt idx="2">
                  <c:v>6.0750807785881399E-2</c:v>
                </c:pt>
                <c:pt idx="3">
                  <c:v>5.6097812652598299E-2</c:v>
                </c:pt>
                <c:pt idx="4">
                  <c:v>4.2806800192483702E-2</c:v>
                </c:pt>
                <c:pt idx="5">
                  <c:v>9.0384693881673001E-2</c:v>
                </c:pt>
                <c:pt idx="6">
                  <c:v>7.4791436128958999E-2</c:v>
                </c:pt>
                <c:pt idx="7">
                  <c:v>5.8621796980376999E-2</c:v>
                </c:pt>
                <c:pt idx="8">
                  <c:v>6.8810920710403997E-2</c:v>
                </c:pt>
                <c:pt idx="9">
                  <c:v>8.1734316016072006E-2</c:v>
                </c:pt>
                <c:pt idx="10">
                  <c:v>7.4423352364716894E-2</c:v>
                </c:pt>
                <c:pt idx="11">
                  <c:v>8.1324836258136093E-2</c:v>
                </c:pt>
                <c:pt idx="12">
                  <c:v>7.4527752460882404E-2</c:v>
                </c:pt>
                <c:pt idx="13">
                  <c:v>8.2201728738083193E-2</c:v>
                </c:pt>
                <c:pt idx="14">
                  <c:v>8.8878993352915006E-2</c:v>
                </c:pt>
                <c:pt idx="15">
                  <c:v>8.2803847812506104E-2</c:v>
                </c:pt>
                <c:pt idx="16">
                  <c:v>8.2341836150730596E-2</c:v>
                </c:pt>
                <c:pt idx="17">
                  <c:v>7.5668332669835095E-2</c:v>
                </c:pt>
                <c:pt idx="18">
                  <c:v>8.2573357769071098E-2</c:v>
                </c:pt>
                <c:pt idx="19">
                  <c:v>8.3263848111116395E-2</c:v>
                </c:pt>
                <c:pt idx="20">
                  <c:v>8.0087628365759597E-2</c:v>
                </c:pt>
                <c:pt idx="21">
                  <c:v>7.3255244999161001E-2</c:v>
                </c:pt>
                <c:pt idx="22">
                  <c:v>8.0764314171285295E-2</c:v>
                </c:pt>
                <c:pt idx="23">
                  <c:v>7.9454837723818894E-2</c:v>
                </c:pt>
                <c:pt idx="24">
                  <c:v>8.2237379412132203E-2</c:v>
                </c:pt>
                <c:pt idx="25">
                  <c:v>7.6514569274147695E-2</c:v>
                </c:pt>
                <c:pt idx="26">
                  <c:v>7.5943387345215302E-2</c:v>
                </c:pt>
                <c:pt idx="27">
                  <c:v>8.4611746521422504E-2</c:v>
                </c:pt>
                <c:pt idx="28">
                  <c:v>8.4191297046386199E-2</c:v>
                </c:pt>
                <c:pt idx="29">
                  <c:v>8.5013149983067998E-2</c:v>
                </c:pt>
                <c:pt idx="30">
                  <c:v>8.5659755776148094E-2</c:v>
                </c:pt>
                <c:pt idx="31">
                  <c:v>9.0076546626196005E-2</c:v>
                </c:pt>
                <c:pt idx="32">
                  <c:v>8.2215105356685705E-2</c:v>
                </c:pt>
                <c:pt idx="33">
                  <c:v>8.9220809644931495E-2</c:v>
                </c:pt>
                <c:pt idx="34">
                  <c:v>8.7017918850247997E-2</c:v>
                </c:pt>
                <c:pt idx="35">
                  <c:v>9.4077121075214307E-2</c:v>
                </c:pt>
                <c:pt idx="36">
                  <c:v>9.4774523830494395E-2</c:v>
                </c:pt>
                <c:pt idx="37">
                  <c:v>9.07401529899938E-2</c:v>
                </c:pt>
                <c:pt idx="38">
                  <c:v>9.2956837607044998E-2</c:v>
                </c:pt>
                <c:pt idx="39">
                  <c:v>9.2142076116992502E-2</c:v>
                </c:pt>
                <c:pt idx="40">
                  <c:v>9.8621415296988799E-2</c:v>
                </c:pt>
                <c:pt idx="41">
                  <c:v>9.1873087465907999E-2</c:v>
                </c:pt>
                <c:pt idx="42">
                  <c:v>8.6612406258599201E-2</c:v>
                </c:pt>
                <c:pt idx="43">
                  <c:v>8.7015112025349506E-2</c:v>
                </c:pt>
                <c:pt idx="44">
                  <c:v>8.6331919209382504E-2</c:v>
                </c:pt>
                <c:pt idx="45">
                  <c:v>8.6485900266478496E-2</c:v>
                </c:pt>
                <c:pt idx="46">
                  <c:v>9.0097499742686493E-2</c:v>
                </c:pt>
                <c:pt idx="47">
                  <c:v>8.7493413133094097E-2</c:v>
                </c:pt>
                <c:pt idx="48">
                  <c:v>9.1588503445961297E-2</c:v>
                </c:pt>
                <c:pt idx="49">
                  <c:v>8.9838389875805197E-2</c:v>
                </c:pt>
                <c:pt idx="50">
                  <c:v>8.7937258452947795E-2</c:v>
                </c:pt>
                <c:pt idx="51">
                  <c:v>8.9576391144677303E-2</c:v>
                </c:pt>
                <c:pt idx="52">
                  <c:v>8.6669982459686795E-2</c:v>
                </c:pt>
                <c:pt idx="53">
                  <c:v>8.4555388897225095E-2</c:v>
                </c:pt>
                <c:pt idx="54">
                  <c:v>8.8138144688941003E-2</c:v>
                </c:pt>
                <c:pt idx="55">
                  <c:v>8.8756582560522698E-2</c:v>
                </c:pt>
                <c:pt idx="56">
                  <c:v>9.0798979731126106E-2</c:v>
                </c:pt>
                <c:pt idx="57">
                  <c:v>9.1050734500124395E-2</c:v>
                </c:pt>
              </c:numCache>
            </c:numRef>
          </c:val>
          <c:smooth val="0"/>
          <c:extLst>
            <c:ext xmlns:c16="http://schemas.microsoft.com/office/drawing/2014/chart" uri="{C3380CC4-5D6E-409C-BE32-E72D297353CC}">
              <c16:uniqueId val="{00000003-A48B-4C27-9566-46E6255AE6E2}"/>
            </c:ext>
          </c:extLst>
        </c:ser>
        <c:ser>
          <c:idx val="4"/>
          <c:order val="4"/>
          <c:tx>
            <c:strRef>
              <c:f>Sheet13!$F$1</c:f>
              <c:strCache>
                <c:ptCount val="1"/>
                <c:pt idx="0">
                  <c:v>Intestine</c:v>
                </c:pt>
              </c:strCache>
            </c:strRef>
          </c:tx>
          <c:spPr>
            <a:ln w="28575" cap="rnd">
              <a:solidFill>
                <a:schemeClr val="accent5"/>
              </a:solidFill>
              <a:round/>
            </a:ln>
            <a:effectLst/>
          </c:spPr>
          <c:marker>
            <c:symbol val="none"/>
          </c:marker>
          <c:cat>
            <c:numRef>
              <c:f>Sheet13!$A$2:$A$60</c:f>
              <c:numCache>
                <c:formatCode>General</c:formatCode>
                <c:ptCount val="59"/>
                <c:pt idx="0">
                  <c:v>1</c:v>
                </c:pt>
                <c:pt idx="1">
                  <c:v>6</c:v>
                </c:pt>
                <c:pt idx="2">
                  <c:v>11</c:v>
                </c:pt>
                <c:pt idx="3">
                  <c:v>16</c:v>
                </c:pt>
                <c:pt idx="4">
                  <c:v>21</c:v>
                </c:pt>
                <c:pt idx="5">
                  <c:v>26</c:v>
                </c:pt>
                <c:pt idx="6">
                  <c:v>31</c:v>
                </c:pt>
                <c:pt idx="7">
                  <c:v>36</c:v>
                </c:pt>
                <c:pt idx="8">
                  <c:v>41</c:v>
                </c:pt>
                <c:pt idx="9">
                  <c:v>46</c:v>
                </c:pt>
                <c:pt idx="10">
                  <c:v>51</c:v>
                </c:pt>
                <c:pt idx="11">
                  <c:v>56</c:v>
                </c:pt>
                <c:pt idx="12">
                  <c:v>61</c:v>
                </c:pt>
                <c:pt idx="13">
                  <c:v>66</c:v>
                </c:pt>
                <c:pt idx="14">
                  <c:v>71</c:v>
                </c:pt>
                <c:pt idx="15">
                  <c:v>76</c:v>
                </c:pt>
                <c:pt idx="16">
                  <c:v>81</c:v>
                </c:pt>
                <c:pt idx="17">
                  <c:v>86</c:v>
                </c:pt>
                <c:pt idx="18">
                  <c:v>91</c:v>
                </c:pt>
                <c:pt idx="19">
                  <c:v>96</c:v>
                </c:pt>
                <c:pt idx="20">
                  <c:v>101</c:v>
                </c:pt>
                <c:pt idx="21">
                  <c:v>106</c:v>
                </c:pt>
                <c:pt idx="22">
                  <c:v>111</c:v>
                </c:pt>
                <c:pt idx="23">
                  <c:v>116</c:v>
                </c:pt>
                <c:pt idx="24">
                  <c:v>121</c:v>
                </c:pt>
                <c:pt idx="25">
                  <c:v>126</c:v>
                </c:pt>
                <c:pt idx="26">
                  <c:v>131</c:v>
                </c:pt>
                <c:pt idx="27">
                  <c:v>136</c:v>
                </c:pt>
                <c:pt idx="28">
                  <c:v>141</c:v>
                </c:pt>
                <c:pt idx="29">
                  <c:v>146</c:v>
                </c:pt>
                <c:pt idx="30">
                  <c:v>151</c:v>
                </c:pt>
                <c:pt idx="31">
                  <c:v>156</c:v>
                </c:pt>
                <c:pt idx="32">
                  <c:v>161</c:v>
                </c:pt>
                <c:pt idx="33">
                  <c:v>166</c:v>
                </c:pt>
                <c:pt idx="34">
                  <c:v>171</c:v>
                </c:pt>
                <c:pt idx="35">
                  <c:v>176</c:v>
                </c:pt>
                <c:pt idx="36">
                  <c:v>181</c:v>
                </c:pt>
                <c:pt idx="37">
                  <c:v>186</c:v>
                </c:pt>
                <c:pt idx="38">
                  <c:v>191</c:v>
                </c:pt>
                <c:pt idx="39">
                  <c:v>196</c:v>
                </c:pt>
                <c:pt idx="40">
                  <c:v>201</c:v>
                </c:pt>
                <c:pt idx="41">
                  <c:v>206</c:v>
                </c:pt>
                <c:pt idx="42">
                  <c:v>211</c:v>
                </c:pt>
                <c:pt idx="43">
                  <c:v>216</c:v>
                </c:pt>
                <c:pt idx="44">
                  <c:v>221</c:v>
                </c:pt>
                <c:pt idx="45">
                  <c:v>226</c:v>
                </c:pt>
                <c:pt idx="46">
                  <c:v>231</c:v>
                </c:pt>
                <c:pt idx="47">
                  <c:v>236</c:v>
                </c:pt>
                <c:pt idx="48">
                  <c:v>241</c:v>
                </c:pt>
                <c:pt idx="49">
                  <c:v>246</c:v>
                </c:pt>
                <c:pt idx="50">
                  <c:v>251</c:v>
                </c:pt>
                <c:pt idx="51">
                  <c:v>256</c:v>
                </c:pt>
                <c:pt idx="52">
                  <c:v>261</c:v>
                </c:pt>
                <c:pt idx="53">
                  <c:v>266</c:v>
                </c:pt>
                <c:pt idx="54">
                  <c:v>271</c:v>
                </c:pt>
                <c:pt idx="55">
                  <c:v>276</c:v>
                </c:pt>
                <c:pt idx="56">
                  <c:v>281</c:v>
                </c:pt>
                <c:pt idx="57">
                  <c:v>286</c:v>
                </c:pt>
              </c:numCache>
            </c:numRef>
          </c:cat>
          <c:val>
            <c:numRef>
              <c:f>Sheet13!$F$2:$F$60</c:f>
              <c:numCache>
                <c:formatCode>General</c:formatCode>
                <c:ptCount val="59"/>
                <c:pt idx="0">
                  <c:v>5.8072542676033297E-3</c:v>
                </c:pt>
                <c:pt idx="1">
                  <c:v>3.4444328730681901E-3</c:v>
                </c:pt>
                <c:pt idx="2">
                  <c:v>5.7543375498465095E-4</c:v>
                </c:pt>
                <c:pt idx="3">
                  <c:v>1.18692589884187E-4</c:v>
                </c:pt>
                <c:pt idx="4">
                  <c:v>0</c:v>
                </c:pt>
                <c:pt idx="5">
                  <c:v>2.20554997941604E-4</c:v>
                </c:pt>
                <c:pt idx="6">
                  <c:v>1.0246504297631499E-2</c:v>
                </c:pt>
                <c:pt idx="7">
                  <c:v>1.8665493219439999E-2</c:v>
                </c:pt>
                <c:pt idx="8">
                  <c:v>2.6525606571387299E-2</c:v>
                </c:pt>
                <c:pt idx="9">
                  <c:v>1.3389941142949601E-2</c:v>
                </c:pt>
                <c:pt idx="10">
                  <c:v>3.3285824304092403E-2</c:v>
                </c:pt>
                <c:pt idx="11">
                  <c:v>2.1769736653404301E-2</c:v>
                </c:pt>
                <c:pt idx="12">
                  <c:v>3.8347025227412602E-2</c:v>
                </c:pt>
                <c:pt idx="13">
                  <c:v>4.06082220119331E-2</c:v>
                </c:pt>
                <c:pt idx="14">
                  <c:v>3.5780011800968403E-2</c:v>
                </c:pt>
                <c:pt idx="15">
                  <c:v>5.1146345577185802E-2</c:v>
                </c:pt>
                <c:pt idx="16">
                  <c:v>4.2007855883717402E-2</c:v>
                </c:pt>
                <c:pt idx="17">
                  <c:v>4.1461346970215598E-2</c:v>
                </c:pt>
                <c:pt idx="18">
                  <c:v>4.99995436671275E-2</c:v>
                </c:pt>
                <c:pt idx="19">
                  <c:v>5.5703925979893702E-2</c:v>
                </c:pt>
                <c:pt idx="20">
                  <c:v>5.5133609787122201E-2</c:v>
                </c:pt>
                <c:pt idx="21">
                  <c:v>5.2369526045215602E-2</c:v>
                </c:pt>
                <c:pt idx="22">
                  <c:v>4.7053259689642898E-2</c:v>
                </c:pt>
                <c:pt idx="23">
                  <c:v>5.0370159494476402E-2</c:v>
                </c:pt>
                <c:pt idx="24">
                  <c:v>5.9724812488090397E-2</c:v>
                </c:pt>
                <c:pt idx="25">
                  <c:v>6.5850129433895996E-2</c:v>
                </c:pt>
                <c:pt idx="26">
                  <c:v>6.5193366727253399E-2</c:v>
                </c:pt>
                <c:pt idx="27">
                  <c:v>6.1093867640295903E-2</c:v>
                </c:pt>
                <c:pt idx="28">
                  <c:v>6.1750871041635E-2</c:v>
                </c:pt>
                <c:pt idx="29">
                  <c:v>5.8917873445716203E-2</c:v>
                </c:pt>
                <c:pt idx="30">
                  <c:v>5.5385002636388798E-2</c:v>
                </c:pt>
                <c:pt idx="31">
                  <c:v>6.6577228359210899E-2</c:v>
                </c:pt>
                <c:pt idx="32">
                  <c:v>6.5867735264542704E-2</c:v>
                </c:pt>
                <c:pt idx="33">
                  <c:v>6.4019170434849199E-2</c:v>
                </c:pt>
                <c:pt idx="34">
                  <c:v>6.2893363563205795E-2</c:v>
                </c:pt>
                <c:pt idx="35">
                  <c:v>5.9696069090706502E-2</c:v>
                </c:pt>
                <c:pt idx="36">
                  <c:v>6.8670950043341505E-2</c:v>
                </c:pt>
                <c:pt idx="37">
                  <c:v>7.0240788128081294E-2</c:v>
                </c:pt>
                <c:pt idx="38">
                  <c:v>6.9997397888868801E-2</c:v>
                </c:pt>
                <c:pt idx="39">
                  <c:v>6.8506253595970804E-2</c:v>
                </c:pt>
                <c:pt idx="40">
                  <c:v>7.1244219466495895E-2</c:v>
                </c:pt>
                <c:pt idx="41">
                  <c:v>7.0104478599785303E-2</c:v>
                </c:pt>
                <c:pt idx="42">
                  <c:v>7.1520887287100099E-2</c:v>
                </c:pt>
                <c:pt idx="43">
                  <c:v>7.3961978867321906E-2</c:v>
                </c:pt>
                <c:pt idx="44">
                  <c:v>7.6538238907501999E-2</c:v>
                </c:pt>
                <c:pt idx="45">
                  <c:v>7.3805206875959803E-2</c:v>
                </c:pt>
                <c:pt idx="46">
                  <c:v>7.5071147252108297E-2</c:v>
                </c:pt>
                <c:pt idx="47">
                  <c:v>7.3699699141115904E-2</c:v>
                </c:pt>
                <c:pt idx="48">
                  <c:v>7.4178840347766895E-2</c:v>
                </c:pt>
                <c:pt idx="49">
                  <c:v>7.5575158862992695E-2</c:v>
                </c:pt>
                <c:pt idx="50">
                  <c:v>7.7094811271813002E-2</c:v>
                </c:pt>
                <c:pt idx="51">
                  <c:v>7.8822765453803997E-2</c:v>
                </c:pt>
                <c:pt idx="52">
                  <c:v>7.6287037382924E-2</c:v>
                </c:pt>
                <c:pt idx="53">
                  <c:v>7.69506327084062E-2</c:v>
                </c:pt>
                <c:pt idx="54">
                  <c:v>7.52507650708064E-2</c:v>
                </c:pt>
                <c:pt idx="55">
                  <c:v>7.6300322670001697E-2</c:v>
                </c:pt>
                <c:pt idx="56">
                  <c:v>7.93488857565149E-2</c:v>
                </c:pt>
                <c:pt idx="57">
                  <c:v>8.0218613892296106E-2</c:v>
                </c:pt>
              </c:numCache>
            </c:numRef>
          </c:val>
          <c:smooth val="0"/>
          <c:extLst>
            <c:ext xmlns:c16="http://schemas.microsoft.com/office/drawing/2014/chart" uri="{C3380CC4-5D6E-409C-BE32-E72D297353CC}">
              <c16:uniqueId val="{00000004-A48B-4C27-9566-46E6255AE6E2}"/>
            </c:ext>
          </c:extLst>
        </c:ser>
        <c:ser>
          <c:idx val="5"/>
          <c:order val="5"/>
          <c:tx>
            <c:strRef>
              <c:f>Sheet13!$G$1</c:f>
              <c:strCache>
                <c:ptCount val="1"/>
                <c:pt idx="0">
                  <c:v>Kidney</c:v>
                </c:pt>
              </c:strCache>
            </c:strRef>
          </c:tx>
          <c:spPr>
            <a:ln w="28575" cap="rnd">
              <a:solidFill>
                <a:schemeClr val="accent6"/>
              </a:solidFill>
              <a:round/>
            </a:ln>
            <a:effectLst/>
          </c:spPr>
          <c:marker>
            <c:symbol val="none"/>
          </c:marker>
          <c:cat>
            <c:numRef>
              <c:f>Sheet13!$A$2:$A$60</c:f>
              <c:numCache>
                <c:formatCode>General</c:formatCode>
                <c:ptCount val="59"/>
                <c:pt idx="0">
                  <c:v>1</c:v>
                </c:pt>
                <c:pt idx="1">
                  <c:v>6</c:v>
                </c:pt>
                <c:pt idx="2">
                  <c:v>11</c:v>
                </c:pt>
                <c:pt idx="3">
                  <c:v>16</c:v>
                </c:pt>
                <c:pt idx="4">
                  <c:v>21</c:v>
                </c:pt>
                <c:pt idx="5">
                  <c:v>26</c:v>
                </c:pt>
                <c:pt idx="6">
                  <c:v>31</c:v>
                </c:pt>
                <c:pt idx="7">
                  <c:v>36</c:v>
                </c:pt>
                <c:pt idx="8">
                  <c:v>41</c:v>
                </c:pt>
                <c:pt idx="9">
                  <c:v>46</c:v>
                </c:pt>
                <c:pt idx="10">
                  <c:v>51</c:v>
                </c:pt>
                <c:pt idx="11">
                  <c:v>56</c:v>
                </c:pt>
                <c:pt idx="12">
                  <c:v>61</c:v>
                </c:pt>
                <c:pt idx="13">
                  <c:v>66</c:v>
                </c:pt>
                <c:pt idx="14">
                  <c:v>71</c:v>
                </c:pt>
                <c:pt idx="15">
                  <c:v>76</c:v>
                </c:pt>
                <c:pt idx="16">
                  <c:v>81</c:v>
                </c:pt>
                <c:pt idx="17">
                  <c:v>86</c:v>
                </c:pt>
                <c:pt idx="18">
                  <c:v>91</c:v>
                </c:pt>
                <c:pt idx="19">
                  <c:v>96</c:v>
                </c:pt>
                <c:pt idx="20">
                  <c:v>101</c:v>
                </c:pt>
                <c:pt idx="21">
                  <c:v>106</c:v>
                </c:pt>
                <c:pt idx="22">
                  <c:v>111</c:v>
                </c:pt>
                <c:pt idx="23">
                  <c:v>116</c:v>
                </c:pt>
                <c:pt idx="24">
                  <c:v>121</c:v>
                </c:pt>
                <c:pt idx="25">
                  <c:v>126</c:v>
                </c:pt>
                <c:pt idx="26">
                  <c:v>131</c:v>
                </c:pt>
                <c:pt idx="27">
                  <c:v>136</c:v>
                </c:pt>
                <c:pt idx="28">
                  <c:v>141</c:v>
                </c:pt>
                <c:pt idx="29">
                  <c:v>146</c:v>
                </c:pt>
                <c:pt idx="30">
                  <c:v>151</c:v>
                </c:pt>
                <c:pt idx="31">
                  <c:v>156</c:v>
                </c:pt>
                <c:pt idx="32">
                  <c:v>161</c:v>
                </c:pt>
                <c:pt idx="33">
                  <c:v>166</c:v>
                </c:pt>
                <c:pt idx="34">
                  <c:v>171</c:v>
                </c:pt>
                <c:pt idx="35">
                  <c:v>176</c:v>
                </c:pt>
                <c:pt idx="36">
                  <c:v>181</c:v>
                </c:pt>
                <c:pt idx="37">
                  <c:v>186</c:v>
                </c:pt>
                <c:pt idx="38">
                  <c:v>191</c:v>
                </c:pt>
                <c:pt idx="39">
                  <c:v>196</c:v>
                </c:pt>
                <c:pt idx="40">
                  <c:v>201</c:v>
                </c:pt>
                <c:pt idx="41">
                  <c:v>206</c:v>
                </c:pt>
                <c:pt idx="42">
                  <c:v>211</c:v>
                </c:pt>
                <c:pt idx="43">
                  <c:v>216</c:v>
                </c:pt>
                <c:pt idx="44">
                  <c:v>221</c:v>
                </c:pt>
                <c:pt idx="45">
                  <c:v>226</c:v>
                </c:pt>
                <c:pt idx="46">
                  <c:v>231</c:v>
                </c:pt>
                <c:pt idx="47">
                  <c:v>236</c:v>
                </c:pt>
                <c:pt idx="48">
                  <c:v>241</c:v>
                </c:pt>
                <c:pt idx="49">
                  <c:v>246</c:v>
                </c:pt>
                <c:pt idx="50">
                  <c:v>251</c:v>
                </c:pt>
                <c:pt idx="51">
                  <c:v>256</c:v>
                </c:pt>
                <c:pt idx="52">
                  <c:v>261</c:v>
                </c:pt>
                <c:pt idx="53">
                  <c:v>266</c:v>
                </c:pt>
                <c:pt idx="54">
                  <c:v>271</c:v>
                </c:pt>
                <c:pt idx="55">
                  <c:v>276</c:v>
                </c:pt>
                <c:pt idx="56">
                  <c:v>281</c:v>
                </c:pt>
                <c:pt idx="57">
                  <c:v>286</c:v>
                </c:pt>
              </c:numCache>
            </c:numRef>
          </c:cat>
          <c:val>
            <c:numRef>
              <c:f>Sheet13!$G$2:$G$60</c:f>
              <c:numCache>
                <c:formatCode>General</c:formatCode>
                <c:ptCount val="59"/>
                <c:pt idx="0">
                  <c:v>0</c:v>
                </c:pt>
                <c:pt idx="1">
                  <c:v>0</c:v>
                </c:pt>
                <c:pt idx="2">
                  <c:v>0</c:v>
                </c:pt>
                <c:pt idx="3">
                  <c:v>6.1129265740231004E-4</c:v>
                </c:pt>
                <c:pt idx="4">
                  <c:v>7.0030985283872596E-2</c:v>
                </c:pt>
                <c:pt idx="5">
                  <c:v>3.2695509357530898E-2</c:v>
                </c:pt>
                <c:pt idx="6">
                  <c:v>4.28745810439689E-2</c:v>
                </c:pt>
                <c:pt idx="7">
                  <c:v>3.80532741120971E-2</c:v>
                </c:pt>
                <c:pt idx="8">
                  <c:v>4.55626188688232E-2</c:v>
                </c:pt>
                <c:pt idx="9">
                  <c:v>4.057517132967E-2</c:v>
                </c:pt>
                <c:pt idx="10">
                  <c:v>3.6954959116908499E-2</c:v>
                </c:pt>
                <c:pt idx="11">
                  <c:v>4.0348962563441199E-2</c:v>
                </c:pt>
                <c:pt idx="12">
                  <c:v>4.3625811468910203E-2</c:v>
                </c:pt>
                <c:pt idx="13">
                  <c:v>4.6659480574726499E-2</c:v>
                </c:pt>
                <c:pt idx="14">
                  <c:v>4.5272377276565003E-2</c:v>
                </c:pt>
                <c:pt idx="15">
                  <c:v>3.7369963434690401E-2</c:v>
                </c:pt>
                <c:pt idx="16">
                  <c:v>4.1756433260695197E-2</c:v>
                </c:pt>
                <c:pt idx="17">
                  <c:v>4.2649731355293902E-2</c:v>
                </c:pt>
                <c:pt idx="18">
                  <c:v>4.4536964836637397E-2</c:v>
                </c:pt>
                <c:pt idx="19">
                  <c:v>3.9406685676680001E-2</c:v>
                </c:pt>
                <c:pt idx="20">
                  <c:v>3.8161917894955801E-2</c:v>
                </c:pt>
                <c:pt idx="21">
                  <c:v>3.7503244129877003E-2</c:v>
                </c:pt>
                <c:pt idx="22">
                  <c:v>4.0040771289208299E-2</c:v>
                </c:pt>
                <c:pt idx="23">
                  <c:v>3.7961543671986203E-2</c:v>
                </c:pt>
                <c:pt idx="24">
                  <c:v>4.4975257825315501E-2</c:v>
                </c:pt>
                <c:pt idx="25">
                  <c:v>4.1018275158896202E-2</c:v>
                </c:pt>
                <c:pt idx="26">
                  <c:v>4.2634599840866497E-2</c:v>
                </c:pt>
                <c:pt idx="27">
                  <c:v>4.5051400102726902E-2</c:v>
                </c:pt>
                <c:pt idx="28">
                  <c:v>4.3779702219802499E-2</c:v>
                </c:pt>
                <c:pt idx="29">
                  <c:v>4.6468429362909597E-2</c:v>
                </c:pt>
                <c:pt idx="30">
                  <c:v>4.6348594859276698E-2</c:v>
                </c:pt>
                <c:pt idx="31">
                  <c:v>4.4068838706049399E-2</c:v>
                </c:pt>
                <c:pt idx="32">
                  <c:v>4.7210948770895399E-2</c:v>
                </c:pt>
                <c:pt idx="33">
                  <c:v>4.3522897345046503E-2</c:v>
                </c:pt>
                <c:pt idx="34">
                  <c:v>4.4101723567982198E-2</c:v>
                </c:pt>
                <c:pt idx="35">
                  <c:v>4.9542665401729698E-2</c:v>
                </c:pt>
                <c:pt idx="36">
                  <c:v>4.4793863737465502E-2</c:v>
                </c:pt>
                <c:pt idx="37">
                  <c:v>4.5006466265951103E-2</c:v>
                </c:pt>
                <c:pt idx="38">
                  <c:v>4.4055935156584701E-2</c:v>
                </c:pt>
                <c:pt idx="39">
                  <c:v>4.86873819270724E-2</c:v>
                </c:pt>
                <c:pt idx="40">
                  <c:v>4.8738956372820601E-2</c:v>
                </c:pt>
                <c:pt idx="41">
                  <c:v>5.1082812553527097E-2</c:v>
                </c:pt>
                <c:pt idx="42">
                  <c:v>4.9347382710187598E-2</c:v>
                </c:pt>
                <c:pt idx="43">
                  <c:v>4.9060581079504201E-2</c:v>
                </c:pt>
                <c:pt idx="44">
                  <c:v>4.8787794871637702E-2</c:v>
                </c:pt>
                <c:pt idx="45">
                  <c:v>4.9195954065635997E-2</c:v>
                </c:pt>
                <c:pt idx="46">
                  <c:v>4.8036739717009398E-2</c:v>
                </c:pt>
                <c:pt idx="47">
                  <c:v>4.8357690627142201E-2</c:v>
                </c:pt>
                <c:pt idx="48">
                  <c:v>4.9176478710433097E-2</c:v>
                </c:pt>
                <c:pt idx="49">
                  <c:v>4.8160005327232698E-2</c:v>
                </c:pt>
                <c:pt idx="50">
                  <c:v>4.92076857654676E-2</c:v>
                </c:pt>
                <c:pt idx="51">
                  <c:v>4.8537991647648097E-2</c:v>
                </c:pt>
                <c:pt idx="52">
                  <c:v>4.9235356841108302E-2</c:v>
                </c:pt>
                <c:pt idx="53">
                  <c:v>5.22693864648546E-2</c:v>
                </c:pt>
                <c:pt idx="54">
                  <c:v>5.3380120750772697E-2</c:v>
                </c:pt>
                <c:pt idx="55">
                  <c:v>4.9582044099945599E-2</c:v>
                </c:pt>
                <c:pt idx="56">
                  <c:v>4.7765787361935097E-2</c:v>
                </c:pt>
                <c:pt idx="57">
                  <c:v>4.9396928558381001E-2</c:v>
                </c:pt>
              </c:numCache>
            </c:numRef>
          </c:val>
          <c:smooth val="0"/>
          <c:extLst>
            <c:ext xmlns:c16="http://schemas.microsoft.com/office/drawing/2014/chart" uri="{C3380CC4-5D6E-409C-BE32-E72D297353CC}">
              <c16:uniqueId val="{00000005-A48B-4C27-9566-46E6255AE6E2}"/>
            </c:ext>
          </c:extLst>
        </c:ser>
        <c:ser>
          <c:idx val="6"/>
          <c:order val="6"/>
          <c:tx>
            <c:strRef>
              <c:f>Sheet13!$H$1</c:f>
              <c:strCache>
                <c:ptCount val="1"/>
                <c:pt idx="0">
                  <c:v>Liver</c:v>
                </c:pt>
              </c:strCache>
            </c:strRef>
          </c:tx>
          <c:spPr>
            <a:ln w="28575" cap="rnd">
              <a:solidFill>
                <a:schemeClr val="accent1">
                  <a:lumMod val="60000"/>
                </a:schemeClr>
              </a:solidFill>
              <a:round/>
            </a:ln>
            <a:effectLst/>
          </c:spPr>
          <c:marker>
            <c:symbol val="none"/>
          </c:marker>
          <c:cat>
            <c:numRef>
              <c:f>Sheet13!$A$2:$A$60</c:f>
              <c:numCache>
                <c:formatCode>General</c:formatCode>
                <c:ptCount val="59"/>
                <c:pt idx="0">
                  <c:v>1</c:v>
                </c:pt>
                <c:pt idx="1">
                  <c:v>6</c:v>
                </c:pt>
                <c:pt idx="2">
                  <c:v>11</c:v>
                </c:pt>
                <c:pt idx="3">
                  <c:v>16</c:v>
                </c:pt>
                <c:pt idx="4">
                  <c:v>21</c:v>
                </c:pt>
                <c:pt idx="5">
                  <c:v>26</c:v>
                </c:pt>
                <c:pt idx="6">
                  <c:v>31</c:v>
                </c:pt>
                <c:pt idx="7">
                  <c:v>36</c:v>
                </c:pt>
                <c:pt idx="8">
                  <c:v>41</c:v>
                </c:pt>
                <c:pt idx="9">
                  <c:v>46</c:v>
                </c:pt>
                <c:pt idx="10">
                  <c:v>51</c:v>
                </c:pt>
                <c:pt idx="11">
                  <c:v>56</c:v>
                </c:pt>
                <c:pt idx="12">
                  <c:v>61</c:v>
                </c:pt>
                <c:pt idx="13">
                  <c:v>66</c:v>
                </c:pt>
                <c:pt idx="14">
                  <c:v>71</c:v>
                </c:pt>
                <c:pt idx="15">
                  <c:v>76</c:v>
                </c:pt>
                <c:pt idx="16">
                  <c:v>81</c:v>
                </c:pt>
                <c:pt idx="17">
                  <c:v>86</c:v>
                </c:pt>
                <c:pt idx="18">
                  <c:v>91</c:v>
                </c:pt>
                <c:pt idx="19">
                  <c:v>96</c:v>
                </c:pt>
                <c:pt idx="20">
                  <c:v>101</c:v>
                </c:pt>
                <c:pt idx="21">
                  <c:v>106</c:v>
                </c:pt>
                <c:pt idx="22">
                  <c:v>111</c:v>
                </c:pt>
                <c:pt idx="23">
                  <c:v>116</c:v>
                </c:pt>
                <c:pt idx="24">
                  <c:v>121</c:v>
                </c:pt>
                <c:pt idx="25">
                  <c:v>126</c:v>
                </c:pt>
                <c:pt idx="26">
                  <c:v>131</c:v>
                </c:pt>
                <c:pt idx="27">
                  <c:v>136</c:v>
                </c:pt>
                <c:pt idx="28">
                  <c:v>141</c:v>
                </c:pt>
                <c:pt idx="29">
                  <c:v>146</c:v>
                </c:pt>
                <c:pt idx="30">
                  <c:v>151</c:v>
                </c:pt>
                <c:pt idx="31">
                  <c:v>156</c:v>
                </c:pt>
                <c:pt idx="32">
                  <c:v>161</c:v>
                </c:pt>
                <c:pt idx="33">
                  <c:v>166</c:v>
                </c:pt>
                <c:pt idx="34">
                  <c:v>171</c:v>
                </c:pt>
                <c:pt idx="35">
                  <c:v>176</c:v>
                </c:pt>
                <c:pt idx="36">
                  <c:v>181</c:v>
                </c:pt>
                <c:pt idx="37">
                  <c:v>186</c:v>
                </c:pt>
                <c:pt idx="38">
                  <c:v>191</c:v>
                </c:pt>
                <c:pt idx="39">
                  <c:v>196</c:v>
                </c:pt>
                <c:pt idx="40">
                  <c:v>201</c:v>
                </c:pt>
                <c:pt idx="41">
                  <c:v>206</c:v>
                </c:pt>
                <c:pt idx="42">
                  <c:v>211</c:v>
                </c:pt>
                <c:pt idx="43">
                  <c:v>216</c:v>
                </c:pt>
                <c:pt idx="44">
                  <c:v>221</c:v>
                </c:pt>
                <c:pt idx="45">
                  <c:v>226</c:v>
                </c:pt>
                <c:pt idx="46">
                  <c:v>231</c:v>
                </c:pt>
                <c:pt idx="47">
                  <c:v>236</c:v>
                </c:pt>
                <c:pt idx="48">
                  <c:v>241</c:v>
                </c:pt>
                <c:pt idx="49">
                  <c:v>246</c:v>
                </c:pt>
                <c:pt idx="50">
                  <c:v>251</c:v>
                </c:pt>
                <c:pt idx="51">
                  <c:v>256</c:v>
                </c:pt>
                <c:pt idx="52">
                  <c:v>261</c:v>
                </c:pt>
                <c:pt idx="53">
                  <c:v>266</c:v>
                </c:pt>
                <c:pt idx="54">
                  <c:v>271</c:v>
                </c:pt>
                <c:pt idx="55">
                  <c:v>276</c:v>
                </c:pt>
                <c:pt idx="56">
                  <c:v>281</c:v>
                </c:pt>
                <c:pt idx="57">
                  <c:v>286</c:v>
                </c:pt>
              </c:numCache>
            </c:numRef>
          </c:cat>
          <c:val>
            <c:numRef>
              <c:f>Sheet13!$H$2:$H$60</c:f>
              <c:numCache>
                <c:formatCode>General</c:formatCode>
                <c:ptCount val="59"/>
                <c:pt idx="0">
                  <c:v>0.56432561464640696</c:v>
                </c:pt>
                <c:pt idx="1">
                  <c:v>0.22432394349597301</c:v>
                </c:pt>
                <c:pt idx="2">
                  <c:v>0.13406784025780699</c:v>
                </c:pt>
                <c:pt idx="3">
                  <c:v>0.12822560853182299</c:v>
                </c:pt>
                <c:pt idx="4">
                  <c:v>0.12564827650913399</c:v>
                </c:pt>
                <c:pt idx="5">
                  <c:v>0.122728105376904</c:v>
                </c:pt>
                <c:pt idx="6">
                  <c:v>0.13249296843989</c:v>
                </c:pt>
                <c:pt idx="7">
                  <c:v>0.11422544767071199</c:v>
                </c:pt>
                <c:pt idx="8">
                  <c:v>0.10798408922306001</c:v>
                </c:pt>
                <c:pt idx="9">
                  <c:v>9.9894309798597897E-2</c:v>
                </c:pt>
                <c:pt idx="10">
                  <c:v>0.10112574163301601</c:v>
                </c:pt>
                <c:pt idx="11">
                  <c:v>0.10998790151948699</c:v>
                </c:pt>
                <c:pt idx="12">
                  <c:v>0.113521015199296</c:v>
                </c:pt>
                <c:pt idx="13">
                  <c:v>0.107661389663749</c:v>
                </c:pt>
                <c:pt idx="14">
                  <c:v>0.11363197307558701</c:v>
                </c:pt>
                <c:pt idx="15">
                  <c:v>0.115934491594556</c:v>
                </c:pt>
                <c:pt idx="16">
                  <c:v>0.120822793228043</c:v>
                </c:pt>
                <c:pt idx="17">
                  <c:v>0.124132494861731</c:v>
                </c:pt>
                <c:pt idx="18">
                  <c:v>0.12735213406909901</c:v>
                </c:pt>
                <c:pt idx="19">
                  <c:v>0.12624329946951399</c:v>
                </c:pt>
                <c:pt idx="20">
                  <c:v>0.12398408452104399</c:v>
                </c:pt>
                <c:pt idx="21">
                  <c:v>0.12202812859883599</c:v>
                </c:pt>
                <c:pt idx="22">
                  <c:v>0.11905636310312299</c:v>
                </c:pt>
                <c:pt idx="23">
                  <c:v>0.121489751232414</c:v>
                </c:pt>
                <c:pt idx="24">
                  <c:v>0.11433114314948099</c:v>
                </c:pt>
                <c:pt idx="25">
                  <c:v>0.1157832553546</c:v>
                </c:pt>
                <c:pt idx="26">
                  <c:v>0.11041862666247999</c:v>
                </c:pt>
                <c:pt idx="27">
                  <c:v>0.10709345509286899</c:v>
                </c:pt>
                <c:pt idx="28">
                  <c:v>0.10608648922550799</c:v>
                </c:pt>
                <c:pt idx="29">
                  <c:v>0.102965509803799</c:v>
                </c:pt>
                <c:pt idx="30">
                  <c:v>0.101914997822147</c:v>
                </c:pt>
                <c:pt idx="31">
                  <c:v>9.7191288449641006E-2</c:v>
                </c:pt>
                <c:pt idx="32">
                  <c:v>9.54554604109418E-2</c:v>
                </c:pt>
                <c:pt idx="33">
                  <c:v>9.0173684280554903E-2</c:v>
                </c:pt>
                <c:pt idx="34">
                  <c:v>9.0843403904435793E-2</c:v>
                </c:pt>
                <c:pt idx="35">
                  <c:v>9.5424470975558701E-2</c:v>
                </c:pt>
                <c:pt idx="36">
                  <c:v>9.3384686297483005E-2</c:v>
                </c:pt>
                <c:pt idx="37">
                  <c:v>9.5294491810263796E-2</c:v>
                </c:pt>
                <c:pt idx="38">
                  <c:v>9.5269810861291701E-2</c:v>
                </c:pt>
                <c:pt idx="39">
                  <c:v>8.7560866169644494E-2</c:v>
                </c:pt>
                <c:pt idx="40">
                  <c:v>8.8219798977747704E-2</c:v>
                </c:pt>
                <c:pt idx="41">
                  <c:v>9.5431977083607095E-2</c:v>
                </c:pt>
                <c:pt idx="42">
                  <c:v>9.5721932861280404E-2</c:v>
                </c:pt>
                <c:pt idx="43">
                  <c:v>9.5644545278935594E-2</c:v>
                </c:pt>
                <c:pt idx="44">
                  <c:v>9.7840530816582005E-2</c:v>
                </c:pt>
                <c:pt idx="45">
                  <c:v>9.2706473945401394E-2</c:v>
                </c:pt>
                <c:pt idx="46">
                  <c:v>9.4435837634925093E-2</c:v>
                </c:pt>
                <c:pt idx="47">
                  <c:v>9.3352022726341799E-2</c:v>
                </c:pt>
                <c:pt idx="48">
                  <c:v>9.3549106970999996E-2</c:v>
                </c:pt>
                <c:pt idx="49">
                  <c:v>9.6809020289750095E-2</c:v>
                </c:pt>
                <c:pt idx="50">
                  <c:v>9.3934765649007795E-2</c:v>
                </c:pt>
                <c:pt idx="51">
                  <c:v>9.5427733819187996E-2</c:v>
                </c:pt>
                <c:pt idx="52">
                  <c:v>9.3444539316622999E-2</c:v>
                </c:pt>
                <c:pt idx="53">
                  <c:v>9.3984338941469597E-2</c:v>
                </c:pt>
                <c:pt idx="54">
                  <c:v>9.2844280426665898E-2</c:v>
                </c:pt>
                <c:pt idx="55">
                  <c:v>9.1096032316915695E-2</c:v>
                </c:pt>
                <c:pt idx="56">
                  <c:v>9.2049960537343906E-2</c:v>
                </c:pt>
                <c:pt idx="57">
                  <c:v>8.9808488393440605E-2</c:v>
                </c:pt>
              </c:numCache>
            </c:numRef>
          </c:val>
          <c:smooth val="0"/>
          <c:extLst>
            <c:ext xmlns:c16="http://schemas.microsoft.com/office/drawing/2014/chart" uri="{C3380CC4-5D6E-409C-BE32-E72D297353CC}">
              <c16:uniqueId val="{00000006-A48B-4C27-9566-46E6255AE6E2}"/>
            </c:ext>
          </c:extLst>
        </c:ser>
        <c:ser>
          <c:idx val="7"/>
          <c:order val="7"/>
          <c:tx>
            <c:strRef>
              <c:f>Sheet13!$I$1</c:f>
              <c:strCache>
                <c:ptCount val="1"/>
                <c:pt idx="0">
                  <c:v>Lung</c:v>
                </c:pt>
              </c:strCache>
            </c:strRef>
          </c:tx>
          <c:spPr>
            <a:ln w="28575" cap="rnd">
              <a:solidFill>
                <a:schemeClr val="accent2">
                  <a:lumMod val="60000"/>
                </a:schemeClr>
              </a:solidFill>
              <a:round/>
            </a:ln>
            <a:effectLst/>
          </c:spPr>
          <c:marker>
            <c:symbol val="none"/>
          </c:marker>
          <c:cat>
            <c:numRef>
              <c:f>Sheet13!$A$2:$A$60</c:f>
              <c:numCache>
                <c:formatCode>General</c:formatCode>
                <c:ptCount val="59"/>
                <c:pt idx="0">
                  <c:v>1</c:v>
                </c:pt>
                <c:pt idx="1">
                  <c:v>6</c:v>
                </c:pt>
                <c:pt idx="2">
                  <c:v>11</c:v>
                </c:pt>
                <c:pt idx="3">
                  <c:v>16</c:v>
                </c:pt>
                <c:pt idx="4">
                  <c:v>21</c:v>
                </c:pt>
                <c:pt idx="5">
                  <c:v>26</c:v>
                </c:pt>
                <c:pt idx="6">
                  <c:v>31</c:v>
                </c:pt>
                <c:pt idx="7">
                  <c:v>36</c:v>
                </c:pt>
                <c:pt idx="8">
                  <c:v>41</c:v>
                </c:pt>
                <c:pt idx="9">
                  <c:v>46</c:v>
                </c:pt>
                <c:pt idx="10">
                  <c:v>51</c:v>
                </c:pt>
                <c:pt idx="11">
                  <c:v>56</c:v>
                </c:pt>
                <c:pt idx="12">
                  <c:v>61</c:v>
                </c:pt>
                <c:pt idx="13">
                  <c:v>66</c:v>
                </c:pt>
                <c:pt idx="14">
                  <c:v>71</c:v>
                </c:pt>
                <c:pt idx="15">
                  <c:v>76</c:v>
                </c:pt>
                <c:pt idx="16">
                  <c:v>81</c:v>
                </c:pt>
                <c:pt idx="17">
                  <c:v>86</c:v>
                </c:pt>
                <c:pt idx="18">
                  <c:v>91</c:v>
                </c:pt>
                <c:pt idx="19">
                  <c:v>96</c:v>
                </c:pt>
                <c:pt idx="20">
                  <c:v>101</c:v>
                </c:pt>
                <c:pt idx="21">
                  <c:v>106</c:v>
                </c:pt>
                <c:pt idx="22">
                  <c:v>111</c:v>
                </c:pt>
                <c:pt idx="23">
                  <c:v>116</c:v>
                </c:pt>
                <c:pt idx="24">
                  <c:v>121</c:v>
                </c:pt>
                <c:pt idx="25">
                  <c:v>126</c:v>
                </c:pt>
                <c:pt idx="26">
                  <c:v>131</c:v>
                </c:pt>
                <c:pt idx="27">
                  <c:v>136</c:v>
                </c:pt>
                <c:pt idx="28">
                  <c:v>141</c:v>
                </c:pt>
                <c:pt idx="29">
                  <c:v>146</c:v>
                </c:pt>
                <c:pt idx="30">
                  <c:v>151</c:v>
                </c:pt>
                <c:pt idx="31">
                  <c:v>156</c:v>
                </c:pt>
                <c:pt idx="32">
                  <c:v>161</c:v>
                </c:pt>
                <c:pt idx="33">
                  <c:v>166</c:v>
                </c:pt>
                <c:pt idx="34">
                  <c:v>171</c:v>
                </c:pt>
                <c:pt idx="35">
                  <c:v>176</c:v>
                </c:pt>
                <c:pt idx="36">
                  <c:v>181</c:v>
                </c:pt>
                <c:pt idx="37">
                  <c:v>186</c:v>
                </c:pt>
                <c:pt idx="38">
                  <c:v>191</c:v>
                </c:pt>
                <c:pt idx="39">
                  <c:v>196</c:v>
                </c:pt>
                <c:pt idx="40">
                  <c:v>201</c:v>
                </c:pt>
                <c:pt idx="41">
                  <c:v>206</c:v>
                </c:pt>
                <c:pt idx="42">
                  <c:v>211</c:v>
                </c:pt>
                <c:pt idx="43">
                  <c:v>216</c:v>
                </c:pt>
                <c:pt idx="44">
                  <c:v>221</c:v>
                </c:pt>
                <c:pt idx="45">
                  <c:v>226</c:v>
                </c:pt>
                <c:pt idx="46">
                  <c:v>231</c:v>
                </c:pt>
                <c:pt idx="47">
                  <c:v>236</c:v>
                </c:pt>
                <c:pt idx="48">
                  <c:v>241</c:v>
                </c:pt>
                <c:pt idx="49">
                  <c:v>246</c:v>
                </c:pt>
                <c:pt idx="50">
                  <c:v>251</c:v>
                </c:pt>
                <c:pt idx="51">
                  <c:v>256</c:v>
                </c:pt>
                <c:pt idx="52">
                  <c:v>261</c:v>
                </c:pt>
                <c:pt idx="53">
                  <c:v>266</c:v>
                </c:pt>
                <c:pt idx="54">
                  <c:v>271</c:v>
                </c:pt>
                <c:pt idx="55">
                  <c:v>276</c:v>
                </c:pt>
                <c:pt idx="56">
                  <c:v>281</c:v>
                </c:pt>
                <c:pt idx="57">
                  <c:v>286</c:v>
                </c:pt>
              </c:numCache>
            </c:numRef>
          </c:cat>
          <c:val>
            <c:numRef>
              <c:f>Sheet13!$I$2:$I$60</c:f>
              <c:numCache>
                <c:formatCode>General</c:formatCode>
                <c:ptCount val="59"/>
                <c:pt idx="0">
                  <c:v>0</c:v>
                </c:pt>
                <c:pt idx="1">
                  <c:v>1.78200379212388E-3</c:v>
                </c:pt>
                <c:pt idx="2">
                  <c:v>5.0184552998784699E-3</c:v>
                </c:pt>
                <c:pt idx="3">
                  <c:v>1.49933848861555E-2</c:v>
                </c:pt>
                <c:pt idx="4">
                  <c:v>2.1882426623080702E-2</c:v>
                </c:pt>
                <c:pt idx="5">
                  <c:v>2.4771027890937599E-2</c:v>
                </c:pt>
                <c:pt idx="6">
                  <c:v>2.67636731740994E-2</c:v>
                </c:pt>
                <c:pt idx="7">
                  <c:v>4.6258977999225598E-2</c:v>
                </c:pt>
                <c:pt idx="8">
                  <c:v>8.1263123542738902E-2</c:v>
                </c:pt>
                <c:pt idx="9">
                  <c:v>7.97298695577556E-2</c:v>
                </c:pt>
                <c:pt idx="10">
                  <c:v>7.5462026290084E-2</c:v>
                </c:pt>
                <c:pt idx="11">
                  <c:v>8.5046812078755002E-2</c:v>
                </c:pt>
                <c:pt idx="12">
                  <c:v>9.7980777040238304E-2</c:v>
                </c:pt>
                <c:pt idx="13">
                  <c:v>8.0259497454222006E-2</c:v>
                </c:pt>
                <c:pt idx="14">
                  <c:v>8.7035852409080197E-2</c:v>
                </c:pt>
                <c:pt idx="15">
                  <c:v>8.7395673029431298E-2</c:v>
                </c:pt>
                <c:pt idx="16">
                  <c:v>8.2711954557615902E-2</c:v>
                </c:pt>
                <c:pt idx="17">
                  <c:v>9.3265983101168404E-2</c:v>
                </c:pt>
                <c:pt idx="18">
                  <c:v>9.1078340968563695E-2</c:v>
                </c:pt>
                <c:pt idx="19">
                  <c:v>0.100420032993029</c:v>
                </c:pt>
                <c:pt idx="20">
                  <c:v>9.2806584404773698E-2</c:v>
                </c:pt>
                <c:pt idx="21">
                  <c:v>0.100611952261212</c:v>
                </c:pt>
                <c:pt idx="22">
                  <c:v>9.8243195444140896E-2</c:v>
                </c:pt>
                <c:pt idx="23">
                  <c:v>0.102273836460164</c:v>
                </c:pt>
                <c:pt idx="24">
                  <c:v>0.104728619694548</c:v>
                </c:pt>
                <c:pt idx="25">
                  <c:v>0.114171160019058</c:v>
                </c:pt>
                <c:pt idx="26">
                  <c:v>0.107881025516965</c:v>
                </c:pt>
                <c:pt idx="27">
                  <c:v>0.119966630180387</c:v>
                </c:pt>
                <c:pt idx="28">
                  <c:v>0.121395999818436</c:v>
                </c:pt>
                <c:pt idx="29">
                  <c:v>0.129765323741515</c:v>
                </c:pt>
                <c:pt idx="30">
                  <c:v>0.12465885675865999</c:v>
                </c:pt>
                <c:pt idx="31">
                  <c:v>0.128779865398746</c:v>
                </c:pt>
                <c:pt idx="32">
                  <c:v>0.129779733447865</c:v>
                </c:pt>
                <c:pt idx="33">
                  <c:v>0.133337514100349</c:v>
                </c:pt>
                <c:pt idx="34">
                  <c:v>0.14190391974702099</c:v>
                </c:pt>
                <c:pt idx="35">
                  <c:v>0.13242927744319799</c:v>
                </c:pt>
                <c:pt idx="36">
                  <c:v>0.138010497395613</c:v>
                </c:pt>
                <c:pt idx="37">
                  <c:v>0.133677779035482</c:v>
                </c:pt>
                <c:pt idx="38">
                  <c:v>0.13571790175737899</c:v>
                </c:pt>
                <c:pt idx="39">
                  <c:v>0.141255443212597</c:v>
                </c:pt>
                <c:pt idx="40">
                  <c:v>0.13897347534318999</c:v>
                </c:pt>
                <c:pt idx="41">
                  <c:v>0.13231879744261399</c:v>
                </c:pt>
                <c:pt idx="42">
                  <c:v>0.13496167523611499</c:v>
                </c:pt>
                <c:pt idx="43">
                  <c:v>0.136717477972673</c:v>
                </c:pt>
                <c:pt idx="44">
                  <c:v>0.1356093976336</c:v>
                </c:pt>
                <c:pt idx="45">
                  <c:v>0.13659002198582801</c:v>
                </c:pt>
                <c:pt idx="46">
                  <c:v>0.13809447263298599</c:v>
                </c:pt>
                <c:pt idx="47">
                  <c:v>0.13835863600363901</c:v>
                </c:pt>
                <c:pt idx="48">
                  <c:v>0.13728771296739101</c:v>
                </c:pt>
                <c:pt idx="49">
                  <c:v>0.133127379940497</c:v>
                </c:pt>
                <c:pt idx="50">
                  <c:v>0.13508255570484301</c:v>
                </c:pt>
                <c:pt idx="51">
                  <c:v>0.13744670897542</c:v>
                </c:pt>
                <c:pt idx="52">
                  <c:v>0.14090480462608501</c:v>
                </c:pt>
                <c:pt idx="53">
                  <c:v>0.13519975894601199</c:v>
                </c:pt>
                <c:pt idx="54">
                  <c:v>0.13618783220549699</c:v>
                </c:pt>
                <c:pt idx="55">
                  <c:v>0.13473772696582101</c:v>
                </c:pt>
                <c:pt idx="56">
                  <c:v>0.13759203664480599</c:v>
                </c:pt>
                <c:pt idx="57">
                  <c:v>0.13540361552012101</c:v>
                </c:pt>
              </c:numCache>
            </c:numRef>
          </c:val>
          <c:smooth val="0"/>
          <c:extLst>
            <c:ext xmlns:c16="http://schemas.microsoft.com/office/drawing/2014/chart" uri="{C3380CC4-5D6E-409C-BE32-E72D297353CC}">
              <c16:uniqueId val="{00000007-A48B-4C27-9566-46E6255AE6E2}"/>
            </c:ext>
          </c:extLst>
        </c:ser>
        <c:ser>
          <c:idx val="8"/>
          <c:order val="8"/>
          <c:tx>
            <c:strRef>
              <c:f>Sheet13!$J$1</c:f>
              <c:strCache>
                <c:ptCount val="1"/>
                <c:pt idx="0">
                  <c:v>Stomach</c:v>
                </c:pt>
              </c:strCache>
            </c:strRef>
          </c:tx>
          <c:spPr>
            <a:ln w="28575" cap="rnd">
              <a:solidFill>
                <a:schemeClr val="accent3">
                  <a:lumMod val="60000"/>
                </a:schemeClr>
              </a:solidFill>
              <a:round/>
            </a:ln>
            <a:effectLst/>
          </c:spPr>
          <c:marker>
            <c:symbol val="none"/>
          </c:marker>
          <c:cat>
            <c:numRef>
              <c:f>Sheet13!$A$2:$A$60</c:f>
              <c:numCache>
                <c:formatCode>General</c:formatCode>
                <c:ptCount val="59"/>
                <c:pt idx="0">
                  <c:v>1</c:v>
                </c:pt>
                <c:pt idx="1">
                  <c:v>6</c:v>
                </c:pt>
                <c:pt idx="2">
                  <c:v>11</c:v>
                </c:pt>
                <c:pt idx="3">
                  <c:v>16</c:v>
                </c:pt>
                <c:pt idx="4">
                  <c:v>21</c:v>
                </c:pt>
                <c:pt idx="5">
                  <c:v>26</c:v>
                </c:pt>
                <c:pt idx="6">
                  <c:v>31</c:v>
                </c:pt>
                <c:pt idx="7">
                  <c:v>36</c:v>
                </c:pt>
                <c:pt idx="8">
                  <c:v>41</c:v>
                </c:pt>
                <c:pt idx="9">
                  <c:v>46</c:v>
                </c:pt>
                <c:pt idx="10">
                  <c:v>51</c:v>
                </c:pt>
                <c:pt idx="11">
                  <c:v>56</c:v>
                </c:pt>
                <c:pt idx="12">
                  <c:v>61</c:v>
                </c:pt>
                <c:pt idx="13">
                  <c:v>66</c:v>
                </c:pt>
                <c:pt idx="14">
                  <c:v>71</c:v>
                </c:pt>
                <c:pt idx="15">
                  <c:v>76</c:v>
                </c:pt>
                <c:pt idx="16">
                  <c:v>81</c:v>
                </c:pt>
                <c:pt idx="17">
                  <c:v>86</c:v>
                </c:pt>
                <c:pt idx="18">
                  <c:v>91</c:v>
                </c:pt>
                <c:pt idx="19">
                  <c:v>96</c:v>
                </c:pt>
                <c:pt idx="20">
                  <c:v>101</c:v>
                </c:pt>
                <c:pt idx="21">
                  <c:v>106</c:v>
                </c:pt>
                <c:pt idx="22">
                  <c:v>111</c:v>
                </c:pt>
                <c:pt idx="23">
                  <c:v>116</c:v>
                </c:pt>
                <c:pt idx="24">
                  <c:v>121</c:v>
                </c:pt>
                <c:pt idx="25">
                  <c:v>126</c:v>
                </c:pt>
                <c:pt idx="26">
                  <c:v>131</c:v>
                </c:pt>
                <c:pt idx="27">
                  <c:v>136</c:v>
                </c:pt>
                <c:pt idx="28">
                  <c:v>141</c:v>
                </c:pt>
                <c:pt idx="29">
                  <c:v>146</c:v>
                </c:pt>
                <c:pt idx="30">
                  <c:v>151</c:v>
                </c:pt>
                <c:pt idx="31">
                  <c:v>156</c:v>
                </c:pt>
                <c:pt idx="32">
                  <c:v>161</c:v>
                </c:pt>
                <c:pt idx="33">
                  <c:v>166</c:v>
                </c:pt>
                <c:pt idx="34">
                  <c:v>171</c:v>
                </c:pt>
                <c:pt idx="35">
                  <c:v>176</c:v>
                </c:pt>
                <c:pt idx="36">
                  <c:v>181</c:v>
                </c:pt>
                <c:pt idx="37">
                  <c:v>186</c:v>
                </c:pt>
                <c:pt idx="38">
                  <c:v>191</c:v>
                </c:pt>
                <c:pt idx="39">
                  <c:v>196</c:v>
                </c:pt>
                <c:pt idx="40">
                  <c:v>201</c:v>
                </c:pt>
                <c:pt idx="41">
                  <c:v>206</c:v>
                </c:pt>
                <c:pt idx="42">
                  <c:v>211</c:v>
                </c:pt>
                <c:pt idx="43">
                  <c:v>216</c:v>
                </c:pt>
                <c:pt idx="44">
                  <c:v>221</c:v>
                </c:pt>
                <c:pt idx="45">
                  <c:v>226</c:v>
                </c:pt>
                <c:pt idx="46">
                  <c:v>231</c:v>
                </c:pt>
                <c:pt idx="47">
                  <c:v>236</c:v>
                </c:pt>
                <c:pt idx="48">
                  <c:v>241</c:v>
                </c:pt>
                <c:pt idx="49">
                  <c:v>246</c:v>
                </c:pt>
                <c:pt idx="50">
                  <c:v>251</c:v>
                </c:pt>
                <c:pt idx="51">
                  <c:v>256</c:v>
                </c:pt>
                <c:pt idx="52">
                  <c:v>261</c:v>
                </c:pt>
                <c:pt idx="53">
                  <c:v>266</c:v>
                </c:pt>
                <c:pt idx="54">
                  <c:v>271</c:v>
                </c:pt>
                <c:pt idx="55">
                  <c:v>276</c:v>
                </c:pt>
                <c:pt idx="56">
                  <c:v>281</c:v>
                </c:pt>
                <c:pt idx="57">
                  <c:v>286</c:v>
                </c:pt>
              </c:numCache>
            </c:numRef>
          </c:cat>
          <c:val>
            <c:numRef>
              <c:f>Sheet13!$J$2:$J$60</c:f>
              <c:numCache>
                <c:formatCode>General</c:formatCode>
                <c:ptCount val="59"/>
                <c:pt idx="0">
                  <c:v>0</c:v>
                </c:pt>
                <c:pt idx="1">
                  <c:v>2.5142686687152599E-3</c:v>
                </c:pt>
                <c:pt idx="2">
                  <c:v>2.4984389742710399E-2</c:v>
                </c:pt>
                <c:pt idx="3">
                  <c:v>3.2049351962154797E-2</c:v>
                </c:pt>
                <c:pt idx="4">
                  <c:v>6.1736747140465703E-2</c:v>
                </c:pt>
                <c:pt idx="5">
                  <c:v>8.1345216033625101E-2</c:v>
                </c:pt>
                <c:pt idx="6">
                  <c:v>6.27997649202999E-2</c:v>
                </c:pt>
                <c:pt idx="7">
                  <c:v>8.1927409393737397E-2</c:v>
                </c:pt>
                <c:pt idx="8">
                  <c:v>8.5048546544012296E-2</c:v>
                </c:pt>
                <c:pt idx="9">
                  <c:v>9.2962650887052301E-2</c:v>
                </c:pt>
                <c:pt idx="10">
                  <c:v>7.4507631537815894E-2</c:v>
                </c:pt>
                <c:pt idx="11">
                  <c:v>7.2274346740807294E-2</c:v>
                </c:pt>
                <c:pt idx="12">
                  <c:v>5.7353424095066101E-2</c:v>
                </c:pt>
                <c:pt idx="13">
                  <c:v>6.9381884299567903E-2</c:v>
                </c:pt>
                <c:pt idx="14">
                  <c:v>5.32850433243773E-2</c:v>
                </c:pt>
                <c:pt idx="15">
                  <c:v>6.1926283447652303E-2</c:v>
                </c:pt>
                <c:pt idx="16">
                  <c:v>6.4400893887689506E-2</c:v>
                </c:pt>
                <c:pt idx="17">
                  <c:v>7.1948951779340006E-2</c:v>
                </c:pt>
                <c:pt idx="18">
                  <c:v>7.0258634431793698E-2</c:v>
                </c:pt>
                <c:pt idx="19">
                  <c:v>6.2812720449319404E-2</c:v>
                </c:pt>
                <c:pt idx="20">
                  <c:v>6.3145317512394994E-2</c:v>
                </c:pt>
                <c:pt idx="21">
                  <c:v>6.5258075793919304E-2</c:v>
                </c:pt>
                <c:pt idx="22">
                  <c:v>6.3886366872609998E-2</c:v>
                </c:pt>
                <c:pt idx="23">
                  <c:v>5.1822598666387602E-2</c:v>
                </c:pt>
                <c:pt idx="24">
                  <c:v>5.3770150456042901E-2</c:v>
                </c:pt>
                <c:pt idx="25">
                  <c:v>5.5350272712167602E-2</c:v>
                </c:pt>
                <c:pt idx="26">
                  <c:v>5.7627368180566699E-2</c:v>
                </c:pt>
                <c:pt idx="27">
                  <c:v>5.8390182987275899E-2</c:v>
                </c:pt>
                <c:pt idx="28">
                  <c:v>5.4414816021347297E-2</c:v>
                </c:pt>
                <c:pt idx="29">
                  <c:v>5.4952384740200803E-2</c:v>
                </c:pt>
                <c:pt idx="30">
                  <c:v>5.8324230090715301E-2</c:v>
                </c:pt>
                <c:pt idx="31">
                  <c:v>5.3241997070232798E-2</c:v>
                </c:pt>
                <c:pt idx="32">
                  <c:v>5.1249439772659403E-2</c:v>
                </c:pt>
                <c:pt idx="33">
                  <c:v>5.3259849934107602E-2</c:v>
                </c:pt>
                <c:pt idx="34">
                  <c:v>5.4616332780706503E-2</c:v>
                </c:pt>
                <c:pt idx="35">
                  <c:v>5.35120323023544E-2</c:v>
                </c:pt>
                <c:pt idx="36">
                  <c:v>4.6724381493910401E-2</c:v>
                </c:pt>
                <c:pt idx="37">
                  <c:v>5.1569413750268099E-2</c:v>
                </c:pt>
                <c:pt idx="38">
                  <c:v>5.2624965165149799E-2</c:v>
                </c:pt>
                <c:pt idx="39">
                  <c:v>5.0752187046201998E-2</c:v>
                </c:pt>
                <c:pt idx="40">
                  <c:v>4.8611728234609297E-2</c:v>
                </c:pt>
                <c:pt idx="41">
                  <c:v>4.9011870617122297E-2</c:v>
                </c:pt>
                <c:pt idx="42">
                  <c:v>4.8631517006586703E-2</c:v>
                </c:pt>
                <c:pt idx="43">
                  <c:v>4.4534908463166101E-2</c:v>
                </c:pt>
                <c:pt idx="44">
                  <c:v>4.5172957121593998E-2</c:v>
                </c:pt>
                <c:pt idx="45">
                  <c:v>4.5413888367363299E-2</c:v>
                </c:pt>
                <c:pt idx="46">
                  <c:v>4.4039702476221097E-2</c:v>
                </c:pt>
                <c:pt idx="47">
                  <c:v>5.0643417050372598E-2</c:v>
                </c:pt>
                <c:pt idx="48">
                  <c:v>4.8080440493412903E-2</c:v>
                </c:pt>
                <c:pt idx="49">
                  <c:v>4.8770595522031703E-2</c:v>
                </c:pt>
                <c:pt idx="50">
                  <c:v>4.7825452966128702E-2</c:v>
                </c:pt>
                <c:pt idx="51">
                  <c:v>4.7938857387037799E-2</c:v>
                </c:pt>
                <c:pt idx="52">
                  <c:v>4.9377993079982502E-2</c:v>
                </c:pt>
                <c:pt idx="53">
                  <c:v>4.9680591073309299E-2</c:v>
                </c:pt>
                <c:pt idx="54">
                  <c:v>4.1963538617166299E-2</c:v>
                </c:pt>
                <c:pt idx="55">
                  <c:v>4.9811614391916101E-2</c:v>
                </c:pt>
                <c:pt idx="56">
                  <c:v>5.3200675727415603E-2</c:v>
                </c:pt>
                <c:pt idx="57">
                  <c:v>5.9041417684374597E-2</c:v>
                </c:pt>
              </c:numCache>
            </c:numRef>
          </c:val>
          <c:smooth val="0"/>
          <c:extLst>
            <c:ext xmlns:c16="http://schemas.microsoft.com/office/drawing/2014/chart" uri="{C3380CC4-5D6E-409C-BE32-E72D297353CC}">
              <c16:uniqueId val="{00000008-A48B-4C27-9566-46E6255AE6E2}"/>
            </c:ext>
          </c:extLst>
        </c:ser>
        <c:ser>
          <c:idx val="9"/>
          <c:order val="9"/>
          <c:tx>
            <c:strRef>
              <c:f>Sheet13!$K$1</c:f>
              <c:strCache>
                <c:ptCount val="1"/>
                <c:pt idx="0">
                  <c:v>WBC</c:v>
                </c:pt>
              </c:strCache>
            </c:strRef>
          </c:tx>
          <c:spPr>
            <a:ln w="28575" cap="rnd">
              <a:solidFill>
                <a:schemeClr val="accent4">
                  <a:lumMod val="60000"/>
                </a:schemeClr>
              </a:solidFill>
              <a:round/>
            </a:ln>
            <a:effectLst/>
          </c:spPr>
          <c:marker>
            <c:symbol val="none"/>
          </c:marker>
          <c:cat>
            <c:numRef>
              <c:f>Sheet13!$A$2:$A$60</c:f>
              <c:numCache>
                <c:formatCode>General</c:formatCode>
                <c:ptCount val="59"/>
                <c:pt idx="0">
                  <c:v>1</c:v>
                </c:pt>
                <c:pt idx="1">
                  <c:v>6</c:v>
                </c:pt>
                <c:pt idx="2">
                  <c:v>11</c:v>
                </c:pt>
                <c:pt idx="3">
                  <c:v>16</c:v>
                </c:pt>
                <c:pt idx="4">
                  <c:v>21</c:v>
                </c:pt>
                <c:pt idx="5">
                  <c:v>26</c:v>
                </c:pt>
                <c:pt idx="6">
                  <c:v>31</c:v>
                </c:pt>
                <c:pt idx="7">
                  <c:v>36</c:v>
                </c:pt>
                <c:pt idx="8">
                  <c:v>41</c:v>
                </c:pt>
                <c:pt idx="9">
                  <c:v>46</c:v>
                </c:pt>
                <c:pt idx="10">
                  <c:v>51</c:v>
                </c:pt>
                <c:pt idx="11">
                  <c:v>56</c:v>
                </c:pt>
                <c:pt idx="12">
                  <c:v>61</c:v>
                </c:pt>
                <c:pt idx="13">
                  <c:v>66</c:v>
                </c:pt>
                <c:pt idx="14">
                  <c:v>71</c:v>
                </c:pt>
                <c:pt idx="15">
                  <c:v>76</c:v>
                </c:pt>
                <c:pt idx="16">
                  <c:v>81</c:v>
                </c:pt>
                <c:pt idx="17">
                  <c:v>86</c:v>
                </c:pt>
                <c:pt idx="18">
                  <c:v>91</c:v>
                </c:pt>
                <c:pt idx="19">
                  <c:v>96</c:v>
                </c:pt>
                <c:pt idx="20">
                  <c:v>101</c:v>
                </c:pt>
                <c:pt idx="21">
                  <c:v>106</c:v>
                </c:pt>
                <c:pt idx="22">
                  <c:v>111</c:v>
                </c:pt>
                <c:pt idx="23">
                  <c:v>116</c:v>
                </c:pt>
                <c:pt idx="24">
                  <c:v>121</c:v>
                </c:pt>
                <c:pt idx="25">
                  <c:v>126</c:v>
                </c:pt>
                <c:pt idx="26">
                  <c:v>131</c:v>
                </c:pt>
                <c:pt idx="27">
                  <c:v>136</c:v>
                </c:pt>
                <c:pt idx="28">
                  <c:v>141</c:v>
                </c:pt>
                <c:pt idx="29">
                  <c:v>146</c:v>
                </c:pt>
                <c:pt idx="30">
                  <c:v>151</c:v>
                </c:pt>
                <c:pt idx="31">
                  <c:v>156</c:v>
                </c:pt>
                <c:pt idx="32">
                  <c:v>161</c:v>
                </c:pt>
                <c:pt idx="33">
                  <c:v>166</c:v>
                </c:pt>
                <c:pt idx="34">
                  <c:v>171</c:v>
                </c:pt>
                <c:pt idx="35">
                  <c:v>176</c:v>
                </c:pt>
                <c:pt idx="36">
                  <c:v>181</c:v>
                </c:pt>
                <c:pt idx="37">
                  <c:v>186</c:v>
                </c:pt>
                <c:pt idx="38">
                  <c:v>191</c:v>
                </c:pt>
                <c:pt idx="39">
                  <c:v>196</c:v>
                </c:pt>
                <c:pt idx="40">
                  <c:v>201</c:v>
                </c:pt>
                <c:pt idx="41">
                  <c:v>206</c:v>
                </c:pt>
                <c:pt idx="42">
                  <c:v>211</c:v>
                </c:pt>
                <c:pt idx="43">
                  <c:v>216</c:v>
                </c:pt>
                <c:pt idx="44">
                  <c:v>221</c:v>
                </c:pt>
                <c:pt idx="45">
                  <c:v>226</c:v>
                </c:pt>
                <c:pt idx="46">
                  <c:v>231</c:v>
                </c:pt>
                <c:pt idx="47">
                  <c:v>236</c:v>
                </c:pt>
                <c:pt idx="48">
                  <c:v>241</c:v>
                </c:pt>
                <c:pt idx="49">
                  <c:v>246</c:v>
                </c:pt>
                <c:pt idx="50">
                  <c:v>251</c:v>
                </c:pt>
                <c:pt idx="51">
                  <c:v>256</c:v>
                </c:pt>
                <c:pt idx="52">
                  <c:v>261</c:v>
                </c:pt>
                <c:pt idx="53">
                  <c:v>266</c:v>
                </c:pt>
                <c:pt idx="54">
                  <c:v>271</c:v>
                </c:pt>
                <c:pt idx="55">
                  <c:v>276</c:v>
                </c:pt>
                <c:pt idx="56">
                  <c:v>281</c:v>
                </c:pt>
                <c:pt idx="57">
                  <c:v>286</c:v>
                </c:pt>
              </c:numCache>
            </c:numRef>
          </c:cat>
          <c:val>
            <c:numRef>
              <c:f>Sheet13!$K$2:$K$60</c:f>
              <c:numCache>
                <c:formatCode>General</c:formatCode>
                <c:ptCount val="59"/>
                <c:pt idx="0">
                  <c:v>0.30728006955530102</c:v>
                </c:pt>
                <c:pt idx="1">
                  <c:v>0.547288533223108</c:v>
                </c:pt>
                <c:pt idx="2">
                  <c:v>0.60990302908593497</c:v>
                </c:pt>
                <c:pt idx="3">
                  <c:v>0.63289951839918901</c:v>
                </c:pt>
                <c:pt idx="4">
                  <c:v>0.56250854042545495</c:v>
                </c:pt>
                <c:pt idx="5">
                  <c:v>0.53528816882281605</c:v>
                </c:pt>
                <c:pt idx="6">
                  <c:v>0.51112208053347297</c:v>
                </c:pt>
                <c:pt idx="7">
                  <c:v>0.487205937987154</c:v>
                </c:pt>
                <c:pt idx="8">
                  <c:v>0.458805126708418</c:v>
                </c:pt>
                <c:pt idx="9">
                  <c:v>0.43154600793478598</c:v>
                </c:pt>
                <c:pt idx="10">
                  <c:v>0.43303985517231902</c:v>
                </c:pt>
                <c:pt idx="11">
                  <c:v>0.41260191369194299</c:v>
                </c:pt>
                <c:pt idx="12">
                  <c:v>0.41351146264878202</c:v>
                </c:pt>
                <c:pt idx="13">
                  <c:v>0.40976081401143799</c:v>
                </c:pt>
                <c:pt idx="14">
                  <c:v>0.41230143133310998</c:v>
                </c:pt>
                <c:pt idx="15">
                  <c:v>0.39719937172661701</c:v>
                </c:pt>
                <c:pt idx="16">
                  <c:v>0.40180914247864202</c:v>
                </c:pt>
                <c:pt idx="17">
                  <c:v>0.38877203893256002</c:v>
                </c:pt>
                <c:pt idx="18">
                  <c:v>0.38044835565469998</c:v>
                </c:pt>
                <c:pt idx="19">
                  <c:v>0.35627662505632501</c:v>
                </c:pt>
                <c:pt idx="20">
                  <c:v>0.36638935796197403</c:v>
                </c:pt>
                <c:pt idx="21">
                  <c:v>0.35955467671122898</c:v>
                </c:pt>
                <c:pt idx="22">
                  <c:v>0.35277083696611999</c:v>
                </c:pt>
                <c:pt idx="23">
                  <c:v>0.36894671986734301</c:v>
                </c:pt>
                <c:pt idx="24">
                  <c:v>0.36291536457441498</c:v>
                </c:pt>
                <c:pt idx="25">
                  <c:v>0.35795852356500502</c:v>
                </c:pt>
                <c:pt idx="26">
                  <c:v>0.36131366455240499</c:v>
                </c:pt>
                <c:pt idx="27">
                  <c:v>0.34781557836224802</c:v>
                </c:pt>
                <c:pt idx="28">
                  <c:v>0.35307635909520302</c:v>
                </c:pt>
                <c:pt idx="29">
                  <c:v>0.33588274581085398</c:v>
                </c:pt>
                <c:pt idx="30">
                  <c:v>0.33992123767629401</c:v>
                </c:pt>
                <c:pt idx="31">
                  <c:v>0.33282557227873699</c:v>
                </c:pt>
                <c:pt idx="32">
                  <c:v>0.34070152049744801</c:v>
                </c:pt>
                <c:pt idx="33">
                  <c:v>0.33590732362176901</c:v>
                </c:pt>
                <c:pt idx="34">
                  <c:v>0.33371450083541099</c:v>
                </c:pt>
                <c:pt idx="35">
                  <c:v>0.33306454103953198</c:v>
                </c:pt>
                <c:pt idx="36">
                  <c:v>0.33173944677232597</c:v>
                </c:pt>
                <c:pt idx="37">
                  <c:v>0.328440507208068</c:v>
                </c:pt>
                <c:pt idx="38">
                  <c:v>0.33071904684058101</c:v>
                </c:pt>
                <c:pt idx="39">
                  <c:v>0.33464300317251899</c:v>
                </c:pt>
                <c:pt idx="40">
                  <c:v>0.32596972032583899</c:v>
                </c:pt>
                <c:pt idx="41">
                  <c:v>0.32974555074614997</c:v>
                </c:pt>
                <c:pt idx="42">
                  <c:v>0.33278891414237999</c:v>
                </c:pt>
                <c:pt idx="43">
                  <c:v>0.32779347835348699</c:v>
                </c:pt>
                <c:pt idx="44">
                  <c:v>0.319359473471439</c:v>
                </c:pt>
                <c:pt idx="45">
                  <c:v>0.32667700428316399</c:v>
                </c:pt>
                <c:pt idx="46">
                  <c:v>0.32612316907975403</c:v>
                </c:pt>
                <c:pt idx="47">
                  <c:v>0.31624181627256498</c:v>
                </c:pt>
                <c:pt idx="48">
                  <c:v>0.31850423137442102</c:v>
                </c:pt>
                <c:pt idx="49">
                  <c:v>0.31881968113429499</c:v>
                </c:pt>
                <c:pt idx="50">
                  <c:v>0.32251361721486699</c:v>
                </c:pt>
                <c:pt idx="51">
                  <c:v>0.31981233129200798</c:v>
                </c:pt>
                <c:pt idx="52">
                  <c:v>0.31537479878052099</c:v>
                </c:pt>
                <c:pt idx="53">
                  <c:v>0.316961343131347</c:v>
                </c:pt>
                <c:pt idx="54">
                  <c:v>0.32191973378254901</c:v>
                </c:pt>
                <c:pt idx="55">
                  <c:v>0.31850396165088701</c:v>
                </c:pt>
                <c:pt idx="56">
                  <c:v>0.31753182109154199</c:v>
                </c:pt>
                <c:pt idx="57">
                  <c:v>0.31301945352642402</c:v>
                </c:pt>
              </c:numCache>
            </c:numRef>
          </c:val>
          <c:smooth val="0"/>
          <c:extLst>
            <c:ext xmlns:c16="http://schemas.microsoft.com/office/drawing/2014/chart" uri="{C3380CC4-5D6E-409C-BE32-E72D297353CC}">
              <c16:uniqueId val="{00000009-A48B-4C27-9566-46E6255AE6E2}"/>
            </c:ext>
          </c:extLst>
        </c:ser>
        <c:dLbls>
          <c:showLegendKey val="0"/>
          <c:showVal val="0"/>
          <c:showCatName val="0"/>
          <c:showSerName val="0"/>
          <c:showPercent val="0"/>
          <c:showBubbleSize val="0"/>
        </c:dLbls>
        <c:smooth val="0"/>
        <c:axId val="492508304"/>
        <c:axId val="501433960"/>
      </c:lineChart>
      <c:catAx>
        <c:axId val="492508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433960"/>
        <c:crosses val="autoZero"/>
        <c:auto val="1"/>
        <c:lblAlgn val="ctr"/>
        <c:lblOffset val="100"/>
        <c:noMultiLvlLbl val="0"/>
      </c:catAx>
      <c:valAx>
        <c:axId val="501433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2508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27142-C908-47B8-991D-443466728CBD}" type="datetimeFigureOut">
              <a:rPr lang="en-US" smtClean="0"/>
              <a:t>3/19/2017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83D98-3C67-4D61-A2D7-B02685EAC3FE}" type="slidenum">
              <a:rPr lang="en-US" smtClean="0"/>
              <a:t>‹#›</a:t>
            </a:fld>
            <a:endParaRPr lang="en-US"/>
          </a:p>
        </p:txBody>
      </p:sp>
    </p:spTree>
    <p:extLst>
      <p:ext uri="{BB962C8B-B14F-4D97-AF65-F5344CB8AC3E}">
        <p14:creationId xmlns:p14="http://schemas.microsoft.com/office/powerpoint/2010/main" val="407046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library("</a:t>
            </a:r>
            <a:r>
              <a:rPr lang="en-US" dirty="0" err="1"/>
              <a:t>DeconRNASeq</a:t>
            </a:r>
            <a:r>
              <a:rPr lang="en-US" dirty="0"/>
              <a:t>")</a:t>
            </a:r>
          </a:p>
          <a:p>
            <a:r>
              <a:rPr lang="en-US" dirty="0"/>
              <a:t>k=11   # 11 reference tissue</a:t>
            </a:r>
          </a:p>
          <a:p>
            <a:r>
              <a:rPr lang="en-US" dirty="0"/>
              <a:t>s=3    # each tissue own 3 samples</a:t>
            </a:r>
          </a:p>
          <a:p>
            <a:r>
              <a:rPr lang="en-US" dirty="0"/>
              <a:t>p=30   # number of tissue specific probe for each tissue</a:t>
            </a:r>
          </a:p>
          <a:p>
            <a:r>
              <a:rPr lang="en-US" dirty="0"/>
              <a:t>signatures&lt;-c()</a:t>
            </a:r>
          </a:p>
          <a:p>
            <a:r>
              <a:rPr lang="en-US" dirty="0"/>
              <a:t>tissue=c("Brain","CCT","Colon","Esophagus","Heart","Intestine","Kidney","Liver","Lung","Stomach","WBC")</a:t>
            </a:r>
          </a:p>
          <a:p>
            <a:endParaRPr lang="en-US" dirty="0"/>
          </a:p>
          <a:p>
            <a:r>
              <a:rPr lang="en-US" dirty="0"/>
              <a:t>signatures&lt;-abs(matrix(</a:t>
            </a:r>
            <a:r>
              <a:rPr lang="en-US" dirty="0" err="1"/>
              <a:t>rnorm</a:t>
            </a:r>
            <a:r>
              <a:rPr lang="en-US" dirty="0"/>
              <a:t>(p*k*s,0.1,0.1),p*</a:t>
            </a:r>
            <a:r>
              <a:rPr lang="en-US" dirty="0" err="1"/>
              <a:t>k,k</a:t>
            </a:r>
            <a:r>
              <a:rPr lang="en-US" dirty="0"/>
              <a:t>*s))</a:t>
            </a:r>
          </a:p>
          <a:p>
            <a:r>
              <a:rPr lang="en-US" dirty="0"/>
              <a:t>for(</a:t>
            </a:r>
            <a:r>
              <a:rPr lang="en-US" dirty="0" err="1"/>
              <a:t>i</a:t>
            </a:r>
            <a:r>
              <a:rPr lang="en-US" dirty="0"/>
              <a:t> in 1:k){</a:t>
            </a:r>
          </a:p>
          <a:p>
            <a:r>
              <a:rPr lang="en-US" dirty="0"/>
              <a:t>  signatures[(p*(i-1)+1):(p*</a:t>
            </a:r>
            <a:r>
              <a:rPr lang="en-US" dirty="0" err="1"/>
              <a:t>i</a:t>
            </a:r>
            <a:r>
              <a:rPr lang="en-US" dirty="0"/>
              <a:t>),(s*(i-1)+1):(s*</a:t>
            </a:r>
            <a:r>
              <a:rPr lang="en-US" dirty="0" err="1"/>
              <a:t>i</a:t>
            </a:r>
            <a:r>
              <a:rPr lang="en-US" dirty="0"/>
              <a:t>)]=matrix(</a:t>
            </a:r>
            <a:r>
              <a:rPr lang="en-US" dirty="0" err="1"/>
              <a:t>rnorm</a:t>
            </a:r>
            <a:r>
              <a:rPr lang="en-US" dirty="0"/>
              <a:t>(p*s,0.9,0.1),</a:t>
            </a:r>
            <a:r>
              <a:rPr lang="en-US" dirty="0" err="1"/>
              <a:t>p,s</a:t>
            </a:r>
            <a:r>
              <a:rPr lang="en-US" dirty="0"/>
              <a:t>) </a:t>
            </a:r>
          </a:p>
          <a:p>
            <a:r>
              <a:rPr lang="en-US" dirty="0"/>
              <a:t>}</a:t>
            </a:r>
          </a:p>
          <a:p>
            <a:r>
              <a:rPr lang="en-US" dirty="0"/>
              <a:t>signatures[signatures&gt;1]&lt;-1</a:t>
            </a:r>
          </a:p>
          <a:p>
            <a:r>
              <a:rPr lang="en-US" dirty="0" err="1"/>
              <a:t>colnames</a:t>
            </a:r>
            <a:r>
              <a:rPr lang="en-US" dirty="0"/>
              <a:t>(signatures)=rep(</a:t>
            </a:r>
            <a:r>
              <a:rPr lang="en-US" dirty="0" err="1"/>
              <a:t>tissue,each</a:t>
            </a:r>
            <a:r>
              <a:rPr lang="en-US" dirty="0"/>
              <a:t>=3)</a:t>
            </a:r>
          </a:p>
          <a:p>
            <a:r>
              <a:rPr lang="en-US" dirty="0" err="1"/>
              <a:t>rownames</a:t>
            </a:r>
            <a:r>
              <a:rPr lang="en-US" dirty="0"/>
              <a:t>(signatures)=paste("cg00",1:nrow(signatures),</a:t>
            </a:r>
            <a:r>
              <a:rPr lang="en-US" dirty="0" err="1"/>
              <a:t>sep</a:t>
            </a:r>
            <a:r>
              <a:rPr lang="en-US" dirty="0"/>
              <a:t>="")</a:t>
            </a:r>
          </a:p>
          <a:p>
            <a:endParaRPr lang="en-US" dirty="0"/>
          </a:p>
          <a:p>
            <a:r>
              <a:rPr lang="en-US" dirty="0" err="1"/>
              <a:t>barplot</a:t>
            </a:r>
            <a:r>
              <a:rPr lang="en-US" dirty="0"/>
              <a:t>(</a:t>
            </a:r>
            <a:r>
              <a:rPr lang="en-US" dirty="0" err="1"/>
              <a:t>colMeans</a:t>
            </a:r>
            <a:r>
              <a:rPr lang="en-US" dirty="0"/>
              <a:t>(signatures))</a:t>
            </a:r>
          </a:p>
          <a:p>
            <a:r>
              <a:rPr lang="en-US" dirty="0" err="1"/>
              <a:t>barplot</a:t>
            </a:r>
            <a:r>
              <a:rPr lang="en-US" dirty="0"/>
              <a:t>(</a:t>
            </a:r>
            <a:r>
              <a:rPr lang="en-US" dirty="0" err="1"/>
              <a:t>rowMeans</a:t>
            </a:r>
            <a:r>
              <a:rPr lang="en-US" dirty="0"/>
              <a:t>(signatures))</a:t>
            </a:r>
          </a:p>
          <a:p>
            <a:r>
              <a:rPr lang="en-US" dirty="0" err="1"/>
              <a:t>heatmap</a:t>
            </a:r>
            <a:r>
              <a:rPr lang="en-US" dirty="0"/>
              <a:t>(</a:t>
            </a:r>
            <a:r>
              <a:rPr lang="en-US" dirty="0" err="1"/>
              <a:t>signatures,Rowv</a:t>
            </a:r>
            <a:r>
              <a:rPr lang="en-US" dirty="0"/>
              <a:t>=</a:t>
            </a:r>
            <a:r>
              <a:rPr lang="en-US" dirty="0" err="1"/>
              <a:t>NA,Colv</a:t>
            </a:r>
            <a:r>
              <a:rPr lang="en-US" dirty="0"/>
              <a:t>=NA)</a:t>
            </a:r>
          </a:p>
          <a:p>
            <a:r>
              <a:rPr lang="en-US" dirty="0"/>
              <a:t>? </a:t>
            </a:r>
            <a:r>
              <a:rPr lang="en-US" dirty="0" err="1"/>
              <a:t>heatmap</a:t>
            </a:r>
            <a:endParaRPr lang="en-US" dirty="0"/>
          </a:p>
          <a:p>
            <a:r>
              <a:rPr lang="en-US" dirty="0" err="1"/>
              <a:t>gsi</a:t>
            </a:r>
            <a:r>
              <a:rPr lang="en-US" dirty="0"/>
              <a:t>&lt;-</a:t>
            </a:r>
            <a:r>
              <a:rPr lang="en-US" dirty="0" err="1"/>
              <a:t>data.frame</a:t>
            </a:r>
            <a:r>
              <a:rPr lang="en-US" dirty="0"/>
              <a:t>(GSI(signatures))</a:t>
            </a:r>
          </a:p>
          <a:p>
            <a:r>
              <a:rPr lang="en-US" dirty="0"/>
              <a:t>group&lt;-</a:t>
            </a:r>
            <a:r>
              <a:rPr lang="en-US" dirty="0" err="1"/>
              <a:t>as.character</a:t>
            </a:r>
            <a:r>
              <a:rPr lang="en-US" dirty="0"/>
              <a:t>(unique(</a:t>
            </a:r>
            <a:r>
              <a:rPr lang="en-US" dirty="0" err="1"/>
              <a:t>gsi$group</a:t>
            </a:r>
            <a:r>
              <a:rPr lang="en-US" dirty="0"/>
              <a:t>))</a:t>
            </a:r>
          </a:p>
          <a:p>
            <a:endParaRPr lang="en-US" dirty="0"/>
          </a:p>
          <a:p>
            <a:r>
              <a:rPr lang="en-US" dirty="0"/>
              <a:t># tissue specific MHL selectin</a:t>
            </a:r>
          </a:p>
          <a:p>
            <a:r>
              <a:rPr lang="en-US" dirty="0" err="1"/>
              <a:t>rlt</a:t>
            </a:r>
            <a:r>
              <a:rPr lang="en-US" dirty="0"/>
              <a:t>&lt;-c()</a:t>
            </a:r>
          </a:p>
          <a:p>
            <a:r>
              <a:rPr lang="en-US" dirty="0"/>
              <a:t>rank&lt;-c(rep(20,length(group)))</a:t>
            </a:r>
          </a:p>
          <a:p>
            <a:r>
              <a:rPr lang="en-US" dirty="0"/>
              <a:t>for (</a:t>
            </a:r>
            <a:r>
              <a:rPr lang="en-US" dirty="0" err="1"/>
              <a:t>i</a:t>
            </a:r>
            <a:r>
              <a:rPr lang="en-US" dirty="0"/>
              <a:t> in 1:length(group)){</a:t>
            </a:r>
          </a:p>
          <a:p>
            <a:r>
              <a:rPr lang="en-US" dirty="0"/>
              <a:t>  subset=</a:t>
            </a:r>
            <a:r>
              <a:rPr lang="en-US" dirty="0" err="1"/>
              <a:t>gsi</a:t>
            </a:r>
            <a:r>
              <a:rPr lang="en-US" dirty="0"/>
              <a:t>[which(</a:t>
            </a:r>
            <a:r>
              <a:rPr lang="en-US" dirty="0" err="1"/>
              <a:t>gsi$group</a:t>
            </a:r>
            <a:r>
              <a:rPr lang="en-US" dirty="0"/>
              <a:t>==group[</a:t>
            </a:r>
            <a:r>
              <a:rPr lang="en-US" dirty="0" err="1"/>
              <a:t>i</a:t>
            </a:r>
            <a:r>
              <a:rPr lang="en-US" dirty="0"/>
              <a:t>]),]</a:t>
            </a:r>
          </a:p>
          <a:p>
            <a:r>
              <a:rPr lang="en-US" dirty="0"/>
              <a:t>  subset=subset[order(subset[,3],decreasing=T)[1:rank[</a:t>
            </a:r>
            <a:r>
              <a:rPr lang="en-US" dirty="0" err="1"/>
              <a:t>i</a:t>
            </a:r>
            <a:r>
              <a:rPr lang="en-US" dirty="0"/>
              <a:t>]],]</a:t>
            </a:r>
          </a:p>
          <a:p>
            <a:r>
              <a:rPr lang="en-US" dirty="0"/>
              <a:t>  </a:t>
            </a:r>
            <a:r>
              <a:rPr lang="en-US" dirty="0" err="1"/>
              <a:t>rlt</a:t>
            </a:r>
            <a:r>
              <a:rPr lang="en-US" dirty="0"/>
              <a:t>&lt;-</a:t>
            </a:r>
            <a:r>
              <a:rPr lang="en-US" dirty="0" err="1"/>
              <a:t>rbind</a:t>
            </a:r>
            <a:r>
              <a:rPr lang="en-US" dirty="0"/>
              <a:t>(</a:t>
            </a:r>
            <a:r>
              <a:rPr lang="en-US" dirty="0" err="1"/>
              <a:t>rlt,subset</a:t>
            </a:r>
            <a:r>
              <a:rPr lang="en-US" dirty="0"/>
              <a:t>)</a:t>
            </a:r>
          </a:p>
          <a:p>
            <a:r>
              <a:rPr lang="en-US" dirty="0"/>
              <a:t>}</a:t>
            </a:r>
          </a:p>
          <a:p>
            <a:endParaRPr lang="en-US" dirty="0"/>
          </a:p>
          <a:p>
            <a:r>
              <a:rPr lang="en-US" dirty="0"/>
              <a:t># prepare signatures for QR</a:t>
            </a:r>
          </a:p>
          <a:p>
            <a:r>
              <a:rPr lang="en-US" dirty="0" err="1"/>
              <a:t>signaturesQR</a:t>
            </a:r>
            <a:r>
              <a:rPr lang="en-US" dirty="0"/>
              <a:t>&lt;-</a:t>
            </a:r>
            <a:r>
              <a:rPr lang="en-US" dirty="0" err="1"/>
              <a:t>AverageWithGroup</a:t>
            </a:r>
            <a:r>
              <a:rPr lang="en-US" dirty="0"/>
              <a:t>(signatures)  # QR</a:t>
            </a:r>
          </a:p>
          <a:p>
            <a:r>
              <a:rPr lang="en-US" dirty="0"/>
              <a:t># prepare signatures for </a:t>
            </a:r>
            <a:r>
              <a:rPr lang="en-US" dirty="0" err="1"/>
              <a:t>cibersort</a:t>
            </a:r>
            <a:endParaRPr lang="en-US" dirty="0"/>
          </a:p>
          <a:p>
            <a:r>
              <a:rPr lang="en-US" dirty="0" err="1"/>
              <a:t>signaturesCS</a:t>
            </a:r>
            <a:r>
              <a:rPr lang="en-US" dirty="0"/>
              <a:t>&lt;-(signatures)  # QR</a:t>
            </a:r>
          </a:p>
          <a:p>
            <a:endParaRPr lang="en-US" dirty="0"/>
          </a:p>
          <a:p>
            <a:r>
              <a:rPr lang="en-US" dirty="0"/>
              <a:t># Simulation mixture for 2 </a:t>
            </a:r>
            <a:r>
              <a:rPr lang="en-US" dirty="0" err="1"/>
              <a:t>componment</a:t>
            </a:r>
            <a:endParaRPr lang="en-US" dirty="0"/>
          </a:p>
          <a:p>
            <a:r>
              <a:rPr lang="en-US" dirty="0" err="1"/>
              <a:t>VirtualMatrix</a:t>
            </a:r>
            <a:r>
              <a:rPr lang="en-US" dirty="0"/>
              <a:t>&lt;-c()</a:t>
            </a:r>
          </a:p>
          <a:p>
            <a:r>
              <a:rPr lang="en-US" dirty="0"/>
              <a:t>for(F1 in </a:t>
            </a:r>
            <a:r>
              <a:rPr lang="en-US" dirty="0" err="1"/>
              <a:t>seq</a:t>
            </a:r>
            <a:r>
              <a:rPr lang="en-US" dirty="0"/>
              <a:t>(0,1,by=0.05)){</a:t>
            </a:r>
          </a:p>
          <a:p>
            <a:r>
              <a:rPr lang="en-US" dirty="0"/>
              <a:t>  </a:t>
            </a:r>
            <a:r>
              <a:rPr lang="en-US" dirty="0" err="1"/>
              <a:t>VirtualSample</a:t>
            </a:r>
            <a:r>
              <a:rPr lang="en-US" dirty="0"/>
              <a:t>&lt;-F1*(</a:t>
            </a:r>
            <a:r>
              <a:rPr lang="en-US" dirty="0" err="1"/>
              <a:t>signaturesQR</a:t>
            </a:r>
            <a:r>
              <a:rPr lang="en-US" dirty="0"/>
              <a:t>[,grep("CCT",</a:t>
            </a:r>
            <a:r>
              <a:rPr lang="en-US" dirty="0" err="1"/>
              <a:t>colnames</a:t>
            </a:r>
            <a:r>
              <a:rPr lang="en-US" dirty="0"/>
              <a:t>(</a:t>
            </a:r>
            <a:r>
              <a:rPr lang="en-US" dirty="0" err="1"/>
              <a:t>signaturesQR</a:t>
            </a:r>
            <a:r>
              <a:rPr lang="en-US" dirty="0"/>
              <a:t>))])+(1-F1)*(</a:t>
            </a:r>
            <a:r>
              <a:rPr lang="en-US" dirty="0" err="1"/>
              <a:t>signaturesQR</a:t>
            </a:r>
            <a:r>
              <a:rPr lang="en-US" dirty="0"/>
              <a:t>[,grep("WB",</a:t>
            </a:r>
            <a:r>
              <a:rPr lang="en-US" dirty="0" err="1"/>
              <a:t>colnames</a:t>
            </a:r>
            <a:r>
              <a:rPr lang="en-US" dirty="0"/>
              <a:t>(</a:t>
            </a:r>
            <a:r>
              <a:rPr lang="en-US" dirty="0" err="1"/>
              <a:t>signaturesQR</a:t>
            </a:r>
            <a:r>
              <a:rPr lang="en-US" dirty="0"/>
              <a:t>))])</a:t>
            </a:r>
          </a:p>
          <a:p>
            <a:r>
              <a:rPr lang="en-US" dirty="0"/>
              <a:t>  </a:t>
            </a:r>
            <a:r>
              <a:rPr lang="en-US" dirty="0" err="1"/>
              <a:t>VirtualMatrix</a:t>
            </a:r>
            <a:r>
              <a:rPr lang="en-US" dirty="0"/>
              <a:t>&lt;-</a:t>
            </a:r>
            <a:r>
              <a:rPr lang="en-US" dirty="0" err="1"/>
              <a:t>cbind</a:t>
            </a:r>
            <a:r>
              <a:rPr lang="en-US" dirty="0"/>
              <a:t>(</a:t>
            </a:r>
            <a:r>
              <a:rPr lang="en-US" dirty="0" err="1"/>
              <a:t>VirtualMatrix,VirtualSample</a:t>
            </a:r>
            <a:r>
              <a:rPr lang="en-US" dirty="0"/>
              <a:t>)</a:t>
            </a:r>
          </a:p>
          <a:p>
            <a:r>
              <a:rPr lang="en-US" dirty="0"/>
              <a:t>}</a:t>
            </a:r>
          </a:p>
          <a:p>
            <a:r>
              <a:rPr lang="en-US" dirty="0" err="1"/>
              <a:t>VirtualMatrix</a:t>
            </a:r>
            <a:r>
              <a:rPr lang="en-US" dirty="0"/>
              <a:t>&lt;-</a:t>
            </a:r>
            <a:r>
              <a:rPr lang="en-US" dirty="0" err="1"/>
              <a:t>data.frame</a:t>
            </a:r>
            <a:r>
              <a:rPr lang="en-US" dirty="0"/>
              <a:t>(</a:t>
            </a:r>
            <a:r>
              <a:rPr lang="en-US" dirty="0" err="1"/>
              <a:t>VirtualMatrix</a:t>
            </a:r>
            <a:r>
              <a:rPr lang="en-US" dirty="0"/>
              <a:t>)</a:t>
            </a:r>
          </a:p>
          <a:p>
            <a:r>
              <a:rPr lang="en-US" dirty="0" err="1"/>
              <a:t>colnames</a:t>
            </a:r>
            <a:r>
              <a:rPr lang="en-US" dirty="0"/>
              <a:t>(</a:t>
            </a:r>
            <a:r>
              <a:rPr lang="en-US" dirty="0" err="1"/>
              <a:t>VirtualMatrix</a:t>
            </a:r>
            <a:r>
              <a:rPr lang="en-US" dirty="0"/>
              <a:t>)=paste("VM",</a:t>
            </a:r>
            <a:r>
              <a:rPr lang="en-US" dirty="0" err="1"/>
              <a:t>seq</a:t>
            </a:r>
            <a:r>
              <a:rPr lang="en-US" dirty="0"/>
              <a:t>(0,1,by=0.05),</a:t>
            </a:r>
            <a:r>
              <a:rPr lang="en-US" dirty="0" err="1"/>
              <a:t>sep</a:t>
            </a:r>
            <a:r>
              <a:rPr lang="en-US" dirty="0"/>
              <a:t>="")</a:t>
            </a:r>
          </a:p>
          <a:p>
            <a:r>
              <a:rPr lang="en-US" dirty="0"/>
              <a:t>dim(</a:t>
            </a:r>
            <a:r>
              <a:rPr lang="en-US" dirty="0" err="1"/>
              <a:t>VirtualMatrix</a:t>
            </a:r>
            <a:r>
              <a:rPr lang="en-US" dirty="0"/>
              <a:t>)</a:t>
            </a:r>
          </a:p>
          <a:p>
            <a:endParaRPr lang="en-US" dirty="0"/>
          </a:p>
          <a:p>
            <a:r>
              <a:rPr lang="en-US" dirty="0" err="1"/>
              <a:t>DeconData</a:t>
            </a:r>
            <a:r>
              <a:rPr lang="en-US" dirty="0"/>
              <a:t>&lt;-</a:t>
            </a:r>
            <a:r>
              <a:rPr lang="en-US" dirty="0" err="1"/>
              <a:t>data.frame</a:t>
            </a:r>
            <a:r>
              <a:rPr lang="en-US" dirty="0"/>
              <a:t>(</a:t>
            </a:r>
            <a:r>
              <a:rPr lang="en-US" dirty="0" err="1"/>
              <a:t>VirtualMatrix,signaturesQR</a:t>
            </a:r>
            <a:r>
              <a:rPr lang="en-US" dirty="0"/>
              <a:t>)</a:t>
            </a:r>
          </a:p>
          <a:p>
            <a:r>
              <a:rPr lang="en-US" dirty="0" err="1"/>
              <a:t>VirtualMatrix</a:t>
            </a:r>
            <a:r>
              <a:rPr lang="en-US" dirty="0"/>
              <a:t>=</a:t>
            </a:r>
            <a:r>
              <a:rPr lang="en-US" dirty="0" err="1"/>
              <a:t>data.frame</a:t>
            </a:r>
            <a:r>
              <a:rPr lang="en-US" dirty="0"/>
              <a:t>(</a:t>
            </a:r>
            <a:r>
              <a:rPr lang="en-US" dirty="0" err="1"/>
              <a:t>DeconData</a:t>
            </a:r>
            <a:r>
              <a:rPr lang="en-US" dirty="0"/>
              <a:t>[,grep("VM",</a:t>
            </a:r>
            <a:r>
              <a:rPr lang="en-US" dirty="0" err="1"/>
              <a:t>colnames</a:t>
            </a:r>
            <a:r>
              <a:rPr lang="en-US" dirty="0"/>
              <a:t>(</a:t>
            </a:r>
            <a:r>
              <a:rPr lang="en-US" dirty="0" err="1"/>
              <a:t>DeconData</a:t>
            </a:r>
            <a:r>
              <a:rPr lang="en-US" dirty="0"/>
              <a:t>))])</a:t>
            </a:r>
          </a:p>
          <a:p>
            <a:r>
              <a:rPr lang="en-US" dirty="0"/>
              <a:t>Signatures=</a:t>
            </a:r>
            <a:r>
              <a:rPr lang="en-US" dirty="0" err="1"/>
              <a:t>data.frame</a:t>
            </a:r>
            <a:r>
              <a:rPr lang="en-US" dirty="0"/>
              <a:t>(</a:t>
            </a:r>
            <a:r>
              <a:rPr lang="en-US" dirty="0" err="1"/>
              <a:t>DeconData</a:t>
            </a:r>
            <a:r>
              <a:rPr lang="en-US" dirty="0"/>
              <a:t>[,-grep("VM",</a:t>
            </a:r>
            <a:r>
              <a:rPr lang="en-US" dirty="0" err="1"/>
              <a:t>colnames</a:t>
            </a:r>
            <a:r>
              <a:rPr lang="en-US" dirty="0"/>
              <a:t>(</a:t>
            </a:r>
            <a:r>
              <a:rPr lang="en-US" dirty="0" err="1"/>
              <a:t>DeconData</a:t>
            </a:r>
            <a:r>
              <a:rPr lang="en-US" dirty="0"/>
              <a:t>))])</a:t>
            </a:r>
          </a:p>
          <a:p>
            <a:endParaRPr lang="en-US" dirty="0"/>
          </a:p>
          <a:p>
            <a:r>
              <a:rPr lang="en-US" dirty="0"/>
              <a:t>library("car")</a:t>
            </a:r>
          </a:p>
          <a:p>
            <a:r>
              <a:rPr lang="en-US" dirty="0"/>
              <a:t>library("</a:t>
            </a:r>
            <a:r>
              <a:rPr lang="en-US" dirty="0" err="1"/>
              <a:t>DeconRNASeq</a:t>
            </a:r>
            <a:r>
              <a:rPr lang="en-US" dirty="0"/>
              <a:t>")</a:t>
            </a:r>
          </a:p>
          <a:p>
            <a:r>
              <a:rPr lang="en-US" dirty="0"/>
              <a:t>plot(density(</a:t>
            </a:r>
            <a:r>
              <a:rPr lang="en-US" dirty="0" err="1"/>
              <a:t>as.numeric</a:t>
            </a:r>
            <a:r>
              <a:rPr lang="en-US" dirty="0"/>
              <a:t>(</a:t>
            </a:r>
            <a:r>
              <a:rPr lang="en-US" dirty="0" err="1"/>
              <a:t>unlist</a:t>
            </a:r>
            <a:r>
              <a:rPr lang="en-US" dirty="0"/>
              <a:t>(</a:t>
            </a:r>
            <a:r>
              <a:rPr lang="en-US" dirty="0" err="1"/>
              <a:t>VirtualMatrix</a:t>
            </a:r>
            <a:r>
              <a:rPr lang="en-US" dirty="0"/>
              <a:t>))))</a:t>
            </a:r>
          </a:p>
          <a:p>
            <a:r>
              <a:rPr lang="en-US" dirty="0"/>
              <a:t>plot(density(</a:t>
            </a:r>
            <a:r>
              <a:rPr lang="en-US" dirty="0" err="1"/>
              <a:t>as.numeric</a:t>
            </a:r>
            <a:r>
              <a:rPr lang="en-US" dirty="0"/>
              <a:t>(</a:t>
            </a:r>
            <a:r>
              <a:rPr lang="en-US" dirty="0" err="1"/>
              <a:t>unlist</a:t>
            </a:r>
            <a:r>
              <a:rPr lang="en-US" dirty="0"/>
              <a:t>(logit(</a:t>
            </a:r>
            <a:r>
              <a:rPr lang="en-US" dirty="0" err="1"/>
              <a:t>VirtualMatrix</a:t>
            </a:r>
            <a:r>
              <a:rPr lang="en-US" dirty="0"/>
              <a:t>)))))</a:t>
            </a:r>
          </a:p>
          <a:p>
            <a:endParaRPr lang="en-US" dirty="0"/>
          </a:p>
          <a:p>
            <a:r>
              <a:rPr lang="en-US" dirty="0" err="1"/>
              <a:t>VirtualMatrix</a:t>
            </a:r>
            <a:r>
              <a:rPr lang="en-US" dirty="0"/>
              <a:t>=logit(</a:t>
            </a:r>
            <a:r>
              <a:rPr lang="en-US" dirty="0" err="1"/>
              <a:t>VirtualMatrix</a:t>
            </a:r>
            <a:r>
              <a:rPr lang="en-US" dirty="0"/>
              <a:t>)</a:t>
            </a:r>
          </a:p>
          <a:p>
            <a:r>
              <a:rPr lang="en-US" dirty="0"/>
              <a:t>Signatures=logit(Signatures)</a:t>
            </a:r>
          </a:p>
          <a:p>
            <a:r>
              <a:rPr lang="en-US" dirty="0" err="1"/>
              <a:t>Rlt</a:t>
            </a:r>
            <a:r>
              <a:rPr lang="en-US" dirty="0"/>
              <a:t>&lt;-</a:t>
            </a:r>
            <a:r>
              <a:rPr lang="en-US" dirty="0" err="1"/>
              <a:t>DeconRNASeq</a:t>
            </a:r>
            <a:r>
              <a:rPr lang="en-US" dirty="0"/>
              <a:t>(</a:t>
            </a:r>
            <a:r>
              <a:rPr lang="en-US" dirty="0" err="1"/>
              <a:t>VirtualMatrix</a:t>
            </a:r>
            <a:r>
              <a:rPr lang="en-US" dirty="0"/>
              <a:t>, </a:t>
            </a:r>
            <a:r>
              <a:rPr lang="en-US" dirty="0" err="1"/>
              <a:t>Signatures,checksig</a:t>
            </a:r>
            <a:r>
              <a:rPr lang="en-US" dirty="0"/>
              <a:t>=</a:t>
            </a:r>
            <a:r>
              <a:rPr lang="en-US" dirty="0" err="1"/>
              <a:t>FALSE,known.prop</a:t>
            </a:r>
            <a:r>
              <a:rPr lang="en-US" dirty="0"/>
              <a:t> = F, </a:t>
            </a:r>
            <a:r>
              <a:rPr lang="en-US" dirty="0" err="1"/>
              <a:t>use.scale</a:t>
            </a:r>
            <a:r>
              <a:rPr lang="en-US" dirty="0"/>
              <a:t> = TRUE, fig = TRUE)</a:t>
            </a:r>
          </a:p>
          <a:p>
            <a:r>
              <a:rPr lang="en-US" dirty="0" err="1"/>
              <a:t>rlt</a:t>
            </a:r>
            <a:r>
              <a:rPr lang="en-US" dirty="0"/>
              <a:t>&lt;-</a:t>
            </a:r>
            <a:r>
              <a:rPr lang="en-US" dirty="0" err="1"/>
              <a:t>Rlt$out.all</a:t>
            </a:r>
            <a:endParaRPr lang="en-US" dirty="0"/>
          </a:p>
          <a:p>
            <a:r>
              <a:rPr lang="en-US" dirty="0"/>
              <a:t>output&lt;-</a:t>
            </a:r>
            <a:r>
              <a:rPr lang="en-US" dirty="0" err="1"/>
              <a:t>data.frame</a:t>
            </a:r>
            <a:r>
              <a:rPr lang="en-US" dirty="0"/>
              <a:t>(</a:t>
            </a:r>
            <a:r>
              <a:rPr lang="en-US" dirty="0" err="1"/>
              <a:t>CCTInput</a:t>
            </a:r>
            <a:r>
              <a:rPr lang="en-US" dirty="0"/>
              <a:t>=</a:t>
            </a:r>
            <a:r>
              <a:rPr lang="en-US" dirty="0" err="1"/>
              <a:t>seq</a:t>
            </a:r>
            <a:r>
              <a:rPr lang="en-US" dirty="0"/>
              <a:t>(0,1,by=0.05),</a:t>
            </a:r>
            <a:r>
              <a:rPr lang="en-US" dirty="0" err="1"/>
              <a:t>rlt</a:t>
            </a:r>
            <a:r>
              <a:rPr lang="en-US" dirty="0"/>
              <a:t>)</a:t>
            </a:r>
          </a:p>
          <a:p>
            <a:r>
              <a:rPr lang="en-US" dirty="0"/>
              <a:t>plot(output[,1],output[,3])</a:t>
            </a:r>
          </a:p>
          <a:p>
            <a:r>
              <a:rPr lang="en-US" dirty="0"/>
              <a:t>lines(x = c(0,1), y = c(0,1))</a:t>
            </a:r>
          </a:p>
          <a:p>
            <a:r>
              <a:rPr lang="en-US" dirty="0"/>
              <a:t>plot(output[,1],output[,3]-output[,1],</a:t>
            </a:r>
            <a:r>
              <a:rPr lang="en-US" dirty="0" err="1"/>
              <a:t>xlab</a:t>
            </a:r>
            <a:r>
              <a:rPr lang="en-US" dirty="0"/>
              <a:t>="Simulated contribution (%)",</a:t>
            </a:r>
            <a:r>
              <a:rPr lang="en-US" dirty="0" err="1"/>
              <a:t>ylab</a:t>
            </a:r>
            <a:r>
              <a:rPr lang="en-US" dirty="0"/>
              <a:t>="Prediction error (%)",</a:t>
            </a:r>
            <a:r>
              <a:rPr lang="en-US" dirty="0" err="1"/>
              <a:t>pch</a:t>
            </a:r>
            <a:r>
              <a:rPr lang="en-US" dirty="0"/>
              <a:t>=19,cex=2,col="blue",</a:t>
            </a:r>
            <a:r>
              <a:rPr lang="en-US" dirty="0" err="1"/>
              <a:t>lty</a:t>
            </a:r>
            <a:r>
              <a:rPr lang="en-US" dirty="0"/>
              <a:t>=2)</a:t>
            </a:r>
          </a:p>
          <a:p>
            <a:endParaRPr lang="en-US" dirty="0"/>
          </a:p>
          <a:p>
            <a:endParaRPr lang="en-US" dirty="0"/>
          </a:p>
          <a:p>
            <a:endParaRPr lang="en-US" dirty="0"/>
          </a:p>
          <a:p>
            <a:endParaRPr lang="en-US" dirty="0"/>
          </a:p>
          <a:p>
            <a:r>
              <a:rPr lang="en-US" dirty="0"/>
              <a:t># Figure </a:t>
            </a:r>
            <a:r>
              <a:rPr lang="en-US" dirty="0" err="1"/>
              <a:t>parepartion</a:t>
            </a:r>
            <a:endParaRPr lang="en-US" dirty="0"/>
          </a:p>
          <a:p>
            <a:r>
              <a:rPr lang="en-US" dirty="0"/>
              <a:t>library("ggplot2")</a:t>
            </a:r>
          </a:p>
          <a:p>
            <a:r>
              <a:rPr lang="en-US" dirty="0"/>
              <a:t>Fig&lt;-</a:t>
            </a:r>
            <a:r>
              <a:rPr lang="en-US" dirty="0" err="1"/>
              <a:t>data.frame</a:t>
            </a:r>
            <a:r>
              <a:rPr lang="en-US" dirty="0"/>
              <a:t>(</a:t>
            </a:r>
            <a:r>
              <a:rPr lang="en-US" dirty="0" err="1"/>
              <a:t>seq</a:t>
            </a:r>
            <a:r>
              <a:rPr lang="en-US" dirty="0"/>
              <a:t>(0,1,by=0.05),</a:t>
            </a:r>
            <a:r>
              <a:rPr lang="en-US" dirty="0" err="1"/>
              <a:t>Rlt$out.all</a:t>
            </a:r>
            <a:r>
              <a:rPr lang="en-US" dirty="0"/>
              <a:t>[,grep("CCT",</a:t>
            </a:r>
            <a:r>
              <a:rPr lang="en-US" dirty="0" err="1"/>
              <a:t>colnames</a:t>
            </a:r>
            <a:r>
              <a:rPr lang="en-US" dirty="0"/>
              <a:t>(</a:t>
            </a:r>
            <a:r>
              <a:rPr lang="en-US" dirty="0" err="1"/>
              <a:t>Rlt$out.all</a:t>
            </a:r>
            <a:r>
              <a:rPr lang="en-US" dirty="0"/>
              <a:t>))],</a:t>
            </a:r>
            <a:r>
              <a:rPr lang="en-US" dirty="0" err="1"/>
              <a:t>Rlt$out.all</a:t>
            </a:r>
            <a:r>
              <a:rPr lang="en-US" dirty="0"/>
              <a:t>[,grep("WB",</a:t>
            </a:r>
            <a:r>
              <a:rPr lang="en-US" dirty="0" err="1"/>
              <a:t>colnames</a:t>
            </a:r>
            <a:r>
              <a:rPr lang="en-US" dirty="0"/>
              <a:t>(</a:t>
            </a:r>
            <a:r>
              <a:rPr lang="en-US" dirty="0" err="1"/>
              <a:t>Rlt$out.all</a:t>
            </a:r>
            <a:r>
              <a:rPr lang="en-US" dirty="0"/>
              <a:t>))])</a:t>
            </a:r>
          </a:p>
          <a:p>
            <a:r>
              <a:rPr lang="en-US" dirty="0" err="1"/>
              <a:t>colnames</a:t>
            </a:r>
            <a:r>
              <a:rPr lang="en-US" dirty="0"/>
              <a:t>(Fig)&lt;-c("</a:t>
            </a:r>
            <a:r>
              <a:rPr lang="en-US" dirty="0" err="1"/>
              <a:t>Simulated","CCT","WB</a:t>
            </a:r>
            <a:r>
              <a:rPr lang="en-US" dirty="0"/>
              <a:t>")</a:t>
            </a:r>
          </a:p>
          <a:p>
            <a:r>
              <a:rPr lang="en-US" dirty="0"/>
              <a:t>Fig&lt;-100*Fig</a:t>
            </a:r>
          </a:p>
          <a:p>
            <a:r>
              <a:rPr lang="en-US" dirty="0"/>
              <a:t>c &lt;- </a:t>
            </a:r>
            <a:r>
              <a:rPr lang="en-US" dirty="0" err="1"/>
              <a:t>ggplot</a:t>
            </a:r>
            <a:r>
              <a:rPr lang="en-US" dirty="0"/>
              <a:t>(Fig, </a:t>
            </a:r>
            <a:r>
              <a:rPr lang="en-US" dirty="0" err="1"/>
              <a:t>aes</a:t>
            </a:r>
            <a:r>
              <a:rPr lang="en-US" dirty="0"/>
              <a:t>(</a:t>
            </a:r>
            <a:r>
              <a:rPr lang="en-US" dirty="0" err="1"/>
              <a:t>Simulated,CCT</a:t>
            </a:r>
            <a:r>
              <a:rPr lang="en-US" dirty="0"/>
              <a:t>))</a:t>
            </a:r>
          </a:p>
          <a:p>
            <a:r>
              <a:rPr lang="en-US" dirty="0"/>
              <a:t>c &lt;- c + </a:t>
            </a:r>
            <a:r>
              <a:rPr lang="en-US" dirty="0" err="1"/>
              <a:t>xlab</a:t>
            </a:r>
            <a:r>
              <a:rPr lang="en-US" dirty="0"/>
              <a:t>("Simulated contribution (%)")+</a:t>
            </a:r>
            <a:r>
              <a:rPr lang="en-US" dirty="0" err="1"/>
              <a:t>ylab</a:t>
            </a:r>
            <a:r>
              <a:rPr lang="en-US" dirty="0"/>
              <a:t>("Predicted contribution (%)")</a:t>
            </a:r>
          </a:p>
          <a:p>
            <a:r>
              <a:rPr lang="en-US" dirty="0"/>
              <a:t>c &lt;- c + </a:t>
            </a:r>
            <a:r>
              <a:rPr lang="en-US" dirty="0" err="1"/>
              <a:t>stat_smooth</a:t>
            </a:r>
            <a:r>
              <a:rPr lang="en-US" dirty="0"/>
              <a:t>(se = </a:t>
            </a:r>
            <a:r>
              <a:rPr lang="en-US" dirty="0" err="1"/>
              <a:t>TRUE,n</a:t>
            </a:r>
            <a:r>
              <a:rPr lang="en-US" dirty="0"/>
              <a:t>=10,size=1.5) + </a:t>
            </a:r>
            <a:r>
              <a:rPr lang="en-US" dirty="0" err="1"/>
              <a:t>geom_point</a:t>
            </a:r>
            <a:r>
              <a:rPr lang="en-US" dirty="0"/>
              <a:t>(size=3)</a:t>
            </a:r>
          </a:p>
          <a:p>
            <a:r>
              <a:rPr lang="en-US" dirty="0"/>
              <a:t>c &lt;- c + </a:t>
            </a:r>
            <a:r>
              <a:rPr lang="en-US" dirty="0" err="1"/>
              <a:t>stat_smooth</a:t>
            </a:r>
            <a:r>
              <a:rPr lang="en-US" dirty="0"/>
              <a:t>(se = </a:t>
            </a:r>
            <a:r>
              <a:rPr lang="en-US" dirty="0" err="1"/>
              <a:t>TRUE,n</a:t>
            </a:r>
            <a:r>
              <a:rPr lang="en-US" dirty="0"/>
              <a:t>=10,size=1.5) + </a:t>
            </a:r>
            <a:r>
              <a:rPr lang="en-US" dirty="0" err="1"/>
              <a:t>geom_point</a:t>
            </a:r>
            <a:r>
              <a:rPr lang="en-US" dirty="0"/>
              <a:t>(size=3)</a:t>
            </a:r>
          </a:p>
          <a:p>
            <a:r>
              <a:rPr lang="en-US" dirty="0"/>
              <a:t>c &lt;- c + </a:t>
            </a:r>
            <a:r>
              <a:rPr lang="en-US" dirty="0" err="1"/>
              <a:t>theme_bw</a:t>
            </a:r>
            <a:r>
              <a:rPr lang="en-US" dirty="0"/>
              <a:t>()</a:t>
            </a:r>
          </a:p>
          <a:p>
            <a:r>
              <a:rPr lang="en-US" dirty="0"/>
              <a:t>c &lt;- c + theme(</a:t>
            </a:r>
            <a:r>
              <a:rPr lang="en-US" dirty="0" err="1"/>
              <a:t>axis.text</a:t>
            </a:r>
            <a:r>
              <a:rPr lang="en-US" dirty="0"/>
              <a:t>=</a:t>
            </a:r>
            <a:r>
              <a:rPr lang="en-US" dirty="0" err="1"/>
              <a:t>element_text</a:t>
            </a:r>
            <a:r>
              <a:rPr lang="en-US" dirty="0"/>
              <a:t>(size=10), </a:t>
            </a:r>
            <a:r>
              <a:rPr lang="en-US" dirty="0" err="1"/>
              <a:t>axis.title</a:t>
            </a:r>
            <a:r>
              <a:rPr lang="en-US" dirty="0"/>
              <a:t>=</a:t>
            </a:r>
            <a:r>
              <a:rPr lang="en-US" dirty="0" err="1"/>
              <a:t>element_text</a:t>
            </a:r>
            <a:r>
              <a:rPr lang="en-US" dirty="0"/>
              <a:t>(size=14,face="bold"))</a:t>
            </a:r>
          </a:p>
          <a:p>
            <a:r>
              <a:rPr lang="en-US" dirty="0"/>
              <a:t>print(c)</a:t>
            </a:r>
          </a:p>
          <a:p>
            <a:r>
              <a:rPr lang="en-US" dirty="0" err="1"/>
              <a:t>ggsave</a:t>
            </a:r>
            <a:r>
              <a:rPr lang="en-US" dirty="0"/>
              <a:t>(</a:t>
            </a:r>
            <a:r>
              <a:rPr lang="en-US" dirty="0" err="1"/>
              <a:t>c,file</a:t>
            </a:r>
            <a:r>
              <a:rPr lang="en-US" dirty="0"/>
              <a:t>="coloncancer-deconvolution.simultaion-2.pdf")</a:t>
            </a:r>
          </a:p>
          <a:p>
            <a:r>
              <a:rPr lang="en-US" dirty="0" err="1"/>
              <a:t>abline</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2</a:t>
            </a:fld>
            <a:endParaRPr lang="en-US"/>
          </a:p>
        </p:txBody>
      </p:sp>
    </p:spTree>
    <p:extLst>
      <p:ext uri="{BB962C8B-B14F-4D97-AF65-F5344CB8AC3E}">
        <p14:creationId xmlns:p14="http://schemas.microsoft.com/office/powerpoint/2010/main" val="4131639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#!/bin/</a:t>
            </a:r>
            <a:r>
              <a:rPr lang="en-US" dirty="0" err="1"/>
              <a:t>csh</a:t>
            </a:r>
            <a:endParaRPr lang="en-US" dirty="0"/>
          </a:p>
          <a:p>
            <a:r>
              <a:rPr lang="en-US" dirty="0"/>
              <a:t> #PBS -N test</a:t>
            </a:r>
          </a:p>
          <a:p>
            <a:r>
              <a:rPr lang="en-US" dirty="0"/>
              <a:t> #PBS -q </a:t>
            </a:r>
            <a:r>
              <a:rPr lang="en-US" dirty="0" err="1"/>
              <a:t>pdafm</a:t>
            </a:r>
            <a:endParaRPr lang="en-US" dirty="0"/>
          </a:p>
          <a:p>
            <a:r>
              <a:rPr lang="en-US" dirty="0"/>
              <a:t> #PBS -l nodes=1:ppn=1</a:t>
            </a:r>
          </a:p>
          <a:p>
            <a:r>
              <a:rPr lang="en-US" dirty="0"/>
              <a:t> #PBS -l </a:t>
            </a:r>
            <a:r>
              <a:rPr lang="en-US" dirty="0" err="1"/>
              <a:t>walltime</a:t>
            </a:r>
            <a:r>
              <a:rPr lang="en-US" dirty="0"/>
              <a:t>=14:00:00</a:t>
            </a:r>
          </a:p>
          <a:p>
            <a:r>
              <a:rPr lang="en-US" dirty="0"/>
              <a:t> #PBS -o test</a:t>
            </a:r>
          </a:p>
          <a:p>
            <a:r>
              <a:rPr lang="en-US" dirty="0"/>
              <a:t> #PBS -e test</a:t>
            </a:r>
          </a:p>
          <a:p>
            <a:r>
              <a:rPr lang="en-US" dirty="0"/>
              <a:t> #PBS -V</a:t>
            </a:r>
          </a:p>
          <a:p>
            <a:r>
              <a:rPr lang="en-US" dirty="0"/>
              <a:t> #PBS -M shihcheng.guo@gmail.com</a:t>
            </a:r>
          </a:p>
          <a:p>
            <a:r>
              <a:rPr lang="en-US" dirty="0"/>
              <a:t> #PBS -m </a:t>
            </a:r>
            <a:r>
              <a:rPr lang="en-US" dirty="0" err="1"/>
              <a:t>abe</a:t>
            </a:r>
            <a:endParaRPr lang="en-US" dirty="0"/>
          </a:p>
          <a:p>
            <a:r>
              <a:rPr lang="en-US" dirty="0"/>
              <a:t> #PBS -A k4zhang-group</a:t>
            </a:r>
          </a:p>
          <a:p>
            <a:r>
              <a:rPr lang="en-US" dirty="0"/>
              <a:t> </a:t>
            </a:r>
            <a:r>
              <a:rPr lang="en-US" dirty="0" err="1"/>
              <a:t>Rscript</a:t>
            </a:r>
            <a:r>
              <a:rPr lang="en-US" dirty="0"/>
              <a:t> --vanilla /home/shg047/oasis/</a:t>
            </a:r>
            <a:r>
              <a:rPr lang="en-US" dirty="0" err="1"/>
              <a:t>monod</a:t>
            </a:r>
            <a:r>
              <a:rPr lang="en-US" dirty="0"/>
              <a:t>/</a:t>
            </a:r>
            <a:r>
              <a:rPr lang="en-US" dirty="0" err="1"/>
              <a:t>hapinfo</a:t>
            </a:r>
            <a:r>
              <a:rPr lang="en-US" dirty="0"/>
              <a:t>/</a:t>
            </a:r>
            <a:r>
              <a:rPr lang="en-US" dirty="0" err="1"/>
              <a:t>lungcancer.updateGSI.withoutLCT.R</a:t>
            </a:r>
            <a:endParaRPr lang="en-US" dirty="0"/>
          </a:p>
          <a:p>
            <a:endParaRPr lang="en-US" dirty="0"/>
          </a:p>
        </p:txBody>
      </p:sp>
      <p:sp>
        <p:nvSpPr>
          <p:cNvPr id="4" name="Slide Number Placeholder 3"/>
          <p:cNvSpPr>
            <a:spLocks noGrp="1"/>
          </p:cNvSpPr>
          <p:nvPr>
            <p:ph type="sldNum" sz="quarter" idx="10"/>
          </p:nvPr>
        </p:nvSpPr>
        <p:spPr/>
        <p:txBody>
          <a:bodyPr/>
          <a:lstStyle/>
          <a:p>
            <a:fld id="{93C83D98-3C67-4D61-A2D7-B02685EAC3FE}" type="slidenum">
              <a:rPr lang="en-US" smtClean="0"/>
              <a:t>10</a:t>
            </a:fld>
            <a:endParaRPr lang="en-US"/>
          </a:p>
        </p:txBody>
      </p:sp>
    </p:spTree>
    <p:extLst>
      <p:ext uri="{BB962C8B-B14F-4D97-AF65-F5344CB8AC3E}">
        <p14:creationId xmlns:p14="http://schemas.microsoft.com/office/powerpoint/2010/main" val="2178916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4, ROC (multi-class, however not monotonous)</a:t>
            </a:r>
          </a:p>
          <a:p>
            <a:endParaRPr lang="en-US" dirty="0"/>
          </a:p>
        </p:txBody>
      </p:sp>
      <p:sp>
        <p:nvSpPr>
          <p:cNvPr id="4" name="Slide Number Placeholder 3"/>
          <p:cNvSpPr>
            <a:spLocks noGrp="1"/>
          </p:cNvSpPr>
          <p:nvPr>
            <p:ph type="sldNum" sz="quarter" idx="10"/>
          </p:nvPr>
        </p:nvSpPr>
        <p:spPr/>
        <p:txBody>
          <a:bodyPr/>
          <a:lstStyle/>
          <a:p>
            <a:fld id="{93C83D98-3C67-4D61-A2D7-B02685EAC3FE}" type="slidenum">
              <a:rPr lang="en-US" smtClean="0"/>
              <a:t>15</a:t>
            </a:fld>
            <a:endParaRPr lang="en-US"/>
          </a:p>
        </p:txBody>
      </p:sp>
    </p:spTree>
    <p:extLst>
      <p:ext uri="{BB962C8B-B14F-4D97-AF65-F5344CB8AC3E}">
        <p14:creationId xmlns:p14="http://schemas.microsoft.com/office/powerpoint/2010/main" val="244385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98522ED-04D6-4972-89A6-439AC4ADAFDF}"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402C-4C78-41C4-B0AB-926657E9DDC0}" type="slidenum">
              <a:rPr lang="en-US" smtClean="0"/>
              <a:t>‹#›</a:t>
            </a:fld>
            <a:endParaRPr lang="en-US"/>
          </a:p>
        </p:txBody>
      </p:sp>
    </p:spTree>
    <p:extLst>
      <p:ext uri="{BB962C8B-B14F-4D97-AF65-F5344CB8AC3E}">
        <p14:creationId xmlns:p14="http://schemas.microsoft.com/office/powerpoint/2010/main" val="130262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8522ED-04D6-4972-89A6-439AC4ADAFDF}"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402C-4C78-41C4-B0AB-926657E9DDC0}" type="slidenum">
              <a:rPr lang="en-US" smtClean="0"/>
              <a:t>‹#›</a:t>
            </a:fld>
            <a:endParaRPr lang="en-US"/>
          </a:p>
        </p:txBody>
      </p:sp>
    </p:spTree>
    <p:extLst>
      <p:ext uri="{BB962C8B-B14F-4D97-AF65-F5344CB8AC3E}">
        <p14:creationId xmlns:p14="http://schemas.microsoft.com/office/powerpoint/2010/main" val="127870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8522ED-04D6-4972-89A6-439AC4ADAFDF}"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402C-4C78-41C4-B0AB-926657E9DDC0}" type="slidenum">
              <a:rPr lang="en-US" smtClean="0"/>
              <a:t>‹#›</a:t>
            </a:fld>
            <a:endParaRPr lang="en-US"/>
          </a:p>
        </p:txBody>
      </p:sp>
    </p:spTree>
    <p:extLst>
      <p:ext uri="{BB962C8B-B14F-4D97-AF65-F5344CB8AC3E}">
        <p14:creationId xmlns:p14="http://schemas.microsoft.com/office/powerpoint/2010/main" val="109306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8522ED-04D6-4972-89A6-439AC4ADAFDF}"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402C-4C78-41C4-B0AB-926657E9DDC0}" type="slidenum">
              <a:rPr lang="en-US" smtClean="0"/>
              <a:t>‹#›</a:t>
            </a:fld>
            <a:endParaRPr lang="en-US"/>
          </a:p>
        </p:txBody>
      </p:sp>
    </p:spTree>
    <p:extLst>
      <p:ext uri="{BB962C8B-B14F-4D97-AF65-F5344CB8AC3E}">
        <p14:creationId xmlns:p14="http://schemas.microsoft.com/office/powerpoint/2010/main" val="252516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8522ED-04D6-4972-89A6-439AC4ADAFDF}"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402C-4C78-41C4-B0AB-926657E9DDC0}" type="slidenum">
              <a:rPr lang="en-US" smtClean="0"/>
              <a:t>‹#›</a:t>
            </a:fld>
            <a:endParaRPr lang="en-US"/>
          </a:p>
        </p:txBody>
      </p:sp>
    </p:spTree>
    <p:extLst>
      <p:ext uri="{BB962C8B-B14F-4D97-AF65-F5344CB8AC3E}">
        <p14:creationId xmlns:p14="http://schemas.microsoft.com/office/powerpoint/2010/main" val="266612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8522ED-04D6-4972-89A6-439AC4ADAFDF}" type="datetimeFigureOut">
              <a:rPr lang="en-US" smtClean="0"/>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402C-4C78-41C4-B0AB-926657E9DDC0}" type="slidenum">
              <a:rPr lang="en-US" smtClean="0"/>
              <a:t>‹#›</a:t>
            </a:fld>
            <a:endParaRPr lang="en-US"/>
          </a:p>
        </p:txBody>
      </p:sp>
    </p:spTree>
    <p:extLst>
      <p:ext uri="{BB962C8B-B14F-4D97-AF65-F5344CB8AC3E}">
        <p14:creationId xmlns:p14="http://schemas.microsoft.com/office/powerpoint/2010/main" val="339137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8522ED-04D6-4972-89A6-439AC4ADAFDF}" type="datetimeFigureOut">
              <a:rPr lang="en-US" smtClean="0"/>
              <a:t>3/19/2017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4402C-4C78-41C4-B0AB-926657E9DDC0}" type="slidenum">
              <a:rPr lang="en-US" smtClean="0"/>
              <a:t>‹#›</a:t>
            </a:fld>
            <a:endParaRPr lang="en-US"/>
          </a:p>
        </p:txBody>
      </p:sp>
    </p:spTree>
    <p:extLst>
      <p:ext uri="{BB962C8B-B14F-4D97-AF65-F5344CB8AC3E}">
        <p14:creationId xmlns:p14="http://schemas.microsoft.com/office/powerpoint/2010/main" val="53954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8522ED-04D6-4972-89A6-439AC4ADAFDF}" type="datetimeFigureOut">
              <a:rPr lang="en-US" smtClean="0"/>
              <a:t>3/19/2017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4402C-4C78-41C4-B0AB-926657E9DDC0}" type="slidenum">
              <a:rPr lang="en-US" smtClean="0"/>
              <a:t>‹#›</a:t>
            </a:fld>
            <a:endParaRPr lang="en-US"/>
          </a:p>
        </p:txBody>
      </p:sp>
    </p:spTree>
    <p:extLst>
      <p:ext uri="{BB962C8B-B14F-4D97-AF65-F5344CB8AC3E}">
        <p14:creationId xmlns:p14="http://schemas.microsoft.com/office/powerpoint/2010/main" val="175299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522ED-04D6-4972-89A6-439AC4ADAFDF}" type="datetimeFigureOut">
              <a:rPr lang="en-US" smtClean="0"/>
              <a:t>3/19/2017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4402C-4C78-41C4-B0AB-926657E9DDC0}" type="slidenum">
              <a:rPr lang="en-US" smtClean="0"/>
              <a:t>‹#›</a:t>
            </a:fld>
            <a:endParaRPr lang="en-US"/>
          </a:p>
        </p:txBody>
      </p:sp>
    </p:spTree>
    <p:extLst>
      <p:ext uri="{BB962C8B-B14F-4D97-AF65-F5344CB8AC3E}">
        <p14:creationId xmlns:p14="http://schemas.microsoft.com/office/powerpoint/2010/main" val="328870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8522ED-04D6-4972-89A6-439AC4ADAFDF}" type="datetimeFigureOut">
              <a:rPr lang="en-US" smtClean="0"/>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402C-4C78-41C4-B0AB-926657E9DDC0}" type="slidenum">
              <a:rPr lang="en-US" smtClean="0"/>
              <a:t>‹#›</a:t>
            </a:fld>
            <a:endParaRPr lang="en-US"/>
          </a:p>
        </p:txBody>
      </p:sp>
    </p:spTree>
    <p:extLst>
      <p:ext uri="{BB962C8B-B14F-4D97-AF65-F5344CB8AC3E}">
        <p14:creationId xmlns:p14="http://schemas.microsoft.com/office/powerpoint/2010/main" val="32900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8522ED-04D6-4972-89A6-439AC4ADAFDF}" type="datetimeFigureOut">
              <a:rPr lang="en-US" smtClean="0"/>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402C-4C78-41C4-B0AB-926657E9DDC0}" type="slidenum">
              <a:rPr lang="en-US" smtClean="0"/>
              <a:t>‹#›</a:t>
            </a:fld>
            <a:endParaRPr lang="en-US"/>
          </a:p>
        </p:txBody>
      </p:sp>
    </p:spTree>
    <p:extLst>
      <p:ext uri="{BB962C8B-B14F-4D97-AF65-F5344CB8AC3E}">
        <p14:creationId xmlns:p14="http://schemas.microsoft.com/office/powerpoint/2010/main" val="95518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522ED-04D6-4972-89A6-439AC4ADAFDF}" type="datetimeFigureOut">
              <a:rPr lang="en-US" smtClean="0"/>
              <a:t>3/19/2017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4402C-4C78-41C4-B0AB-926657E9DDC0}" type="slidenum">
              <a:rPr lang="en-US" smtClean="0"/>
              <a:t>‹#›</a:t>
            </a:fld>
            <a:endParaRPr lang="en-US"/>
          </a:p>
        </p:txBody>
      </p:sp>
    </p:spTree>
    <p:extLst>
      <p:ext uri="{BB962C8B-B14F-4D97-AF65-F5344CB8AC3E}">
        <p14:creationId xmlns:p14="http://schemas.microsoft.com/office/powerpoint/2010/main" val="417592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_ENREF_16"/><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_ENREF_15"/></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2544" y="762421"/>
            <a:ext cx="6833474" cy="523220"/>
          </a:xfrm>
          <a:prstGeom prst="rect">
            <a:avLst/>
          </a:prstGeom>
        </p:spPr>
        <p:txBody>
          <a:bodyPr wrap="none">
            <a:spAutoFit/>
          </a:bodyPr>
          <a:lstStyle/>
          <a:p>
            <a:r>
              <a:rPr lang="en-US" altLang="zh-CN" sz="2800" dirty="0"/>
              <a:t>Deconvolution Analysis to Plasma </a:t>
            </a:r>
            <a:r>
              <a:rPr lang="en-US" altLang="zh-CN" sz="2800" dirty="0" err="1"/>
              <a:t>Methylome</a:t>
            </a:r>
            <a:endParaRPr lang="en-US" sz="2800" dirty="0"/>
          </a:p>
        </p:txBody>
      </p:sp>
    </p:spTree>
    <p:extLst>
      <p:ext uri="{BB962C8B-B14F-4D97-AF65-F5344CB8AC3E}">
        <p14:creationId xmlns:p14="http://schemas.microsoft.com/office/powerpoint/2010/main" val="210841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985" y="398585"/>
            <a:ext cx="11050953" cy="2031325"/>
          </a:xfrm>
          <a:prstGeom prst="rect">
            <a:avLst/>
          </a:prstGeom>
          <a:noFill/>
        </p:spPr>
        <p:txBody>
          <a:bodyPr wrap="square" rtlCol="0">
            <a:spAutoFit/>
          </a:bodyPr>
          <a:lstStyle/>
          <a:p>
            <a:r>
              <a:rPr lang="en-US" sz="1400" dirty="0"/>
              <a:t>So it looks like many data sets from solid human tissues might contain some blood signatures, which is expected because these tissues all contain blood vessels and blood cells. Therefore, in selecting tissue-specific MHBs, perhaps we need a more stringent requirement that the informative MHBs for all the solid tissues should have zero or near zero MHL in the WB samples.</a:t>
            </a:r>
          </a:p>
          <a:p>
            <a:endParaRPr lang="en-US" sz="1400" dirty="0"/>
          </a:p>
          <a:p>
            <a:r>
              <a:rPr lang="en-US" sz="1400" dirty="0"/>
              <a:t>Quite right. It’s great idea. I update the Tissue-specific MHL selection strategy and add this criterion into the code. (</a:t>
            </a:r>
            <a:r>
              <a:rPr lang="en-US" sz="1400" b="1" dirty="0"/>
              <a:t>MHL&lt;0.05 in WBC</a:t>
            </a:r>
            <a:r>
              <a:rPr lang="en-US" sz="1400" dirty="0"/>
              <a:t>)  </a:t>
            </a:r>
          </a:p>
          <a:p>
            <a:endParaRPr lang="en-US" sz="1400" dirty="0"/>
          </a:p>
          <a:p>
            <a:endParaRPr lang="en-US" sz="1400" dirty="0"/>
          </a:p>
          <a:p>
            <a:br>
              <a:rPr lang="en-US" sz="1400" dirty="0"/>
            </a:br>
            <a:endParaRPr lang="en-US" sz="1400" dirty="0"/>
          </a:p>
        </p:txBody>
      </p:sp>
      <p:sp>
        <p:nvSpPr>
          <p:cNvPr id="4" name="Rectangle 3"/>
          <p:cNvSpPr/>
          <p:nvPr/>
        </p:nvSpPr>
        <p:spPr>
          <a:xfrm>
            <a:off x="690880" y="1620812"/>
            <a:ext cx="11582400" cy="830997"/>
          </a:xfrm>
          <a:prstGeom prst="rect">
            <a:avLst/>
          </a:prstGeom>
        </p:spPr>
        <p:txBody>
          <a:bodyPr wrap="square">
            <a:spAutoFit/>
          </a:bodyPr>
          <a:lstStyle/>
          <a:p>
            <a:r>
              <a:rPr lang="en-US" sz="1200" dirty="0"/>
              <a:t>&gt; </a:t>
            </a:r>
            <a:r>
              <a:rPr lang="en-US" altLang="zh-CN" sz="1200" dirty="0"/>
              <a:t>Colon </a:t>
            </a:r>
            <a:r>
              <a:rPr lang="en-US" sz="1200" dirty="0"/>
              <a:t>without CCT: </a:t>
            </a:r>
            <a:r>
              <a:rPr lang="en-US" altLang="zh-CN" sz="1200" dirty="0"/>
              <a:t>&lt;-</a:t>
            </a:r>
            <a:r>
              <a:rPr lang="en-US" sz="1200" dirty="0" err="1"/>
              <a:t>colMeans</a:t>
            </a:r>
            <a:r>
              <a:rPr lang="en-US" sz="1200" dirty="0"/>
              <a:t>(</a:t>
            </a:r>
            <a:r>
              <a:rPr lang="en-US" sz="1200" dirty="0" err="1"/>
              <a:t>Rlt$out.all</a:t>
            </a:r>
            <a:r>
              <a:rPr lang="en-US" sz="1200" dirty="0"/>
              <a:t>)</a:t>
            </a:r>
          </a:p>
          <a:p>
            <a:r>
              <a:rPr lang="en-US" sz="1200" dirty="0" err="1"/>
              <a:t>colMeans</a:t>
            </a:r>
            <a:r>
              <a:rPr lang="en-US" sz="1200" dirty="0"/>
              <a:t>(</a:t>
            </a:r>
            <a:r>
              <a:rPr lang="en-US" sz="1200" dirty="0" err="1"/>
              <a:t>Rlt$out.all</a:t>
            </a:r>
            <a:r>
              <a:rPr lang="en-US" sz="1200" dirty="0"/>
              <a:t>)</a:t>
            </a:r>
          </a:p>
          <a:p>
            <a:r>
              <a:rPr lang="en-US" sz="1200" dirty="0"/>
              <a:t>      Brain                 Colon           Esophagus              Heart          Kidney                Liver           Lung                 Stomach         WBC</a:t>
            </a:r>
          </a:p>
          <a:p>
            <a:r>
              <a:rPr lang="en-US" sz="1200" dirty="0"/>
              <a:t>0.001112074 </a:t>
            </a:r>
            <a:r>
              <a:rPr lang="en-US" sz="1200" b="1" dirty="0">
                <a:solidFill>
                  <a:srgbClr val="FF0000"/>
                </a:solidFill>
              </a:rPr>
              <a:t>0.015568433</a:t>
            </a:r>
            <a:r>
              <a:rPr lang="en-US" sz="1200" dirty="0"/>
              <a:t>   0.017570872     0.001643303 0.079544339 0.047369343 </a:t>
            </a:r>
            <a:r>
              <a:rPr lang="en-US" sz="1200" b="1" dirty="0">
                <a:solidFill>
                  <a:srgbClr val="0070C0"/>
                </a:solidFill>
              </a:rPr>
              <a:t>0.091171253</a:t>
            </a:r>
            <a:r>
              <a:rPr lang="en-US" sz="1200" dirty="0"/>
              <a:t> 0.015371189  </a:t>
            </a:r>
            <a:r>
              <a:rPr lang="en-US" sz="1200" b="1" dirty="0">
                <a:solidFill>
                  <a:srgbClr val="FF0000"/>
                </a:solidFill>
              </a:rPr>
              <a:t>0.730649193</a:t>
            </a:r>
          </a:p>
        </p:txBody>
      </p:sp>
      <p:sp>
        <p:nvSpPr>
          <p:cNvPr id="3" name="Rectangle 2"/>
          <p:cNvSpPr/>
          <p:nvPr/>
        </p:nvSpPr>
        <p:spPr>
          <a:xfrm>
            <a:off x="710083" y="2234581"/>
            <a:ext cx="11100526" cy="1015663"/>
          </a:xfrm>
          <a:prstGeom prst="rect">
            <a:avLst/>
          </a:prstGeom>
        </p:spPr>
        <p:txBody>
          <a:bodyPr wrap="square">
            <a:spAutoFit/>
          </a:bodyPr>
          <a:lstStyle/>
          <a:p>
            <a:endParaRPr lang="en-US" sz="1200" dirty="0"/>
          </a:p>
          <a:p>
            <a:r>
              <a:rPr lang="en-US" sz="1200" dirty="0"/>
              <a:t>&gt;Colon with CCT: </a:t>
            </a:r>
            <a:r>
              <a:rPr lang="en-US" sz="1200" dirty="0" err="1"/>
              <a:t>colMeans</a:t>
            </a:r>
            <a:r>
              <a:rPr lang="en-US" sz="1200" dirty="0"/>
              <a:t>(</a:t>
            </a:r>
            <a:r>
              <a:rPr lang="en-US" sz="1200" dirty="0" err="1"/>
              <a:t>Rlt$out.all</a:t>
            </a:r>
            <a:r>
              <a:rPr lang="en-US" sz="1200" dirty="0"/>
              <a:t>)</a:t>
            </a:r>
          </a:p>
          <a:p>
            <a:r>
              <a:rPr lang="en-US" sz="1200" dirty="0"/>
              <a:t>      Brain             CCT             Colon                 Esophagus          Heart             Kidney                Liver                 Lung             Stomach         WBC</a:t>
            </a:r>
          </a:p>
          <a:p>
            <a:r>
              <a:rPr lang="en-US" sz="1200" dirty="0"/>
              <a:t>0.000000000 </a:t>
            </a:r>
            <a:r>
              <a:rPr lang="en-US" sz="1200" b="1" dirty="0">
                <a:solidFill>
                  <a:srgbClr val="FF0000"/>
                </a:solidFill>
              </a:rPr>
              <a:t>0.095568591</a:t>
            </a:r>
            <a:r>
              <a:rPr lang="en-US" sz="1200" dirty="0"/>
              <a:t> </a:t>
            </a:r>
            <a:r>
              <a:rPr lang="en-US" sz="1200" b="1" dirty="0">
                <a:solidFill>
                  <a:srgbClr val="0070C0"/>
                </a:solidFill>
              </a:rPr>
              <a:t>0.000000000</a:t>
            </a:r>
            <a:r>
              <a:rPr lang="en-US" sz="1200" dirty="0"/>
              <a:t> 0.011391907 0.005295861 0.073947217 0.059593913 </a:t>
            </a:r>
            <a:r>
              <a:rPr lang="en-US" sz="1200" b="1" dirty="0">
                <a:solidFill>
                  <a:srgbClr val="FF0000"/>
                </a:solidFill>
              </a:rPr>
              <a:t>0.033341593</a:t>
            </a:r>
            <a:r>
              <a:rPr lang="en-US" sz="1200" dirty="0"/>
              <a:t> 0.003771258 </a:t>
            </a:r>
            <a:r>
              <a:rPr lang="en-US" sz="1200" b="1" dirty="0">
                <a:solidFill>
                  <a:srgbClr val="FF0000"/>
                </a:solidFill>
              </a:rPr>
              <a:t>0.717089660</a:t>
            </a:r>
            <a:endParaRPr lang="en-US" sz="1200" dirty="0"/>
          </a:p>
          <a:p>
            <a:endParaRPr lang="en-US" sz="1200" dirty="0"/>
          </a:p>
        </p:txBody>
      </p:sp>
      <p:sp>
        <p:nvSpPr>
          <p:cNvPr id="5" name="Rectangle 4"/>
          <p:cNvSpPr/>
          <p:nvPr/>
        </p:nvSpPr>
        <p:spPr>
          <a:xfrm>
            <a:off x="690880" y="3268767"/>
            <a:ext cx="10563497" cy="738664"/>
          </a:xfrm>
          <a:prstGeom prst="rect">
            <a:avLst/>
          </a:prstGeom>
        </p:spPr>
        <p:txBody>
          <a:bodyPr wrap="square">
            <a:spAutoFit/>
          </a:bodyPr>
          <a:lstStyle/>
          <a:p>
            <a:r>
              <a:rPr lang="en-US" sz="1400" b="1" dirty="0"/>
              <a:t>Okay. Great. Now the contribution from Lung has been decrease to 3-5%. However, the contribution from </a:t>
            </a:r>
            <a:r>
              <a:rPr lang="en-US" altLang="zh-CN" sz="1400" b="1" dirty="0"/>
              <a:t>colon is still very low, why???</a:t>
            </a:r>
          </a:p>
          <a:p>
            <a:endParaRPr lang="en-US" sz="1400" b="1" dirty="0"/>
          </a:p>
          <a:p>
            <a:r>
              <a:rPr lang="en-US" sz="1400" b="1" dirty="0"/>
              <a:t>CCT contribute 9.5%, it is also very good. Why normal colon tissue have such low contribution, it can not be accepted. </a:t>
            </a:r>
          </a:p>
        </p:txBody>
      </p:sp>
      <p:sp>
        <p:nvSpPr>
          <p:cNvPr id="6" name="Rectangle 5"/>
          <p:cNvSpPr/>
          <p:nvPr/>
        </p:nvSpPr>
        <p:spPr>
          <a:xfrm>
            <a:off x="710083" y="3888700"/>
            <a:ext cx="11100526" cy="1015663"/>
          </a:xfrm>
          <a:prstGeom prst="rect">
            <a:avLst/>
          </a:prstGeom>
        </p:spPr>
        <p:txBody>
          <a:bodyPr wrap="square">
            <a:spAutoFit/>
          </a:bodyPr>
          <a:lstStyle/>
          <a:p>
            <a:endParaRPr lang="en-US" sz="1200" dirty="0"/>
          </a:p>
          <a:p>
            <a:r>
              <a:rPr lang="en-US" sz="1200" dirty="0"/>
              <a:t>&gt; Lung cancer without LCT: </a:t>
            </a:r>
            <a:r>
              <a:rPr lang="en-US" sz="1200" dirty="0" err="1"/>
              <a:t>colMeans</a:t>
            </a:r>
            <a:r>
              <a:rPr lang="en-US" sz="1200" dirty="0"/>
              <a:t>(</a:t>
            </a:r>
            <a:r>
              <a:rPr lang="en-US" sz="1200" dirty="0" err="1"/>
              <a:t>Rlt$out.all</a:t>
            </a:r>
            <a:r>
              <a:rPr lang="en-US" sz="1200" dirty="0"/>
              <a:t>)</a:t>
            </a:r>
          </a:p>
          <a:p>
            <a:r>
              <a:rPr lang="en-US" sz="1200" dirty="0"/>
              <a:t>      Brain                Colon           Esophagus           Heart             Kidney             Liver                  Lung                 Stomach         WBC</a:t>
            </a:r>
          </a:p>
          <a:p>
            <a:r>
              <a:rPr lang="en-US" sz="1200" dirty="0"/>
              <a:t>0.001956967 </a:t>
            </a:r>
            <a:r>
              <a:rPr lang="en-US" sz="1200" b="1" dirty="0">
                <a:solidFill>
                  <a:srgbClr val="0070C0"/>
                </a:solidFill>
              </a:rPr>
              <a:t>0.018002099</a:t>
            </a:r>
            <a:r>
              <a:rPr lang="en-US" sz="1200" dirty="0"/>
              <a:t> 0.038343489 0.024380866 0.055657778   0.062044353    </a:t>
            </a:r>
            <a:r>
              <a:rPr lang="en-US" sz="1200" b="1" dirty="0">
                <a:solidFill>
                  <a:srgbClr val="FF0000"/>
                </a:solidFill>
              </a:rPr>
              <a:t>0.092271563</a:t>
            </a:r>
            <a:r>
              <a:rPr lang="en-US" sz="1200" dirty="0"/>
              <a:t> 0.005972163  </a:t>
            </a:r>
            <a:r>
              <a:rPr lang="en-US" sz="1200" b="1" dirty="0">
                <a:solidFill>
                  <a:srgbClr val="FF0000"/>
                </a:solidFill>
              </a:rPr>
              <a:t>0.701370722</a:t>
            </a:r>
          </a:p>
          <a:p>
            <a:endParaRPr lang="en-US" sz="1200" dirty="0"/>
          </a:p>
        </p:txBody>
      </p:sp>
      <p:sp>
        <p:nvSpPr>
          <p:cNvPr id="9" name="Rectangle 8"/>
          <p:cNvSpPr/>
          <p:nvPr/>
        </p:nvSpPr>
        <p:spPr>
          <a:xfrm>
            <a:off x="135707" y="5173487"/>
            <a:ext cx="5059334" cy="307777"/>
          </a:xfrm>
          <a:prstGeom prst="rect">
            <a:avLst/>
          </a:prstGeom>
        </p:spPr>
        <p:txBody>
          <a:bodyPr wrap="none">
            <a:spAutoFit/>
          </a:bodyPr>
          <a:lstStyle/>
          <a:p>
            <a:r>
              <a:rPr lang="en-US" sz="1400" dirty="0"/>
              <a:t>(</a:t>
            </a:r>
            <a:r>
              <a:rPr lang="en-US" sz="1400" b="1" dirty="0"/>
              <a:t>MHL&lt;0.01 in WBC</a:t>
            </a:r>
            <a:r>
              <a:rPr lang="en-US" sz="1400" dirty="0"/>
              <a:t>), what a pity, none feature were selected out.   </a:t>
            </a:r>
          </a:p>
        </p:txBody>
      </p:sp>
    </p:spTree>
    <p:extLst>
      <p:ext uri="{BB962C8B-B14F-4D97-AF65-F5344CB8AC3E}">
        <p14:creationId xmlns:p14="http://schemas.microsoft.com/office/powerpoint/2010/main" val="1180277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509"/>
          <a:stretch/>
        </p:blipFill>
        <p:spPr>
          <a:xfrm>
            <a:off x="8258394" y="351692"/>
            <a:ext cx="2770256" cy="282117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6389" y="279404"/>
            <a:ext cx="2815629" cy="29089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99" y="250446"/>
            <a:ext cx="2601782" cy="2922425"/>
          </a:xfrm>
          <a:prstGeom prst="rect">
            <a:avLst/>
          </a:prstGeom>
        </p:spPr>
      </p:pic>
      <p:sp>
        <p:nvSpPr>
          <p:cNvPr id="5" name="Right Arrow 4"/>
          <p:cNvSpPr/>
          <p:nvPr/>
        </p:nvSpPr>
        <p:spPr>
          <a:xfrm>
            <a:off x="3549680" y="1327567"/>
            <a:ext cx="253073" cy="822487"/>
          </a:xfrm>
          <a:prstGeom prst="rightArrow">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 name="Right Arrow 5"/>
          <p:cNvSpPr/>
          <p:nvPr/>
        </p:nvSpPr>
        <p:spPr>
          <a:xfrm>
            <a:off x="7601871" y="1327566"/>
            <a:ext cx="253073" cy="822487"/>
          </a:xfrm>
          <a:prstGeom prst="rightArrow">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TextBox 6"/>
          <p:cNvSpPr txBox="1"/>
          <p:nvPr/>
        </p:nvSpPr>
        <p:spPr>
          <a:xfrm>
            <a:off x="1098589" y="3233946"/>
            <a:ext cx="1584451" cy="307777"/>
          </a:xfrm>
          <a:prstGeom prst="rect">
            <a:avLst/>
          </a:prstGeom>
          <a:noFill/>
        </p:spPr>
        <p:txBody>
          <a:bodyPr wrap="square" rtlCol="0">
            <a:spAutoFit/>
          </a:bodyPr>
          <a:lstStyle/>
          <a:p>
            <a:r>
              <a:rPr lang="en-US" altLang="zh-CN" sz="1400" dirty="0"/>
              <a:t>Previous features</a:t>
            </a:r>
            <a:endParaRPr lang="en-US" sz="1400" dirty="0"/>
          </a:p>
        </p:txBody>
      </p:sp>
      <p:sp>
        <p:nvSpPr>
          <p:cNvPr id="8" name="TextBox 7"/>
          <p:cNvSpPr txBox="1"/>
          <p:nvPr/>
        </p:nvSpPr>
        <p:spPr>
          <a:xfrm>
            <a:off x="5330437" y="3218514"/>
            <a:ext cx="903634" cy="307777"/>
          </a:xfrm>
          <a:prstGeom prst="rect">
            <a:avLst/>
          </a:prstGeom>
          <a:noFill/>
        </p:spPr>
        <p:txBody>
          <a:bodyPr wrap="square" rtlCol="0">
            <a:spAutoFit/>
          </a:bodyPr>
          <a:lstStyle/>
          <a:p>
            <a:r>
              <a:rPr lang="en-US" altLang="zh-CN" sz="1400" dirty="0"/>
              <a:t>MHL&lt;0.2</a:t>
            </a:r>
            <a:endParaRPr lang="en-US" sz="1400" dirty="0"/>
          </a:p>
        </p:txBody>
      </p:sp>
      <p:sp>
        <p:nvSpPr>
          <p:cNvPr id="9" name="TextBox 8"/>
          <p:cNvSpPr txBox="1"/>
          <p:nvPr/>
        </p:nvSpPr>
        <p:spPr>
          <a:xfrm>
            <a:off x="9323307" y="3218514"/>
            <a:ext cx="903634" cy="307777"/>
          </a:xfrm>
          <a:prstGeom prst="rect">
            <a:avLst/>
          </a:prstGeom>
          <a:noFill/>
        </p:spPr>
        <p:txBody>
          <a:bodyPr wrap="square" rtlCol="0">
            <a:spAutoFit/>
          </a:bodyPr>
          <a:lstStyle/>
          <a:p>
            <a:r>
              <a:rPr lang="en-US" altLang="zh-CN" sz="1400" dirty="0"/>
              <a:t>MHL&lt;0.1</a:t>
            </a:r>
            <a:endParaRPr lang="en-US" sz="1400"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5662" y="3681046"/>
            <a:ext cx="2708638" cy="2934677"/>
          </a:xfrm>
          <a:prstGeom prst="rect">
            <a:avLst/>
          </a:prstGeom>
        </p:spPr>
      </p:pic>
      <p:sp>
        <p:nvSpPr>
          <p:cNvPr id="11" name="Right Arrow 10"/>
          <p:cNvSpPr/>
          <p:nvPr/>
        </p:nvSpPr>
        <p:spPr>
          <a:xfrm>
            <a:off x="1236240" y="4801505"/>
            <a:ext cx="253073" cy="822487"/>
          </a:xfrm>
          <a:prstGeom prst="rightArrow">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Tree>
    <p:extLst>
      <p:ext uri="{BB962C8B-B14F-4D97-AF65-F5344CB8AC3E}">
        <p14:creationId xmlns:p14="http://schemas.microsoft.com/office/powerpoint/2010/main" val="250616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0248" y="774292"/>
            <a:ext cx="5231369" cy="584775"/>
          </a:xfrm>
          <a:prstGeom prst="rect">
            <a:avLst/>
          </a:prstGeom>
        </p:spPr>
        <p:txBody>
          <a:bodyPr wrap="none">
            <a:spAutoFit/>
          </a:bodyPr>
          <a:lstStyle/>
          <a:p>
            <a:r>
              <a:rPr lang="en-US" altLang="zh-CN" sz="3200" dirty="0"/>
              <a:t>Normal Plasma Deconvolution</a:t>
            </a:r>
            <a:endParaRPr lang="en-US" sz="3200" dirty="0"/>
          </a:p>
        </p:txBody>
      </p:sp>
      <p:graphicFrame>
        <p:nvGraphicFramePr>
          <p:cNvPr id="7" name="Table 6"/>
          <p:cNvGraphicFramePr>
            <a:graphicFrameLocks noGrp="1"/>
          </p:cNvGraphicFramePr>
          <p:nvPr>
            <p:extLst>
              <p:ext uri="{D42A27DB-BD31-4B8C-83A1-F6EECF244321}">
                <p14:modId xmlns:p14="http://schemas.microsoft.com/office/powerpoint/2010/main" val="3961377464"/>
              </p:ext>
            </p:extLst>
          </p:nvPr>
        </p:nvGraphicFramePr>
        <p:xfrm>
          <a:off x="5378172" y="2007951"/>
          <a:ext cx="2892997" cy="3266417"/>
        </p:xfrm>
        <a:graphic>
          <a:graphicData uri="http://schemas.openxmlformats.org/drawingml/2006/table">
            <a:tbl>
              <a:tblPr/>
              <a:tblGrid>
                <a:gridCol w="1352418">
                  <a:extLst>
                    <a:ext uri="{9D8B030D-6E8A-4147-A177-3AD203B41FA5}">
                      <a16:colId xmlns:a16="http://schemas.microsoft.com/office/drawing/2014/main" val="3980104907"/>
                    </a:ext>
                  </a:extLst>
                </a:gridCol>
                <a:gridCol w="1540579">
                  <a:extLst>
                    <a:ext uri="{9D8B030D-6E8A-4147-A177-3AD203B41FA5}">
                      <a16:colId xmlns:a16="http://schemas.microsoft.com/office/drawing/2014/main" val="2707690488"/>
                    </a:ext>
                  </a:extLst>
                </a:gridCol>
              </a:tblGrid>
              <a:tr h="306595">
                <a:tc>
                  <a:txBody>
                    <a:bodyPr/>
                    <a:lstStyle/>
                    <a:p>
                      <a:pPr algn="l" fontAlgn="b"/>
                      <a:r>
                        <a:rPr lang="en-US" sz="1700" b="0" i="0" u="none" strike="noStrike">
                          <a:solidFill>
                            <a:srgbClr val="000000"/>
                          </a:solidFill>
                          <a:effectLst/>
                          <a:latin typeface="Calibri" panose="020F0502020204030204" pitchFamily="34" charset="0"/>
                        </a:rPr>
                        <a:t> </a:t>
                      </a:r>
                    </a:p>
                  </a:txBody>
                  <a:tcPr marL="11792" marR="11792" marT="1179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Contribution</a:t>
                      </a:r>
                    </a:p>
                  </a:txBody>
                  <a:tcPr marL="11792" marR="11792" marT="1179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027183"/>
                  </a:ext>
                </a:extLst>
              </a:tr>
              <a:tr h="294803">
                <a:tc>
                  <a:txBody>
                    <a:bodyPr/>
                    <a:lstStyle/>
                    <a:p>
                      <a:pPr algn="l" fontAlgn="b"/>
                      <a:r>
                        <a:rPr lang="en-US" sz="1700" b="0" i="0" u="none" strike="noStrike">
                          <a:solidFill>
                            <a:srgbClr val="000000"/>
                          </a:solidFill>
                          <a:effectLst/>
                          <a:latin typeface="Calibri" panose="020F0502020204030204" pitchFamily="34" charset="0"/>
                        </a:rPr>
                        <a:t>Brain</a:t>
                      </a:r>
                    </a:p>
                  </a:txBody>
                  <a:tcPr marL="11792" marR="11792" marT="1179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700" b="0" i="0" u="none" strike="noStrike">
                          <a:solidFill>
                            <a:srgbClr val="000000"/>
                          </a:solidFill>
                          <a:effectLst/>
                          <a:latin typeface="Calibri" panose="020F0502020204030204" pitchFamily="34" charset="0"/>
                        </a:rPr>
                        <a:t>0.005913466</a:t>
                      </a:r>
                    </a:p>
                  </a:txBody>
                  <a:tcPr marL="11792" marR="11792" marT="11792" marB="0" anchor="b">
                    <a:lnL>
                      <a:noFill/>
                    </a:lnL>
                    <a:lnR>
                      <a:noFill/>
                    </a:lnR>
                    <a:lnT w="12700" cap="flat" cmpd="sng" algn="ctr">
                      <a:solidFill>
                        <a:srgbClr val="000000"/>
                      </a:solidFill>
                      <a:prstDash val="solid"/>
                      <a:round/>
                      <a:headEnd type="none" w="med" len="med"/>
                      <a:tailEnd type="none" w="med" len="med"/>
                    </a:lnT>
                    <a:lnB>
                      <a:noFill/>
                    </a:lnB>
                    <a:solidFill>
                      <a:srgbClr val="7FC67C"/>
                    </a:solidFill>
                  </a:tcPr>
                </a:tc>
                <a:extLst>
                  <a:ext uri="{0D108BD9-81ED-4DB2-BD59-A6C34878D82A}">
                    <a16:rowId xmlns:a16="http://schemas.microsoft.com/office/drawing/2014/main" val="3038905959"/>
                  </a:ext>
                </a:extLst>
              </a:tr>
              <a:tr h="294803">
                <a:tc>
                  <a:txBody>
                    <a:bodyPr/>
                    <a:lstStyle/>
                    <a:p>
                      <a:pPr algn="l" fontAlgn="b"/>
                      <a:r>
                        <a:rPr lang="en-US" sz="1700" b="0" i="0" u="none" strike="noStrike">
                          <a:solidFill>
                            <a:srgbClr val="000000"/>
                          </a:solidFill>
                          <a:effectLst/>
                          <a:latin typeface="Calibri" panose="020F0502020204030204" pitchFamily="34" charset="0"/>
                        </a:rPr>
                        <a:t>Colon</a:t>
                      </a:r>
                    </a:p>
                  </a:txBody>
                  <a:tcPr marL="11792" marR="11792" marT="11792"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0.031099806</a:t>
                      </a:r>
                    </a:p>
                  </a:txBody>
                  <a:tcPr marL="11792" marR="11792" marT="11792" marB="0" anchor="b">
                    <a:lnL>
                      <a:noFill/>
                    </a:lnL>
                    <a:lnR>
                      <a:noFill/>
                    </a:lnR>
                    <a:lnT>
                      <a:noFill/>
                    </a:lnT>
                    <a:lnB>
                      <a:noFill/>
                    </a:lnB>
                    <a:solidFill>
                      <a:srgbClr val="FEEA83"/>
                    </a:solidFill>
                  </a:tcPr>
                </a:tc>
                <a:extLst>
                  <a:ext uri="{0D108BD9-81ED-4DB2-BD59-A6C34878D82A}">
                    <a16:rowId xmlns:a16="http://schemas.microsoft.com/office/drawing/2014/main" val="1302080867"/>
                  </a:ext>
                </a:extLst>
              </a:tr>
              <a:tr h="294803">
                <a:tc>
                  <a:txBody>
                    <a:bodyPr/>
                    <a:lstStyle/>
                    <a:p>
                      <a:pPr algn="l" fontAlgn="b"/>
                      <a:r>
                        <a:rPr lang="en-US" sz="1700" b="0" i="0" u="none" strike="noStrike">
                          <a:solidFill>
                            <a:srgbClr val="000000"/>
                          </a:solidFill>
                          <a:effectLst/>
                          <a:latin typeface="Calibri" panose="020F0502020204030204" pitchFamily="34" charset="0"/>
                        </a:rPr>
                        <a:t>Esophagus</a:t>
                      </a:r>
                    </a:p>
                  </a:txBody>
                  <a:tcPr marL="11792" marR="11792" marT="11792"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0.00030414</a:t>
                      </a:r>
                    </a:p>
                  </a:txBody>
                  <a:tcPr marL="11792" marR="11792" marT="11792" marB="0" anchor="b">
                    <a:lnL>
                      <a:noFill/>
                    </a:lnL>
                    <a:lnR>
                      <a:noFill/>
                    </a:lnR>
                    <a:lnT>
                      <a:noFill/>
                    </a:lnT>
                    <a:lnB>
                      <a:noFill/>
                    </a:lnB>
                    <a:solidFill>
                      <a:srgbClr val="63BE7B"/>
                    </a:solidFill>
                  </a:tcPr>
                </a:tc>
                <a:extLst>
                  <a:ext uri="{0D108BD9-81ED-4DB2-BD59-A6C34878D82A}">
                    <a16:rowId xmlns:a16="http://schemas.microsoft.com/office/drawing/2014/main" val="2000381930"/>
                  </a:ext>
                </a:extLst>
              </a:tr>
              <a:tr h="294803">
                <a:tc>
                  <a:txBody>
                    <a:bodyPr/>
                    <a:lstStyle/>
                    <a:p>
                      <a:pPr algn="l" fontAlgn="b"/>
                      <a:r>
                        <a:rPr lang="en-US" sz="1700" b="0" i="0" u="none" strike="noStrike">
                          <a:solidFill>
                            <a:srgbClr val="000000"/>
                          </a:solidFill>
                          <a:effectLst/>
                          <a:latin typeface="Calibri" panose="020F0502020204030204" pitchFamily="34" charset="0"/>
                        </a:rPr>
                        <a:t>Heart</a:t>
                      </a:r>
                    </a:p>
                  </a:txBody>
                  <a:tcPr marL="11792" marR="11792" marT="11792"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0.018507674</a:t>
                      </a:r>
                    </a:p>
                  </a:txBody>
                  <a:tcPr marL="11792" marR="11792" marT="11792" marB="0" anchor="b">
                    <a:lnL>
                      <a:noFill/>
                    </a:lnL>
                    <a:lnR>
                      <a:noFill/>
                    </a:lnR>
                    <a:lnT>
                      <a:noFill/>
                    </a:lnT>
                    <a:lnB>
                      <a:noFill/>
                    </a:lnB>
                    <a:solidFill>
                      <a:srgbClr val="BFD880"/>
                    </a:solidFill>
                  </a:tcPr>
                </a:tc>
                <a:extLst>
                  <a:ext uri="{0D108BD9-81ED-4DB2-BD59-A6C34878D82A}">
                    <a16:rowId xmlns:a16="http://schemas.microsoft.com/office/drawing/2014/main" val="3450672877"/>
                  </a:ext>
                </a:extLst>
              </a:tr>
              <a:tr h="294803">
                <a:tc>
                  <a:txBody>
                    <a:bodyPr/>
                    <a:lstStyle/>
                    <a:p>
                      <a:pPr algn="l" fontAlgn="b"/>
                      <a:r>
                        <a:rPr lang="en-US" sz="1700" b="0" i="0" u="none" strike="noStrike">
                          <a:solidFill>
                            <a:srgbClr val="000000"/>
                          </a:solidFill>
                          <a:effectLst/>
                          <a:latin typeface="Calibri" panose="020F0502020204030204" pitchFamily="34" charset="0"/>
                        </a:rPr>
                        <a:t>Intestine</a:t>
                      </a:r>
                    </a:p>
                  </a:txBody>
                  <a:tcPr marL="11792" marR="11792" marT="11792"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0.036953873</a:t>
                      </a:r>
                    </a:p>
                  </a:txBody>
                  <a:tcPr marL="11792" marR="11792" marT="11792" marB="0" anchor="b">
                    <a:lnL>
                      <a:noFill/>
                    </a:lnL>
                    <a:lnR>
                      <a:noFill/>
                    </a:lnR>
                    <a:lnT>
                      <a:noFill/>
                    </a:lnT>
                    <a:lnB>
                      <a:noFill/>
                    </a:lnB>
                    <a:solidFill>
                      <a:srgbClr val="FFEA84"/>
                    </a:solidFill>
                  </a:tcPr>
                </a:tc>
                <a:extLst>
                  <a:ext uri="{0D108BD9-81ED-4DB2-BD59-A6C34878D82A}">
                    <a16:rowId xmlns:a16="http://schemas.microsoft.com/office/drawing/2014/main" val="2520414419"/>
                  </a:ext>
                </a:extLst>
              </a:tr>
              <a:tr h="294803">
                <a:tc>
                  <a:txBody>
                    <a:bodyPr/>
                    <a:lstStyle/>
                    <a:p>
                      <a:pPr algn="l" fontAlgn="b"/>
                      <a:r>
                        <a:rPr lang="en-US" sz="1700" b="0" i="0" u="none" strike="noStrike">
                          <a:solidFill>
                            <a:srgbClr val="000000"/>
                          </a:solidFill>
                          <a:effectLst/>
                          <a:latin typeface="Calibri" panose="020F0502020204030204" pitchFamily="34" charset="0"/>
                        </a:rPr>
                        <a:t>Kidney</a:t>
                      </a:r>
                    </a:p>
                  </a:txBody>
                  <a:tcPr marL="11792" marR="11792" marT="11792"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0.031199878</a:t>
                      </a:r>
                    </a:p>
                  </a:txBody>
                  <a:tcPr marL="11792" marR="11792" marT="11792" marB="0" anchor="b">
                    <a:lnL>
                      <a:noFill/>
                    </a:lnL>
                    <a:lnR>
                      <a:noFill/>
                    </a:lnR>
                    <a:lnT>
                      <a:noFill/>
                    </a:lnT>
                    <a:lnB>
                      <a:noFill/>
                    </a:lnB>
                    <a:solidFill>
                      <a:srgbClr val="FFEB84"/>
                    </a:solidFill>
                  </a:tcPr>
                </a:tc>
                <a:extLst>
                  <a:ext uri="{0D108BD9-81ED-4DB2-BD59-A6C34878D82A}">
                    <a16:rowId xmlns:a16="http://schemas.microsoft.com/office/drawing/2014/main" val="3980792153"/>
                  </a:ext>
                </a:extLst>
              </a:tr>
              <a:tr h="294803">
                <a:tc>
                  <a:txBody>
                    <a:bodyPr/>
                    <a:lstStyle/>
                    <a:p>
                      <a:pPr algn="l" fontAlgn="b"/>
                      <a:r>
                        <a:rPr lang="en-US" sz="1700" b="0" i="0" u="none" strike="noStrike">
                          <a:solidFill>
                            <a:srgbClr val="000000"/>
                          </a:solidFill>
                          <a:effectLst/>
                          <a:latin typeface="Calibri" panose="020F0502020204030204" pitchFamily="34" charset="0"/>
                        </a:rPr>
                        <a:t>Liver</a:t>
                      </a:r>
                    </a:p>
                  </a:txBody>
                  <a:tcPr marL="11792" marR="11792" marT="11792"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0.051782279</a:t>
                      </a:r>
                    </a:p>
                  </a:txBody>
                  <a:tcPr marL="11792" marR="11792" marT="11792" marB="0" anchor="b">
                    <a:lnL>
                      <a:noFill/>
                    </a:lnL>
                    <a:lnR>
                      <a:noFill/>
                    </a:lnR>
                    <a:lnT>
                      <a:noFill/>
                    </a:lnT>
                    <a:lnB>
                      <a:noFill/>
                    </a:lnB>
                    <a:solidFill>
                      <a:srgbClr val="FFE784"/>
                    </a:solidFill>
                  </a:tcPr>
                </a:tc>
                <a:extLst>
                  <a:ext uri="{0D108BD9-81ED-4DB2-BD59-A6C34878D82A}">
                    <a16:rowId xmlns:a16="http://schemas.microsoft.com/office/drawing/2014/main" val="1160551326"/>
                  </a:ext>
                </a:extLst>
              </a:tr>
              <a:tr h="294803">
                <a:tc>
                  <a:txBody>
                    <a:bodyPr/>
                    <a:lstStyle/>
                    <a:p>
                      <a:pPr algn="l" fontAlgn="b"/>
                      <a:r>
                        <a:rPr lang="en-US" sz="1700" b="0" i="0" u="none" strike="noStrike">
                          <a:solidFill>
                            <a:srgbClr val="000000"/>
                          </a:solidFill>
                          <a:effectLst/>
                          <a:latin typeface="Calibri" panose="020F0502020204030204" pitchFamily="34" charset="0"/>
                        </a:rPr>
                        <a:t>Lung</a:t>
                      </a:r>
                    </a:p>
                  </a:txBody>
                  <a:tcPr marL="11792" marR="11792" marT="11792"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0.191508989</a:t>
                      </a:r>
                    </a:p>
                  </a:txBody>
                  <a:tcPr marL="11792" marR="11792" marT="11792" marB="0" anchor="b">
                    <a:lnL>
                      <a:noFill/>
                    </a:lnL>
                    <a:lnR>
                      <a:noFill/>
                    </a:lnR>
                    <a:lnT>
                      <a:noFill/>
                    </a:lnT>
                    <a:lnB>
                      <a:noFill/>
                    </a:lnB>
                    <a:solidFill>
                      <a:srgbClr val="FEC97E"/>
                    </a:solidFill>
                  </a:tcPr>
                </a:tc>
                <a:extLst>
                  <a:ext uri="{0D108BD9-81ED-4DB2-BD59-A6C34878D82A}">
                    <a16:rowId xmlns:a16="http://schemas.microsoft.com/office/drawing/2014/main" val="2422899402"/>
                  </a:ext>
                </a:extLst>
              </a:tr>
              <a:tr h="294803">
                <a:tc>
                  <a:txBody>
                    <a:bodyPr/>
                    <a:lstStyle/>
                    <a:p>
                      <a:pPr algn="l" fontAlgn="b"/>
                      <a:r>
                        <a:rPr lang="en-US" sz="1700" b="0" i="0" u="none" strike="noStrike">
                          <a:solidFill>
                            <a:srgbClr val="000000"/>
                          </a:solidFill>
                          <a:effectLst/>
                          <a:latin typeface="Calibri" panose="020F0502020204030204" pitchFamily="34" charset="0"/>
                        </a:rPr>
                        <a:t>Stomach</a:t>
                      </a:r>
                    </a:p>
                  </a:txBody>
                  <a:tcPr marL="11792" marR="11792" marT="11792"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0.002584207</a:t>
                      </a:r>
                    </a:p>
                  </a:txBody>
                  <a:tcPr marL="11792" marR="11792" marT="11792" marB="0" anchor="b">
                    <a:lnL>
                      <a:noFill/>
                    </a:lnL>
                    <a:lnR>
                      <a:noFill/>
                    </a:lnR>
                    <a:lnT>
                      <a:noFill/>
                    </a:lnT>
                    <a:lnB>
                      <a:noFill/>
                    </a:lnB>
                    <a:solidFill>
                      <a:srgbClr val="6EC17B"/>
                    </a:solidFill>
                  </a:tcPr>
                </a:tc>
                <a:extLst>
                  <a:ext uri="{0D108BD9-81ED-4DB2-BD59-A6C34878D82A}">
                    <a16:rowId xmlns:a16="http://schemas.microsoft.com/office/drawing/2014/main" val="1155741966"/>
                  </a:ext>
                </a:extLst>
              </a:tr>
              <a:tr h="306595">
                <a:tc>
                  <a:txBody>
                    <a:bodyPr/>
                    <a:lstStyle/>
                    <a:p>
                      <a:pPr algn="l" fontAlgn="b"/>
                      <a:r>
                        <a:rPr lang="en-US" sz="1700" b="0" i="0" u="none" strike="noStrike">
                          <a:solidFill>
                            <a:srgbClr val="000000"/>
                          </a:solidFill>
                          <a:effectLst/>
                          <a:latin typeface="Calibri" panose="020F0502020204030204" pitchFamily="34" charset="0"/>
                        </a:rPr>
                        <a:t>WBC</a:t>
                      </a:r>
                    </a:p>
                  </a:txBody>
                  <a:tcPr marL="11792" marR="11792" marT="1179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0.630145688</a:t>
                      </a:r>
                    </a:p>
                  </a:txBody>
                  <a:tcPr marL="11792" marR="11792" marT="11792"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974899566"/>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73" y="1892852"/>
            <a:ext cx="4436979" cy="4538126"/>
          </a:xfrm>
          <a:prstGeom prst="rect">
            <a:avLst/>
          </a:prstGeom>
        </p:spPr>
      </p:pic>
    </p:spTree>
    <p:extLst>
      <p:ext uri="{BB962C8B-B14F-4D97-AF65-F5344CB8AC3E}">
        <p14:creationId xmlns:p14="http://schemas.microsoft.com/office/powerpoint/2010/main" val="18326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174" y="413645"/>
            <a:ext cx="2984827" cy="357394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82"/>
          <a:stretch/>
        </p:blipFill>
        <p:spPr>
          <a:xfrm>
            <a:off x="6808206" y="557372"/>
            <a:ext cx="4850477" cy="343021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419" y="449179"/>
            <a:ext cx="3298663" cy="3573940"/>
          </a:xfrm>
          <a:prstGeom prst="rect">
            <a:avLst/>
          </a:prstGeom>
        </p:spPr>
      </p:pic>
      <p:sp>
        <p:nvSpPr>
          <p:cNvPr id="6" name="Isosceles Triangle 5"/>
          <p:cNvSpPr/>
          <p:nvPr/>
        </p:nvSpPr>
        <p:spPr>
          <a:xfrm>
            <a:off x="4291264" y="4011648"/>
            <a:ext cx="136357" cy="1175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p:nvSpPr>
        <p:spPr>
          <a:xfrm>
            <a:off x="4668253" y="4023119"/>
            <a:ext cx="136357" cy="1175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049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86" y="632891"/>
            <a:ext cx="5613102" cy="4942568"/>
          </a:xfrm>
          <a:prstGeom prst="rect">
            <a:avLst/>
          </a:prstGeom>
        </p:spPr>
      </p:pic>
      <p:sp>
        <p:nvSpPr>
          <p:cNvPr id="3" name="TextBox 2"/>
          <p:cNvSpPr txBox="1"/>
          <p:nvPr/>
        </p:nvSpPr>
        <p:spPr>
          <a:xfrm>
            <a:off x="2305844" y="3869808"/>
            <a:ext cx="2570267" cy="369332"/>
          </a:xfrm>
          <a:prstGeom prst="rect">
            <a:avLst/>
          </a:prstGeom>
          <a:noFill/>
        </p:spPr>
        <p:txBody>
          <a:bodyPr wrap="square" rtlCol="0">
            <a:spAutoFit/>
          </a:bodyPr>
          <a:lstStyle/>
          <a:p>
            <a:r>
              <a:rPr lang="en-US" sz="900" b="1" dirty="0">
                <a:solidFill>
                  <a:srgbClr val="FF0000"/>
                </a:solidFill>
              </a:rPr>
              <a:t>Random Forest Model</a:t>
            </a:r>
          </a:p>
          <a:p>
            <a:r>
              <a:rPr lang="en-US" sz="900" b="1" dirty="0">
                <a:solidFill>
                  <a:srgbClr val="FF0000"/>
                </a:solidFill>
              </a:rPr>
              <a:t>52 tissue specific MHBs</a:t>
            </a:r>
          </a:p>
        </p:txBody>
      </p:sp>
      <p:sp>
        <p:nvSpPr>
          <p:cNvPr id="4" name="TextBox 3"/>
          <p:cNvSpPr txBox="1"/>
          <p:nvPr/>
        </p:nvSpPr>
        <p:spPr>
          <a:xfrm>
            <a:off x="2371306" y="5607813"/>
            <a:ext cx="1309974" cy="646331"/>
          </a:xfrm>
          <a:prstGeom prst="rect">
            <a:avLst/>
          </a:prstGeom>
          <a:noFill/>
        </p:spPr>
        <p:txBody>
          <a:bodyPr wrap="none" rtlCol="0">
            <a:spAutoFit/>
          </a:bodyPr>
          <a:lstStyle/>
          <a:p>
            <a:r>
              <a:rPr lang="en-US" sz="1200" b="1" dirty="0">
                <a:solidFill>
                  <a:srgbClr val="FF0000"/>
                </a:solidFill>
              </a:rPr>
              <a:t>Sensitivity: 87.9%</a:t>
            </a:r>
          </a:p>
          <a:p>
            <a:r>
              <a:rPr lang="en-US" sz="1200" b="1" dirty="0">
                <a:solidFill>
                  <a:srgbClr val="FF0000"/>
                </a:solidFill>
              </a:rPr>
              <a:t>Sensitivity: 87.6%</a:t>
            </a:r>
          </a:p>
          <a:p>
            <a:r>
              <a:rPr lang="en-US" sz="1200" b="1" dirty="0">
                <a:solidFill>
                  <a:srgbClr val="FF0000"/>
                </a:solidFill>
              </a:rPr>
              <a:t>Specificity: 90.2%</a:t>
            </a:r>
          </a:p>
        </p:txBody>
      </p:sp>
      <p:sp>
        <p:nvSpPr>
          <p:cNvPr id="6" name="Down Arrow 5"/>
          <p:cNvSpPr/>
          <p:nvPr/>
        </p:nvSpPr>
        <p:spPr>
          <a:xfrm>
            <a:off x="4981359" y="3276036"/>
            <a:ext cx="804660" cy="3890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5188087" y="4925089"/>
            <a:ext cx="391203" cy="3890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864137" y="2671856"/>
            <a:ext cx="1309974" cy="830997"/>
          </a:xfrm>
          <a:prstGeom prst="rect">
            <a:avLst/>
          </a:prstGeom>
          <a:noFill/>
        </p:spPr>
        <p:txBody>
          <a:bodyPr wrap="none" rtlCol="0">
            <a:spAutoFit/>
          </a:bodyPr>
          <a:lstStyle/>
          <a:p>
            <a:r>
              <a:rPr lang="en-US" altLang="zh-CN" sz="1200" b="1" dirty="0">
                <a:solidFill>
                  <a:srgbClr val="FF0000"/>
                </a:solidFill>
              </a:rPr>
              <a:t>Maximum</a:t>
            </a:r>
            <a:r>
              <a:rPr lang="zh-CN" altLang="en-US" sz="1200" b="1" dirty="0">
                <a:solidFill>
                  <a:srgbClr val="FF0000"/>
                </a:solidFill>
              </a:rPr>
              <a:t>：</a:t>
            </a:r>
            <a:endParaRPr lang="en-US" sz="1200" b="1" dirty="0">
              <a:solidFill>
                <a:srgbClr val="FF0000"/>
              </a:solidFill>
            </a:endParaRPr>
          </a:p>
          <a:p>
            <a:r>
              <a:rPr lang="en-US" sz="1200" b="1" dirty="0">
                <a:solidFill>
                  <a:srgbClr val="FF0000"/>
                </a:solidFill>
              </a:rPr>
              <a:t>Sensitivity: 39.8%</a:t>
            </a:r>
          </a:p>
          <a:p>
            <a:r>
              <a:rPr lang="en-US" sz="1200" b="1" dirty="0">
                <a:solidFill>
                  <a:srgbClr val="FF0000"/>
                </a:solidFill>
              </a:rPr>
              <a:t>Sensitivity: 42.3%</a:t>
            </a:r>
          </a:p>
          <a:p>
            <a:r>
              <a:rPr lang="en-US" sz="1200" b="1" dirty="0">
                <a:solidFill>
                  <a:srgbClr val="FF0000"/>
                </a:solidFill>
              </a:rPr>
              <a:t>Specificity: 29.6%</a:t>
            </a:r>
          </a:p>
        </p:txBody>
      </p:sp>
      <p:sp>
        <p:nvSpPr>
          <p:cNvPr id="9" name="Down Arrow 8"/>
          <p:cNvSpPr/>
          <p:nvPr/>
        </p:nvSpPr>
        <p:spPr>
          <a:xfrm>
            <a:off x="6129057" y="2277487"/>
            <a:ext cx="758756" cy="3087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874154" y="3861327"/>
            <a:ext cx="1016625" cy="276999"/>
          </a:xfrm>
          <a:prstGeom prst="rect">
            <a:avLst/>
          </a:prstGeom>
          <a:noFill/>
        </p:spPr>
        <p:txBody>
          <a:bodyPr wrap="none" rtlCol="0">
            <a:spAutoFit/>
          </a:bodyPr>
          <a:lstStyle/>
          <a:p>
            <a:r>
              <a:rPr lang="en-US" altLang="zh-CN" sz="1200" dirty="0"/>
              <a:t>Random:10%</a:t>
            </a:r>
            <a:endParaRPr lang="en-US" sz="1200" dirty="0"/>
          </a:p>
        </p:txBody>
      </p:sp>
      <p:sp>
        <p:nvSpPr>
          <p:cNvPr id="11" name="Rectangle 10"/>
          <p:cNvSpPr/>
          <p:nvPr/>
        </p:nvSpPr>
        <p:spPr>
          <a:xfrm>
            <a:off x="5862257" y="3502853"/>
            <a:ext cx="1260794" cy="369332"/>
          </a:xfrm>
          <a:prstGeom prst="rect">
            <a:avLst/>
          </a:prstGeom>
        </p:spPr>
        <p:txBody>
          <a:bodyPr wrap="none">
            <a:spAutoFit/>
          </a:bodyPr>
          <a:lstStyle/>
          <a:p>
            <a:r>
              <a:rPr lang="en-US" b="1" dirty="0">
                <a:solidFill>
                  <a:srgbClr val="FF0000"/>
                </a:solidFill>
              </a:rPr>
              <a:t>ACC=37.9%</a:t>
            </a:r>
            <a:endParaRPr lang="en-US" dirty="0"/>
          </a:p>
        </p:txBody>
      </p:sp>
      <p:sp>
        <p:nvSpPr>
          <p:cNvPr id="13" name="Down Arrow 12"/>
          <p:cNvSpPr/>
          <p:nvPr/>
        </p:nvSpPr>
        <p:spPr>
          <a:xfrm rot="16200000">
            <a:off x="4926151" y="1915606"/>
            <a:ext cx="804660" cy="3890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522982" y="1093016"/>
            <a:ext cx="3068084" cy="1200329"/>
          </a:xfrm>
          <a:prstGeom prst="rect">
            <a:avLst/>
          </a:prstGeom>
          <a:noFill/>
        </p:spPr>
        <p:txBody>
          <a:bodyPr wrap="none" rtlCol="0">
            <a:spAutoFit/>
          </a:bodyPr>
          <a:lstStyle/>
          <a:p>
            <a:r>
              <a:rPr lang="en-US" sz="1200" b="1" dirty="0">
                <a:solidFill>
                  <a:srgbClr val="FF0000"/>
                </a:solidFill>
              </a:rPr>
              <a:t>1, increase/decrease the specificity</a:t>
            </a:r>
          </a:p>
          <a:p>
            <a:r>
              <a:rPr lang="en-US" sz="1200" b="1" dirty="0">
                <a:solidFill>
                  <a:srgbClr val="FF0000"/>
                </a:solidFill>
              </a:rPr>
              <a:t>2, decreasing missing proportion (30%-&gt;10%)</a:t>
            </a:r>
          </a:p>
          <a:p>
            <a:r>
              <a:rPr lang="en-US" sz="1200" b="1" dirty="0">
                <a:solidFill>
                  <a:srgbClr val="FF0000"/>
                </a:solidFill>
              </a:rPr>
              <a:t>3, require WBC &lt;0.1</a:t>
            </a:r>
          </a:p>
          <a:p>
            <a:r>
              <a:rPr lang="en-US" sz="1200" b="1" dirty="0">
                <a:solidFill>
                  <a:srgbClr val="FF0000"/>
                </a:solidFill>
              </a:rPr>
              <a:t>4, increase difference between tissues</a:t>
            </a:r>
          </a:p>
          <a:p>
            <a:r>
              <a:rPr lang="en-US" sz="1200" b="1" dirty="0">
                <a:solidFill>
                  <a:srgbClr val="FF0000"/>
                </a:solidFill>
              </a:rPr>
              <a:t>5, sparse matrix</a:t>
            </a:r>
          </a:p>
          <a:p>
            <a:r>
              <a:rPr lang="en-US" sz="1200" b="1" dirty="0">
                <a:solidFill>
                  <a:srgbClr val="FF0000"/>
                </a:solidFill>
              </a:rPr>
              <a:t>    ……………</a:t>
            </a:r>
          </a:p>
        </p:txBody>
      </p:sp>
      <p:sp>
        <p:nvSpPr>
          <p:cNvPr id="15" name="Down Arrow 14"/>
          <p:cNvSpPr/>
          <p:nvPr/>
        </p:nvSpPr>
        <p:spPr>
          <a:xfrm rot="16200000">
            <a:off x="7856043" y="2384864"/>
            <a:ext cx="804660" cy="3890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452874" y="2431845"/>
            <a:ext cx="3486083" cy="369332"/>
          </a:xfrm>
          <a:prstGeom prst="rect">
            <a:avLst/>
          </a:prstGeom>
        </p:spPr>
        <p:txBody>
          <a:bodyPr wrap="none">
            <a:spAutoFit/>
          </a:bodyPr>
          <a:lstStyle/>
          <a:p>
            <a:r>
              <a:rPr lang="en-US" b="1" dirty="0">
                <a:solidFill>
                  <a:srgbClr val="FF0000"/>
                </a:solidFill>
              </a:rPr>
              <a:t>Tissue-specific MHB fragment load</a:t>
            </a:r>
          </a:p>
        </p:txBody>
      </p:sp>
      <p:sp>
        <p:nvSpPr>
          <p:cNvPr id="17" name="Rectangle 16"/>
          <p:cNvSpPr/>
          <p:nvPr/>
        </p:nvSpPr>
        <p:spPr>
          <a:xfrm>
            <a:off x="7910372" y="3538460"/>
            <a:ext cx="3989618" cy="369332"/>
          </a:xfrm>
          <a:prstGeom prst="rect">
            <a:avLst/>
          </a:prstGeom>
        </p:spPr>
        <p:txBody>
          <a:bodyPr wrap="none">
            <a:spAutoFit/>
          </a:bodyPr>
          <a:lstStyle/>
          <a:p>
            <a:r>
              <a:rPr lang="en-US" b="1" dirty="0">
                <a:solidFill>
                  <a:srgbClr val="FF0000"/>
                </a:solidFill>
              </a:rPr>
              <a:t>How many </a:t>
            </a:r>
            <a:r>
              <a:rPr lang="en-US" b="1" dirty="0" err="1">
                <a:solidFill>
                  <a:srgbClr val="FF0000"/>
                </a:solidFill>
              </a:rPr>
              <a:t>ts</a:t>
            </a:r>
            <a:r>
              <a:rPr lang="en-US" b="1" dirty="0">
                <a:solidFill>
                  <a:srgbClr val="FF0000"/>
                </a:solidFill>
              </a:rPr>
              <a:t>-MHB fragment in plasma?</a:t>
            </a:r>
          </a:p>
        </p:txBody>
      </p:sp>
      <p:sp>
        <p:nvSpPr>
          <p:cNvPr id="18" name="TextBox 17"/>
          <p:cNvSpPr txBox="1"/>
          <p:nvPr/>
        </p:nvSpPr>
        <p:spPr>
          <a:xfrm>
            <a:off x="2371306" y="219962"/>
            <a:ext cx="7676589" cy="400110"/>
          </a:xfrm>
          <a:prstGeom prst="rect">
            <a:avLst/>
          </a:prstGeom>
          <a:noFill/>
        </p:spPr>
        <p:txBody>
          <a:bodyPr wrap="none" rtlCol="0">
            <a:spAutoFit/>
          </a:bodyPr>
          <a:lstStyle/>
          <a:p>
            <a:r>
              <a:rPr lang="en-US" sz="2000" b="1" dirty="0" err="1">
                <a:solidFill>
                  <a:srgbClr val="FF0000"/>
                </a:solidFill>
              </a:rPr>
              <a:t>Unknow</a:t>
            </a:r>
            <a:r>
              <a:rPr lang="en-US" sz="2000" b="1" dirty="0">
                <a:solidFill>
                  <a:srgbClr val="FF0000"/>
                </a:solidFill>
              </a:rPr>
              <a:t> Plasma Mapping based on Tissue-specific MHB Fragment Load</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301" y="4480933"/>
            <a:ext cx="6049145" cy="853560"/>
          </a:xfrm>
          <a:prstGeom prst="rect">
            <a:avLst/>
          </a:prstGeom>
        </p:spPr>
      </p:pic>
      <p:sp>
        <p:nvSpPr>
          <p:cNvPr id="21" name="Rectangle 20"/>
          <p:cNvSpPr/>
          <p:nvPr/>
        </p:nvSpPr>
        <p:spPr>
          <a:xfrm>
            <a:off x="5133980" y="5718850"/>
            <a:ext cx="7206973" cy="338554"/>
          </a:xfrm>
          <a:prstGeom prst="rect">
            <a:avLst/>
          </a:prstGeom>
        </p:spPr>
        <p:txBody>
          <a:bodyPr wrap="none">
            <a:spAutoFit/>
          </a:bodyPr>
          <a:lstStyle/>
          <a:p>
            <a:r>
              <a:rPr lang="en-US" sz="1600" b="1" dirty="0">
                <a:solidFill>
                  <a:srgbClr val="FF0000"/>
                </a:solidFill>
              </a:rPr>
              <a:t>Tissue-of-origin could be assigned as the maximum </a:t>
            </a:r>
            <a:r>
              <a:rPr lang="en-US" sz="1600" b="1" dirty="0" err="1">
                <a:solidFill>
                  <a:srgbClr val="FF0000"/>
                </a:solidFill>
              </a:rPr>
              <a:t>ts</a:t>
            </a:r>
            <a:r>
              <a:rPr lang="en-US" sz="1600" b="1" dirty="0">
                <a:solidFill>
                  <a:srgbClr val="FF0000"/>
                </a:solidFill>
              </a:rPr>
              <a:t>-MHBs fragment occurrence</a:t>
            </a:r>
          </a:p>
        </p:txBody>
      </p:sp>
      <p:sp>
        <p:nvSpPr>
          <p:cNvPr id="22" name="Down Arrow 21"/>
          <p:cNvSpPr/>
          <p:nvPr/>
        </p:nvSpPr>
        <p:spPr>
          <a:xfrm>
            <a:off x="8374914" y="5377987"/>
            <a:ext cx="804660" cy="3890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811570" y="6057404"/>
            <a:ext cx="2125903" cy="738664"/>
          </a:xfrm>
          <a:prstGeom prst="rect">
            <a:avLst/>
          </a:prstGeom>
          <a:noFill/>
        </p:spPr>
        <p:txBody>
          <a:bodyPr wrap="none" rtlCol="0">
            <a:spAutoFit/>
          </a:bodyPr>
          <a:lstStyle/>
          <a:p>
            <a:r>
              <a:rPr lang="en-US" sz="1400" b="1" dirty="0">
                <a:solidFill>
                  <a:srgbClr val="FF0000"/>
                </a:solidFill>
              </a:rPr>
              <a:t>Sensitivity Colon: 86.7%</a:t>
            </a:r>
          </a:p>
          <a:p>
            <a:r>
              <a:rPr lang="en-US" sz="1400" b="1" dirty="0">
                <a:solidFill>
                  <a:srgbClr val="FF0000"/>
                </a:solidFill>
              </a:rPr>
              <a:t>Sensitivity Lung:  89.7%</a:t>
            </a:r>
          </a:p>
          <a:p>
            <a:r>
              <a:rPr lang="en-US" sz="1400" b="1" dirty="0">
                <a:solidFill>
                  <a:srgbClr val="FF0000"/>
                </a:solidFill>
              </a:rPr>
              <a:t>Specificity Normal:  92.2%</a:t>
            </a:r>
          </a:p>
        </p:txBody>
      </p:sp>
      <p:sp>
        <p:nvSpPr>
          <p:cNvPr id="24" name="TextBox 23"/>
          <p:cNvSpPr txBox="1"/>
          <p:nvPr/>
        </p:nvSpPr>
        <p:spPr>
          <a:xfrm>
            <a:off x="2305844" y="2143105"/>
            <a:ext cx="2570267" cy="369332"/>
          </a:xfrm>
          <a:prstGeom prst="rect">
            <a:avLst/>
          </a:prstGeom>
          <a:noFill/>
        </p:spPr>
        <p:txBody>
          <a:bodyPr wrap="square" rtlCol="0">
            <a:spAutoFit/>
          </a:bodyPr>
          <a:lstStyle/>
          <a:p>
            <a:r>
              <a:rPr lang="en-US" sz="900" b="1" dirty="0">
                <a:solidFill>
                  <a:srgbClr val="FF0000"/>
                </a:solidFill>
              </a:rPr>
              <a:t>Random Forest Model</a:t>
            </a:r>
          </a:p>
          <a:p>
            <a:r>
              <a:rPr lang="en-US" sz="900" b="1" dirty="0">
                <a:solidFill>
                  <a:srgbClr val="FF0000"/>
                </a:solidFill>
              </a:rPr>
              <a:t>1090 tissue specific MHBs</a:t>
            </a:r>
          </a:p>
        </p:txBody>
      </p:sp>
      <p:sp>
        <p:nvSpPr>
          <p:cNvPr id="25" name="Down Arrow 24"/>
          <p:cNvSpPr/>
          <p:nvPr/>
        </p:nvSpPr>
        <p:spPr>
          <a:xfrm>
            <a:off x="7165894" y="2834043"/>
            <a:ext cx="758756" cy="3087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030878" y="3142759"/>
            <a:ext cx="1121269" cy="276999"/>
          </a:xfrm>
          <a:prstGeom prst="rect">
            <a:avLst/>
          </a:prstGeom>
        </p:spPr>
        <p:txBody>
          <a:bodyPr wrap="none">
            <a:spAutoFit/>
          </a:bodyPr>
          <a:lstStyle/>
          <a:p>
            <a:r>
              <a:rPr lang="en-US" sz="1200" b="1" dirty="0">
                <a:solidFill>
                  <a:srgbClr val="FF0000"/>
                </a:solidFill>
              </a:rPr>
              <a:t>Deconvolution</a:t>
            </a:r>
            <a:endParaRPr lang="en-US" sz="1200" dirty="0"/>
          </a:p>
        </p:txBody>
      </p:sp>
    </p:spTree>
    <p:extLst>
      <p:ext uri="{BB962C8B-B14F-4D97-AF65-F5344CB8AC3E}">
        <p14:creationId xmlns:p14="http://schemas.microsoft.com/office/powerpoint/2010/main" val="71550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42" y="1874636"/>
            <a:ext cx="11744260" cy="1118044"/>
          </a:xfrm>
          <a:prstGeom prst="rect">
            <a:avLst/>
          </a:prstGeom>
        </p:spPr>
      </p:pic>
      <p:sp>
        <p:nvSpPr>
          <p:cNvPr id="3" name="Rectangle 2"/>
          <p:cNvSpPr/>
          <p:nvPr/>
        </p:nvSpPr>
        <p:spPr>
          <a:xfrm>
            <a:off x="3158716" y="2478185"/>
            <a:ext cx="2443631" cy="99583"/>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27661" y="2105544"/>
            <a:ext cx="2558439" cy="87649"/>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47273" y="3352397"/>
            <a:ext cx="3727687" cy="584775"/>
          </a:xfrm>
          <a:prstGeom prst="rect">
            <a:avLst/>
          </a:prstGeom>
          <a:noFill/>
        </p:spPr>
        <p:txBody>
          <a:bodyPr wrap="none" rtlCol="0">
            <a:spAutoFit/>
          </a:bodyPr>
          <a:lstStyle/>
          <a:p>
            <a:r>
              <a:rPr lang="en-US" sz="1600" dirty="0"/>
              <a:t>Tissue-specific features:  50 for each tissue</a:t>
            </a:r>
          </a:p>
          <a:p>
            <a:r>
              <a:rPr lang="en-US" sz="1600" dirty="0"/>
              <a:t>MHL&gt;0.3</a:t>
            </a:r>
          </a:p>
        </p:txBody>
      </p:sp>
      <p:sp>
        <p:nvSpPr>
          <p:cNvPr id="7" name="Rectangle 6"/>
          <p:cNvSpPr/>
          <p:nvPr/>
        </p:nvSpPr>
        <p:spPr>
          <a:xfrm>
            <a:off x="5613776" y="2856702"/>
            <a:ext cx="6383825" cy="121867"/>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371306" y="219962"/>
            <a:ext cx="7676589" cy="400110"/>
          </a:xfrm>
          <a:prstGeom prst="rect">
            <a:avLst/>
          </a:prstGeom>
          <a:noFill/>
        </p:spPr>
        <p:txBody>
          <a:bodyPr wrap="none" rtlCol="0">
            <a:spAutoFit/>
          </a:bodyPr>
          <a:lstStyle/>
          <a:p>
            <a:r>
              <a:rPr lang="en-US" sz="2000" b="1" dirty="0" err="1">
                <a:solidFill>
                  <a:srgbClr val="FF0000"/>
                </a:solidFill>
              </a:rPr>
              <a:t>Unknow</a:t>
            </a:r>
            <a:r>
              <a:rPr lang="en-US" sz="2000" b="1" dirty="0">
                <a:solidFill>
                  <a:srgbClr val="FF0000"/>
                </a:solidFill>
              </a:rPr>
              <a:t> Plasma Mapping based on Tissue-specific MHB Fragment Load</a:t>
            </a:r>
          </a:p>
        </p:txBody>
      </p:sp>
      <p:sp>
        <p:nvSpPr>
          <p:cNvPr id="9" name="TextBox 8"/>
          <p:cNvSpPr txBox="1"/>
          <p:nvPr/>
        </p:nvSpPr>
        <p:spPr>
          <a:xfrm>
            <a:off x="805314" y="1408539"/>
            <a:ext cx="10732262" cy="369332"/>
          </a:xfrm>
          <a:prstGeom prst="rect">
            <a:avLst/>
          </a:prstGeom>
          <a:noFill/>
        </p:spPr>
        <p:txBody>
          <a:bodyPr wrap="square" rtlCol="0">
            <a:spAutoFit/>
          </a:bodyPr>
          <a:lstStyle/>
          <a:p>
            <a:r>
              <a:rPr lang="en-US" dirty="0">
                <a:solidFill>
                  <a:srgbClr val="FF0000"/>
                </a:solidFill>
              </a:rPr>
              <a:t>Colon Cancer Plasma              </a:t>
            </a:r>
            <a:r>
              <a:rPr lang="en-US" dirty="0"/>
              <a:t>Lung Cancer Plasma                                          </a:t>
            </a:r>
            <a:r>
              <a:rPr lang="en-US" dirty="0">
                <a:solidFill>
                  <a:srgbClr val="92D050"/>
                </a:solidFill>
              </a:rPr>
              <a:t>Normal Plasma</a:t>
            </a:r>
          </a:p>
        </p:txBody>
      </p:sp>
      <p:sp>
        <p:nvSpPr>
          <p:cNvPr id="10" name="TextBox 9"/>
          <p:cNvSpPr txBox="1"/>
          <p:nvPr/>
        </p:nvSpPr>
        <p:spPr>
          <a:xfrm>
            <a:off x="247273" y="4063085"/>
            <a:ext cx="11164980" cy="523220"/>
          </a:xfrm>
          <a:prstGeom prst="rect">
            <a:avLst/>
          </a:prstGeom>
          <a:noFill/>
        </p:spPr>
        <p:txBody>
          <a:bodyPr wrap="none" rtlCol="0">
            <a:spAutoFit/>
          </a:bodyPr>
          <a:lstStyle/>
          <a:p>
            <a:r>
              <a:rPr lang="en-US" altLang="zh-CN" sz="1400" b="1" dirty="0"/>
              <a:t>1, Low frequency detection for </a:t>
            </a:r>
            <a:r>
              <a:rPr lang="en-US" altLang="zh-CN" sz="1400" b="1" dirty="0" err="1"/>
              <a:t>ts</a:t>
            </a:r>
            <a:r>
              <a:rPr lang="en-US" altLang="zh-CN" sz="1400" b="1" dirty="0"/>
              <a:t>-MHB fragment : Mean=5.16 (10.32%): indicate: 10.32% </a:t>
            </a:r>
            <a:r>
              <a:rPr lang="en-US" altLang="zh-CN" sz="1400" b="1" dirty="0" err="1"/>
              <a:t>ts</a:t>
            </a:r>
            <a:r>
              <a:rPr lang="en-US" altLang="zh-CN" sz="1400" b="1" dirty="0"/>
              <a:t>-MHBs could be identified in the plasma for each patients</a:t>
            </a:r>
          </a:p>
          <a:p>
            <a:r>
              <a:rPr lang="en-US" altLang="zh-CN" sz="1400" b="1" dirty="0"/>
              <a:t>2, Overlapping detection of </a:t>
            </a:r>
            <a:r>
              <a:rPr lang="en-US" altLang="zh-CN" sz="1400" b="1" dirty="0" err="1"/>
              <a:t>ts</a:t>
            </a:r>
            <a:r>
              <a:rPr lang="en-US" altLang="zh-CN" sz="1400" b="1" dirty="0"/>
              <a:t>-MHB fragment:  large number of </a:t>
            </a:r>
            <a:r>
              <a:rPr lang="en-US" altLang="zh-CN" sz="1400" b="1" dirty="0" err="1"/>
              <a:t>ts</a:t>
            </a:r>
            <a:r>
              <a:rPr lang="en-US" altLang="zh-CN" sz="1400" b="1" dirty="0"/>
              <a:t>-MHBs could be found in Liver, Intestine </a:t>
            </a:r>
          </a:p>
        </p:txBody>
      </p:sp>
      <p:sp>
        <p:nvSpPr>
          <p:cNvPr id="11" name="TextBox 10"/>
          <p:cNvSpPr txBox="1"/>
          <p:nvPr/>
        </p:nvSpPr>
        <p:spPr>
          <a:xfrm>
            <a:off x="247273" y="4586305"/>
            <a:ext cx="4493218" cy="1815882"/>
          </a:xfrm>
          <a:prstGeom prst="rect">
            <a:avLst/>
          </a:prstGeom>
          <a:noFill/>
        </p:spPr>
        <p:txBody>
          <a:bodyPr wrap="none" rtlCol="0">
            <a:spAutoFit/>
          </a:bodyPr>
          <a:lstStyle>
            <a:defPPr>
              <a:defRPr lang="en-US"/>
            </a:defPPr>
            <a:lvl1pPr>
              <a:defRPr sz="1400" b="1"/>
            </a:lvl1pPr>
          </a:lstStyle>
          <a:p>
            <a:r>
              <a:rPr lang="en-US" altLang="zh-CN" dirty="0"/>
              <a:t>Advantage: </a:t>
            </a:r>
          </a:p>
          <a:p>
            <a:r>
              <a:rPr lang="en-US" altLang="zh-CN" dirty="0"/>
              <a:t>1, biomarker and model is explicitly (no sampling process)</a:t>
            </a:r>
          </a:p>
          <a:p>
            <a:r>
              <a:rPr lang="en-US" altLang="zh-CN" dirty="0"/>
              <a:t>2, user friendly. </a:t>
            </a:r>
          </a:p>
          <a:p>
            <a:r>
              <a:rPr lang="en-US" altLang="zh-CN" dirty="0"/>
              <a:t>3, threshold changeable (MHL ?  </a:t>
            </a:r>
            <a:r>
              <a:rPr lang="en-US" altLang="zh-CN" dirty="0" err="1"/>
              <a:t>Postive</a:t>
            </a:r>
            <a:r>
              <a:rPr lang="en-US" altLang="zh-CN" dirty="0"/>
              <a:t>: Negative)</a:t>
            </a:r>
          </a:p>
          <a:p>
            <a:endParaRPr lang="en-US" altLang="zh-CN" dirty="0"/>
          </a:p>
          <a:p>
            <a:r>
              <a:rPr lang="en-US" altLang="zh-CN" dirty="0"/>
              <a:t>Disadvantage:</a:t>
            </a:r>
          </a:p>
          <a:p>
            <a:r>
              <a:rPr lang="en-US" altLang="zh-CN" dirty="0"/>
              <a:t>1, don’t have cross-validation </a:t>
            </a:r>
          </a:p>
          <a:p>
            <a:r>
              <a:rPr lang="en-US" altLang="zh-CN" dirty="0"/>
              <a:t>2, Still based on reference</a:t>
            </a:r>
          </a:p>
        </p:txBody>
      </p:sp>
      <p:sp>
        <p:nvSpPr>
          <p:cNvPr id="12" name="TextBox 11"/>
          <p:cNvSpPr txBox="1"/>
          <p:nvPr/>
        </p:nvSpPr>
        <p:spPr>
          <a:xfrm>
            <a:off x="4300521" y="3226897"/>
            <a:ext cx="2125903" cy="738664"/>
          </a:xfrm>
          <a:prstGeom prst="rect">
            <a:avLst/>
          </a:prstGeom>
          <a:noFill/>
        </p:spPr>
        <p:txBody>
          <a:bodyPr wrap="none" rtlCol="0">
            <a:spAutoFit/>
          </a:bodyPr>
          <a:lstStyle/>
          <a:p>
            <a:r>
              <a:rPr lang="en-US" sz="1400" b="1" dirty="0">
                <a:solidFill>
                  <a:srgbClr val="FF0000"/>
                </a:solidFill>
              </a:rPr>
              <a:t>Sensitivity Colon: 86.7%</a:t>
            </a:r>
          </a:p>
          <a:p>
            <a:r>
              <a:rPr lang="en-US" sz="1400" b="1" dirty="0">
                <a:solidFill>
                  <a:srgbClr val="FF0000"/>
                </a:solidFill>
              </a:rPr>
              <a:t>Sensitivity Lung:  89.7%</a:t>
            </a:r>
          </a:p>
          <a:p>
            <a:r>
              <a:rPr lang="en-US" sz="1400" b="1" dirty="0">
                <a:solidFill>
                  <a:srgbClr val="FF0000"/>
                </a:solidFill>
              </a:rPr>
              <a:t>Specificity Normal:  93.3%</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7594" y="5831587"/>
            <a:ext cx="7840169" cy="752580"/>
          </a:xfrm>
          <a:prstGeom prst="rect">
            <a:avLst/>
          </a:prstGeom>
        </p:spPr>
      </p:pic>
      <p:sp>
        <p:nvSpPr>
          <p:cNvPr id="16" name="TextBox 15"/>
          <p:cNvSpPr txBox="1"/>
          <p:nvPr/>
        </p:nvSpPr>
        <p:spPr>
          <a:xfrm>
            <a:off x="7058961" y="3119175"/>
            <a:ext cx="1799289" cy="954107"/>
          </a:xfrm>
          <a:prstGeom prst="rect">
            <a:avLst/>
          </a:prstGeom>
          <a:noFill/>
        </p:spPr>
        <p:txBody>
          <a:bodyPr wrap="square" rtlCol="0">
            <a:spAutoFit/>
          </a:bodyPr>
          <a:lstStyle/>
          <a:p>
            <a:r>
              <a:rPr lang="en-US" sz="1400" b="1" dirty="0">
                <a:solidFill>
                  <a:srgbClr val="FF0000"/>
                </a:solidFill>
              </a:rPr>
              <a:t>Colon =&gt;  Intestine</a:t>
            </a:r>
          </a:p>
          <a:p>
            <a:r>
              <a:rPr lang="en-US" sz="1400" b="1" dirty="0">
                <a:solidFill>
                  <a:srgbClr val="FF0000"/>
                </a:solidFill>
              </a:rPr>
              <a:t>Normal =&gt; Liver</a:t>
            </a:r>
          </a:p>
          <a:p>
            <a:r>
              <a:rPr lang="en-US" sz="1400" b="1" dirty="0">
                <a:solidFill>
                  <a:srgbClr val="FF0000"/>
                </a:solidFill>
              </a:rPr>
              <a:t>Normal </a:t>
            </a:r>
            <a:r>
              <a:rPr lang="en-US" altLang="zh-CN" sz="1400" b="1" dirty="0">
                <a:solidFill>
                  <a:srgbClr val="FF0000"/>
                </a:solidFill>
              </a:rPr>
              <a:t>=&gt; Lung</a:t>
            </a:r>
          </a:p>
          <a:p>
            <a:r>
              <a:rPr lang="en-US" sz="1400" b="1" dirty="0">
                <a:solidFill>
                  <a:srgbClr val="FF0000"/>
                </a:solidFill>
              </a:rPr>
              <a:t>Lung =&gt; Normal</a:t>
            </a:r>
          </a:p>
        </p:txBody>
      </p:sp>
      <p:sp>
        <p:nvSpPr>
          <p:cNvPr id="17" name="Right Arrow 16"/>
          <p:cNvSpPr/>
          <p:nvPr/>
        </p:nvSpPr>
        <p:spPr>
          <a:xfrm>
            <a:off x="8668528" y="3395668"/>
            <a:ext cx="137160" cy="490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668528" y="3401523"/>
            <a:ext cx="3112604" cy="523220"/>
          </a:xfrm>
          <a:prstGeom prst="rect">
            <a:avLst/>
          </a:prstGeom>
          <a:noFill/>
        </p:spPr>
        <p:txBody>
          <a:bodyPr wrap="square" rtlCol="0">
            <a:spAutoFit/>
          </a:bodyPr>
          <a:lstStyle/>
          <a:p>
            <a:pPr algn="ctr"/>
            <a:r>
              <a:rPr lang="en-US" sz="1400" b="1" dirty="0">
                <a:solidFill>
                  <a:srgbClr val="FF0000"/>
                </a:solidFill>
              </a:rPr>
              <a:t>Find clinical information to give possible reason</a:t>
            </a:r>
          </a:p>
        </p:txBody>
      </p:sp>
    </p:spTree>
    <p:extLst>
      <p:ext uri="{BB962C8B-B14F-4D97-AF65-F5344CB8AC3E}">
        <p14:creationId xmlns:p14="http://schemas.microsoft.com/office/powerpoint/2010/main" val="73773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695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57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501960392"/>
              </p:ext>
            </p:extLst>
          </p:nvPr>
        </p:nvGraphicFramePr>
        <p:xfrm>
          <a:off x="816706" y="1305170"/>
          <a:ext cx="5498123" cy="370644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23336" y="601785"/>
            <a:ext cx="6284862" cy="369332"/>
          </a:xfrm>
          <a:prstGeom prst="rect">
            <a:avLst/>
          </a:prstGeom>
          <a:noFill/>
        </p:spPr>
        <p:txBody>
          <a:bodyPr wrap="none" rtlCol="0">
            <a:spAutoFit/>
          </a:bodyPr>
          <a:lstStyle/>
          <a:p>
            <a:r>
              <a:rPr lang="en-US" dirty="0"/>
              <a:t>Deconvolution to normal plasma with different number of </a:t>
            </a:r>
            <a:r>
              <a:rPr lang="en-US" dirty="0" err="1"/>
              <a:t>tsMHL</a:t>
            </a:r>
            <a:endParaRPr lang="en-US" dirty="0"/>
          </a:p>
        </p:txBody>
      </p:sp>
    </p:spTree>
    <p:extLst>
      <p:ext uri="{BB962C8B-B14F-4D97-AF65-F5344CB8AC3E}">
        <p14:creationId xmlns:p14="http://schemas.microsoft.com/office/powerpoint/2010/main" val="3097782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59004200"/>
              </p:ext>
            </p:extLst>
          </p:nvPr>
        </p:nvGraphicFramePr>
        <p:xfrm>
          <a:off x="200684" y="294665"/>
          <a:ext cx="3721080" cy="6563334"/>
        </p:xfrm>
        <a:graphic>
          <a:graphicData uri="http://schemas.openxmlformats.org/drawingml/2006/table">
            <a:tbl>
              <a:tblPr>
                <a:tableStyleId>{5C22544A-7EE6-4342-B048-85BDC9FD1C3A}</a:tableStyleId>
              </a:tblPr>
              <a:tblGrid>
                <a:gridCol w="351043">
                  <a:extLst>
                    <a:ext uri="{9D8B030D-6E8A-4147-A177-3AD203B41FA5}">
                      <a16:colId xmlns:a16="http://schemas.microsoft.com/office/drawing/2014/main" val="1275474807"/>
                    </a:ext>
                  </a:extLst>
                </a:gridCol>
                <a:gridCol w="306367">
                  <a:extLst>
                    <a:ext uri="{9D8B030D-6E8A-4147-A177-3AD203B41FA5}">
                      <a16:colId xmlns:a16="http://schemas.microsoft.com/office/drawing/2014/main" val="393952482"/>
                    </a:ext>
                  </a:extLst>
                </a:gridCol>
                <a:gridCol w="306367">
                  <a:extLst>
                    <a:ext uri="{9D8B030D-6E8A-4147-A177-3AD203B41FA5}">
                      <a16:colId xmlns:a16="http://schemas.microsoft.com/office/drawing/2014/main" val="3152367067"/>
                    </a:ext>
                  </a:extLst>
                </a:gridCol>
                <a:gridCol w="306367">
                  <a:extLst>
                    <a:ext uri="{9D8B030D-6E8A-4147-A177-3AD203B41FA5}">
                      <a16:colId xmlns:a16="http://schemas.microsoft.com/office/drawing/2014/main" val="2458933353"/>
                    </a:ext>
                  </a:extLst>
                </a:gridCol>
                <a:gridCol w="306367">
                  <a:extLst>
                    <a:ext uri="{9D8B030D-6E8A-4147-A177-3AD203B41FA5}">
                      <a16:colId xmlns:a16="http://schemas.microsoft.com/office/drawing/2014/main" val="2153630298"/>
                    </a:ext>
                  </a:extLst>
                </a:gridCol>
                <a:gridCol w="306367">
                  <a:extLst>
                    <a:ext uri="{9D8B030D-6E8A-4147-A177-3AD203B41FA5}">
                      <a16:colId xmlns:a16="http://schemas.microsoft.com/office/drawing/2014/main" val="85051855"/>
                    </a:ext>
                  </a:extLst>
                </a:gridCol>
                <a:gridCol w="306367">
                  <a:extLst>
                    <a:ext uri="{9D8B030D-6E8A-4147-A177-3AD203B41FA5}">
                      <a16:colId xmlns:a16="http://schemas.microsoft.com/office/drawing/2014/main" val="2746191519"/>
                    </a:ext>
                  </a:extLst>
                </a:gridCol>
                <a:gridCol w="306367">
                  <a:extLst>
                    <a:ext uri="{9D8B030D-6E8A-4147-A177-3AD203B41FA5}">
                      <a16:colId xmlns:a16="http://schemas.microsoft.com/office/drawing/2014/main" val="3985988754"/>
                    </a:ext>
                  </a:extLst>
                </a:gridCol>
                <a:gridCol w="306367">
                  <a:extLst>
                    <a:ext uri="{9D8B030D-6E8A-4147-A177-3AD203B41FA5}">
                      <a16:colId xmlns:a16="http://schemas.microsoft.com/office/drawing/2014/main" val="96821405"/>
                    </a:ext>
                  </a:extLst>
                </a:gridCol>
                <a:gridCol w="306367">
                  <a:extLst>
                    <a:ext uri="{9D8B030D-6E8A-4147-A177-3AD203B41FA5}">
                      <a16:colId xmlns:a16="http://schemas.microsoft.com/office/drawing/2014/main" val="3532817737"/>
                    </a:ext>
                  </a:extLst>
                </a:gridCol>
                <a:gridCol w="306367">
                  <a:extLst>
                    <a:ext uri="{9D8B030D-6E8A-4147-A177-3AD203B41FA5}">
                      <a16:colId xmlns:a16="http://schemas.microsoft.com/office/drawing/2014/main" val="1963182236"/>
                    </a:ext>
                  </a:extLst>
                </a:gridCol>
                <a:gridCol w="306367">
                  <a:extLst>
                    <a:ext uri="{9D8B030D-6E8A-4147-A177-3AD203B41FA5}">
                      <a16:colId xmlns:a16="http://schemas.microsoft.com/office/drawing/2014/main" val="488407308"/>
                    </a:ext>
                  </a:extLst>
                </a:gridCol>
              </a:tblGrid>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80894680"/>
                  </a:ext>
                </a:extLst>
              </a:tr>
              <a:tr h="82032">
                <a:tc gridSpan="4">
                  <a:txBody>
                    <a:bodyPr/>
                    <a:lstStyle/>
                    <a:p>
                      <a:pPr algn="l" fontAlgn="b"/>
                      <a:r>
                        <a:rPr lang="en-US" sz="500" u="none" strike="noStrike">
                          <a:effectLst/>
                        </a:rPr>
                        <a:t>Table S11. Cancer Plasma Deconvolution</a:t>
                      </a:r>
                      <a:endParaRPr lang="en-US" sz="500" b="0" i="0" u="none" strike="noStrike">
                        <a:solidFill>
                          <a:srgbClr val="000000"/>
                        </a:solidFill>
                        <a:effectLst/>
                        <a:latin typeface="Calibri" panose="020F0502020204030204" pitchFamily="34" charset="0"/>
                      </a:endParaRPr>
                    </a:p>
                  </a:txBody>
                  <a:tcPr marL="2259" marR="2259" marT="225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Colon</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Lung</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OTH</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WBC</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448652735"/>
                  </a:ext>
                </a:extLst>
              </a:tr>
              <a:tr h="82032">
                <a:tc>
                  <a:txBody>
                    <a:bodyPr/>
                    <a:lstStyle/>
                    <a:p>
                      <a:pPr algn="l" fontAlgn="b"/>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CT</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NT</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OTH</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WBC</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0.000299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0.009051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0.160797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0.829853</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260728246"/>
                  </a:ext>
                </a:extLst>
              </a:tr>
              <a:tr h="82032">
                <a:tc>
                  <a:txBody>
                    <a:bodyPr/>
                    <a:lstStyle/>
                    <a:p>
                      <a:pPr algn="l" fontAlgn="b"/>
                      <a:r>
                        <a:rPr lang="en-US" sz="500" u="none" strike="noStrike">
                          <a:effectLst/>
                        </a:rPr>
                        <a:t>CCP1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0.156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0.011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0.047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0.786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0.011348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0.147975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0.840677</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89470997"/>
                  </a:ext>
                </a:extLst>
              </a:tr>
              <a:tr h="82032">
                <a:tc>
                  <a:txBody>
                    <a:bodyPr/>
                    <a:lstStyle/>
                    <a:p>
                      <a:pPr algn="l" fontAlgn="b"/>
                      <a:r>
                        <a:rPr lang="en-US" sz="500" u="none" strike="noStrike">
                          <a:effectLst/>
                        </a:rPr>
                        <a:t>CCP2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0.101318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0.0473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0.851382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0.012542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0.162681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0.824777</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471900348"/>
                  </a:ext>
                </a:extLst>
              </a:tr>
              <a:tr h="82032">
                <a:tc>
                  <a:txBody>
                    <a:bodyPr/>
                    <a:lstStyle/>
                    <a:p>
                      <a:pPr algn="l" fontAlgn="b"/>
                      <a:r>
                        <a:rPr lang="en-US" sz="500" u="none" strike="noStrike">
                          <a:effectLst/>
                        </a:rPr>
                        <a:t>CCP3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0.09514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0.020343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0.07447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0.810047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0.017943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0.157548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0.824509</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825199984"/>
                  </a:ext>
                </a:extLst>
              </a:tr>
              <a:tr h="82032">
                <a:tc>
                  <a:txBody>
                    <a:bodyPr/>
                    <a:lstStyle/>
                    <a:p>
                      <a:pPr algn="l" fontAlgn="b"/>
                      <a:r>
                        <a:rPr lang="en-US" sz="500" u="none" strike="noStrike">
                          <a:effectLst/>
                        </a:rPr>
                        <a:t>CCP4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0.114513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0.105486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0.00122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0.028097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0.177648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0.793035</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171525454"/>
                  </a:ext>
                </a:extLst>
              </a:tr>
              <a:tr h="82032">
                <a:tc>
                  <a:txBody>
                    <a:bodyPr/>
                    <a:lstStyle/>
                    <a:p>
                      <a:pPr algn="l" fontAlgn="b"/>
                      <a:r>
                        <a:rPr lang="en-US" sz="500" u="none" strike="noStrike">
                          <a:effectLst/>
                        </a:rPr>
                        <a:t>CCP5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0.118086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0.131292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0.750622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0.012509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0.037376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0.126947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0.823168</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768253709"/>
                  </a:ext>
                </a:extLst>
              </a:tr>
              <a:tr h="82032">
                <a:tc>
                  <a:txBody>
                    <a:bodyPr/>
                    <a:lstStyle/>
                    <a:p>
                      <a:pPr algn="l" fontAlgn="b"/>
                      <a:r>
                        <a:rPr lang="en-US" sz="500" u="none" strike="noStrike">
                          <a:effectLst/>
                        </a:rPr>
                        <a:t>CCP6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0.106938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0.017583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0.020518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0.854961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0.003946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0.033444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0.14943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0.81318</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878892069"/>
                  </a:ext>
                </a:extLst>
              </a:tr>
              <a:tr h="82032">
                <a:tc>
                  <a:txBody>
                    <a:bodyPr/>
                    <a:lstStyle/>
                    <a:p>
                      <a:pPr algn="l" fontAlgn="b"/>
                      <a:r>
                        <a:rPr lang="en-US" sz="500" u="none" strike="noStrike">
                          <a:effectLst/>
                        </a:rPr>
                        <a:t>CCP7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0.093753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0.07298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0.833267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0.002157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0.029981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0.125915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0.841947</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88970463"/>
                  </a:ext>
                </a:extLst>
              </a:tr>
              <a:tr h="82032">
                <a:tc>
                  <a:txBody>
                    <a:bodyPr/>
                    <a:lstStyle/>
                    <a:p>
                      <a:pPr algn="l" fontAlgn="b"/>
                      <a:r>
                        <a:rPr lang="en-US" sz="500" u="none" strike="noStrike">
                          <a:effectLst/>
                        </a:rPr>
                        <a:t>CCP8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0.12744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0.056464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0.000186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0.81591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0.055325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0.111004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0.833671</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83458185"/>
                  </a:ext>
                </a:extLst>
              </a:tr>
              <a:tr h="82032">
                <a:tc>
                  <a:txBody>
                    <a:bodyPr/>
                    <a:lstStyle/>
                    <a:p>
                      <a:pPr algn="l" fontAlgn="b"/>
                      <a:r>
                        <a:rPr lang="en-US" sz="500" u="none" strike="noStrike">
                          <a:effectLst/>
                        </a:rPr>
                        <a:t>CCP9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0.117737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0.080136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0.802127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NCP10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0.034937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0.149739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0.815324</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509917809"/>
                  </a:ext>
                </a:extLst>
              </a:tr>
              <a:tr h="82032">
                <a:tc>
                  <a:txBody>
                    <a:bodyPr/>
                    <a:lstStyle/>
                    <a:p>
                      <a:pPr algn="l" fontAlgn="b"/>
                      <a:r>
                        <a:rPr lang="en-US" sz="500" u="none" strike="noStrike">
                          <a:effectLst/>
                        </a:rPr>
                        <a:t>CCP10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0.0909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0.032272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0.061139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0.815689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NCP11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0.031129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0.117083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0.851787</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101390688"/>
                  </a:ext>
                </a:extLst>
              </a:tr>
              <a:tr h="82032">
                <a:tc>
                  <a:txBody>
                    <a:bodyPr/>
                    <a:lstStyle/>
                    <a:p>
                      <a:pPr algn="l" fontAlgn="b"/>
                      <a:r>
                        <a:rPr lang="en-US" sz="500" u="none" strike="noStrike">
                          <a:effectLst/>
                        </a:rPr>
                        <a:t>CCP11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0.145032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0.024552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0.065953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0.764463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NCP12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0.002481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0.001181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0.172156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0.824181</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4023618562"/>
                  </a:ext>
                </a:extLst>
              </a:tr>
              <a:tr h="82032">
                <a:tc>
                  <a:txBody>
                    <a:bodyPr/>
                    <a:lstStyle/>
                    <a:p>
                      <a:pPr algn="l" fontAlgn="b"/>
                      <a:r>
                        <a:rPr lang="en-US" sz="500" u="none" strike="noStrike">
                          <a:effectLst/>
                        </a:rPr>
                        <a:t>CCP12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0.113154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0.078066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0.063019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0.745762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NCP13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0.191455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0.808545</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86795007"/>
                  </a:ext>
                </a:extLst>
              </a:tr>
              <a:tr h="82032">
                <a:tc>
                  <a:txBody>
                    <a:bodyPr/>
                    <a:lstStyle/>
                    <a:p>
                      <a:pPr algn="l" fontAlgn="b"/>
                      <a:r>
                        <a:rPr lang="en-US" sz="500" u="none" strike="noStrike">
                          <a:effectLst/>
                        </a:rPr>
                        <a:t>CCP13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0.10812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0.075067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0.816812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NCP14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0.049849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0.116485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0.833666</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77076030"/>
                  </a:ext>
                </a:extLst>
              </a:tr>
              <a:tr h="82032">
                <a:tc>
                  <a:txBody>
                    <a:bodyPr/>
                    <a:lstStyle/>
                    <a:p>
                      <a:pPr algn="l" fontAlgn="b"/>
                      <a:r>
                        <a:rPr lang="en-US" sz="500" u="none" strike="noStrike">
                          <a:effectLst/>
                        </a:rPr>
                        <a:t>CCP14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0.103221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0.031599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0.044646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0.820534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NCP15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0.042156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0.141327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0.816517</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590490325"/>
                  </a:ext>
                </a:extLst>
              </a:tr>
              <a:tr h="82032">
                <a:tc>
                  <a:txBody>
                    <a:bodyPr/>
                    <a:lstStyle/>
                    <a:p>
                      <a:pPr algn="l" fontAlgn="b"/>
                      <a:r>
                        <a:rPr lang="en-US" sz="500" u="none" strike="noStrike">
                          <a:effectLst/>
                        </a:rPr>
                        <a:t>CCP15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0.160714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0.097619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0.741667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NCP16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0.06013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0.099209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0.84066</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319603422"/>
                  </a:ext>
                </a:extLst>
              </a:tr>
              <a:tr h="82032">
                <a:tc>
                  <a:txBody>
                    <a:bodyPr/>
                    <a:lstStyle/>
                    <a:p>
                      <a:pPr algn="l" fontAlgn="b"/>
                      <a:r>
                        <a:rPr lang="en-US" sz="500" u="none" strike="noStrike">
                          <a:effectLst/>
                        </a:rPr>
                        <a:t>CCP16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0.067909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0.041737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0.039871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0.850483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NCP17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0.069211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0.09524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0.835549</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74031714"/>
                  </a:ext>
                </a:extLst>
              </a:tr>
              <a:tr h="82032">
                <a:tc>
                  <a:txBody>
                    <a:bodyPr/>
                    <a:lstStyle/>
                    <a:p>
                      <a:pPr algn="l" fontAlgn="b"/>
                      <a:r>
                        <a:rPr lang="en-US" sz="500" u="none" strike="noStrike">
                          <a:effectLst/>
                        </a:rPr>
                        <a:t>CCP17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0.109355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0.119726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0.770918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NCP18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0.061499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0.144136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0.794365</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899465565"/>
                  </a:ext>
                </a:extLst>
              </a:tr>
              <a:tr h="82032">
                <a:tc>
                  <a:txBody>
                    <a:bodyPr/>
                    <a:lstStyle/>
                    <a:p>
                      <a:pPr algn="l" fontAlgn="b"/>
                      <a:r>
                        <a:rPr lang="en-US" sz="500" u="none" strike="noStrike">
                          <a:effectLst/>
                        </a:rPr>
                        <a:t>CCP18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0.169864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0.114632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0.715504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NCP19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0.025733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0.188651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0.785616</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160965304"/>
                  </a:ext>
                </a:extLst>
              </a:tr>
              <a:tr h="82032">
                <a:tc>
                  <a:txBody>
                    <a:bodyPr/>
                    <a:lstStyle/>
                    <a:p>
                      <a:pPr algn="l" fontAlgn="b"/>
                      <a:r>
                        <a:rPr lang="en-US" sz="500" u="none" strike="noStrike">
                          <a:effectLst/>
                        </a:rPr>
                        <a:t>CCP19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0.152813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0.092793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0.754393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NCP20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0.007806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0.002157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0.159631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0.830406</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4113140458"/>
                  </a:ext>
                </a:extLst>
              </a:tr>
              <a:tr h="82032">
                <a:tc>
                  <a:txBody>
                    <a:bodyPr/>
                    <a:lstStyle/>
                    <a:p>
                      <a:pPr algn="l" fontAlgn="b"/>
                      <a:r>
                        <a:rPr lang="en-US" sz="500" u="none" strike="noStrike">
                          <a:effectLst/>
                        </a:rPr>
                        <a:t>CCP20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0.133774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0.056837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0.045054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0.764335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NCP21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0.04029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0.129751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0.82996</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81799663"/>
                  </a:ext>
                </a:extLst>
              </a:tr>
              <a:tr h="82032">
                <a:tc>
                  <a:txBody>
                    <a:bodyPr/>
                    <a:lstStyle/>
                    <a:p>
                      <a:pPr algn="l" fontAlgn="b"/>
                      <a:r>
                        <a:rPr lang="en-US" sz="500" u="none" strike="noStrike">
                          <a:effectLst/>
                        </a:rPr>
                        <a:t>CCP21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0.105171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0.006578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0.037212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0.851039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NCP22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0.004386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0.02347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0.123382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0.848762</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26872854"/>
                  </a:ext>
                </a:extLst>
              </a:tr>
              <a:tr h="82032">
                <a:tc>
                  <a:txBody>
                    <a:bodyPr/>
                    <a:lstStyle/>
                    <a:p>
                      <a:pPr algn="l" fontAlgn="b"/>
                      <a:r>
                        <a:rPr lang="en-US" sz="500" u="none" strike="noStrike">
                          <a:effectLst/>
                        </a:rPr>
                        <a:t>CCP22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0.109252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0.038071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0.852677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NCP23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0.057738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0.136248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0.806014</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024644211"/>
                  </a:ext>
                </a:extLst>
              </a:tr>
              <a:tr h="82032">
                <a:tc>
                  <a:txBody>
                    <a:bodyPr/>
                    <a:lstStyle/>
                    <a:p>
                      <a:pPr algn="l" fontAlgn="b"/>
                      <a:r>
                        <a:rPr lang="en-US" sz="500" u="none" strike="noStrike">
                          <a:effectLst/>
                        </a:rPr>
                        <a:t>CCP23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0.098423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0.042737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0.052824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0.806015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NCP24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0.029427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0.023662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0.101996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0.844916</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220664793"/>
                  </a:ext>
                </a:extLst>
              </a:tr>
              <a:tr h="82032">
                <a:tc>
                  <a:txBody>
                    <a:bodyPr/>
                    <a:lstStyle/>
                    <a:p>
                      <a:pPr algn="l" fontAlgn="b"/>
                      <a:r>
                        <a:rPr lang="en-US" sz="500" u="none" strike="noStrike">
                          <a:effectLst/>
                        </a:rPr>
                        <a:t>CCP24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0.179759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0.155509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0.664731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NCP25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0.016603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0.093656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0.044048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0.845692</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744153081"/>
                  </a:ext>
                </a:extLst>
              </a:tr>
              <a:tr h="82032">
                <a:tc>
                  <a:txBody>
                    <a:bodyPr/>
                    <a:lstStyle/>
                    <a:p>
                      <a:pPr algn="l" fontAlgn="b"/>
                      <a:r>
                        <a:rPr lang="en-US" sz="500" u="none" strike="noStrike">
                          <a:effectLst/>
                        </a:rPr>
                        <a:t>CCP25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0.110174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0.025844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0.066247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0.797735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NCP26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9.70E-05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0.060501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0.125153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0.814249</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96483134"/>
                  </a:ext>
                </a:extLst>
              </a:tr>
              <a:tr h="82032">
                <a:tc>
                  <a:txBody>
                    <a:bodyPr/>
                    <a:lstStyle/>
                    <a:p>
                      <a:pPr algn="l" fontAlgn="b"/>
                      <a:r>
                        <a:rPr lang="en-US" sz="500" u="none" strike="noStrike">
                          <a:effectLst/>
                        </a:rPr>
                        <a:t>CCP26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0.109956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0.022764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0.86728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NCP27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0.026392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0.121015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0.852592</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792284139"/>
                  </a:ext>
                </a:extLst>
              </a:tr>
              <a:tr h="82032">
                <a:tc>
                  <a:txBody>
                    <a:bodyPr/>
                    <a:lstStyle/>
                    <a:p>
                      <a:pPr algn="l" fontAlgn="b"/>
                      <a:r>
                        <a:rPr lang="en-US" sz="500" u="none" strike="noStrike">
                          <a:effectLst/>
                        </a:rPr>
                        <a:t>CCP27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0.109848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0.024416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0.022427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0.84331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NCP28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0.020678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0.171934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0.807388</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788248589"/>
                  </a:ext>
                </a:extLst>
              </a:tr>
              <a:tr h="82806">
                <a:tc>
                  <a:txBody>
                    <a:bodyPr/>
                    <a:lstStyle/>
                    <a:p>
                      <a:pPr algn="l" fontAlgn="b"/>
                      <a:r>
                        <a:rPr lang="en-US" sz="500" u="none" strike="noStrike">
                          <a:effectLst/>
                        </a:rPr>
                        <a:t>CCP28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0.09708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0.070976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0.831944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NCP29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0.045627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0.123116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0.831257</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262022145"/>
                  </a:ext>
                </a:extLst>
              </a:tr>
              <a:tr h="82032">
                <a:tc>
                  <a:txBody>
                    <a:bodyPr/>
                    <a:lstStyle/>
                    <a:p>
                      <a:pPr algn="l" fontAlgn="b"/>
                      <a:r>
                        <a:rPr lang="en-US" sz="500" u="none" strike="noStrike">
                          <a:effectLst/>
                        </a:rPr>
                        <a:t>CCP29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0.16275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0.033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0.104234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0.700017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NCP30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0.019531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0.133183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0.847285</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759916863"/>
                  </a:ext>
                </a:extLst>
              </a:tr>
              <a:tr h="82032">
                <a:tc>
                  <a:txBody>
                    <a:bodyPr/>
                    <a:lstStyle/>
                    <a:p>
                      <a:pPr algn="l" fontAlgn="b"/>
                      <a:r>
                        <a:rPr lang="en-US" sz="500" u="none" strike="noStrike">
                          <a:effectLst/>
                        </a:rPr>
                        <a:t>CCP30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0.099947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0.018666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0.043677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0.83771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NCP31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0.054216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0.120861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0.824923</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914532337"/>
                  </a:ext>
                </a:extLst>
              </a:tr>
              <a:tr h="82032">
                <a:tc>
                  <a:txBody>
                    <a:bodyPr/>
                    <a:lstStyle/>
                    <a:p>
                      <a:pPr algn="l" fontAlgn="b"/>
                      <a:r>
                        <a:rPr lang="en-US" sz="500" u="none" strike="noStrike">
                          <a:effectLst/>
                        </a:rPr>
                        <a:t>LCP1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0.152045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0.043941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0.804014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NCP32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0.021957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0.017245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0.127622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0.833176</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612376954"/>
                  </a:ext>
                </a:extLst>
              </a:tr>
              <a:tr h="82032">
                <a:tc>
                  <a:txBody>
                    <a:bodyPr/>
                    <a:lstStyle/>
                    <a:p>
                      <a:pPr algn="l" fontAlgn="b"/>
                      <a:r>
                        <a:rPr lang="en-US" sz="500" u="none" strike="noStrike">
                          <a:effectLst/>
                        </a:rPr>
                        <a:t>LCP2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0.215712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0.020221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0.764068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NCP33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0.008211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0.164766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0.827024</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593441438"/>
                  </a:ext>
                </a:extLst>
              </a:tr>
              <a:tr h="82032">
                <a:tc>
                  <a:txBody>
                    <a:bodyPr/>
                    <a:lstStyle/>
                    <a:p>
                      <a:pPr algn="l" fontAlgn="b"/>
                      <a:r>
                        <a:rPr lang="en-US" sz="500" u="none" strike="noStrike">
                          <a:effectLst/>
                        </a:rPr>
                        <a:t>LCP3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0.081784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0.015275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0.902941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NCP34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0.017127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0.155479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0.827394</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406052942"/>
                  </a:ext>
                </a:extLst>
              </a:tr>
              <a:tr h="82032">
                <a:tc>
                  <a:txBody>
                    <a:bodyPr/>
                    <a:lstStyle/>
                    <a:p>
                      <a:pPr algn="l" fontAlgn="b"/>
                      <a:r>
                        <a:rPr lang="en-US" sz="500" u="none" strike="noStrike">
                          <a:effectLst/>
                        </a:rPr>
                        <a:t>LCP4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0.109816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0.890184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NCP35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0.021272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0.01907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0.115557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0.844101</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413534873"/>
                  </a:ext>
                </a:extLst>
              </a:tr>
              <a:tr h="82032">
                <a:tc>
                  <a:txBody>
                    <a:bodyPr/>
                    <a:lstStyle/>
                    <a:p>
                      <a:pPr algn="l" fontAlgn="b"/>
                      <a:r>
                        <a:rPr lang="en-US" sz="500" u="none" strike="noStrike">
                          <a:effectLst/>
                        </a:rPr>
                        <a:t>LCP5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0.135007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0.864993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NCP36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0.001602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0.025849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0.125516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0.847032</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005932025"/>
                  </a:ext>
                </a:extLst>
              </a:tr>
              <a:tr h="82032">
                <a:tc>
                  <a:txBody>
                    <a:bodyPr/>
                    <a:lstStyle/>
                    <a:p>
                      <a:pPr algn="l" fontAlgn="b"/>
                      <a:r>
                        <a:rPr lang="en-US" sz="500" u="none" strike="noStrike">
                          <a:effectLst/>
                        </a:rPr>
                        <a:t>LCP6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0.102382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0.897618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NCP37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0.064372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0.113106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0.822521</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022378852"/>
                  </a:ext>
                </a:extLst>
              </a:tr>
              <a:tr h="82032">
                <a:tc>
                  <a:txBody>
                    <a:bodyPr/>
                    <a:lstStyle/>
                    <a:p>
                      <a:pPr algn="l" fontAlgn="b"/>
                      <a:r>
                        <a:rPr lang="en-US" sz="500" u="none" strike="noStrike">
                          <a:effectLst/>
                        </a:rPr>
                        <a:t>LCP7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0.10873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0.051526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0.839745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NCP38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0.011363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0.147278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0.841359</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729175670"/>
                  </a:ext>
                </a:extLst>
              </a:tr>
              <a:tr h="82032">
                <a:tc>
                  <a:txBody>
                    <a:bodyPr/>
                    <a:lstStyle/>
                    <a:p>
                      <a:pPr algn="l" fontAlgn="b"/>
                      <a:r>
                        <a:rPr lang="en-US" sz="500" u="none" strike="noStrike">
                          <a:effectLst/>
                        </a:rPr>
                        <a:t>LCP8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0.06987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0.030949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0.899181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NCP39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0.020479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0.170401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0.80912</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641320611"/>
                  </a:ext>
                </a:extLst>
              </a:tr>
              <a:tr h="82032">
                <a:tc>
                  <a:txBody>
                    <a:bodyPr/>
                    <a:lstStyle/>
                    <a:p>
                      <a:pPr algn="l" fontAlgn="b"/>
                      <a:r>
                        <a:rPr lang="en-US" sz="500" u="none" strike="noStrike">
                          <a:effectLst/>
                        </a:rPr>
                        <a:t>LCP9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0.145335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0.854665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NCP40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0.016798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0.157236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0.825967</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568120694"/>
                  </a:ext>
                </a:extLst>
              </a:tr>
              <a:tr h="82032">
                <a:tc>
                  <a:txBody>
                    <a:bodyPr/>
                    <a:lstStyle/>
                    <a:p>
                      <a:pPr algn="l" fontAlgn="b"/>
                      <a:r>
                        <a:rPr lang="en-US" sz="500" u="none" strike="noStrike">
                          <a:effectLst/>
                        </a:rPr>
                        <a:t>LCP10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0.383997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0.251289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0.364714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NCP41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0.030803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0.114024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0.855172</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441862428"/>
                  </a:ext>
                </a:extLst>
              </a:tr>
              <a:tr h="82032">
                <a:tc>
                  <a:txBody>
                    <a:bodyPr/>
                    <a:lstStyle/>
                    <a:p>
                      <a:pPr algn="l" fontAlgn="b"/>
                      <a:r>
                        <a:rPr lang="en-US" sz="500" u="none" strike="noStrike">
                          <a:effectLst/>
                        </a:rPr>
                        <a:t>LCP11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0.098682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0.901318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NCP42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0.00498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0.018906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0.147318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0.828795</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837018534"/>
                  </a:ext>
                </a:extLst>
              </a:tr>
              <a:tr h="82032">
                <a:tc>
                  <a:txBody>
                    <a:bodyPr/>
                    <a:lstStyle/>
                    <a:p>
                      <a:pPr algn="l" fontAlgn="b"/>
                      <a:r>
                        <a:rPr lang="en-US" sz="500" u="none" strike="noStrike">
                          <a:effectLst/>
                        </a:rPr>
                        <a:t>LCP12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0.079596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0.920404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NCP43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0.201592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0.798408</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960612470"/>
                  </a:ext>
                </a:extLst>
              </a:tr>
              <a:tr h="82032">
                <a:tc>
                  <a:txBody>
                    <a:bodyPr/>
                    <a:lstStyle/>
                    <a:p>
                      <a:pPr algn="l" fontAlgn="b"/>
                      <a:r>
                        <a:rPr lang="en-US" sz="500" u="none" strike="noStrike">
                          <a:effectLst/>
                        </a:rPr>
                        <a:t>LCP13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0.385277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0.23389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0.380833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NCP44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0.001482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0.013943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0.164356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0.820219</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414556338"/>
                  </a:ext>
                </a:extLst>
              </a:tr>
              <a:tr h="82032">
                <a:tc>
                  <a:txBody>
                    <a:bodyPr/>
                    <a:lstStyle/>
                    <a:p>
                      <a:pPr algn="l" fontAlgn="b"/>
                      <a:r>
                        <a:rPr lang="en-US" sz="500" u="none" strike="noStrike">
                          <a:effectLst/>
                        </a:rPr>
                        <a:t>LCP14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0.18993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0.81007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NCP45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0.014767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0.161157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0.824076</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227345138"/>
                  </a:ext>
                </a:extLst>
              </a:tr>
              <a:tr h="82032">
                <a:tc>
                  <a:txBody>
                    <a:bodyPr/>
                    <a:lstStyle/>
                    <a:p>
                      <a:pPr algn="l" fontAlgn="b"/>
                      <a:r>
                        <a:rPr lang="en-US" sz="500" u="none" strike="noStrike">
                          <a:effectLst/>
                        </a:rPr>
                        <a:t>LCP15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0.099735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0.900265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NCP46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0.042468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0.131619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0.825913</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425012571"/>
                  </a:ext>
                </a:extLst>
              </a:tr>
              <a:tr h="82032">
                <a:tc>
                  <a:txBody>
                    <a:bodyPr/>
                    <a:lstStyle/>
                    <a:p>
                      <a:pPr algn="l" fontAlgn="b"/>
                      <a:r>
                        <a:rPr lang="en-US" sz="500" u="none" strike="noStrike">
                          <a:effectLst/>
                        </a:rPr>
                        <a:t>LCP16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0.107667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0.892333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NCP47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0.033287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0.019399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0.104494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0.84282</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284113377"/>
                  </a:ext>
                </a:extLst>
              </a:tr>
              <a:tr h="82032">
                <a:tc>
                  <a:txBody>
                    <a:bodyPr/>
                    <a:lstStyle/>
                    <a:p>
                      <a:pPr algn="l" fontAlgn="b"/>
                      <a:r>
                        <a:rPr lang="en-US" sz="500" u="none" strike="noStrike">
                          <a:effectLst/>
                        </a:rPr>
                        <a:t>LCP17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0.526444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0.202769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0.270786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NCP48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0.00857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0.036213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0.157113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0.798103</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662031042"/>
                  </a:ext>
                </a:extLst>
              </a:tr>
              <a:tr h="82032">
                <a:tc>
                  <a:txBody>
                    <a:bodyPr/>
                    <a:lstStyle/>
                    <a:p>
                      <a:pPr algn="l" fontAlgn="b"/>
                      <a:r>
                        <a:rPr lang="en-US" sz="500" u="none" strike="noStrike">
                          <a:effectLst/>
                        </a:rPr>
                        <a:t>LCP18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0.194906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0.054351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0.750743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NCP49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0.003027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0.008889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0.167576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0.820507</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828325072"/>
                  </a:ext>
                </a:extLst>
              </a:tr>
              <a:tr h="82032">
                <a:tc>
                  <a:txBody>
                    <a:bodyPr/>
                    <a:lstStyle/>
                    <a:p>
                      <a:pPr algn="l" fontAlgn="b"/>
                      <a:r>
                        <a:rPr lang="en-US" sz="500" u="none" strike="noStrike">
                          <a:effectLst/>
                        </a:rPr>
                        <a:t>LCP19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0.04868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0.029544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0.921777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NCP50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0.198914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0.801086</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732028275"/>
                  </a:ext>
                </a:extLst>
              </a:tr>
              <a:tr h="82032">
                <a:tc>
                  <a:txBody>
                    <a:bodyPr/>
                    <a:lstStyle/>
                    <a:p>
                      <a:pPr algn="l" fontAlgn="b"/>
                      <a:r>
                        <a:rPr lang="en-US" sz="500" u="none" strike="noStrike">
                          <a:effectLst/>
                        </a:rPr>
                        <a:t>LCP20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0.166245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0.002114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0.831641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NCP51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0.041585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0.1556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0.802815</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037685976"/>
                  </a:ext>
                </a:extLst>
              </a:tr>
              <a:tr h="82032">
                <a:tc>
                  <a:txBody>
                    <a:bodyPr/>
                    <a:lstStyle/>
                    <a:p>
                      <a:pPr algn="l" fontAlgn="b"/>
                      <a:r>
                        <a:rPr lang="en-US" sz="500" u="none" strike="noStrike">
                          <a:effectLst/>
                        </a:rPr>
                        <a:t>LCP21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0.049884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0.950116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NCP52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0.005675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0.191224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0.803101</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997089298"/>
                  </a:ext>
                </a:extLst>
              </a:tr>
              <a:tr h="82032">
                <a:tc>
                  <a:txBody>
                    <a:bodyPr/>
                    <a:lstStyle/>
                    <a:p>
                      <a:pPr algn="l" fontAlgn="b"/>
                      <a:r>
                        <a:rPr lang="en-US" sz="500" u="none" strike="noStrike">
                          <a:effectLst/>
                        </a:rPr>
                        <a:t>LCP22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0.09612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0.90388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NCP53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0.01574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0.055379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0.07698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0.8519</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921027613"/>
                  </a:ext>
                </a:extLst>
              </a:tr>
              <a:tr h="82032">
                <a:tc>
                  <a:txBody>
                    <a:bodyPr/>
                    <a:lstStyle/>
                    <a:p>
                      <a:pPr algn="l" fontAlgn="b"/>
                      <a:r>
                        <a:rPr lang="en-US" sz="500" u="none" strike="noStrike">
                          <a:effectLst/>
                        </a:rPr>
                        <a:t>LCP23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0.140871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0.859129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NCP54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0.015988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0.058077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0.104839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0.821096</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941294174"/>
                  </a:ext>
                </a:extLst>
              </a:tr>
              <a:tr h="82032">
                <a:tc>
                  <a:txBody>
                    <a:bodyPr/>
                    <a:lstStyle/>
                    <a:p>
                      <a:pPr algn="l" fontAlgn="b"/>
                      <a:r>
                        <a:rPr lang="en-US" sz="500" u="none" strike="noStrike">
                          <a:effectLst/>
                        </a:rPr>
                        <a:t>LCP24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0.038633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0.961367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NCP55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0.005166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0.086709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0.096492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0.811633</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573731567"/>
                  </a:ext>
                </a:extLst>
              </a:tr>
              <a:tr h="82032">
                <a:tc>
                  <a:txBody>
                    <a:bodyPr/>
                    <a:lstStyle/>
                    <a:p>
                      <a:pPr algn="l" fontAlgn="b"/>
                      <a:r>
                        <a:rPr lang="en-US" sz="500" u="none" strike="noStrike">
                          <a:effectLst/>
                        </a:rPr>
                        <a:t>LCP25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0.114141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0.885859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NCP56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0.013356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0.143296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0.843349</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32786459"/>
                  </a:ext>
                </a:extLst>
              </a:tr>
              <a:tr h="82032">
                <a:tc>
                  <a:txBody>
                    <a:bodyPr/>
                    <a:lstStyle/>
                    <a:p>
                      <a:pPr algn="l" fontAlgn="b"/>
                      <a:r>
                        <a:rPr lang="en-US" sz="500" u="none" strike="noStrike">
                          <a:effectLst/>
                        </a:rPr>
                        <a:t>LCP26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0.063869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0.936131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NCP57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0.029193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0.154803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0.816004</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519798931"/>
                  </a:ext>
                </a:extLst>
              </a:tr>
              <a:tr h="82032">
                <a:tc>
                  <a:txBody>
                    <a:bodyPr/>
                    <a:lstStyle/>
                    <a:p>
                      <a:pPr algn="l" fontAlgn="b"/>
                      <a:r>
                        <a:rPr lang="en-US" sz="500" u="none" strike="noStrike">
                          <a:effectLst/>
                        </a:rPr>
                        <a:t>LCP27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0.196825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0.008038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0.795137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NCP58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0.00472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0.014726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0.161228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0.819327</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814939161"/>
                  </a:ext>
                </a:extLst>
              </a:tr>
              <a:tr h="82032">
                <a:tc>
                  <a:txBody>
                    <a:bodyPr/>
                    <a:lstStyle/>
                    <a:p>
                      <a:pPr algn="l" fontAlgn="b"/>
                      <a:r>
                        <a:rPr lang="en-US" sz="500" u="none" strike="noStrike">
                          <a:effectLst/>
                        </a:rPr>
                        <a:t>LCP28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0.082136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0.917864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NCP59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0.016494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0.010656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0.121701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0.851148</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661693997"/>
                  </a:ext>
                </a:extLst>
              </a:tr>
              <a:tr h="82032">
                <a:tc>
                  <a:txBody>
                    <a:bodyPr/>
                    <a:lstStyle/>
                    <a:p>
                      <a:pPr algn="l" fontAlgn="b"/>
                      <a:r>
                        <a:rPr lang="en-US" sz="500" u="none" strike="noStrike">
                          <a:effectLst/>
                        </a:rPr>
                        <a:t>LCP29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0.387845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0.211878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0.400277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NCP60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0.01112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0.18321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0.805671</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255938872"/>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NCP61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0.006222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0.022681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0.123699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0.847398</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4153890063"/>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NCP62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0.061595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0.098229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0.840175</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224843637"/>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NCP63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0.019789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0.063774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0.078423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0.838013</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4230691165"/>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NCP64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0.013552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0.021351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0.138421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0.826676</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903291919"/>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NCP65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0.024036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0.1446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0.831364</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568582179"/>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NCP66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0.027873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0.146905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0.825221</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479089144"/>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NCP67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1.62E-05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0.177936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0.822048</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591812517"/>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NCP68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0.048557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0.128172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0.823271</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882657232"/>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NCP69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0.05592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0.139934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0.804146</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704310846"/>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NCP70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0.006353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0.039205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0.124993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0.82945</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719381217"/>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NCP71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0.004737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0.03768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0.130591</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0.826993</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100053018"/>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NCP72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0.009139</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0.161162</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0.8297</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06741446"/>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NCP73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0.000406</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0.182565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0.817029</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1429822729"/>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NCP74</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0.179058</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0.820942</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865869574"/>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r>
                        <a:rPr lang="en-US" sz="500" u="none" strike="noStrike">
                          <a:effectLst/>
                        </a:rPr>
                        <a:t>NCP75</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0.027333</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0.136567</a:t>
                      </a:r>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r" fontAlgn="b"/>
                      <a:r>
                        <a:rPr lang="en-US" sz="500" u="none" strike="noStrike">
                          <a:effectLst/>
                        </a:rPr>
                        <a:t>0.8361</a:t>
                      </a:r>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125906909"/>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3622645832"/>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253547428"/>
                  </a:ext>
                </a:extLst>
              </a:tr>
              <a:tr h="82032">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2259" marR="2259" marT="2259" marB="0" anchor="b"/>
                </a:tc>
                <a:tc>
                  <a:txBody>
                    <a:bodyPr/>
                    <a:lstStyle/>
                    <a:p>
                      <a:pPr algn="l" fontAlgn="b"/>
                      <a:endParaRPr lang="en-US" sz="500" b="0" i="0" u="none" strike="noStrike" dirty="0">
                        <a:solidFill>
                          <a:srgbClr val="000000"/>
                        </a:solidFill>
                        <a:effectLst/>
                        <a:latin typeface="Calibri" panose="020F0502020204030204" pitchFamily="34" charset="0"/>
                      </a:endParaRPr>
                    </a:p>
                  </a:txBody>
                  <a:tcPr marL="2259" marR="2259" marT="2259" marB="0" anchor="b"/>
                </a:tc>
                <a:extLst>
                  <a:ext uri="{0D108BD9-81ED-4DB2-BD59-A6C34878D82A}">
                    <a16:rowId xmlns:a16="http://schemas.microsoft.com/office/drawing/2014/main" val="475306"/>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118272"/>
            <a:ext cx="6690940" cy="2453853"/>
          </a:xfrm>
          <a:prstGeom prst="rect">
            <a:avLst/>
          </a:prstGeom>
        </p:spPr>
      </p:pic>
      <p:sp>
        <p:nvSpPr>
          <p:cNvPr id="4" name="Rectangle 1"/>
          <p:cNvSpPr>
            <a:spLocks noChangeArrowheads="1"/>
          </p:cNvSpPr>
          <p:nvPr/>
        </p:nvSpPr>
        <p:spPr bwMode="auto">
          <a:xfrm>
            <a:off x="4572000" y="585981"/>
            <a:ext cx="6146800" cy="330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Next we sought to quantify the tumor load based on the</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 deconvolution analysis to the cancer plasma by non-negative decomposition with quadratic programming</a:t>
            </a:r>
            <a:r>
              <a:rPr kumimoji="0" lang="en-US" altLang="en-US" sz="1000" b="0" i="0" u="none" strike="noStrike" cap="none" normalizeH="0" baseline="0" dirty="0">
                <a:ln>
                  <a:noFill/>
                </a:ln>
                <a:solidFill>
                  <a:srgbClr val="00000A"/>
                </a:solidFill>
                <a:effectLst/>
                <a:latin typeface="Arial" panose="020B0604020202020204" pitchFamily="34" charset="0"/>
                <a:ea typeface="宋体" panose="02010600030101010101" pitchFamily="2" charset="-122"/>
                <a:cs typeface="Calibri" panose="020F0502020204030204" pitchFamily="34" charset="0"/>
              </a:rPr>
              <a:t> </a:t>
            </a:r>
            <a:r>
              <a:rPr kumimoji="0" lang="en-US" altLang="en-US" sz="1000" b="0" i="0" u="sng" strike="noStrike" cap="none" normalizeH="0" baseline="0" dirty="0">
                <a:ln>
                  <a:noFill/>
                </a:ln>
                <a:solidFill>
                  <a:srgbClr val="008080"/>
                </a:solidFill>
                <a:effectLst/>
                <a:latin typeface="Arial" panose="020B0604020202020204" pitchFamily="34" charset="0"/>
                <a:ea typeface="宋体" panose="02010600030101010101" pitchFamily="2" charset="-122"/>
                <a:cs typeface="Calibri" panose="020F0502020204030204" pitchFamily="34" charset="0"/>
              </a:rPr>
              <a:t>in plasma.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sng" strike="noStrike" cap="none" normalizeH="0" baseline="0" dirty="0">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By comparison of the HMH of cancer plasma based on matched tumor-plasma samples, we would infer the composition of cancer plasma quantitatively. </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We estimated that a predominant fraction, </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79.9</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 (95% CI:0.</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764</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-0</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.835</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 </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in the cancer plasma were contributed by white blood cells, which </a:t>
            </a:r>
            <a:r>
              <a:rPr kumimoji="0" lang="en-US" altLang="en-US" sz="1100" b="0" i="0" u="sng" strike="noStrike" cap="none" normalizeH="0" baseline="0" dirty="0" err="1">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is</a:t>
            </a:r>
            <a:r>
              <a:rPr kumimoji="0" lang="en-US" altLang="en-US" sz="1100" b="0" i="0" u="sng" strike="noStrike" cap="none" normalizeH="0" baseline="0" dirty="0" err="1">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WB</a:t>
            </a:r>
            <a:r>
              <a:rPr kumimoji="0" lang="en-US" altLang="en-US" sz="1100" b="0" i="0" u="sng" strike="noStrike" cap="none" normalizeH="0" baseline="0" dirty="0">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 and </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 consistent with the levels reported in a recent study based on lower-coverage whole genome bisulfite sequencing (69.4%)</a:t>
            </a:r>
            <a:r>
              <a:rPr kumimoji="0" lang="en-US" altLang="en-US" sz="1100" b="0" i="0" u="none" strike="noStrike" cap="none" normalizeH="0" baseline="3000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hlinkClick r:id="rId3" tooltip="Sun, 2015 #724"/>
              </a:rPr>
              <a:t>16</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  </a:t>
            </a:r>
            <a:r>
              <a:rPr kumimoji="0" lang="en-US" altLang="en-US" sz="1100" b="0" i="0" u="sng" strike="noStrike" cap="none" normalizeH="0" baseline="0" dirty="0" err="1">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t</a:t>
            </a:r>
            <a:r>
              <a:rPr kumimoji="0" lang="en-US" altLang="en-US" sz="1100" b="0" i="0" u="none" strike="noStrike" cap="none" normalizeH="0" baseline="0" dirty="0" err="1">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P</a:t>
            </a:r>
            <a:r>
              <a:rPr kumimoji="0" lang="en-US" altLang="en-US" sz="1100" b="0" i="0" u="sng" strike="noStrike" cap="none" normalizeH="0" baseline="0" dirty="0" err="1">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rimary</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 tumor and </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normal </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tissue-of-origin </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contributes </a:t>
            </a:r>
            <a:r>
              <a:rPr kumimoji="0" lang="en-US" altLang="en-US" sz="1100" b="0" i="0" u="sng" strike="noStrike" cap="none" normalizeH="0" baseline="0" dirty="0">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with the contribution </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at the level of 1</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1.9</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 (95% CI: </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9.3</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%-1</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4.6</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 and </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3.1</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 (95% CI:</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2.1</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4.1</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a:t>
            </a:r>
            <a:r>
              <a:rPr kumimoji="0" lang="en-US" altLang="en-US" sz="1100" b="0" i="0" u="sng" strike="noStrike" cap="none" normalizeH="0" baseline="0" dirty="0">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 respectively</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 </a:t>
            </a:r>
            <a:r>
              <a:rPr kumimoji="0" lang="en-US" altLang="en-US" sz="1100" b="0" i="0" u="sng" strike="noStrike" cap="none" normalizeH="0" baseline="0" dirty="0">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 We found this contribution were quite similar with the estimation based on Kun Sun’s study (69.4%)</a:t>
            </a:r>
            <a:r>
              <a:rPr kumimoji="0" lang="en-US" altLang="en-US" sz="1100" b="0" i="0" u="sng" strike="noStrike" cap="none" normalizeH="0" baseline="3000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hlinkClick r:id="rId4" tooltip="Sun, 2015 #724"/>
              </a:rPr>
              <a:t>15</a:t>
            </a:r>
            <a:r>
              <a:rPr kumimoji="0" lang="en-US" altLang="en-US" sz="1100" b="0" i="0" u="sng" strike="noStrike" cap="none" normalizeH="0" baseline="0" dirty="0">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  Similar way, </a:t>
            </a:r>
            <a:r>
              <a:rPr kumimoji="0" lang="en-US" altLang="en-US" sz="1100" b="0" i="0" u="sng" strike="noStrike" cap="none" normalizeH="0" baseline="0" dirty="0" err="1">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we</a:t>
            </a:r>
            <a:r>
              <a:rPr kumimoji="0" lang="en-US" altLang="en-US" sz="1100" b="0" i="0" u="sng" strike="noStrike" cap="none" normalizeH="0" baseline="0" dirty="0" err="1">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We</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 also applied the similar analysis to the xx normal plasma samples, and </a:t>
            </a:r>
            <a:r>
              <a:rPr kumimoji="0" lang="en-US" altLang="en-US" sz="1100" b="0" i="0" u="sng" strike="noStrike" cap="none" normalizeH="0" baseline="0" dirty="0">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can be </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estimated that the contribution </a:t>
            </a:r>
            <a:r>
              <a:rPr kumimoji="0" lang="en-US" altLang="en-US" sz="1100" b="0" i="0" u="sng" strike="noStrike" cap="none" normalizeH="0" baseline="0" dirty="0">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of the component from WB to normal plasma was about </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by white blood cells is </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82.6</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 (95% CI: </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82.2%-82.9%</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 while 1.68</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 (95CI: 1.34%-2.01%)</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 were confidently assigned to </a:t>
            </a:r>
            <a:r>
              <a:rPr kumimoji="0" lang="en-US" altLang="en-US" sz="1100" b="0" i="0" u="none" strike="noStrike" cap="none" normalizeH="0" baseline="0" dirty="0">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the </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normal </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solid </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tissue</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s</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 (lung and colon)</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 Therefore, circulating cell-free DNA contains a relatively stable fraction of molecules released from </a:t>
            </a:r>
            <a:r>
              <a:rPr kumimoji="0" lang="en-US" altLang="en-US" sz="1100" b="0" i="0" u="none" strike="noStrike" cap="none" normalizeH="0" baseline="0" dirty="0">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 contribution is about 6.9% which is nearby the situation in cancer plasma indicating the degree of the DNA releasing from the </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various </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normal tissue</a:t>
            </a:r>
            <a:r>
              <a:rPr kumimoji="0" lang="en-US" altLang="en-US" sz="1100" b="0"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s, whereas in cancer patient tumor cells released DNA molecules that can be more abundant than normal tissues </a:t>
            </a:r>
            <a:r>
              <a:rPr kumimoji="0" lang="en-US" altLang="en-US" sz="1100" b="0" i="0" u="none" strike="noStrike" cap="none" normalizeH="0" baseline="0" dirty="0">
                <a:ln>
                  <a:noFill/>
                </a:ln>
                <a:solidFill>
                  <a:srgbClr val="FF0000"/>
                </a:solidFill>
                <a:effectLst/>
                <a:latin typeface="Arial" panose="020B0604020202020204" pitchFamily="34" charset="0"/>
                <a:ea typeface="Arial" panose="020B0604020202020204" pitchFamily="34" charset="0"/>
                <a:cs typeface="Calibri" panose="020F0502020204030204" pitchFamily="34" charset="0"/>
              </a:rPr>
              <a:t> is stable and count for a small proportion in the total cell-free circulating DNA </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a:t>
            </a:r>
            <a:r>
              <a:rPr kumimoji="0" lang="en-US" altLang="en-US" sz="1100" b="1" i="0" u="sng" strike="noStrike" cap="none" normalizeH="0" baseline="0" dirty="0">
                <a:ln>
                  <a:noFill/>
                </a:ln>
                <a:solidFill>
                  <a:srgbClr val="008080"/>
                </a:solidFill>
                <a:effectLst/>
                <a:latin typeface="Arial" panose="020B0604020202020204" pitchFamily="34" charset="0"/>
                <a:ea typeface="Arial" panose="020B0604020202020204" pitchFamily="34" charset="0"/>
                <a:cs typeface="Calibri" panose="020F0502020204030204" pitchFamily="34" charset="0"/>
              </a:rPr>
              <a:t>Supp. Table </a:t>
            </a:r>
            <a:r>
              <a:rPr kumimoji="0" lang="en-US" altLang="en-US" sz="1100" b="1"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5,6</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543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14908" r="12996" b="16006"/>
          <a:stretch/>
        </p:blipFill>
        <p:spPr>
          <a:xfrm>
            <a:off x="2218716" y="719639"/>
            <a:ext cx="2701589" cy="3040621"/>
          </a:xfrm>
          <a:prstGeom prst="rect">
            <a:avLst/>
          </a:prstGeom>
        </p:spPr>
      </p:pic>
      <p:pic>
        <p:nvPicPr>
          <p:cNvPr id="5" name="Picture 4"/>
          <p:cNvPicPr>
            <a:picLocks noChangeAspect="1"/>
          </p:cNvPicPr>
          <p:nvPr/>
        </p:nvPicPr>
        <p:blipFill>
          <a:blip r:embed="rId4"/>
          <a:stretch>
            <a:fillRect/>
          </a:stretch>
        </p:blipFill>
        <p:spPr>
          <a:xfrm>
            <a:off x="5935854" y="752596"/>
            <a:ext cx="2880768" cy="2974706"/>
          </a:xfrm>
          <a:prstGeom prst="rect">
            <a:avLst/>
          </a:prstGeom>
        </p:spPr>
      </p:pic>
      <p:pic>
        <p:nvPicPr>
          <p:cNvPr id="6" name="Picture 5"/>
          <p:cNvPicPr>
            <a:picLocks noChangeAspect="1"/>
          </p:cNvPicPr>
          <p:nvPr/>
        </p:nvPicPr>
        <p:blipFill>
          <a:blip r:embed="rId5"/>
          <a:stretch>
            <a:fillRect/>
          </a:stretch>
        </p:blipFill>
        <p:spPr>
          <a:xfrm>
            <a:off x="2414507" y="3727301"/>
            <a:ext cx="2853636" cy="3051576"/>
          </a:xfrm>
          <a:prstGeom prst="rect">
            <a:avLst/>
          </a:prstGeom>
        </p:spPr>
      </p:pic>
      <p:sp>
        <p:nvSpPr>
          <p:cNvPr id="7" name="Rectangle 6"/>
          <p:cNvSpPr/>
          <p:nvPr/>
        </p:nvSpPr>
        <p:spPr>
          <a:xfrm>
            <a:off x="2218716" y="218471"/>
            <a:ext cx="7434279" cy="369332"/>
          </a:xfrm>
          <a:prstGeom prst="rect">
            <a:avLst/>
          </a:prstGeom>
        </p:spPr>
        <p:txBody>
          <a:bodyPr wrap="none">
            <a:spAutoFit/>
          </a:bodyPr>
          <a:lstStyle/>
          <a:p>
            <a:r>
              <a:rPr lang="en-US" altLang="zh-CN" dirty="0"/>
              <a:t>Simulation 1. 20 </a:t>
            </a:r>
            <a:r>
              <a:rPr lang="en-US" altLang="zh-CN" dirty="0" err="1"/>
              <a:t>tsMHL</a:t>
            </a:r>
            <a:r>
              <a:rPr lang="en-US" altLang="zh-CN" dirty="0"/>
              <a:t> for 11 tissues with normal distribution (2 component)</a:t>
            </a:r>
            <a:endParaRPr lang="en-US" dirty="0"/>
          </a:p>
        </p:txBody>
      </p:sp>
      <p:sp>
        <p:nvSpPr>
          <p:cNvPr id="8" name="TextBox 7"/>
          <p:cNvSpPr txBox="1"/>
          <p:nvPr/>
        </p:nvSpPr>
        <p:spPr>
          <a:xfrm>
            <a:off x="5874639" y="3892095"/>
            <a:ext cx="5883965" cy="2585323"/>
          </a:xfrm>
          <a:prstGeom prst="rect">
            <a:avLst/>
          </a:prstGeom>
          <a:noFill/>
        </p:spPr>
        <p:txBody>
          <a:bodyPr wrap="square" rtlCol="0">
            <a:spAutoFit/>
          </a:bodyPr>
          <a:lstStyle/>
          <a:p>
            <a:r>
              <a:rPr lang="en-US" altLang="zh-CN" dirty="0" err="1"/>
              <a:t>Decovolution</a:t>
            </a:r>
            <a:r>
              <a:rPr lang="en-US" altLang="zh-CN" dirty="0"/>
              <a:t> mixture by 2 component with gradient</a:t>
            </a:r>
          </a:p>
          <a:p>
            <a:endParaRPr lang="en-US" altLang="zh-CN" dirty="0"/>
          </a:p>
          <a:p>
            <a:r>
              <a:rPr lang="en-US" altLang="zh-CN" dirty="0"/>
              <a:t>Logit transform data preprocessing. </a:t>
            </a:r>
          </a:p>
          <a:p>
            <a:endParaRPr lang="en-US" altLang="zh-CN" dirty="0"/>
          </a:p>
          <a:p>
            <a:r>
              <a:rPr lang="en-US" altLang="zh-CN" dirty="0"/>
              <a:t>11 tissue, 20 tissue specific MHL for each tissue.</a:t>
            </a:r>
          </a:p>
          <a:p>
            <a:r>
              <a:rPr lang="en-US" altLang="zh-CN" dirty="0"/>
              <a:t>Mixture cancer primary tissue with WB</a:t>
            </a:r>
          </a:p>
          <a:p>
            <a:endParaRPr lang="en-US" altLang="zh-CN" dirty="0"/>
          </a:p>
          <a:p>
            <a:r>
              <a:rPr lang="en-US" altLang="zh-CN" dirty="0"/>
              <a:t>R-</a:t>
            </a:r>
            <a:r>
              <a:rPr lang="en-US" altLang="zh-CN" dirty="0" err="1"/>
              <a:t>sequre</a:t>
            </a:r>
            <a:r>
              <a:rPr lang="en-US" altLang="zh-CN" dirty="0"/>
              <a:t>=0.99</a:t>
            </a:r>
          </a:p>
          <a:p>
            <a:r>
              <a:rPr lang="en-US" dirty="0"/>
              <a:t>Abs(error) &lt; 1.5%</a:t>
            </a:r>
          </a:p>
        </p:txBody>
      </p:sp>
    </p:spTree>
    <p:extLst>
      <p:ext uri="{BB962C8B-B14F-4D97-AF65-F5344CB8AC3E}">
        <p14:creationId xmlns:p14="http://schemas.microsoft.com/office/powerpoint/2010/main" val="2457827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58780" y="381964"/>
            <a:ext cx="5758692" cy="369332"/>
          </a:xfrm>
          <a:prstGeom prst="rect">
            <a:avLst/>
          </a:prstGeom>
          <a:noFill/>
        </p:spPr>
        <p:txBody>
          <a:bodyPr wrap="none" rtlCol="0">
            <a:spAutoFit/>
          </a:bodyPr>
          <a:lstStyle/>
          <a:p>
            <a:r>
              <a:rPr lang="en-US" altLang="zh-CN" dirty="0"/>
              <a:t>Mixture of CCT and WBC by the proportion from 0% to 50%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561" y="1057914"/>
            <a:ext cx="3248442" cy="228777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775442926"/>
              </p:ext>
            </p:extLst>
          </p:nvPr>
        </p:nvGraphicFramePr>
        <p:xfrm>
          <a:off x="3853482" y="987431"/>
          <a:ext cx="7628603" cy="2277665"/>
        </p:xfrm>
        <a:graphic>
          <a:graphicData uri="http://schemas.openxmlformats.org/drawingml/2006/table">
            <a:tbl>
              <a:tblPr/>
              <a:tblGrid>
                <a:gridCol w="698878">
                  <a:extLst>
                    <a:ext uri="{9D8B030D-6E8A-4147-A177-3AD203B41FA5}">
                      <a16:colId xmlns:a16="http://schemas.microsoft.com/office/drawing/2014/main" val="2297144946"/>
                    </a:ext>
                  </a:extLst>
                </a:gridCol>
                <a:gridCol w="629975">
                  <a:extLst>
                    <a:ext uri="{9D8B030D-6E8A-4147-A177-3AD203B41FA5}">
                      <a16:colId xmlns:a16="http://schemas.microsoft.com/office/drawing/2014/main" val="3396230156"/>
                    </a:ext>
                  </a:extLst>
                </a:gridCol>
                <a:gridCol w="629975">
                  <a:extLst>
                    <a:ext uri="{9D8B030D-6E8A-4147-A177-3AD203B41FA5}">
                      <a16:colId xmlns:a16="http://schemas.microsoft.com/office/drawing/2014/main" val="3955248143"/>
                    </a:ext>
                  </a:extLst>
                </a:gridCol>
                <a:gridCol w="629975">
                  <a:extLst>
                    <a:ext uri="{9D8B030D-6E8A-4147-A177-3AD203B41FA5}">
                      <a16:colId xmlns:a16="http://schemas.microsoft.com/office/drawing/2014/main" val="1137246973"/>
                    </a:ext>
                  </a:extLst>
                </a:gridCol>
                <a:gridCol w="629975">
                  <a:extLst>
                    <a:ext uri="{9D8B030D-6E8A-4147-A177-3AD203B41FA5}">
                      <a16:colId xmlns:a16="http://schemas.microsoft.com/office/drawing/2014/main" val="420989876"/>
                    </a:ext>
                  </a:extLst>
                </a:gridCol>
                <a:gridCol w="629975">
                  <a:extLst>
                    <a:ext uri="{9D8B030D-6E8A-4147-A177-3AD203B41FA5}">
                      <a16:colId xmlns:a16="http://schemas.microsoft.com/office/drawing/2014/main" val="522857557"/>
                    </a:ext>
                  </a:extLst>
                </a:gridCol>
                <a:gridCol w="629975">
                  <a:extLst>
                    <a:ext uri="{9D8B030D-6E8A-4147-A177-3AD203B41FA5}">
                      <a16:colId xmlns:a16="http://schemas.microsoft.com/office/drawing/2014/main" val="1553791365"/>
                    </a:ext>
                  </a:extLst>
                </a:gridCol>
                <a:gridCol w="629975">
                  <a:extLst>
                    <a:ext uri="{9D8B030D-6E8A-4147-A177-3AD203B41FA5}">
                      <a16:colId xmlns:a16="http://schemas.microsoft.com/office/drawing/2014/main" val="2708564273"/>
                    </a:ext>
                  </a:extLst>
                </a:gridCol>
                <a:gridCol w="629975">
                  <a:extLst>
                    <a:ext uri="{9D8B030D-6E8A-4147-A177-3AD203B41FA5}">
                      <a16:colId xmlns:a16="http://schemas.microsoft.com/office/drawing/2014/main" val="1671783284"/>
                    </a:ext>
                  </a:extLst>
                </a:gridCol>
                <a:gridCol w="629975">
                  <a:extLst>
                    <a:ext uri="{9D8B030D-6E8A-4147-A177-3AD203B41FA5}">
                      <a16:colId xmlns:a16="http://schemas.microsoft.com/office/drawing/2014/main" val="870944297"/>
                    </a:ext>
                  </a:extLst>
                </a:gridCol>
                <a:gridCol w="629975">
                  <a:extLst>
                    <a:ext uri="{9D8B030D-6E8A-4147-A177-3AD203B41FA5}">
                      <a16:colId xmlns:a16="http://schemas.microsoft.com/office/drawing/2014/main" val="1397971454"/>
                    </a:ext>
                  </a:extLst>
                </a:gridCol>
                <a:gridCol w="629975">
                  <a:extLst>
                    <a:ext uri="{9D8B030D-6E8A-4147-A177-3AD203B41FA5}">
                      <a16:colId xmlns:a16="http://schemas.microsoft.com/office/drawing/2014/main" val="4156175828"/>
                    </a:ext>
                  </a:extLst>
                </a:gridCol>
              </a:tblGrid>
              <a:tr h="32024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Brain</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CCT</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Colon</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Esophagus</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Heart</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Intestine</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Kidney</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Liver</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Lung</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Stomach</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WBC</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46857"/>
                  </a:ext>
                </a:extLst>
              </a:tr>
              <a:tr h="176928">
                <a:tc>
                  <a:txBody>
                    <a:bodyPr/>
                    <a:lstStyle/>
                    <a:p>
                      <a:pPr algn="l" fontAlgn="b"/>
                      <a:r>
                        <a:rPr lang="en-US" sz="1100" b="0" i="0" u="none" strike="noStrike">
                          <a:solidFill>
                            <a:srgbClr val="000000"/>
                          </a:solidFill>
                          <a:effectLst/>
                          <a:latin typeface="Calibri" panose="020F0502020204030204" pitchFamily="34" charset="0"/>
                        </a:rPr>
                        <a:t>CCTmix.0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0.019847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0.011495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0.000164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0.021862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0.007032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0.0097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0.003031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0.926869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485305205"/>
                  </a:ext>
                </a:extLst>
              </a:tr>
              <a:tr h="176928">
                <a:tc>
                  <a:txBody>
                    <a:bodyPr/>
                    <a:lstStyle/>
                    <a:p>
                      <a:pPr algn="l" fontAlgn="b"/>
                      <a:r>
                        <a:rPr lang="en-US" sz="1100" b="0" i="0" u="none" strike="noStrike">
                          <a:solidFill>
                            <a:srgbClr val="000000"/>
                          </a:solidFill>
                          <a:effectLst/>
                          <a:latin typeface="Calibri" panose="020F0502020204030204" pitchFamily="34" charset="0"/>
                        </a:rPr>
                        <a:t>CCTmix.1</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0.030354</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0.014651</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0.023453</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0.006483</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0.006344</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0.918714</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3296741346"/>
                  </a:ext>
                </a:extLst>
              </a:tr>
              <a:tr h="176928">
                <a:tc>
                  <a:txBody>
                    <a:bodyPr/>
                    <a:lstStyle/>
                    <a:p>
                      <a:pPr algn="l" fontAlgn="b"/>
                      <a:r>
                        <a:rPr lang="en-US" sz="1100" b="0" i="0" u="none" strike="noStrike">
                          <a:solidFill>
                            <a:srgbClr val="000000"/>
                          </a:solidFill>
                          <a:effectLst/>
                          <a:latin typeface="Calibri" panose="020F0502020204030204" pitchFamily="34" charset="0"/>
                        </a:rPr>
                        <a:t>CCTmix.5</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0.071204</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0.034579</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0.032769</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0.027641</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0.00907</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0.824737</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3660849502"/>
                  </a:ext>
                </a:extLst>
              </a:tr>
              <a:tr h="176928">
                <a:tc>
                  <a:txBody>
                    <a:bodyPr/>
                    <a:lstStyle/>
                    <a:p>
                      <a:pPr algn="l" fontAlgn="b"/>
                      <a:r>
                        <a:rPr lang="en-US" sz="1100" b="0" i="0" u="none" strike="noStrike">
                          <a:solidFill>
                            <a:srgbClr val="000000"/>
                          </a:solidFill>
                          <a:effectLst/>
                          <a:latin typeface="Calibri" panose="020F0502020204030204" pitchFamily="34" charset="0"/>
                        </a:rPr>
                        <a:t>CCTmix.10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0.116327</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0.060918</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0.045788</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0.004902</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0.0391</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0.023757</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0.008719</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0.006389</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0.6941</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2398105011"/>
                  </a:ext>
                </a:extLst>
              </a:tr>
              <a:tr h="176928">
                <a:tc>
                  <a:txBody>
                    <a:bodyPr/>
                    <a:lstStyle/>
                    <a:p>
                      <a:pPr algn="l" fontAlgn="b"/>
                      <a:r>
                        <a:rPr lang="en-US" sz="1100" b="0" i="0" u="none" strike="noStrike">
                          <a:solidFill>
                            <a:srgbClr val="000000"/>
                          </a:solidFill>
                          <a:effectLst/>
                          <a:latin typeface="Calibri" panose="020F0502020204030204" pitchFamily="34" charset="0"/>
                        </a:rPr>
                        <a:t>CCTmix.15</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0.001929</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dirty="0">
                          <a:solidFill>
                            <a:srgbClr val="000000"/>
                          </a:solidFill>
                          <a:effectLst/>
                          <a:latin typeface="Calibri" panose="020F0502020204030204" pitchFamily="34" charset="0"/>
                        </a:rPr>
                        <a:t>0.160146</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0.073312</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0.059103</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0.012127</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0.043394</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0.031295</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0.003667</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0.015585</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0.01961</a:t>
                      </a:r>
                    </a:p>
                  </a:txBody>
                  <a:tcPr marL="9525" marR="9525" marT="9525"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0.579832</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1691711816"/>
                  </a:ext>
                </a:extLst>
              </a:tr>
              <a:tr h="185775">
                <a:tc>
                  <a:txBody>
                    <a:bodyPr/>
                    <a:lstStyle/>
                    <a:p>
                      <a:pPr algn="l" fontAlgn="b"/>
                      <a:r>
                        <a:rPr lang="en-US" sz="1100" b="0" i="0" u="none" strike="noStrike">
                          <a:solidFill>
                            <a:srgbClr val="000000"/>
                          </a:solidFill>
                          <a:effectLst/>
                          <a:latin typeface="Calibri" panose="020F0502020204030204" pitchFamily="34" charset="0"/>
                        </a:rPr>
                        <a:t>CCTmix.20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0.020154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0.174151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0.091476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0.07485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0.015248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0.053728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0.041442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0.00821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0.018976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0.026839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0.474925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92706994"/>
                  </a:ext>
                </a:extLst>
              </a:tr>
              <a:tr h="176928">
                <a:tc>
                  <a:txBody>
                    <a:bodyPr/>
                    <a:lstStyle/>
                    <a:p>
                      <a:pPr algn="l" fontAlgn="b"/>
                      <a:r>
                        <a:rPr lang="en-US" sz="1100" b="0" i="0" u="none" strike="noStrike">
                          <a:solidFill>
                            <a:srgbClr val="000000"/>
                          </a:solidFill>
                          <a:effectLst/>
                          <a:latin typeface="Calibri" panose="020F0502020204030204" pitchFamily="34" charset="0"/>
                        </a:rPr>
                        <a:t>CCTmix.25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0.024133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0.203669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0.087981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0.078829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0.018679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0.061681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0.047911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0.017024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0.021328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0.034985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0.403779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45985835"/>
                  </a:ext>
                </a:extLst>
              </a:tr>
              <a:tr h="176928">
                <a:tc>
                  <a:txBody>
                    <a:bodyPr/>
                    <a:lstStyle/>
                    <a:p>
                      <a:pPr algn="l" fontAlgn="b"/>
                      <a:r>
                        <a:rPr lang="en-US" sz="1100" b="0" i="0" u="none" strike="noStrike">
                          <a:solidFill>
                            <a:srgbClr val="000000"/>
                          </a:solidFill>
                          <a:effectLst/>
                          <a:latin typeface="Calibri" panose="020F0502020204030204" pitchFamily="34" charset="0"/>
                        </a:rPr>
                        <a:t>CCTmix.30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0.028711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0.221089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0.106627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0.082556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0.024361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0.063544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0.047391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0.0146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0.035694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0.043022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0.332405</a:t>
                      </a:r>
                    </a:p>
                  </a:txBody>
                  <a:tcPr marL="9525" marR="9525" marT="9525" marB="0" anchor="b">
                    <a:lnL>
                      <a:noFill/>
                    </a:lnL>
                    <a:lnR>
                      <a:noFill/>
                    </a:lnR>
                    <a:lnT>
                      <a:noFill/>
                    </a:lnT>
                    <a:lnB>
                      <a:noFill/>
                    </a:lnB>
                  </a:tcPr>
                </a:tc>
                <a:extLst>
                  <a:ext uri="{0D108BD9-81ED-4DB2-BD59-A6C34878D82A}">
                    <a16:rowId xmlns:a16="http://schemas.microsoft.com/office/drawing/2014/main" val="2470513093"/>
                  </a:ext>
                </a:extLst>
              </a:tr>
              <a:tr h="176928">
                <a:tc>
                  <a:txBody>
                    <a:bodyPr/>
                    <a:lstStyle/>
                    <a:p>
                      <a:pPr algn="l" fontAlgn="b"/>
                      <a:r>
                        <a:rPr lang="en-US" sz="1100" b="0" i="0" u="none" strike="noStrike">
                          <a:solidFill>
                            <a:srgbClr val="000000"/>
                          </a:solidFill>
                          <a:effectLst/>
                          <a:latin typeface="Calibri" panose="020F0502020204030204" pitchFamily="34" charset="0"/>
                        </a:rPr>
                        <a:t>CCTmix.35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0.036967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0.227267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0.09886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0.086374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0.029415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0.071413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0.059522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0.022456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0.028891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0.051819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0.287017</a:t>
                      </a:r>
                    </a:p>
                  </a:txBody>
                  <a:tcPr marL="9525" marR="9525" marT="9525" marB="0" anchor="b">
                    <a:lnL>
                      <a:noFill/>
                    </a:lnL>
                    <a:lnR>
                      <a:noFill/>
                    </a:lnR>
                    <a:lnT>
                      <a:noFill/>
                    </a:lnT>
                    <a:lnB>
                      <a:noFill/>
                    </a:lnB>
                  </a:tcPr>
                </a:tc>
                <a:extLst>
                  <a:ext uri="{0D108BD9-81ED-4DB2-BD59-A6C34878D82A}">
                    <a16:rowId xmlns:a16="http://schemas.microsoft.com/office/drawing/2014/main" val="1257743750"/>
                  </a:ext>
                </a:extLst>
              </a:tr>
              <a:tr h="176928">
                <a:tc>
                  <a:txBody>
                    <a:bodyPr/>
                    <a:lstStyle/>
                    <a:p>
                      <a:pPr algn="l" fontAlgn="b"/>
                      <a:r>
                        <a:rPr lang="en-US" sz="1100" b="0" i="0" u="none" strike="noStrike">
                          <a:solidFill>
                            <a:srgbClr val="000000"/>
                          </a:solidFill>
                          <a:effectLst/>
                          <a:latin typeface="Calibri" panose="020F0502020204030204" pitchFamily="34" charset="0"/>
                        </a:rPr>
                        <a:t>CCTmix.45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0.035043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0.252815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0.113377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0.092535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0.027757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0.075837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0.061302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0.025137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0.035481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0.063062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0.217653</a:t>
                      </a:r>
                    </a:p>
                  </a:txBody>
                  <a:tcPr marL="9525" marR="9525" marT="9525" marB="0" anchor="b">
                    <a:lnL>
                      <a:noFill/>
                    </a:lnL>
                    <a:lnR>
                      <a:noFill/>
                    </a:lnR>
                    <a:lnT>
                      <a:noFill/>
                    </a:lnT>
                    <a:lnB>
                      <a:noFill/>
                    </a:lnB>
                  </a:tcPr>
                </a:tc>
                <a:extLst>
                  <a:ext uri="{0D108BD9-81ED-4DB2-BD59-A6C34878D82A}">
                    <a16:rowId xmlns:a16="http://schemas.microsoft.com/office/drawing/2014/main" val="1174916965"/>
                  </a:ext>
                </a:extLst>
              </a:tr>
              <a:tr h="165005">
                <a:tc>
                  <a:txBody>
                    <a:bodyPr/>
                    <a:lstStyle/>
                    <a:p>
                      <a:pPr algn="l" fontAlgn="b"/>
                      <a:r>
                        <a:rPr lang="en-US" sz="1100" b="0" i="0" u="none" strike="noStrike">
                          <a:solidFill>
                            <a:srgbClr val="000000"/>
                          </a:solidFill>
                          <a:effectLst/>
                          <a:latin typeface="Calibri" panose="020F0502020204030204" pitchFamily="34" charset="0"/>
                        </a:rPr>
                        <a:t>CCTmix.50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0.043872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0.263035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0.11649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0.088508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0.033814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0.077051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0.069519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0.026246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0.035367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0.058523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0.187574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648534"/>
                  </a:ext>
                </a:extLst>
              </a:tr>
            </a:tbl>
          </a:graphicData>
        </a:graphic>
      </p:graphicFrame>
    </p:spTree>
    <p:extLst>
      <p:ext uri="{BB962C8B-B14F-4D97-AF65-F5344CB8AC3E}">
        <p14:creationId xmlns:p14="http://schemas.microsoft.com/office/powerpoint/2010/main" val="1536310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378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760" y="615600"/>
            <a:ext cx="11826240" cy="4524315"/>
          </a:xfrm>
          <a:prstGeom prst="rect">
            <a:avLst/>
          </a:prstGeom>
        </p:spPr>
        <p:txBody>
          <a:bodyPr wrap="square">
            <a:spAutoFit/>
          </a:bodyPr>
          <a:lstStyle/>
          <a:p>
            <a:r>
              <a:rPr lang="en-US" b="1" dirty="0"/>
              <a:t>Conclusion</a:t>
            </a:r>
          </a:p>
          <a:p>
            <a:endParaRPr lang="en-US" dirty="0">
              <a:solidFill>
                <a:srgbClr val="FF0000"/>
              </a:solidFill>
            </a:endParaRPr>
          </a:p>
          <a:p>
            <a:endParaRPr lang="en-US" dirty="0">
              <a:solidFill>
                <a:srgbClr val="FF0000"/>
              </a:solidFill>
            </a:endParaRPr>
          </a:p>
          <a:p>
            <a:r>
              <a:rPr lang="en-US" dirty="0">
                <a:solidFill>
                  <a:srgbClr val="FF0000"/>
                </a:solidFill>
              </a:rPr>
              <a:t>We try to decomposition of cancer circulating plasma by WBC, primary normal and cancer tissues, we found the WBC were the predominant contributor with ~80% while primary cancer tissue and primary normal tissue contribute  9-11% and 2-5% which is not quite similar between different cancers. </a:t>
            </a:r>
          </a:p>
          <a:p>
            <a:endParaRPr lang="en-US" dirty="0">
              <a:solidFill>
                <a:srgbClr val="FF0000"/>
              </a:solidFill>
            </a:endParaRPr>
          </a:p>
          <a:p>
            <a:endParaRPr lang="en-US" dirty="0">
              <a:solidFill>
                <a:srgbClr val="FF0000"/>
              </a:solidFill>
            </a:endParaRPr>
          </a:p>
          <a:p>
            <a:r>
              <a:rPr lang="en-US" b="1" dirty="0"/>
              <a:t>Discussion</a:t>
            </a:r>
          </a:p>
          <a:p>
            <a:endParaRPr lang="en-US" dirty="0">
              <a:solidFill>
                <a:srgbClr val="FF0000"/>
              </a:solidFill>
            </a:endParaRPr>
          </a:p>
          <a:p>
            <a:r>
              <a:rPr lang="en-US" dirty="0">
                <a:solidFill>
                  <a:srgbClr val="FF0000"/>
                </a:solidFill>
              </a:rPr>
              <a:t>When we do reference based deconvolution (different tissues), collinearity problem will cause some bias. This problem does occur in  blood deconvolution by difference B and T cells since they are more pure. </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656915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72144" y="218471"/>
            <a:ext cx="3480850" cy="3722576"/>
          </a:xfrm>
          <a:prstGeom prst="rect">
            <a:avLst/>
          </a:prstGeom>
        </p:spPr>
      </p:pic>
      <p:sp>
        <p:nvSpPr>
          <p:cNvPr id="3" name="Rectangle 2"/>
          <p:cNvSpPr/>
          <p:nvPr/>
        </p:nvSpPr>
        <p:spPr>
          <a:xfrm>
            <a:off x="2218716" y="218471"/>
            <a:ext cx="7434279" cy="369332"/>
          </a:xfrm>
          <a:prstGeom prst="rect">
            <a:avLst/>
          </a:prstGeom>
        </p:spPr>
        <p:txBody>
          <a:bodyPr wrap="none">
            <a:spAutoFit/>
          </a:bodyPr>
          <a:lstStyle/>
          <a:p>
            <a:r>
              <a:rPr lang="en-US" altLang="zh-CN" dirty="0"/>
              <a:t>Simulation 1. 20 </a:t>
            </a:r>
            <a:r>
              <a:rPr lang="en-US" altLang="zh-CN" dirty="0" err="1"/>
              <a:t>tsMHL</a:t>
            </a:r>
            <a:r>
              <a:rPr lang="en-US" altLang="zh-CN" dirty="0"/>
              <a:t> for 11 tissues with normal distribution (3 component)</a:t>
            </a:r>
            <a:endParaRPr lang="en-US" dirty="0"/>
          </a:p>
        </p:txBody>
      </p:sp>
      <p:pic>
        <p:nvPicPr>
          <p:cNvPr id="4" name="Picture 3"/>
          <p:cNvPicPr>
            <a:picLocks noChangeAspect="1"/>
          </p:cNvPicPr>
          <p:nvPr/>
        </p:nvPicPr>
        <p:blipFill rotWithShape="1">
          <a:blip r:embed="rId3"/>
          <a:srcRect t="14908" r="12996" b="16006"/>
          <a:stretch/>
        </p:blipFill>
        <p:spPr>
          <a:xfrm>
            <a:off x="3183174" y="777664"/>
            <a:ext cx="2701589" cy="3040621"/>
          </a:xfrm>
          <a:prstGeom prst="rect">
            <a:avLst/>
          </a:prstGeom>
        </p:spPr>
      </p:pic>
      <p:sp>
        <p:nvSpPr>
          <p:cNvPr id="5" name="TextBox 4"/>
          <p:cNvSpPr txBox="1"/>
          <p:nvPr/>
        </p:nvSpPr>
        <p:spPr>
          <a:xfrm>
            <a:off x="1841028" y="4241354"/>
            <a:ext cx="7455372" cy="2308324"/>
          </a:xfrm>
          <a:prstGeom prst="rect">
            <a:avLst/>
          </a:prstGeom>
          <a:noFill/>
        </p:spPr>
        <p:txBody>
          <a:bodyPr wrap="square" rtlCol="0">
            <a:spAutoFit/>
          </a:bodyPr>
          <a:lstStyle/>
          <a:p>
            <a:r>
              <a:rPr lang="en-US" altLang="zh-CN" dirty="0"/>
              <a:t>Here, MHL is simulated with binomial distribution (next slide is real MHL)</a:t>
            </a:r>
          </a:p>
          <a:p>
            <a:r>
              <a:rPr lang="en-US" altLang="zh-CN" dirty="0" err="1"/>
              <a:t>Decovolution</a:t>
            </a:r>
            <a:r>
              <a:rPr lang="en-US" altLang="zh-CN" dirty="0"/>
              <a:t> mixture by 3 component with gradient</a:t>
            </a:r>
          </a:p>
          <a:p>
            <a:endParaRPr lang="en-US" altLang="zh-CN" dirty="0"/>
          </a:p>
          <a:p>
            <a:r>
              <a:rPr lang="en-US" altLang="zh-CN" dirty="0"/>
              <a:t>11 tissue, 20 tissue specific MHL for each tissue.</a:t>
            </a:r>
          </a:p>
          <a:p>
            <a:r>
              <a:rPr lang="en-US" altLang="zh-CN" dirty="0"/>
              <a:t>Mixture cancer primary tissue, normal colon, WB</a:t>
            </a:r>
          </a:p>
          <a:p>
            <a:endParaRPr lang="en-US" altLang="zh-CN" dirty="0"/>
          </a:p>
          <a:p>
            <a:r>
              <a:rPr lang="en-US" altLang="zh-CN" dirty="0"/>
              <a:t>R-</a:t>
            </a:r>
            <a:r>
              <a:rPr lang="en-US" altLang="zh-CN" dirty="0" err="1"/>
              <a:t>sequre</a:t>
            </a:r>
            <a:r>
              <a:rPr lang="en-US" altLang="zh-CN" dirty="0"/>
              <a:t> &gt; 0.99</a:t>
            </a:r>
          </a:p>
          <a:p>
            <a:r>
              <a:rPr lang="en-US" dirty="0"/>
              <a:t>Abs(error) &lt; 1.0%</a:t>
            </a:r>
          </a:p>
        </p:txBody>
      </p:sp>
      <p:sp>
        <p:nvSpPr>
          <p:cNvPr id="6" name="Rectangle 5"/>
          <p:cNvSpPr/>
          <p:nvPr/>
        </p:nvSpPr>
        <p:spPr>
          <a:xfrm>
            <a:off x="7975084" y="2510362"/>
            <a:ext cx="2692917" cy="1200329"/>
          </a:xfrm>
          <a:prstGeom prst="rect">
            <a:avLst/>
          </a:prstGeom>
        </p:spPr>
        <p:txBody>
          <a:bodyPr wrap="none">
            <a:spAutoFit/>
          </a:bodyPr>
          <a:lstStyle/>
          <a:p>
            <a:r>
              <a:rPr lang="en-US" dirty="0"/>
              <a:t>P(CCT)= P(Colon)</a:t>
            </a:r>
          </a:p>
          <a:p>
            <a:r>
              <a:rPr lang="en-US" dirty="0"/>
              <a:t>P(WBC)=1-P(CCT)-P(Colon)</a:t>
            </a:r>
          </a:p>
          <a:p>
            <a:endParaRPr lang="en-US" dirty="0"/>
          </a:p>
          <a:p>
            <a:endParaRPr lang="en-US" dirty="0"/>
          </a:p>
        </p:txBody>
      </p:sp>
    </p:spTree>
    <p:extLst>
      <p:ext uri="{BB962C8B-B14F-4D97-AF65-F5344CB8AC3E}">
        <p14:creationId xmlns:p14="http://schemas.microsoft.com/office/powerpoint/2010/main" val="54283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40836" y="486674"/>
          <a:ext cx="8177421" cy="3633930"/>
        </p:xfrm>
        <a:graphic>
          <a:graphicData uri="http://schemas.openxmlformats.org/drawingml/2006/table">
            <a:tbl>
              <a:tblPr>
                <a:tableStyleId>{5C22544A-7EE6-4342-B048-85BDC9FD1C3A}</a:tableStyleId>
              </a:tblPr>
              <a:tblGrid>
                <a:gridCol w="631055">
                  <a:extLst>
                    <a:ext uri="{9D8B030D-6E8A-4147-A177-3AD203B41FA5}">
                      <a16:colId xmlns:a16="http://schemas.microsoft.com/office/drawing/2014/main" val="2929711896"/>
                    </a:ext>
                  </a:extLst>
                </a:gridCol>
                <a:gridCol w="604761">
                  <a:extLst>
                    <a:ext uri="{9D8B030D-6E8A-4147-A177-3AD203B41FA5}">
                      <a16:colId xmlns:a16="http://schemas.microsoft.com/office/drawing/2014/main" val="3989772054"/>
                    </a:ext>
                  </a:extLst>
                </a:gridCol>
                <a:gridCol w="631055">
                  <a:extLst>
                    <a:ext uri="{9D8B030D-6E8A-4147-A177-3AD203B41FA5}">
                      <a16:colId xmlns:a16="http://schemas.microsoft.com/office/drawing/2014/main" val="1489672497"/>
                    </a:ext>
                  </a:extLst>
                </a:gridCol>
                <a:gridCol w="631055">
                  <a:extLst>
                    <a:ext uri="{9D8B030D-6E8A-4147-A177-3AD203B41FA5}">
                      <a16:colId xmlns:a16="http://schemas.microsoft.com/office/drawing/2014/main" val="2006516733"/>
                    </a:ext>
                  </a:extLst>
                </a:gridCol>
                <a:gridCol w="631055">
                  <a:extLst>
                    <a:ext uri="{9D8B030D-6E8A-4147-A177-3AD203B41FA5}">
                      <a16:colId xmlns:a16="http://schemas.microsoft.com/office/drawing/2014/main" val="3969348094"/>
                    </a:ext>
                  </a:extLst>
                </a:gridCol>
                <a:gridCol w="743313">
                  <a:extLst>
                    <a:ext uri="{9D8B030D-6E8A-4147-A177-3AD203B41FA5}">
                      <a16:colId xmlns:a16="http://schemas.microsoft.com/office/drawing/2014/main" val="689369957"/>
                    </a:ext>
                  </a:extLst>
                </a:gridCol>
                <a:gridCol w="518797">
                  <a:extLst>
                    <a:ext uri="{9D8B030D-6E8A-4147-A177-3AD203B41FA5}">
                      <a16:colId xmlns:a16="http://schemas.microsoft.com/office/drawing/2014/main" val="2093122467"/>
                    </a:ext>
                  </a:extLst>
                </a:gridCol>
                <a:gridCol w="631055">
                  <a:extLst>
                    <a:ext uri="{9D8B030D-6E8A-4147-A177-3AD203B41FA5}">
                      <a16:colId xmlns:a16="http://schemas.microsoft.com/office/drawing/2014/main" val="2884546351"/>
                    </a:ext>
                  </a:extLst>
                </a:gridCol>
                <a:gridCol w="631055">
                  <a:extLst>
                    <a:ext uri="{9D8B030D-6E8A-4147-A177-3AD203B41FA5}">
                      <a16:colId xmlns:a16="http://schemas.microsoft.com/office/drawing/2014/main" val="544544057"/>
                    </a:ext>
                  </a:extLst>
                </a:gridCol>
                <a:gridCol w="631055">
                  <a:extLst>
                    <a:ext uri="{9D8B030D-6E8A-4147-A177-3AD203B41FA5}">
                      <a16:colId xmlns:a16="http://schemas.microsoft.com/office/drawing/2014/main" val="236044076"/>
                    </a:ext>
                  </a:extLst>
                </a:gridCol>
                <a:gridCol w="631055">
                  <a:extLst>
                    <a:ext uri="{9D8B030D-6E8A-4147-A177-3AD203B41FA5}">
                      <a16:colId xmlns:a16="http://schemas.microsoft.com/office/drawing/2014/main" val="2579285678"/>
                    </a:ext>
                  </a:extLst>
                </a:gridCol>
                <a:gridCol w="631055">
                  <a:extLst>
                    <a:ext uri="{9D8B030D-6E8A-4147-A177-3AD203B41FA5}">
                      <a16:colId xmlns:a16="http://schemas.microsoft.com/office/drawing/2014/main" val="3792323966"/>
                    </a:ext>
                  </a:extLst>
                </a:gridCol>
                <a:gridCol w="631055">
                  <a:extLst>
                    <a:ext uri="{9D8B030D-6E8A-4147-A177-3AD203B41FA5}">
                      <a16:colId xmlns:a16="http://schemas.microsoft.com/office/drawing/2014/main" val="3351543273"/>
                    </a:ext>
                  </a:extLst>
                </a:gridCol>
              </a:tblGrid>
              <a:tr h="273762">
                <a:tc>
                  <a:txBody>
                    <a:bodyPr/>
                    <a:lstStyle/>
                    <a:p>
                      <a:pPr algn="l" fontAlgn="b"/>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l" fontAlgn="b"/>
                      <a:r>
                        <a:rPr lang="en-US" sz="1000" u="none" strike="noStrike">
                          <a:effectLst/>
                        </a:rPr>
                        <a:t>CCTInput</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l" fontAlgn="b"/>
                      <a:r>
                        <a:rPr lang="en-US" sz="1000" u="none" strike="noStrike">
                          <a:effectLst/>
                        </a:rPr>
                        <a:t>Brain</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l" fontAlgn="b"/>
                      <a:r>
                        <a:rPr lang="en-US" sz="1000" u="none" strike="noStrike">
                          <a:effectLst/>
                        </a:rPr>
                        <a:t>CCT</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l" fontAlgn="b"/>
                      <a:r>
                        <a:rPr lang="en-US" sz="1000" u="none" strike="noStrike">
                          <a:effectLst/>
                        </a:rPr>
                        <a:t>Colon</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l" fontAlgn="b"/>
                      <a:r>
                        <a:rPr lang="en-US" sz="1000" u="none" strike="noStrike">
                          <a:effectLst/>
                        </a:rPr>
                        <a:t>Esophagus</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l" fontAlgn="b"/>
                      <a:r>
                        <a:rPr lang="en-US" sz="1000" u="none" strike="noStrike">
                          <a:effectLst/>
                        </a:rPr>
                        <a:t>Heart</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l" fontAlgn="b"/>
                      <a:r>
                        <a:rPr lang="en-US" sz="1000" u="none" strike="noStrike">
                          <a:effectLst/>
                        </a:rPr>
                        <a:t>Intestine</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l" fontAlgn="b"/>
                      <a:r>
                        <a:rPr lang="en-US" sz="1000" u="none" strike="noStrike">
                          <a:effectLst/>
                        </a:rPr>
                        <a:t>Kidney</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l" fontAlgn="b"/>
                      <a:r>
                        <a:rPr lang="en-US" sz="1000" u="none" strike="noStrike">
                          <a:effectLst/>
                        </a:rPr>
                        <a:t>Liver</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l" fontAlgn="b"/>
                      <a:r>
                        <a:rPr lang="en-US" sz="1000" u="none" strike="noStrike">
                          <a:effectLst/>
                        </a:rPr>
                        <a:t>Lung</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l" fontAlgn="b"/>
                      <a:r>
                        <a:rPr lang="en-US" sz="1000" u="none" strike="noStrike">
                          <a:effectLst/>
                        </a:rPr>
                        <a:t>Stomach</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l" fontAlgn="b"/>
                      <a:r>
                        <a:rPr lang="en-US" sz="1000" u="none" strike="noStrike">
                          <a:effectLst/>
                        </a:rPr>
                        <a:t>WBC</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2401382258"/>
                  </a:ext>
                </a:extLst>
              </a:tr>
              <a:tr h="146006">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2536170573"/>
                  </a:ext>
                </a:extLst>
              </a:tr>
              <a:tr h="146006">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0.05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0.021608</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0.026752</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0.95164</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2546737384"/>
                  </a:ext>
                </a:extLst>
              </a:tr>
              <a:tr h="146006">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0.043057</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0.049231</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0.907712</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2944756996"/>
                  </a:ext>
                </a:extLst>
              </a:tr>
              <a:tr h="146006">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0.15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0.06457</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0.070375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0.865055</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876501608"/>
                  </a:ext>
                </a:extLst>
              </a:tr>
              <a:tr h="146006">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0.2</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0.086469</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0.091229</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0.822301</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861503206"/>
                  </a:ext>
                </a:extLst>
              </a:tr>
              <a:tr h="146006">
                <a:tc>
                  <a:txBody>
                    <a:bodyPr/>
                    <a:lstStyle/>
                    <a:p>
                      <a:pPr algn="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0.25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0.109004</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0.112326</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0.77867</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486860394"/>
                  </a:ext>
                </a:extLst>
              </a:tr>
              <a:tr h="146006">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0.3</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0.132363</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0.13399</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0.733646</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684150886"/>
                  </a:ext>
                </a:extLst>
              </a:tr>
              <a:tr h="146006">
                <a:tc>
                  <a:txBody>
                    <a:bodyPr/>
                    <a:lstStyle/>
                    <a:p>
                      <a:pPr algn="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0.35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0.156694</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0.156443</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0.686863</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860946227"/>
                  </a:ext>
                </a:extLst>
              </a:tr>
              <a:tr h="146006">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0.4</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0.182106</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0.179841</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0.638053</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3763323693"/>
                  </a:ext>
                </a:extLst>
              </a:tr>
              <a:tr h="146006">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0.45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0.208678</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0.204298</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0.587025</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1703582499"/>
                  </a:ext>
                </a:extLst>
              </a:tr>
              <a:tr h="146006">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0.236454</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0.229888</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0.533658</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2154717267"/>
                  </a:ext>
                </a:extLst>
              </a:tr>
              <a:tr h="146006">
                <a:tc>
                  <a:txBody>
                    <a:bodyPr/>
                    <a:lstStyle/>
                    <a:p>
                      <a:pPr algn="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0.55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0.26545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0.256653</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0.477898</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1461667204"/>
                  </a:ext>
                </a:extLst>
              </a:tr>
              <a:tr h="146006">
                <a:tc>
                  <a:txBody>
                    <a:bodyPr/>
                    <a:lstStyle/>
                    <a:p>
                      <a:pPr algn="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0.6</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0.295641</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0.284601</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0.419757</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1916875943"/>
                  </a:ext>
                </a:extLst>
              </a:tr>
              <a:tr h="146006">
                <a:tc>
                  <a:txBody>
                    <a:bodyPr/>
                    <a:lstStyle/>
                    <a:p>
                      <a:pPr algn="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0.65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0.326971</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0.313711</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0.359318</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2679244240"/>
                  </a:ext>
                </a:extLst>
              </a:tr>
              <a:tr h="146006">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0.7</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0.359348</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0.343931</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0.296721</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3625879331"/>
                  </a:ext>
                </a:extLst>
              </a:tr>
              <a:tr h="146006">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0.75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0.392648</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0.375188</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0.232164</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2548382821"/>
                  </a:ext>
                </a:extLst>
              </a:tr>
              <a:tr h="146006">
                <a:tc>
                  <a:txBody>
                    <a:bodyPr/>
                    <a:lstStyle/>
                    <a:p>
                      <a:pPr algn="r" fontAlgn="b"/>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0.8</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0.426729</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0.407398</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0.165873</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1398933616"/>
                  </a:ext>
                </a:extLst>
              </a:tr>
              <a:tr h="146006">
                <a:tc>
                  <a:txBody>
                    <a:bodyPr/>
                    <a:lstStyle/>
                    <a:p>
                      <a:pPr algn="r" fontAlgn="b"/>
                      <a:r>
                        <a:rPr lang="en-US" sz="1000" u="none" strike="noStrike">
                          <a:effectLst/>
                        </a:rPr>
                        <a:t>18</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0.85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0.461446</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0.440485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0.098069</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3165580554"/>
                  </a:ext>
                </a:extLst>
              </a:tr>
              <a:tr h="146006">
                <a:tc>
                  <a:txBody>
                    <a:bodyPr/>
                    <a:lstStyle/>
                    <a:p>
                      <a:pPr algn="r" fontAlgn="b"/>
                      <a:r>
                        <a:rPr lang="en-US" sz="1000" u="none" strike="noStrike">
                          <a:effectLst/>
                        </a:rPr>
                        <a:t>19</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0.9</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0.496687</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dirty="0">
                          <a:effectLst/>
                        </a:rPr>
                        <a:t>0.474422</a:t>
                      </a:r>
                      <a:endParaRPr lang="en-US" sz="1000" b="0" i="0" u="none" strike="noStrike" dirty="0">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0.028891</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1479705473"/>
                  </a:ext>
                </a:extLst>
              </a:tr>
              <a:tr h="146006">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0.95</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0.515064</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0.484936</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2699432832"/>
                  </a:ext>
                </a:extLst>
              </a:tr>
              <a:tr h="146006">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0.521327</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0.478673</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608" marR="7608" marT="7608"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608" marR="7608" marT="7608" marB="0" anchor="b"/>
                </a:tc>
                <a:extLst>
                  <a:ext uri="{0D108BD9-81ED-4DB2-BD59-A6C34878D82A}">
                    <a16:rowId xmlns:a16="http://schemas.microsoft.com/office/drawing/2014/main" val="2935061492"/>
                  </a:ext>
                </a:extLst>
              </a:tr>
            </a:tbl>
          </a:graphicData>
        </a:graphic>
      </p:graphicFrame>
      <p:graphicFrame>
        <p:nvGraphicFramePr>
          <p:cNvPr id="3" name="Chart 2"/>
          <p:cNvGraphicFramePr>
            <a:graphicFrameLocks/>
          </p:cNvGraphicFramePr>
          <p:nvPr/>
        </p:nvGraphicFramePr>
        <p:xfrm>
          <a:off x="1951383" y="4196189"/>
          <a:ext cx="3766930" cy="2522663"/>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1841208" y="117341"/>
            <a:ext cx="8071505" cy="369332"/>
          </a:xfrm>
          <a:prstGeom prst="rect">
            <a:avLst/>
          </a:prstGeom>
        </p:spPr>
        <p:txBody>
          <a:bodyPr wrap="none">
            <a:spAutoFit/>
          </a:bodyPr>
          <a:lstStyle/>
          <a:p>
            <a:r>
              <a:rPr lang="en-US" altLang="zh-CN" dirty="0"/>
              <a:t>Real data simulation: 100 </a:t>
            </a:r>
            <a:r>
              <a:rPr lang="en-US" altLang="zh-CN" dirty="0" err="1"/>
              <a:t>tsMHL</a:t>
            </a:r>
            <a:r>
              <a:rPr lang="en-US" altLang="zh-CN" dirty="0"/>
              <a:t> for 11 tissues with different gradient(3 component)</a:t>
            </a:r>
            <a:endParaRPr lang="en-US" dirty="0"/>
          </a:p>
        </p:txBody>
      </p:sp>
      <p:sp>
        <p:nvSpPr>
          <p:cNvPr id="5" name="Rectangle 4"/>
          <p:cNvSpPr/>
          <p:nvPr/>
        </p:nvSpPr>
        <p:spPr>
          <a:xfrm>
            <a:off x="6339507" y="5610497"/>
            <a:ext cx="4572000" cy="646331"/>
          </a:xfrm>
          <a:prstGeom prst="rect">
            <a:avLst/>
          </a:prstGeom>
        </p:spPr>
        <p:txBody>
          <a:bodyPr>
            <a:spAutoFit/>
          </a:bodyPr>
          <a:lstStyle/>
          <a:p>
            <a:r>
              <a:rPr lang="en-US" altLang="zh-CN" dirty="0"/>
              <a:t>R-</a:t>
            </a:r>
            <a:r>
              <a:rPr lang="en-US" altLang="zh-CN" dirty="0" err="1"/>
              <a:t>sequre</a:t>
            </a:r>
            <a:r>
              <a:rPr lang="en-US" altLang="zh-CN" dirty="0"/>
              <a:t> &gt; 0.98</a:t>
            </a:r>
          </a:p>
          <a:p>
            <a:r>
              <a:rPr lang="en-US" dirty="0"/>
              <a:t>Abs(error) &lt; 5.0%</a:t>
            </a:r>
          </a:p>
        </p:txBody>
      </p:sp>
      <p:sp>
        <p:nvSpPr>
          <p:cNvPr id="6" name="Rectangle 5"/>
          <p:cNvSpPr/>
          <p:nvPr/>
        </p:nvSpPr>
        <p:spPr>
          <a:xfrm>
            <a:off x="5817704" y="4602020"/>
            <a:ext cx="5615609" cy="646331"/>
          </a:xfrm>
          <a:prstGeom prst="rect">
            <a:avLst/>
          </a:prstGeom>
        </p:spPr>
        <p:txBody>
          <a:bodyPr wrap="square">
            <a:spAutoFit/>
          </a:bodyPr>
          <a:lstStyle/>
          <a:p>
            <a:r>
              <a:rPr lang="en-US" altLang="zh-CN" dirty="0"/>
              <a:t>11 tissue, 100 tissue specific MHL for each tissue.</a:t>
            </a:r>
          </a:p>
          <a:p>
            <a:r>
              <a:rPr lang="en-US" altLang="zh-CN" dirty="0"/>
              <a:t>Mixture cancer primary tissue and WB</a:t>
            </a:r>
          </a:p>
        </p:txBody>
      </p:sp>
    </p:spTree>
    <p:extLst>
      <p:ext uri="{BB962C8B-B14F-4D97-AF65-F5344CB8AC3E}">
        <p14:creationId xmlns:p14="http://schemas.microsoft.com/office/powerpoint/2010/main" val="336076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733575939"/>
              </p:ext>
            </p:extLst>
          </p:nvPr>
        </p:nvGraphicFramePr>
        <p:xfrm>
          <a:off x="692330" y="3194499"/>
          <a:ext cx="4079966" cy="244134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161428" y="2899955"/>
            <a:ext cx="1603324" cy="369332"/>
          </a:xfrm>
          <a:prstGeom prst="rect">
            <a:avLst/>
          </a:prstGeom>
          <a:noFill/>
        </p:spPr>
        <p:txBody>
          <a:bodyPr wrap="none" rtlCol="0">
            <a:spAutoFit/>
          </a:bodyPr>
          <a:lstStyle/>
          <a:p>
            <a:r>
              <a:rPr lang="en-US" dirty="0"/>
              <a:t>Normal Plasma</a:t>
            </a:r>
          </a:p>
        </p:txBody>
      </p:sp>
      <p:graphicFrame>
        <p:nvGraphicFramePr>
          <p:cNvPr id="6" name="Chart 5"/>
          <p:cNvGraphicFramePr>
            <a:graphicFrameLocks/>
          </p:cNvGraphicFramePr>
          <p:nvPr>
            <p:extLst>
              <p:ext uri="{D42A27DB-BD31-4B8C-83A1-F6EECF244321}">
                <p14:modId xmlns:p14="http://schemas.microsoft.com/office/powerpoint/2010/main" val="440881789"/>
              </p:ext>
            </p:extLst>
          </p:nvPr>
        </p:nvGraphicFramePr>
        <p:xfrm>
          <a:off x="7371806" y="533399"/>
          <a:ext cx="3975463" cy="230062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8573589" y="225027"/>
            <a:ext cx="2029402" cy="369332"/>
          </a:xfrm>
          <a:prstGeom prst="rect">
            <a:avLst/>
          </a:prstGeom>
          <a:noFill/>
        </p:spPr>
        <p:txBody>
          <a:bodyPr wrap="none" rtlCol="0">
            <a:spAutoFit/>
          </a:bodyPr>
          <a:lstStyle/>
          <a:p>
            <a:r>
              <a:rPr lang="en-US" dirty="0"/>
              <a:t>Lung cancer Plasma</a:t>
            </a:r>
          </a:p>
        </p:txBody>
      </p:sp>
      <p:graphicFrame>
        <p:nvGraphicFramePr>
          <p:cNvPr id="8" name="Chart 7"/>
          <p:cNvGraphicFramePr>
            <a:graphicFrameLocks/>
          </p:cNvGraphicFramePr>
          <p:nvPr>
            <p:extLst>
              <p:ext uri="{D42A27DB-BD31-4B8C-83A1-F6EECF244321}">
                <p14:modId xmlns:p14="http://schemas.microsoft.com/office/powerpoint/2010/main" val="660753231"/>
              </p:ext>
            </p:extLst>
          </p:nvPr>
        </p:nvGraphicFramePr>
        <p:xfrm>
          <a:off x="692330" y="533399"/>
          <a:ext cx="4541521" cy="2366556"/>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1873843" y="164066"/>
            <a:ext cx="2120773" cy="369332"/>
          </a:xfrm>
          <a:prstGeom prst="rect">
            <a:avLst/>
          </a:prstGeom>
          <a:noFill/>
        </p:spPr>
        <p:txBody>
          <a:bodyPr wrap="none" rtlCol="0">
            <a:spAutoFit/>
          </a:bodyPr>
          <a:lstStyle/>
          <a:p>
            <a:r>
              <a:rPr lang="en-US" altLang="zh-CN" dirty="0"/>
              <a:t>Colon cancer</a:t>
            </a:r>
            <a:r>
              <a:rPr lang="en-US" dirty="0"/>
              <a:t> Plasma</a:t>
            </a:r>
          </a:p>
        </p:txBody>
      </p:sp>
      <p:sp>
        <p:nvSpPr>
          <p:cNvPr id="10" name="TextBox 9"/>
          <p:cNvSpPr txBox="1"/>
          <p:nvPr/>
        </p:nvSpPr>
        <p:spPr>
          <a:xfrm>
            <a:off x="5660570" y="2955084"/>
            <a:ext cx="5350247" cy="1477328"/>
          </a:xfrm>
          <a:prstGeom prst="rect">
            <a:avLst/>
          </a:prstGeom>
          <a:noFill/>
        </p:spPr>
        <p:txBody>
          <a:bodyPr wrap="none" rtlCol="0">
            <a:spAutoFit/>
          </a:bodyPr>
          <a:lstStyle/>
          <a:p>
            <a:r>
              <a:rPr lang="en-US" dirty="0"/>
              <a:t>? Whether lung reference wrong??</a:t>
            </a:r>
          </a:p>
          <a:p>
            <a:r>
              <a:rPr lang="en-US" altLang="zh-CN" dirty="0"/>
              <a:t>Replace lung reference one by one, still contribute 20%</a:t>
            </a:r>
          </a:p>
          <a:p>
            <a:endParaRPr lang="en-US" dirty="0"/>
          </a:p>
          <a:p>
            <a:r>
              <a:rPr lang="en-US" dirty="0"/>
              <a:t>Ok then do deconvolution for lung tissue</a:t>
            </a:r>
          </a:p>
          <a:p>
            <a:endParaRPr lang="en-US" dirty="0"/>
          </a:p>
        </p:txBody>
      </p:sp>
      <p:sp>
        <p:nvSpPr>
          <p:cNvPr id="12" name="Rectangle 11"/>
          <p:cNvSpPr/>
          <p:nvPr/>
        </p:nvSpPr>
        <p:spPr>
          <a:xfrm>
            <a:off x="5660570" y="3793775"/>
            <a:ext cx="6775269" cy="1277273"/>
          </a:xfrm>
          <a:prstGeom prst="rect">
            <a:avLst/>
          </a:prstGeom>
        </p:spPr>
        <p:txBody>
          <a:bodyPr wrap="square">
            <a:spAutoFit/>
          </a:bodyPr>
          <a:lstStyle/>
          <a:p>
            <a:endParaRPr lang="en-US" sz="1100" dirty="0"/>
          </a:p>
          <a:p>
            <a:endParaRPr lang="en-US" sz="1100" dirty="0"/>
          </a:p>
          <a:p>
            <a:r>
              <a:rPr lang="en-US" sz="1100" dirty="0"/>
              <a:t>Brain     Colon    Esophagus     </a:t>
            </a:r>
            <a:r>
              <a:rPr lang="en-US" sz="1100" dirty="0">
                <a:solidFill>
                  <a:srgbClr val="FF0000"/>
                </a:solidFill>
              </a:rPr>
              <a:t>Heart</a:t>
            </a:r>
            <a:r>
              <a:rPr lang="en-US" sz="1100" dirty="0"/>
              <a:t>    Intestine    Kidney     Liver    Stomach         </a:t>
            </a:r>
            <a:r>
              <a:rPr lang="en-US" sz="1100" dirty="0">
                <a:solidFill>
                  <a:srgbClr val="FF0000"/>
                </a:solidFill>
              </a:rPr>
              <a:t>WBC</a:t>
            </a:r>
          </a:p>
          <a:p>
            <a:endParaRPr lang="en-US" sz="1100" dirty="0"/>
          </a:p>
          <a:p>
            <a:r>
              <a:rPr lang="en-US" sz="1100" dirty="0"/>
              <a:t>  0.00638   0.00000   0.13871   </a:t>
            </a:r>
            <a:r>
              <a:rPr lang="en-US" sz="1100" dirty="0">
                <a:solidFill>
                  <a:srgbClr val="FF0000"/>
                </a:solidFill>
              </a:rPr>
              <a:t>0.28910</a:t>
            </a:r>
            <a:r>
              <a:rPr lang="en-US" sz="1100" dirty="0"/>
              <a:t>   0.04010   0.02142   0.00540   0.07535    </a:t>
            </a:r>
            <a:r>
              <a:rPr lang="en-US" sz="1100" dirty="0">
                <a:solidFill>
                  <a:srgbClr val="FF0000"/>
                </a:solidFill>
              </a:rPr>
              <a:t>0.42354</a:t>
            </a:r>
          </a:p>
          <a:p>
            <a:endParaRPr lang="en-US" sz="1100" dirty="0">
              <a:solidFill>
                <a:srgbClr val="FF0000"/>
              </a:solidFill>
            </a:endParaRPr>
          </a:p>
          <a:p>
            <a:r>
              <a:rPr lang="en-US" sz="1100" dirty="0">
                <a:solidFill>
                  <a:srgbClr val="FF0000"/>
                </a:solidFill>
              </a:rPr>
              <a:t>Lung tissue and heart contaminate? Try some other tissue, such as kidney</a:t>
            </a:r>
          </a:p>
        </p:txBody>
      </p:sp>
      <p:sp>
        <p:nvSpPr>
          <p:cNvPr id="14" name="Rectangle 13"/>
          <p:cNvSpPr/>
          <p:nvPr/>
        </p:nvSpPr>
        <p:spPr>
          <a:xfrm>
            <a:off x="5660570" y="5058762"/>
            <a:ext cx="6096000" cy="577081"/>
          </a:xfrm>
          <a:prstGeom prst="rect">
            <a:avLst/>
          </a:prstGeom>
        </p:spPr>
        <p:txBody>
          <a:bodyPr>
            <a:spAutoFit/>
          </a:bodyPr>
          <a:lstStyle/>
          <a:p>
            <a:r>
              <a:rPr lang="en-US" sz="1050" dirty="0" err="1"/>
              <a:t>colMeans</a:t>
            </a:r>
            <a:r>
              <a:rPr lang="en-US" sz="1050" dirty="0"/>
              <a:t>(</a:t>
            </a:r>
            <a:r>
              <a:rPr lang="en-US" sz="1050" dirty="0" err="1"/>
              <a:t>Rlt$out.all</a:t>
            </a:r>
            <a:r>
              <a:rPr lang="en-US" sz="1050" dirty="0"/>
              <a:t>)</a:t>
            </a:r>
          </a:p>
          <a:p>
            <a:r>
              <a:rPr lang="en-US" sz="1050" dirty="0"/>
              <a:t>    Brain     Colon Esophagus     </a:t>
            </a:r>
            <a:r>
              <a:rPr lang="en-US" sz="1050" dirty="0">
                <a:solidFill>
                  <a:srgbClr val="FF0000"/>
                </a:solidFill>
              </a:rPr>
              <a:t>Heart</a:t>
            </a:r>
            <a:r>
              <a:rPr lang="en-US" sz="1050" dirty="0"/>
              <a:t>  Intestine     Liver      Lung   Stomach    </a:t>
            </a:r>
            <a:r>
              <a:rPr lang="en-US" sz="1050" dirty="0">
                <a:solidFill>
                  <a:schemeClr val="bg2">
                    <a:lumMod val="10000"/>
                  </a:schemeClr>
                </a:solidFill>
              </a:rPr>
              <a:t>WBC</a:t>
            </a:r>
            <a:r>
              <a:rPr lang="en-US" sz="1050" dirty="0"/>
              <a:t> </a:t>
            </a:r>
          </a:p>
          <a:p>
            <a:r>
              <a:rPr lang="en-US" sz="1050" dirty="0"/>
              <a:t>   0.0867    0.0668    0.1115    </a:t>
            </a:r>
            <a:r>
              <a:rPr lang="en-US" sz="1050" dirty="0">
                <a:solidFill>
                  <a:srgbClr val="FF0000"/>
                </a:solidFill>
              </a:rPr>
              <a:t>0.4563</a:t>
            </a:r>
            <a:r>
              <a:rPr lang="en-US" sz="1050" dirty="0"/>
              <a:t>    0.0470    0.0248    0.0744    0.0359  </a:t>
            </a:r>
            <a:r>
              <a:rPr lang="en-US" sz="1050" dirty="0">
                <a:solidFill>
                  <a:schemeClr val="bg2">
                    <a:lumMod val="10000"/>
                  </a:schemeClr>
                </a:solidFill>
              </a:rPr>
              <a:t>0.0966</a:t>
            </a:r>
          </a:p>
        </p:txBody>
      </p:sp>
      <p:sp>
        <p:nvSpPr>
          <p:cNvPr id="15" name="Rectangle 14"/>
          <p:cNvSpPr/>
          <p:nvPr/>
        </p:nvSpPr>
        <p:spPr>
          <a:xfrm>
            <a:off x="5660569" y="5861555"/>
            <a:ext cx="6696893" cy="507831"/>
          </a:xfrm>
          <a:prstGeom prst="rect">
            <a:avLst/>
          </a:prstGeom>
        </p:spPr>
        <p:txBody>
          <a:bodyPr wrap="square">
            <a:spAutoFit/>
          </a:bodyPr>
          <a:lstStyle/>
          <a:p>
            <a:r>
              <a:rPr lang="en-US" sz="900" dirty="0"/>
              <a:t>&gt; </a:t>
            </a:r>
            <a:r>
              <a:rPr lang="en-US" sz="900" dirty="0" err="1"/>
              <a:t>colMeans</a:t>
            </a:r>
            <a:r>
              <a:rPr lang="en-US" sz="900" dirty="0"/>
              <a:t>(</a:t>
            </a:r>
            <a:r>
              <a:rPr lang="en-US" sz="900" dirty="0" err="1"/>
              <a:t>Rlt$out.all</a:t>
            </a:r>
            <a:r>
              <a:rPr lang="en-US" sz="900" dirty="0"/>
              <a:t>)</a:t>
            </a:r>
          </a:p>
          <a:p>
            <a:r>
              <a:rPr lang="en-US" sz="900" dirty="0"/>
              <a:t>    Brain     Colon Esophagus Intestine    Kidney     Liver      Lung   Stomach  WBC</a:t>
            </a:r>
          </a:p>
          <a:p>
            <a:r>
              <a:rPr lang="en-US" sz="900" dirty="0"/>
              <a:t>   0.1319    0.0000    </a:t>
            </a:r>
            <a:r>
              <a:rPr lang="en-US" sz="900" dirty="0">
                <a:solidFill>
                  <a:srgbClr val="FF0000"/>
                </a:solidFill>
              </a:rPr>
              <a:t>0.1954</a:t>
            </a:r>
            <a:r>
              <a:rPr lang="en-US" sz="900" dirty="0"/>
              <a:t>    0.0000    </a:t>
            </a:r>
            <a:r>
              <a:rPr lang="en-US" sz="900" dirty="0">
                <a:solidFill>
                  <a:srgbClr val="FF0000"/>
                </a:solidFill>
              </a:rPr>
              <a:t>0.2465</a:t>
            </a:r>
            <a:r>
              <a:rPr lang="en-US" sz="900" dirty="0"/>
              <a:t>    0.0808    </a:t>
            </a:r>
            <a:r>
              <a:rPr lang="en-US" sz="900" dirty="0">
                <a:solidFill>
                  <a:srgbClr val="FF0000"/>
                </a:solidFill>
              </a:rPr>
              <a:t>0.2640</a:t>
            </a:r>
            <a:r>
              <a:rPr lang="en-US" sz="900" dirty="0"/>
              <a:t>    0.0813      0</a:t>
            </a:r>
          </a:p>
        </p:txBody>
      </p:sp>
      <p:sp>
        <p:nvSpPr>
          <p:cNvPr id="16" name="Rectangle 15"/>
          <p:cNvSpPr/>
          <p:nvPr/>
        </p:nvSpPr>
        <p:spPr>
          <a:xfrm>
            <a:off x="5660569" y="5589819"/>
            <a:ext cx="2957348" cy="369332"/>
          </a:xfrm>
          <a:prstGeom prst="rect">
            <a:avLst/>
          </a:prstGeom>
        </p:spPr>
        <p:txBody>
          <a:bodyPr wrap="none">
            <a:spAutoFit/>
          </a:bodyPr>
          <a:lstStyle/>
          <a:p>
            <a:r>
              <a:rPr lang="en-US" dirty="0">
                <a:solidFill>
                  <a:schemeClr val="bg2">
                    <a:lumMod val="10000"/>
                  </a:schemeClr>
                </a:solidFill>
              </a:rPr>
              <a:t>Deconvolution to heart tissue</a:t>
            </a:r>
          </a:p>
        </p:txBody>
      </p:sp>
      <p:sp>
        <p:nvSpPr>
          <p:cNvPr id="17" name="TextBox 16"/>
          <p:cNvSpPr txBox="1"/>
          <p:nvPr/>
        </p:nvSpPr>
        <p:spPr>
          <a:xfrm>
            <a:off x="2161428" y="6490208"/>
            <a:ext cx="7536871" cy="369332"/>
          </a:xfrm>
          <a:prstGeom prst="rect">
            <a:avLst/>
          </a:prstGeom>
          <a:noFill/>
        </p:spPr>
        <p:txBody>
          <a:bodyPr wrap="none" rtlCol="0">
            <a:spAutoFit/>
          </a:bodyPr>
          <a:lstStyle/>
          <a:p>
            <a:r>
              <a:rPr lang="en-US" altLang="zh-CN" b="1" dirty="0"/>
              <a:t>Lung tissue have highly heterogeneity and own signals from WBC and heart.  </a:t>
            </a:r>
            <a:endParaRPr lang="en-US" b="1" dirty="0"/>
          </a:p>
        </p:txBody>
      </p:sp>
    </p:spTree>
    <p:extLst>
      <p:ext uri="{BB962C8B-B14F-4D97-AF65-F5344CB8AC3E}">
        <p14:creationId xmlns:p14="http://schemas.microsoft.com/office/powerpoint/2010/main" val="255287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ungs diagram detailed.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998" y="226280"/>
            <a:ext cx="1683522" cy="215490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834640" y="3080312"/>
            <a:ext cx="8161111" cy="923330"/>
          </a:xfrm>
          <a:prstGeom prst="rect">
            <a:avLst/>
          </a:prstGeom>
        </p:spPr>
        <p:txBody>
          <a:bodyPr wrap="square">
            <a:spAutoFit/>
          </a:bodyPr>
          <a:lstStyle/>
          <a:p>
            <a:r>
              <a:rPr lang="en-US" dirty="0" err="1"/>
              <a:t>colMeans</a:t>
            </a:r>
            <a:r>
              <a:rPr lang="en-US" dirty="0"/>
              <a:t>(</a:t>
            </a:r>
            <a:r>
              <a:rPr lang="en-US" dirty="0" err="1"/>
              <a:t>Rlt$out.all</a:t>
            </a:r>
            <a:r>
              <a:rPr lang="en-US" dirty="0"/>
              <a:t>)</a:t>
            </a:r>
          </a:p>
          <a:p>
            <a:r>
              <a:rPr lang="en-US" dirty="0"/>
              <a:t>    Brain     Colon Esophagus     </a:t>
            </a:r>
            <a:r>
              <a:rPr lang="en-US" dirty="0">
                <a:solidFill>
                  <a:srgbClr val="FF0000"/>
                </a:solidFill>
              </a:rPr>
              <a:t>Heart</a:t>
            </a:r>
            <a:r>
              <a:rPr lang="en-US" dirty="0"/>
              <a:t>  Intestine     Liver      Lung   Stomach    </a:t>
            </a:r>
            <a:r>
              <a:rPr lang="en-US" dirty="0">
                <a:solidFill>
                  <a:schemeClr val="bg2">
                    <a:lumMod val="10000"/>
                  </a:schemeClr>
                </a:solidFill>
              </a:rPr>
              <a:t>WBC</a:t>
            </a:r>
            <a:r>
              <a:rPr lang="en-US" dirty="0"/>
              <a:t> </a:t>
            </a:r>
          </a:p>
          <a:p>
            <a:r>
              <a:rPr lang="en-US" dirty="0"/>
              <a:t>   0.0867    0.0668    0.1115    </a:t>
            </a:r>
            <a:r>
              <a:rPr lang="en-US" dirty="0">
                <a:solidFill>
                  <a:srgbClr val="FF0000"/>
                </a:solidFill>
              </a:rPr>
              <a:t>0.4563</a:t>
            </a:r>
            <a:r>
              <a:rPr lang="en-US" dirty="0"/>
              <a:t>    0.0470    0.0248    0.0744    0.0359  0.0966</a:t>
            </a:r>
          </a:p>
        </p:txBody>
      </p:sp>
      <p:pic>
        <p:nvPicPr>
          <p:cNvPr id="2056" name="Picture 8" descr="http://previews.123rf.com/images/lightwise/lightwise1205/lightwise120500030/13559409-Human-kidney-medical-diagram-with-a-cross-section-of-the-inner-organ-with-red-and-blue-arteries-and--Stock-Illustra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161" y="2381189"/>
            <a:ext cx="1941195" cy="23215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834640" y="774703"/>
            <a:ext cx="9255760" cy="1477328"/>
          </a:xfrm>
          <a:prstGeom prst="rect">
            <a:avLst/>
          </a:prstGeom>
        </p:spPr>
        <p:txBody>
          <a:bodyPr wrap="square">
            <a:spAutoFit/>
          </a:bodyPr>
          <a:lstStyle/>
          <a:p>
            <a:endParaRPr lang="en-US" dirty="0"/>
          </a:p>
          <a:p>
            <a:r>
              <a:rPr lang="en-US" dirty="0" err="1"/>
              <a:t>colMeans</a:t>
            </a:r>
            <a:r>
              <a:rPr lang="en-US" dirty="0"/>
              <a:t>(</a:t>
            </a:r>
            <a:r>
              <a:rPr lang="en-US" dirty="0" err="1"/>
              <a:t>Rlt$out.all</a:t>
            </a:r>
            <a:r>
              <a:rPr lang="en-US" dirty="0"/>
              <a:t>)</a:t>
            </a:r>
          </a:p>
          <a:p>
            <a:r>
              <a:rPr lang="en-US" dirty="0"/>
              <a:t>Brain     Colon    Esophagus     </a:t>
            </a:r>
            <a:r>
              <a:rPr lang="en-US" dirty="0">
                <a:solidFill>
                  <a:srgbClr val="FF0000"/>
                </a:solidFill>
              </a:rPr>
              <a:t>Heart</a:t>
            </a:r>
            <a:r>
              <a:rPr lang="en-US" dirty="0"/>
              <a:t>    Intestine    Kidney     Liver    Stomach         </a:t>
            </a:r>
            <a:r>
              <a:rPr lang="en-US" dirty="0">
                <a:solidFill>
                  <a:srgbClr val="FF0000"/>
                </a:solidFill>
              </a:rPr>
              <a:t>WBC</a:t>
            </a:r>
          </a:p>
          <a:p>
            <a:r>
              <a:rPr lang="en-US" dirty="0"/>
              <a:t>0.00638   0.00000   0.13871   </a:t>
            </a:r>
            <a:r>
              <a:rPr lang="en-US" dirty="0">
                <a:solidFill>
                  <a:srgbClr val="FF0000"/>
                </a:solidFill>
              </a:rPr>
              <a:t>0.28910</a:t>
            </a:r>
            <a:r>
              <a:rPr lang="en-US" dirty="0"/>
              <a:t>   0.04010   0.02142   0.00540   0.07535    </a:t>
            </a:r>
            <a:r>
              <a:rPr lang="en-US" dirty="0">
                <a:solidFill>
                  <a:srgbClr val="FF0000"/>
                </a:solidFill>
              </a:rPr>
              <a:t>0.42354</a:t>
            </a:r>
          </a:p>
          <a:p>
            <a:endParaRPr lang="en-US" dirty="0">
              <a:solidFill>
                <a:srgbClr val="FF0000"/>
              </a:solidFill>
            </a:endParaRPr>
          </a:p>
        </p:txBody>
      </p:sp>
      <p:pic>
        <p:nvPicPr>
          <p:cNvPr id="2058" name="Picture 10" descr="Heart anterior exterior vie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136" y="4913534"/>
            <a:ext cx="1912384" cy="175174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834640" y="5186634"/>
            <a:ext cx="9072880" cy="923330"/>
          </a:xfrm>
          <a:prstGeom prst="rect">
            <a:avLst/>
          </a:prstGeom>
        </p:spPr>
        <p:txBody>
          <a:bodyPr wrap="square">
            <a:spAutoFit/>
          </a:bodyPr>
          <a:lstStyle/>
          <a:p>
            <a:r>
              <a:rPr lang="en-US" dirty="0"/>
              <a:t>&gt; </a:t>
            </a:r>
            <a:r>
              <a:rPr lang="en-US" dirty="0" err="1"/>
              <a:t>colMeans</a:t>
            </a:r>
            <a:r>
              <a:rPr lang="en-US" dirty="0"/>
              <a:t>(</a:t>
            </a:r>
            <a:r>
              <a:rPr lang="en-US" dirty="0" err="1"/>
              <a:t>Rlt$out.all</a:t>
            </a:r>
            <a:r>
              <a:rPr lang="en-US" dirty="0"/>
              <a:t>)</a:t>
            </a:r>
          </a:p>
          <a:p>
            <a:r>
              <a:rPr lang="en-US" dirty="0"/>
              <a:t>    Brain     Colon Esophagus Intestine    Kidney     Liver      Lung   Stomach  WBC</a:t>
            </a:r>
          </a:p>
          <a:p>
            <a:r>
              <a:rPr lang="en-US" dirty="0"/>
              <a:t>   0.1319    0.0000    </a:t>
            </a:r>
            <a:r>
              <a:rPr lang="en-US" dirty="0">
                <a:solidFill>
                  <a:srgbClr val="FF0000"/>
                </a:solidFill>
              </a:rPr>
              <a:t>0.1954</a:t>
            </a:r>
            <a:r>
              <a:rPr lang="en-US" dirty="0"/>
              <a:t>    0.0000    </a:t>
            </a:r>
            <a:r>
              <a:rPr lang="en-US" dirty="0">
                <a:solidFill>
                  <a:srgbClr val="FF0000"/>
                </a:solidFill>
              </a:rPr>
              <a:t>0.2465</a:t>
            </a:r>
            <a:r>
              <a:rPr lang="en-US" dirty="0"/>
              <a:t>    0.0808    </a:t>
            </a:r>
            <a:r>
              <a:rPr lang="en-US" dirty="0">
                <a:solidFill>
                  <a:srgbClr val="FF0000"/>
                </a:solidFill>
              </a:rPr>
              <a:t>0.2640</a:t>
            </a:r>
            <a:r>
              <a:rPr lang="en-US" dirty="0"/>
              <a:t>    0.0813      0</a:t>
            </a:r>
          </a:p>
        </p:txBody>
      </p:sp>
    </p:spTree>
    <p:extLst>
      <p:ext uri="{BB962C8B-B14F-4D97-AF65-F5344CB8AC3E}">
        <p14:creationId xmlns:p14="http://schemas.microsoft.com/office/powerpoint/2010/main" val="27615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54" y="1241043"/>
            <a:ext cx="8601945" cy="3085085"/>
          </a:xfrm>
          <a:prstGeom prst="rect">
            <a:avLst/>
          </a:prstGeom>
        </p:spPr>
      </p:pic>
      <p:sp>
        <p:nvSpPr>
          <p:cNvPr id="3" name="TextBox 2"/>
          <p:cNvSpPr txBox="1"/>
          <p:nvPr/>
        </p:nvSpPr>
        <p:spPr>
          <a:xfrm>
            <a:off x="122414" y="4420092"/>
            <a:ext cx="9553897" cy="369332"/>
          </a:xfrm>
          <a:prstGeom prst="rect">
            <a:avLst/>
          </a:prstGeom>
          <a:noFill/>
        </p:spPr>
        <p:txBody>
          <a:bodyPr wrap="none" rtlCol="0">
            <a:spAutoFit/>
          </a:bodyPr>
          <a:lstStyle/>
          <a:p>
            <a:r>
              <a:rPr lang="en-US" b="1" dirty="0"/>
              <a:t>Lung and Heart have largest correction with other tissues, indicating they are highly mixture organ</a:t>
            </a:r>
          </a:p>
        </p:txBody>
      </p:sp>
      <p:sp>
        <p:nvSpPr>
          <p:cNvPr id="4" name="TextBox 3"/>
          <p:cNvSpPr txBox="1"/>
          <p:nvPr/>
        </p:nvSpPr>
        <p:spPr>
          <a:xfrm>
            <a:off x="1501027" y="645667"/>
            <a:ext cx="5740033" cy="523220"/>
          </a:xfrm>
          <a:prstGeom prst="rect">
            <a:avLst/>
          </a:prstGeom>
          <a:noFill/>
        </p:spPr>
        <p:txBody>
          <a:bodyPr wrap="none" rtlCol="0">
            <a:spAutoFit/>
          </a:bodyPr>
          <a:lstStyle/>
          <a:p>
            <a:r>
              <a:rPr lang="en-US" sz="2800" b="1" dirty="0"/>
              <a:t>Correlation between different tissues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759" y="1088484"/>
            <a:ext cx="4021764" cy="3700940"/>
          </a:xfrm>
          <a:prstGeom prst="rect">
            <a:avLst/>
          </a:prstGeom>
        </p:spPr>
      </p:pic>
      <p:sp>
        <p:nvSpPr>
          <p:cNvPr id="6" name="Rectangle 5"/>
          <p:cNvSpPr/>
          <p:nvPr/>
        </p:nvSpPr>
        <p:spPr>
          <a:xfrm>
            <a:off x="4256640" y="6207446"/>
            <a:ext cx="8118240" cy="646331"/>
          </a:xfrm>
          <a:prstGeom prst="rect">
            <a:avLst/>
          </a:prstGeom>
        </p:spPr>
        <p:txBody>
          <a:bodyPr wrap="square">
            <a:spAutoFit/>
          </a:bodyPr>
          <a:lstStyle/>
          <a:p>
            <a:r>
              <a:rPr lang="en-US" dirty="0" err="1">
                <a:solidFill>
                  <a:srgbClr val="222222"/>
                </a:solidFill>
                <a:latin typeface="Arial" panose="020B0604020202020204" pitchFamily="34" charset="0"/>
              </a:rPr>
              <a:t>Aran</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Dvir</a:t>
            </a:r>
            <a:r>
              <a:rPr lang="en-US" dirty="0">
                <a:solidFill>
                  <a:srgbClr val="222222"/>
                </a:solidFill>
                <a:latin typeface="Arial" panose="020B0604020202020204" pitchFamily="34" charset="0"/>
              </a:rPr>
              <a:t>, Marina Sirota, and </a:t>
            </a:r>
            <a:r>
              <a:rPr lang="en-US" dirty="0" err="1">
                <a:solidFill>
                  <a:srgbClr val="222222"/>
                </a:solidFill>
                <a:latin typeface="Arial" panose="020B0604020202020204" pitchFamily="34" charset="0"/>
              </a:rPr>
              <a:t>Atul</a:t>
            </a:r>
            <a:r>
              <a:rPr lang="en-US" dirty="0">
                <a:solidFill>
                  <a:srgbClr val="222222"/>
                </a:solidFill>
                <a:latin typeface="Arial" panose="020B0604020202020204" pitchFamily="34" charset="0"/>
              </a:rPr>
              <a:t> J. Butte. "Systematic pan-cancer analysis of </a:t>
            </a:r>
            <a:r>
              <a:rPr lang="en-US" dirty="0" err="1">
                <a:solidFill>
                  <a:srgbClr val="222222"/>
                </a:solidFill>
                <a:latin typeface="Arial" panose="020B0604020202020204" pitchFamily="34" charset="0"/>
              </a:rPr>
              <a:t>tumour</a:t>
            </a:r>
            <a:r>
              <a:rPr lang="en-US" dirty="0">
                <a:solidFill>
                  <a:srgbClr val="222222"/>
                </a:solidFill>
                <a:latin typeface="Arial" panose="020B0604020202020204" pitchFamily="34" charset="0"/>
              </a:rPr>
              <a:t> purity." </a:t>
            </a:r>
            <a:r>
              <a:rPr lang="en-US" i="1" dirty="0">
                <a:solidFill>
                  <a:srgbClr val="222222"/>
                </a:solidFill>
                <a:latin typeface="Arial" panose="020B0604020202020204" pitchFamily="34" charset="0"/>
              </a:rPr>
              <a:t>Nature communications</a:t>
            </a:r>
            <a:r>
              <a:rPr lang="en-US" dirty="0">
                <a:solidFill>
                  <a:srgbClr val="222222"/>
                </a:solidFill>
                <a:latin typeface="Arial" panose="020B0604020202020204" pitchFamily="34" charset="0"/>
              </a:rPr>
              <a:t> 6 (2015).</a:t>
            </a:r>
            <a:endParaRPr lang="en-US" dirty="0"/>
          </a:p>
        </p:txBody>
      </p:sp>
    </p:spTree>
    <p:extLst>
      <p:ext uri="{BB962C8B-B14F-4D97-AF65-F5344CB8AC3E}">
        <p14:creationId xmlns:p14="http://schemas.microsoft.com/office/powerpoint/2010/main" val="77073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760" y="398783"/>
            <a:ext cx="12903200" cy="6309420"/>
          </a:xfrm>
          <a:prstGeom prst="rect">
            <a:avLst/>
          </a:prstGeom>
        </p:spPr>
        <p:txBody>
          <a:bodyPr wrap="square">
            <a:spAutoFit/>
          </a:bodyPr>
          <a:lstStyle/>
          <a:p>
            <a:r>
              <a:rPr lang="en-US" dirty="0"/>
              <a:t>1, How about only </a:t>
            </a:r>
            <a:r>
              <a:rPr lang="en-US" dirty="0" err="1"/>
              <a:t>appling</a:t>
            </a:r>
            <a:r>
              <a:rPr lang="en-US" dirty="0"/>
              <a:t> NT, CT and WB as the reference?</a:t>
            </a:r>
          </a:p>
          <a:p>
            <a:endParaRPr lang="en-US" dirty="0"/>
          </a:p>
          <a:p>
            <a:endParaRPr lang="en-US" dirty="0"/>
          </a:p>
          <a:p>
            <a:r>
              <a:rPr lang="en-US" dirty="0"/>
              <a:t>Great. Fix it !   Combine all other tissues as OTH, I think </a:t>
            </a:r>
            <a:r>
              <a:rPr lang="en-US" dirty="0" err="1"/>
              <a:t>colinearity</a:t>
            </a:r>
            <a:r>
              <a:rPr lang="en-US" dirty="0"/>
              <a:t> will cause our previous problem. That means in the future PCA decomposition tissues to independent cell-type composition will be a good choice to do deconvolution. </a:t>
            </a:r>
          </a:p>
          <a:p>
            <a:r>
              <a:rPr lang="en-US" sz="1400" dirty="0"/>
              <a:t> </a:t>
            </a:r>
          </a:p>
          <a:p>
            <a:r>
              <a:rPr lang="en-US" sz="1400" dirty="0"/>
              <a:t>COLON CANCER PLASMA:</a:t>
            </a:r>
          </a:p>
          <a:p>
            <a:endParaRPr lang="en-US" sz="1400" dirty="0"/>
          </a:p>
          <a:p>
            <a:r>
              <a:rPr lang="en-US" sz="1400" dirty="0"/>
              <a:t>Colon Cancer: TOP30TSI&lt;-</a:t>
            </a:r>
            <a:r>
              <a:rPr lang="en-US" sz="1400" dirty="0" err="1"/>
              <a:t>colMeans</a:t>
            </a:r>
            <a:r>
              <a:rPr lang="en-US" sz="1400" dirty="0"/>
              <a:t>(</a:t>
            </a:r>
            <a:r>
              <a:rPr lang="en-US" sz="1400" dirty="0" err="1"/>
              <a:t>Rlt$out.all</a:t>
            </a:r>
            <a:r>
              <a:rPr lang="en-US" sz="1400" dirty="0"/>
              <a:t>)</a:t>
            </a:r>
          </a:p>
          <a:p>
            <a:r>
              <a:rPr lang="en-US" sz="1400" dirty="0"/>
              <a:t>   </a:t>
            </a:r>
            <a:r>
              <a:rPr lang="en-US" sz="1400" dirty="0">
                <a:solidFill>
                  <a:srgbClr val="FF0000"/>
                </a:solidFill>
              </a:rPr>
              <a:t>CCT</a:t>
            </a:r>
            <a:r>
              <a:rPr lang="en-US" sz="1400" dirty="0"/>
              <a:t>  Colon    OTH    WBC</a:t>
            </a:r>
          </a:p>
          <a:p>
            <a:r>
              <a:rPr lang="en-US" sz="1400" dirty="0"/>
              <a:t>0.1153 0.0287 0.0386 0.8174</a:t>
            </a:r>
          </a:p>
          <a:p>
            <a:endParaRPr lang="en-US" sz="1400" dirty="0"/>
          </a:p>
          <a:p>
            <a:r>
              <a:rPr lang="en-US" sz="1400" dirty="0"/>
              <a:t>Lung Cancer: TOP5TSI&lt;-</a:t>
            </a:r>
            <a:r>
              <a:rPr lang="en-US" sz="1400" dirty="0" err="1"/>
              <a:t>colMeans</a:t>
            </a:r>
            <a:r>
              <a:rPr lang="en-US" sz="1400" dirty="0"/>
              <a:t>(</a:t>
            </a:r>
            <a:r>
              <a:rPr lang="en-US" sz="1400" dirty="0" err="1"/>
              <a:t>Rlt$out.all</a:t>
            </a:r>
            <a:r>
              <a:rPr lang="en-US" sz="1400" dirty="0"/>
              <a:t>)</a:t>
            </a:r>
          </a:p>
          <a:p>
            <a:r>
              <a:rPr lang="en-US" sz="1400" dirty="0"/>
              <a:t>           </a:t>
            </a:r>
            <a:r>
              <a:rPr lang="en-US" sz="1400" dirty="0">
                <a:solidFill>
                  <a:srgbClr val="FF0000"/>
                </a:solidFill>
              </a:rPr>
              <a:t>LCT</a:t>
            </a:r>
            <a:r>
              <a:rPr lang="en-US" sz="1400" dirty="0"/>
              <a:t>           Lung         OTH       WBC</a:t>
            </a:r>
          </a:p>
          <a:p>
            <a:r>
              <a:rPr lang="en-US" sz="1400" dirty="0"/>
              <a:t> [1,] 0.094884   0.0503    0.0262      0.829</a:t>
            </a:r>
          </a:p>
          <a:p>
            <a:endParaRPr lang="en-US" sz="1400" dirty="0"/>
          </a:p>
          <a:p>
            <a:endParaRPr lang="en-US" dirty="0"/>
          </a:p>
          <a:p>
            <a:r>
              <a:rPr lang="en-US" dirty="0"/>
              <a:t>2, How about  </a:t>
            </a:r>
            <a:r>
              <a:rPr lang="en-US" dirty="0" err="1"/>
              <a:t>deconvoltion</a:t>
            </a:r>
            <a:r>
              <a:rPr lang="en-US" dirty="0"/>
              <a:t> of cancer plasma with normal plasma as the reference (without cancer tissue) ?</a:t>
            </a:r>
          </a:p>
          <a:p>
            <a:endParaRPr lang="en-US" dirty="0"/>
          </a:p>
          <a:p>
            <a:r>
              <a:rPr lang="en-US" sz="1200" dirty="0"/>
              <a:t> </a:t>
            </a:r>
            <a:r>
              <a:rPr lang="en-US" altLang="zh-CN" sz="1200" dirty="0"/>
              <a:t>Lung&lt;-</a:t>
            </a:r>
            <a:r>
              <a:rPr lang="en-US" sz="1200" dirty="0" err="1"/>
              <a:t>colMeans</a:t>
            </a:r>
            <a:r>
              <a:rPr lang="en-US" sz="1200" dirty="0"/>
              <a:t>(</a:t>
            </a:r>
            <a:r>
              <a:rPr lang="en-US" sz="1200" dirty="0" err="1"/>
              <a:t>Rlt$out.all</a:t>
            </a:r>
            <a:r>
              <a:rPr lang="en-US" sz="1200" dirty="0"/>
              <a:t>)</a:t>
            </a:r>
          </a:p>
          <a:p>
            <a:r>
              <a:rPr lang="en-US" sz="1200" dirty="0"/>
              <a:t>    Brain     Colon            Esophagus     Heart Intestine    Kidney     Liver             </a:t>
            </a:r>
            <a:r>
              <a:rPr lang="en-US" sz="1200" dirty="0">
                <a:solidFill>
                  <a:srgbClr val="FF0000"/>
                </a:solidFill>
              </a:rPr>
              <a:t>Lung</a:t>
            </a:r>
            <a:r>
              <a:rPr lang="en-US" sz="1200" dirty="0"/>
              <a:t>           </a:t>
            </a:r>
            <a:r>
              <a:rPr lang="en-US" sz="1200" dirty="0">
                <a:solidFill>
                  <a:srgbClr val="FF0000"/>
                </a:solidFill>
              </a:rPr>
              <a:t>NCP</a:t>
            </a:r>
            <a:r>
              <a:rPr lang="en-US" sz="1200" dirty="0"/>
              <a:t>         Stomach</a:t>
            </a:r>
          </a:p>
          <a:p>
            <a:r>
              <a:rPr lang="en-US" sz="1200" dirty="0"/>
              <a:t> 0.033415  0.003560  0.000285  0.065979  0.026837  0.000000  0.057508  </a:t>
            </a:r>
            <a:r>
              <a:rPr lang="en-US" sz="1200" b="1" dirty="0">
                <a:solidFill>
                  <a:srgbClr val="FF0000"/>
                </a:solidFill>
              </a:rPr>
              <a:t>0.098485</a:t>
            </a:r>
            <a:r>
              <a:rPr lang="en-US" sz="1200" dirty="0"/>
              <a:t>  </a:t>
            </a:r>
            <a:r>
              <a:rPr lang="en-US" sz="1200" b="1" dirty="0">
                <a:solidFill>
                  <a:srgbClr val="FF0000"/>
                </a:solidFill>
              </a:rPr>
              <a:t>0.696444</a:t>
            </a:r>
            <a:r>
              <a:rPr lang="en-US" sz="1200" dirty="0"/>
              <a:t>  0.017487</a:t>
            </a:r>
          </a:p>
          <a:p>
            <a:endParaRPr lang="en-US" sz="1200" dirty="0"/>
          </a:p>
          <a:p>
            <a:endParaRPr lang="en-US" sz="1200" dirty="0"/>
          </a:p>
          <a:p>
            <a:r>
              <a:rPr lang="en-US" sz="1200" dirty="0"/>
              <a:t>Colon &gt; </a:t>
            </a:r>
            <a:r>
              <a:rPr lang="en-US" sz="1200" dirty="0" err="1"/>
              <a:t>colMeans</a:t>
            </a:r>
            <a:r>
              <a:rPr lang="en-US" sz="1200" dirty="0"/>
              <a:t>(</a:t>
            </a:r>
            <a:r>
              <a:rPr lang="en-US" sz="1200" dirty="0" err="1"/>
              <a:t>Rlt$out.all</a:t>
            </a:r>
            <a:r>
              <a:rPr lang="en-US" sz="1200" dirty="0"/>
              <a:t>)</a:t>
            </a:r>
          </a:p>
          <a:p>
            <a:r>
              <a:rPr lang="en-US" sz="1200" dirty="0"/>
              <a:t>    Brain     Colon         Esophagus     Heart Intestine    Kidney     Liver       Lung        </a:t>
            </a:r>
            <a:r>
              <a:rPr lang="en-US" sz="1200" b="1" dirty="0">
                <a:solidFill>
                  <a:srgbClr val="FF0000"/>
                </a:solidFill>
              </a:rPr>
              <a:t>NCP</a:t>
            </a:r>
            <a:r>
              <a:rPr lang="en-US" sz="1200" dirty="0"/>
              <a:t>     Stomach</a:t>
            </a:r>
          </a:p>
          <a:p>
            <a:r>
              <a:rPr lang="en-US" sz="1200" dirty="0"/>
              <a:t>  0.03543   </a:t>
            </a:r>
            <a:r>
              <a:rPr lang="en-US" sz="1200" b="1" dirty="0">
                <a:solidFill>
                  <a:srgbClr val="FF0000"/>
                </a:solidFill>
              </a:rPr>
              <a:t>0.01723</a:t>
            </a:r>
            <a:r>
              <a:rPr lang="en-US" sz="1200" dirty="0"/>
              <a:t>   0.00301   0.02091   0.01089   0.01046   0.04366   0.04554 </a:t>
            </a:r>
            <a:r>
              <a:rPr lang="en-US" sz="1200" b="1" dirty="0">
                <a:solidFill>
                  <a:srgbClr val="FF0000"/>
                </a:solidFill>
              </a:rPr>
              <a:t>0.77824</a:t>
            </a:r>
            <a:r>
              <a:rPr lang="en-US" sz="1200" dirty="0"/>
              <a:t>   0.03464</a:t>
            </a:r>
          </a:p>
          <a:p>
            <a:r>
              <a:rPr lang="en-US" sz="1200" dirty="0"/>
              <a:t>     </a:t>
            </a:r>
            <a:endParaRPr lang="en-US" dirty="0">
              <a:solidFill>
                <a:srgbClr val="FF0000"/>
              </a:solidFill>
            </a:endParaRPr>
          </a:p>
        </p:txBody>
      </p:sp>
    </p:spTree>
    <p:extLst>
      <p:ext uri="{BB962C8B-B14F-4D97-AF65-F5344CB8AC3E}">
        <p14:creationId xmlns:p14="http://schemas.microsoft.com/office/powerpoint/2010/main" val="418626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8683"/>
            <a:ext cx="11379200" cy="4524315"/>
          </a:xfrm>
          <a:prstGeom prst="rect">
            <a:avLst/>
          </a:prstGeom>
        </p:spPr>
        <p:txBody>
          <a:bodyPr wrap="square">
            <a:spAutoFit/>
          </a:bodyPr>
          <a:lstStyle/>
          <a:p>
            <a:r>
              <a:rPr lang="en-US" dirty="0"/>
              <a:t>2, How about  de-</a:t>
            </a:r>
            <a:r>
              <a:rPr lang="en-US" dirty="0" err="1"/>
              <a:t>convoltion</a:t>
            </a:r>
            <a:r>
              <a:rPr lang="en-US" dirty="0"/>
              <a:t> of normal plasma with normal plasma as the reference (without cancer tissue) ?</a:t>
            </a:r>
          </a:p>
          <a:p>
            <a:endParaRPr lang="en-US" dirty="0"/>
          </a:p>
          <a:p>
            <a:r>
              <a:rPr lang="en-US" dirty="0"/>
              <a:t>Lung cancer plasma&lt;-</a:t>
            </a:r>
            <a:r>
              <a:rPr lang="en-US" dirty="0" err="1"/>
              <a:t>colMeans</a:t>
            </a:r>
            <a:r>
              <a:rPr lang="en-US" dirty="0"/>
              <a:t>(</a:t>
            </a:r>
            <a:r>
              <a:rPr lang="en-US" dirty="0" err="1"/>
              <a:t>Rlt$out.all</a:t>
            </a:r>
            <a:r>
              <a:rPr lang="en-US" dirty="0"/>
              <a:t>)</a:t>
            </a:r>
          </a:p>
          <a:p>
            <a:endParaRPr lang="en-US" dirty="0"/>
          </a:p>
          <a:p>
            <a:r>
              <a:rPr lang="en-US" dirty="0"/>
              <a:t>     Brain     Colon     Esophagus     Heart Intestine    Kidney     Liver      Lung      Stomach       WBC</a:t>
            </a:r>
          </a:p>
          <a:p>
            <a:r>
              <a:rPr lang="en-US" dirty="0"/>
              <a:t>  0.00340   </a:t>
            </a:r>
            <a:r>
              <a:rPr lang="en-US" dirty="0">
                <a:solidFill>
                  <a:srgbClr val="FF0000"/>
                </a:solidFill>
              </a:rPr>
              <a:t>0.00221</a:t>
            </a:r>
            <a:r>
              <a:rPr lang="en-US" dirty="0"/>
              <a:t>   0.00000   0.03665   0.03302   0.03826   0.07518   </a:t>
            </a:r>
            <a:r>
              <a:rPr lang="en-US" dirty="0">
                <a:solidFill>
                  <a:srgbClr val="FF0000"/>
                </a:solidFill>
              </a:rPr>
              <a:t>0.22762 </a:t>
            </a:r>
            <a:r>
              <a:rPr lang="en-US" dirty="0"/>
              <a:t> 0.00257   </a:t>
            </a:r>
            <a:r>
              <a:rPr lang="en-US" dirty="0">
                <a:solidFill>
                  <a:srgbClr val="FF0000"/>
                </a:solidFill>
              </a:rPr>
              <a:t>0.58109</a:t>
            </a:r>
          </a:p>
          <a:p>
            <a:endParaRPr lang="en-US" dirty="0">
              <a:solidFill>
                <a:srgbClr val="FF0000"/>
              </a:solidFill>
            </a:endParaRPr>
          </a:p>
          <a:p>
            <a:endParaRPr lang="en-US" dirty="0">
              <a:solidFill>
                <a:srgbClr val="FF0000"/>
              </a:solidFill>
            </a:endParaRPr>
          </a:p>
          <a:p>
            <a:r>
              <a:rPr lang="en-US" dirty="0"/>
              <a:t>Colon cancer plasma  &lt;- </a:t>
            </a:r>
            <a:r>
              <a:rPr lang="en-US" dirty="0" err="1"/>
              <a:t>colMeans</a:t>
            </a:r>
            <a:r>
              <a:rPr lang="en-US" dirty="0"/>
              <a:t>(</a:t>
            </a:r>
            <a:r>
              <a:rPr lang="en-US" dirty="0" err="1"/>
              <a:t>Rlt$out.all</a:t>
            </a:r>
            <a:r>
              <a:rPr lang="en-US" dirty="0"/>
              <a:t>)</a:t>
            </a:r>
          </a:p>
          <a:p>
            <a:r>
              <a:rPr lang="en-US" dirty="0"/>
              <a:t>    Brain     Colon    Esophagus   Heart      Intestine    Kidney     Liver      Lung        Stomach       WBC</a:t>
            </a:r>
          </a:p>
          <a:p>
            <a:r>
              <a:rPr lang="en-US" dirty="0"/>
              <a:t> 0.00154   </a:t>
            </a:r>
            <a:r>
              <a:rPr lang="en-US" dirty="0">
                <a:solidFill>
                  <a:srgbClr val="FF0000"/>
                </a:solidFill>
              </a:rPr>
              <a:t>0.00329</a:t>
            </a:r>
            <a:r>
              <a:rPr lang="en-US" dirty="0"/>
              <a:t>   0.00000   0.00329   0.02109   0.06930   0.05008   </a:t>
            </a:r>
            <a:r>
              <a:rPr lang="en-US" dirty="0">
                <a:solidFill>
                  <a:srgbClr val="FF0000"/>
                </a:solidFill>
              </a:rPr>
              <a:t>0.16205</a:t>
            </a:r>
            <a:r>
              <a:rPr lang="en-US" dirty="0"/>
              <a:t>  0.02354   </a:t>
            </a:r>
            <a:r>
              <a:rPr lang="en-US" dirty="0">
                <a:solidFill>
                  <a:srgbClr val="FF0000"/>
                </a:solidFill>
              </a:rPr>
              <a:t>0.66582</a:t>
            </a:r>
          </a:p>
          <a:p>
            <a:endParaRPr lang="en-US" dirty="0"/>
          </a:p>
          <a:p>
            <a:endParaRPr lang="en-US" dirty="0"/>
          </a:p>
          <a:p>
            <a:r>
              <a:rPr lang="en-US" altLang="zh-CN" dirty="0"/>
              <a:t>Normal&lt;-</a:t>
            </a:r>
            <a:r>
              <a:rPr lang="en-US" dirty="0"/>
              <a:t> </a:t>
            </a:r>
            <a:r>
              <a:rPr lang="en-US" dirty="0" err="1"/>
              <a:t>colMeans</a:t>
            </a:r>
            <a:r>
              <a:rPr lang="en-US" dirty="0"/>
              <a:t>(</a:t>
            </a:r>
            <a:r>
              <a:rPr lang="en-US" dirty="0" err="1"/>
              <a:t>Rlt$out.all</a:t>
            </a:r>
            <a:r>
              <a:rPr lang="en-US" dirty="0"/>
              <a:t>)</a:t>
            </a:r>
            <a:endParaRPr lang="en-US" altLang="zh-CN" dirty="0"/>
          </a:p>
          <a:p>
            <a:r>
              <a:rPr lang="en-US" dirty="0"/>
              <a:t>Brain	Colon  Esophagus Heart    Intestine     Kidney	Liver	Lung     Stomach	WBC	</a:t>
            </a:r>
          </a:p>
          <a:p>
            <a:r>
              <a:rPr lang="en-US" dirty="0"/>
              <a:t>0.004	</a:t>
            </a:r>
            <a:r>
              <a:rPr lang="en-US" dirty="0">
                <a:solidFill>
                  <a:srgbClr val="FF0000"/>
                </a:solidFill>
              </a:rPr>
              <a:t>0.014</a:t>
            </a:r>
            <a:r>
              <a:rPr lang="en-US" dirty="0"/>
              <a:t>	0.021	0.000	0.013	0.033	0.027	</a:t>
            </a:r>
            <a:r>
              <a:rPr lang="en-US" dirty="0">
                <a:solidFill>
                  <a:srgbClr val="FF0000"/>
                </a:solidFill>
              </a:rPr>
              <a:t>0.239</a:t>
            </a:r>
            <a:r>
              <a:rPr lang="en-US" dirty="0"/>
              <a:t>	0.001	</a:t>
            </a:r>
            <a:r>
              <a:rPr lang="en-US" dirty="0">
                <a:solidFill>
                  <a:srgbClr val="FF0000"/>
                </a:solidFill>
              </a:rPr>
              <a:t>0.649</a:t>
            </a:r>
            <a:r>
              <a:rPr lang="en-US" dirty="0"/>
              <a:t>	</a:t>
            </a:r>
          </a:p>
        </p:txBody>
      </p:sp>
    </p:spTree>
    <p:extLst>
      <p:ext uri="{BB962C8B-B14F-4D97-AF65-F5344CB8AC3E}">
        <p14:creationId xmlns:p14="http://schemas.microsoft.com/office/powerpoint/2010/main" val="1196117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16912</TotalTime>
  <Words>2975</Words>
  <Application>Microsoft Office PowerPoint</Application>
  <PresentationFormat>Widescreen</PresentationFormat>
  <Paragraphs>1432</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宋体</vt:lpstr>
      <vt:lpstr>等线</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Shicheng Guo</dc:creator>
  <cp:lastModifiedBy>Shicheng Guo</cp:lastModifiedBy>
  <cp:revision>185</cp:revision>
  <dcterms:created xsi:type="dcterms:W3CDTF">2016-06-19T19:01:30Z</dcterms:created>
  <dcterms:modified xsi:type="dcterms:W3CDTF">2017-03-22T16:29:13Z</dcterms:modified>
</cp:coreProperties>
</file>