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cheng\Downloads\metadata.fastq.t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cheng\Downloads\metadata.fastq.t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cheng\Downloads\metadata.fastq.t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cheng\Downloads\metadata.fastq.t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[metadata.fastq.tsv]Sheet2!PivotTable6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Sheet2!$A$4:$A$13</c:f>
              <c:strCache>
                <c:ptCount val="10"/>
                <c:pt idx="0">
                  <c:v>Brain</c:v>
                </c:pt>
                <c:pt idx="1">
                  <c:v>Colon</c:v>
                </c:pt>
                <c:pt idx="2">
                  <c:v>Intestine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Pancreas</c:v>
                </c:pt>
                <c:pt idx="7">
                  <c:v>Spleen</c:v>
                </c:pt>
                <c:pt idx="8">
                  <c:v>Stomach</c:v>
                </c:pt>
                <c:pt idx="9">
                  <c:v>WBC</c:v>
                </c:pt>
              </c:strCache>
            </c:strRef>
          </c:cat>
          <c:val>
            <c:numRef>
              <c:f>Sheet2!$B$4:$B$13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606552"/>
        <c:axId val="699609296"/>
      </c:barChart>
      <c:catAx>
        <c:axId val="69960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99609296"/>
        <c:crosses val="autoZero"/>
        <c:auto val="1"/>
        <c:lblAlgn val="ctr"/>
        <c:lblOffset val="100"/>
        <c:noMultiLvlLbl val="0"/>
      </c:catAx>
      <c:valAx>
        <c:axId val="69960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60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[metadata.fastq.tsv]Sheet2!PivotTable6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Sheet2!$A$4:$A$13</c:f>
              <c:strCache>
                <c:ptCount val="10"/>
                <c:pt idx="0">
                  <c:v>Brain</c:v>
                </c:pt>
                <c:pt idx="1">
                  <c:v>Colon</c:v>
                </c:pt>
                <c:pt idx="2">
                  <c:v>Intestine</c:v>
                </c:pt>
                <c:pt idx="3">
                  <c:v>kidney</c:v>
                </c:pt>
                <c:pt idx="4">
                  <c:v>liver</c:v>
                </c:pt>
                <c:pt idx="5">
                  <c:v>Lung</c:v>
                </c:pt>
                <c:pt idx="6">
                  <c:v>Pancreas</c:v>
                </c:pt>
                <c:pt idx="7">
                  <c:v>Spleen</c:v>
                </c:pt>
                <c:pt idx="8">
                  <c:v>Stomach</c:v>
                </c:pt>
                <c:pt idx="9">
                  <c:v>WBC</c:v>
                </c:pt>
              </c:strCache>
            </c:strRef>
          </c:cat>
          <c:val>
            <c:numRef>
              <c:f>Sheet2!$B$4:$B$13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76884755991774"/>
          <c:y val="0.11973803768684024"/>
          <c:w val="0.81523115244008226"/>
          <c:h val="0.744072908208301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Sheet2!$B$17</c:f>
              <c:strCache>
                <c:ptCount val="1"/>
                <c:pt idx="0">
                  <c:v>Count of Tissue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Sheet2!$A$18:$A$21</c:f>
              <c:strCache>
                <c:ptCount val="4"/>
                <c:pt idx="0">
                  <c:v>Lung</c:v>
                </c:pt>
                <c:pt idx="1">
                  <c:v>Colon</c:v>
                </c:pt>
                <c:pt idx="2">
                  <c:v>Pancreas</c:v>
                </c:pt>
                <c:pt idx="3">
                  <c:v>WBC</c:v>
                </c:pt>
              </c:strCache>
            </c:strRef>
          </c:cat>
          <c:val>
            <c:numRef>
              <c:f>Sheet2!$B$18:$B$21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609688"/>
        <c:axId val="699615960"/>
      </c:barChart>
      <c:catAx>
        <c:axId val="69960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615960"/>
        <c:crosses val="autoZero"/>
        <c:auto val="1"/>
        <c:lblAlgn val="ctr"/>
        <c:lblOffset val="100"/>
        <c:noMultiLvlLbl val="0"/>
      </c:catAx>
      <c:valAx>
        <c:axId val="69961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609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Sheet2!$B$17</c:f>
              <c:strCache>
                <c:ptCount val="1"/>
                <c:pt idx="0">
                  <c:v>Count of Tissue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Sheet2!$A$18:$A$21</c:f>
              <c:strCache>
                <c:ptCount val="4"/>
                <c:pt idx="0">
                  <c:v>Lung</c:v>
                </c:pt>
                <c:pt idx="1">
                  <c:v>Colon</c:v>
                </c:pt>
                <c:pt idx="2">
                  <c:v>Pancreas</c:v>
                </c:pt>
                <c:pt idx="3">
                  <c:v>WBC</c:v>
                </c:pt>
              </c:strCache>
            </c:strRef>
          </c:cat>
          <c:val>
            <c:numRef>
              <c:f>Sheet2!$B$18:$B$21</c:f>
              <c:numCache>
                <c:formatCode>General</c:formatCode>
                <c:ptCount val="4"/>
                <c:pt idx="0">
                  <c:v>29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8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0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0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9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2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0D96-2913-44D9-AE9A-D0558E3F0D6B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9BB71-9F3A-4057-8E7F-1F6FF14F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2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13046"/>
              </p:ext>
            </p:extLst>
          </p:nvPr>
        </p:nvGraphicFramePr>
        <p:xfrm>
          <a:off x="1903597" y="2981621"/>
          <a:ext cx="8191501" cy="2667000"/>
        </p:xfrm>
        <a:graphic>
          <a:graphicData uri="http://schemas.openxmlformats.org/drawingml/2006/table">
            <a:tbl>
              <a:tblPr/>
              <a:tblGrid>
                <a:gridCol w="952131"/>
                <a:gridCol w="672839"/>
                <a:gridCol w="1383764"/>
                <a:gridCol w="1513888"/>
                <a:gridCol w="609364"/>
                <a:gridCol w="609364"/>
                <a:gridCol w="609364"/>
                <a:gridCol w="1840787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ENCFF000LUV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ENCFF000LUQ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ENCFF000LUU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ENCFF000LWW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mononuclear cell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mononuclear cell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Illumina Genome Analyzer IIx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07549" y="2154347"/>
            <a:ext cx="33751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14 data from 7 tissues in ENCODE </a:t>
            </a:r>
          </a:p>
          <a:p>
            <a:r>
              <a:rPr lang="en-US" altLang="zh-CN" sz="1100" smtClean="0"/>
              <a:t>(samples for each tissue&gt;=3)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3957190" y="1095469"/>
            <a:ext cx="351461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39 data from </a:t>
            </a:r>
            <a:r>
              <a:rPr lang="en-US"/>
              <a:t>16</a:t>
            </a:r>
            <a:r>
              <a:rPr lang="en-US" altLang="zh-CN" smtClean="0"/>
              <a:t> tissues in ENCODE </a:t>
            </a:r>
          </a:p>
          <a:p>
            <a:r>
              <a:rPr lang="en-US" altLang="zh-CN" sz="1100" smtClean="0"/>
              <a:t>(samples for each tissue&gt;=3)</a:t>
            </a:r>
            <a:endParaRPr lang="en-US" sz="1100"/>
          </a:p>
        </p:txBody>
      </p:sp>
      <p:sp>
        <p:nvSpPr>
          <p:cNvPr id="2" name="Down Arrow 1"/>
          <p:cNvSpPr/>
          <p:nvPr/>
        </p:nvSpPr>
        <p:spPr>
          <a:xfrm>
            <a:off x="4996768" y="1842075"/>
            <a:ext cx="898358" cy="104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75548" y="437472"/>
            <a:ext cx="7439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RRBS Dataset From Richard Myers, HAIB (Encode Project)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48700"/>
              </p:ext>
            </p:extLst>
          </p:nvPr>
        </p:nvGraphicFramePr>
        <p:xfrm>
          <a:off x="434090" y="1881918"/>
          <a:ext cx="1808836" cy="4351332"/>
        </p:xfrm>
        <a:graphic>
          <a:graphicData uri="http://schemas.openxmlformats.org/drawingml/2006/table">
            <a:tbl>
              <a:tblPr/>
              <a:tblGrid>
                <a:gridCol w="890059"/>
                <a:gridCol w="346951"/>
                <a:gridCol w="334101"/>
                <a:gridCol w="237725"/>
              </a:tblGrid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ID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ENCFF000LUQ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ENCFF000LUU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N37-Cerebellum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N37-Frontal 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N37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STL001SG-01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Colon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STL003SG-01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Colon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N37-Colon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Colon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STL001SB-01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Intestine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STL002SB-01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Intestine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STL003SB-01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Intestine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N37-Small </a:t>
                      </a:r>
                      <a:r>
                        <a:rPr lang="en-US" sz="6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intestine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Intestine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N41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ENCFF000LVA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ENCFF000LVB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STL002AD-01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STL003AD-01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ENCFF000LVJ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ENCFF000LVN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STL011LI-01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N37-Liver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smtClean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N37</a:t>
                      </a:r>
                      <a:endParaRPr lang="en-US" sz="6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ENCFF000LVO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ENCFF000LVR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STL001LG-01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STL002LG-01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N37-Lung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N43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ENCFF000LVU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ENCFF000LVW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STL002PA-01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STL003PA-01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Pancreas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N45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STL001SX-01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Spleen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STL002SX-01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Spleen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STL003SX-01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Spleen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STL001GA-01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STL003GA-01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ENCFF000LWS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ENCFF000LWW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STL002GA-01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Salk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N37-Stomach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WGBS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Stomach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N46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ENCFF000LVI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ENCFF000LVK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RRBS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WB_centenarian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WB_middle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-age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19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WB_new</a:t>
                      </a:r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-born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WBC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819" marR="4819" marT="48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995938"/>
              </p:ext>
            </p:extLst>
          </p:nvPr>
        </p:nvGraphicFramePr>
        <p:xfrm>
          <a:off x="2641039" y="3710991"/>
          <a:ext cx="2728983" cy="1725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6780" y="1082286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43 samples from 10 tissues 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(samples for each tissue&gt;=3)</a:t>
            </a:r>
          </a:p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Salk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N37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WBC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2008" y="280012"/>
            <a:ext cx="6851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>
                <a:latin typeface="Arial" panose="020B0604020202020204" pitchFamily="34" charset="0"/>
                <a:cs typeface="Arial" panose="020B0604020202020204" pitchFamily="34" charset="0"/>
              </a:rPr>
              <a:t>Prediction for Full tissues based on Random Forest Model 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77593"/>
              </p:ext>
            </p:extLst>
          </p:nvPr>
        </p:nvGraphicFramePr>
        <p:xfrm>
          <a:off x="2496459" y="1881918"/>
          <a:ext cx="3239323" cy="172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441963"/>
              </p:ext>
            </p:extLst>
          </p:nvPr>
        </p:nvGraphicFramePr>
        <p:xfrm>
          <a:off x="6242849" y="1117794"/>
          <a:ext cx="2403587" cy="1697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120563"/>
              </p:ext>
            </p:extLst>
          </p:nvPr>
        </p:nvGraphicFramePr>
        <p:xfrm>
          <a:off x="8936801" y="1198002"/>
          <a:ext cx="3061641" cy="1616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ight Arrow 11"/>
          <p:cNvSpPr/>
          <p:nvPr/>
        </p:nvSpPr>
        <p:spPr>
          <a:xfrm rot="5400000">
            <a:off x="8175696" y="2461472"/>
            <a:ext cx="206034" cy="132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93492"/>
              </p:ext>
            </p:extLst>
          </p:nvPr>
        </p:nvGraphicFramePr>
        <p:xfrm>
          <a:off x="6869026" y="3474720"/>
          <a:ext cx="3554820" cy="2234593"/>
        </p:xfrm>
        <a:graphic>
          <a:graphicData uri="http://schemas.openxmlformats.org/drawingml/2006/table">
            <a:tbl>
              <a:tblPr/>
              <a:tblGrid>
                <a:gridCol w="806556"/>
                <a:gridCol w="687066"/>
                <a:gridCol w="687066"/>
                <a:gridCol w="687066"/>
                <a:gridCol w="687066"/>
              </a:tblGrid>
              <a:tr h="19567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Pancreas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B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C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1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C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CF7E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Intestine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57C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kidney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81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Pancreas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Spleen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47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Stomach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</a:tr>
              <a:tr h="21647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927918" y="5897989"/>
            <a:ext cx="2008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10000 iteration,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48 predictors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" y="5860770"/>
            <a:ext cx="1239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*All the GSI&gt;0.5</a:t>
            </a:r>
            <a:endParaRPr lang="en-US" altLang="zh-CN" sz="1100" dirty="0"/>
          </a:p>
        </p:txBody>
      </p:sp>
      <p:sp>
        <p:nvSpPr>
          <p:cNvPr id="6" name="Rectangle 5"/>
          <p:cNvSpPr/>
          <p:nvPr/>
        </p:nvSpPr>
        <p:spPr>
          <a:xfrm>
            <a:off x="251460" y="6122380"/>
            <a:ext cx="3345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* Few of them were reported in previous study</a:t>
            </a:r>
            <a:endParaRPr lang="en-US" altLang="zh-CN" sz="1100" dirty="0"/>
          </a:p>
        </p:txBody>
      </p:sp>
      <p:sp>
        <p:nvSpPr>
          <p:cNvPr id="8" name="Rectangle 7"/>
          <p:cNvSpPr/>
          <p:nvPr/>
        </p:nvSpPr>
        <p:spPr>
          <a:xfrm>
            <a:off x="7741227" y="6383990"/>
            <a:ext cx="3345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* More Analysis to these genes need to be done</a:t>
            </a:r>
            <a:endParaRPr lang="en-US" altLang="zh-CN" sz="1100" dirty="0"/>
          </a:p>
        </p:txBody>
      </p:sp>
      <p:sp>
        <p:nvSpPr>
          <p:cNvPr id="9" name="Rectangle 8"/>
          <p:cNvSpPr/>
          <p:nvPr/>
        </p:nvSpPr>
        <p:spPr>
          <a:xfrm>
            <a:off x="8487394" y="959372"/>
            <a:ext cx="3345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*Several Figure to show the methylation status</a:t>
            </a:r>
            <a:endParaRPr lang="en-US" altLang="zh-CN" sz="1100" dirty="0"/>
          </a:p>
        </p:txBody>
      </p:sp>
      <p:sp>
        <p:nvSpPr>
          <p:cNvPr id="10" name="Rectangle 9"/>
          <p:cNvSpPr/>
          <p:nvPr/>
        </p:nvSpPr>
        <p:spPr>
          <a:xfrm>
            <a:off x="3413760" y="228402"/>
            <a:ext cx="6586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Gene summaries powerful in the mapping prediction</a:t>
            </a:r>
            <a:endParaRPr lang="en-US" altLang="zh-CN" sz="2000" dirty="0"/>
          </a:p>
        </p:txBody>
      </p:sp>
      <p:sp>
        <p:nvSpPr>
          <p:cNvPr id="11" name="Rectangle 10"/>
          <p:cNvSpPr/>
          <p:nvPr/>
        </p:nvSpPr>
        <p:spPr>
          <a:xfrm>
            <a:off x="6538653" y="1274459"/>
            <a:ext cx="3345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* Differential analysis </a:t>
            </a:r>
            <a:endParaRPr lang="en-US" altLang="zh-CN" sz="1100" dirty="0"/>
          </a:p>
        </p:txBody>
      </p:sp>
      <p:sp>
        <p:nvSpPr>
          <p:cNvPr id="12" name="Rectangle 11"/>
          <p:cNvSpPr/>
          <p:nvPr/>
        </p:nvSpPr>
        <p:spPr>
          <a:xfrm>
            <a:off x="3524598" y="1076590"/>
            <a:ext cx="3345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* Variable importance(done)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58826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548</Words>
  <Application>Microsoft Office PowerPoint</Application>
  <PresentationFormat>Widescreen</PresentationFormat>
  <Paragraphs>382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62</cp:revision>
  <dcterms:created xsi:type="dcterms:W3CDTF">2016-01-12T22:33:35Z</dcterms:created>
  <dcterms:modified xsi:type="dcterms:W3CDTF">2016-01-26T23:23:33Z</dcterms:modified>
</cp:coreProperties>
</file>