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61" r:id="rId2"/>
    <p:sldId id="273" r:id="rId3"/>
    <p:sldId id="262" r:id="rId4"/>
    <p:sldId id="256" r:id="rId5"/>
    <p:sldId id="257" r:id="rId6"/>
    <p:sldId id="263" r:id="rId7"/>
    <p:sldId id="264" r:id="rId8"/>
    <p:sldId id="265" r:id="rId9"/>
    <p:sldId id="266" r:id="rId10"/>
    <p:sldId id="268" r:id="rId11"/>
    <p:sldId id="270" r:id="rId12"/>
    <p:sldId id="267" r:id="rId13"/>
    <p:sldId id="27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p:scale>
          <a:sx n="75" d="100"/>
          <a:sy n="75" d="100"/>
        </p:scale>
        <p:origin x="924"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EC35BF-503D-4398-8C1F-C9C1D3773590}" type="datetimeFigureOut">
              <a:rPr lang="en-US" smtClean="0"/>
              <a:t>12/6/2015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C78B4-F17D-4A73-979A-D04AB879902E}" type="slidenum">
              <a:rPr lang="en-US" smtClean="0"/>
              <a:t>‹#›</a:t>
            </a:fld>
            <a:endParaRPr lang="en-US"/>
          </a:p>
        </p:txBody>
      </p:sp>
    </p:spTree>
    <p:extLst>
      <p:ext uri="{BB962C8B-B14F-4D97-AF65-F5344CB8AC3E}">
        <p14:creationId xmlns:p14="http://schemas.microsoft.com/office/powerpoint/2010/main" val="2892914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everyone, today I will introduce the progress of the </a:t>
            </a:r>
            <a:r>
              <a:rPr lang="en-US" baseline="0" dirty="0" err="1" smtClean="0"/>
              <a:t>mond</a:t>
            </a:r>
            <a:r>
              <a:rPr lang="en-US" baseline="0" dirty="0" smtClean="0"/>
              <a:t> project which is shorted for </a:t>
            </a:r>
            <a:r>
              <a:rPr lang="en-US" sz="1200" dirty="0" smtClean="0">
                <a:solidFill>
                  <a:srgbClr val="FF0000"/>
                </a:solidFill>
                <a:latin typeface="Arial" panose="020B0604020202020204" pitchFamily="34" charset="0"/>
              </a:rPr>
              <a:t>M</a:t>
            </a:r>
            <a:r>
              <a:rPr lang="en-US" sz="1200" dirty="0" smtClean="0">
                <a:solidFill>
                  <a:srgbClr val="000000"/>
                </a:solidFill>
                <a:latin typeface="Arial" panose="020B0604020202020204" pitchFamily="34" charset="0"/>
              </a:rPr>
              <a:t>ethylation Hapl</a:t>
            </a:r>
            <a:r>
              <a:rPr lang="en-US" sz="1200" dirty="0" smtClean="0">
                <a:solidFill>
                  <a:srgbClr val="FF0000"/>
                </a:solidFill>
                <a:latin typeface="Arial" panose="020B0604020202020204" pitchFamily="34" charset="0"/>
              </a:rPr>
              <a:t>o</a:t>
            </a:r>
            <a:r>
              <a:rPr lang="en-US" sz="1200" dirty="0" smtClean="0">
                <a:solidFill>
                  <a:srgbClr val="000000"/>
                </a:solidFill>
                <a:latin typeface="Arial" panose="020B0604020202020204" pitchFamily="34" charset="0"/>
              </a:rPr>
              <a:t>type in </a:t>
            </a:r>
            <a:r>
              <a:rPr lang="en-US" sz="1200" dirty="0" smtClean="0">
                <a:solidFill>
                  <a:srgbClr val="FF0000"/>
                </a:solidFill>
                <a:latin typeface="Arial" panose="020B0604020202020204" pitchFamily="34" charset="0"/>
              </a:rPr>
              <a:t>no</a:t>
            </a:r>
            <a:r>
              <a:rPr lang="en-US" sz="1200" dirty="0" smtClean="0">
                <a:solidFill>
                  <a:srgbClr val="000000"/>
                </a:solidFill>
                <a:latin typeface="Arial" panose="020B0604020202020204" pitchFamily="34" charset="0"/>
              </a:rPr>
              <a:t>n-invasive Cancer </a:t>
            </a:r>
            <a:r>
              <a:rPr lang="en-US" sz="1200" dirty="0" smtClean="0">
                <a:solidFill>
                  <a:srgbClr val="FF0000"/>
                </a:solidFill>
                <a:latin typeface="Arial" panose="020B0604020202020204" pitchFamily="34" charset="0"/>
              </a:rPr>
              <a:t>D</a:t>
            </a:r>
            <a:r>
              <a:rPr lang="en-US" sz="1200" dirty="0" smtClean="0">
                <a:solidFill>
                  <a:srgbClr val="000000"/>
                </a:solidFill>
                <a:latin typeface="Arial" panose="020B0604020202020204" pitchFamily="34" charset="0"/>
              </a:rPr>
              <a:t>iagnosis</a:t>
            </a: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1</a:t>
            </a:fld>
            <a:endParaRPr lang="en-US"/>
          </a:p>
        </p:txBody>
      </p:sp>
    </p:spTree>
    <p:extLst>
      <p:ext uri="{BB962C8B-B14F-4D97-AF65-F5344CB8AC3E}">
        <p14:creationId xmlns:p14="http://schemas.microsoft.com/office/powerpoint/2010/main" val="2026794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31FCE3-8D38-4A41-819F-A39D3224C7A3}" type="slidenum">
              <a:rPr lang="en-US" smtClean="0"/>
              <a:t>12</a:t>
            </a:fld>
            <a:endParaRPr lang="en-US"/>
          </a:p>
        </p:txBody>
      </p:sp>
    </p:spTree>
    <p:extLst>
      <p:ext uri="{BB962C8B-B14F-4D97-AF65-F5344CB8AC3E}">
        <p14:creationId xmlns:p14="http://schemas.microsoft.com/office/powerpoint/2010/main" val="1108292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355798-0B1E-4F2E-A423-24A223C55C29}"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26A63-F0A8-4871-9479-BF0E24E03E96}" type="slidenum">
              <a:rPr lang="en-US" smtClean="0"/>
              <a:t>‹#›</a:t>
            </a:fld>
            <a:endParaRPr lang="en-US"/>
          </a:p>
        </p:txBody>
      </p:sp>
    </p:spTree>
    <p:extLst>
      <p:ext uri="{BB962C8B-B14F-4D97-AF65-F5344CB8AC3E}">
        <p14:creationId xmlns:p14="http://schemas.microsoft.com/office/powerpoint/2010/main" val="2427720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355798-0B1E-4F2E-A423-24A223C55C29}"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26A63-F0A8-4871-9479-BF0E24E03E96}" type="slidenum">
              <a:rPr lang="en-US" smtClean="0"/>
              <a:t>‹#›</a:t>
            </a:fld>
            <a:endParaRPr lang="en-US"/>
          </a:p>
        </p:txBody>
      </p:sp>
    </p:spTree>
    <p:extLst>
      <p:ext uri="{BB962C8B-B14F-4D97-AF65-F5344CB8AC3E}">
        <p14:creationId xmlns:p14="http://schemas.microsoft.com/office/powerpoint/2010/main" val="1643844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355798-0B1E-4F2E-A423-24A223C55C29}"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26A63-F0A8-4871-9479-BF0E24E03E96}" type="slidenum">
              <a:rPr lang="en-US" smtClean="0"/>
              <a:t>‹#›</a:t>
            </a:fld>
            <a:endParaRPr lang="en-US"/>
          </a:p>
        </p:txBody>
      </p:sp>
    </p:spTree>
    <p:extLst>
      <p:ext uri="{BB962C8B-B14F-4D97-AF65-F5344CB8AC3E}">
        <p14:creationId xmlns:p14="http://schemas.microsoft.com/office/powerpoint/2010/main" val="679736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355798-0B1E-4F2E-A423-24A223C55C29}"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26A63-F0A8-4871-9479-BF0E24E03E96}" type="slidenum">
              <a:rPr lang="en-US" smtClean="0"/>
              <a:t>‹#›</a:t>
            </a:fld>
            <a:endParaRPr lang="en-US"/>
          </a:p>
        </p:txBody>
      </p:sp>
    </p:spTree>
    <p:extLst>
      <p:ext uri="{BB962C8B-B14F-4D97-AF65-F5344CB8AC3E}">
        <p14:creationId xmlns:p14="http://schemas.microsoft.com/office/powerpoint/2010/main" val="111240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355798-0B1E-4F2E-A423-24A223C55C29}"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26A63-F0A8-4871-9479-BF0E24E03E96}" type="slidenum">
              <a:rPr lang="en-US" smtClean="0"/>
              <a:t>‹#›</a:t>
            </a:fld>
            <a:endParaRPr lang="en-US"/>
          </a:p>
        </p:txBody>
      </p:sp>
    </p:spTree>
    <p:extLst>
      <p:ext uri="{BB962C8B-B14F-4D97-AF65-F5344CB8AC3E}">
        <p14:creationId xmlns:p14="http://schemas.microsoft.com/office/powerpoint/2010/main" val="3182412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355798-0B1E-4F2E-A423-24A223C55C29}"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C26A63-F0A8-4871-9479-BF0E24E03E96}" type="slidenum">
              <a:rPr lang="en-US" smtClean="0"/>
              <a:t>‹#›</a:t>
            </a:fld>
            <a:endParaRPr lang="en-US"/>
          </a:p>
        </p:txBody>
      </p:sp>
    </p:spTree>
    <p:extLst>
      <p:ext uri="{BB962C8B-B14F-4D97-AF65-F5344CB8AC3E}">
        <p14:creationId xmlns:p14="http://schemas.microsoft.com/office/powerpoint/2010/main" val="3168429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355798-0B1E-4F2E-A423-24A223C55C29}" type="datetimeFigureOut">
              <a:rPr lang="en-US" smtClean="0"/>
              <a:t>12/6/2015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C26A63-F0A8-4871-9479-BF0E24E03E96}" type="slidenum">
              <a:rPr lang="en-US" smtClean="0"/>
              <a:t>‹#›</a:t>
            </a:fld>
            <a:endParaRPr lang="en-US"/>
          </a:p>
        </p:txBody>
      </p:sp>
    </p:spTree>
    <p:extLst>
      <p:ext uri="{BB962C8B-B14F-4D97-AF65-F5344CB8AC3E}">
        <p14:creationId xmlns:p14="http://schemas.microsoft.com/office/powerpoint/2010/main" val="2719212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355798-0B1E-4F2E-A423-24A223C55C29}" type="datetimeFigureOut">
              <a:rPr lang="en-US" smtClean="0"/>
              <a:t>12/6/2015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C26A63-F0A8-4871-9479-BF0E24E03E96}" type="slidenum">
              <a:rPr lang="en-US" smtClean="0"/>
              <a:t>‹#›</a:t>
            </a:fld>
            <a:endParaRPr lang="en-US"/>
          </a:p>
        </p:txBody>
      </p:sp>
    </p:spTree>
    <p:extLst>
      <p:ext uri="{BB962C8B-B14F-4D97-AF65-F5344CB8AC3E}">
        <p14:creationId xmlns:p14="http://schemas.microsoft.com/office/powerpoint/2010/main" val="3494103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55798-0B1E-4F2E-A423-24A223C55C29}" type="datetimeFigureOut">
              <a:rPr lang="en-US" smtClean="0"/>
              <a:t>12/6/2015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C26A63-F0A8-4871-9479-BF0E24E03E96}" type="slidenum">
              <a:rPr lang="en-US" smtClean="0"/>
              <a:t>‹#›</a:t>
            </a:fld>
            <a:endParaRPr lang="en-US"/>
          </a:p>
        </p:txBody>
      </p:sp>
    </p:spTree>
    <p:extLst>
      <p:ext uri="{BB962C8B-B14F-4D97-AF65-F5344CB8AC3E}">
        <p14:creationId xmlns:p14="http://schemas.microsoft.com/office/powerpoint/2010/main" val="144463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355798-0B1E-4F2E-A423-24A223C55C29}"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C26A63-F0A8-4871-9479-BF0E24E03E96}" type="slidenum">
              <a:rPr lang="en-US" smtClean="0"/>
              <a:t>‹#›</a:t>
            </a:fld>
            <a:endParaRPr lang="en-US"/>
          </a:p>
        </p:txBody>
      </p:sp>
    </p:spTree>
    <p:extLst>
      <p:ext uri="{BB962C8B-B14F-4D97-AF65-F5344CB8AC3E}">
        <p14:creationId xmlns:p14="http://schemas.microsoft.com/office/powerpoint/2010/main" val="4014778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355798-0B1E-4F2E-A423-24A223C55C29}"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C26A63-F0A8-4871-9479-BF0E24E03E96}" type="slidenum">
              <a:rPr lang="en-US" smtClean="0"/>
              <a:t>‹#›</a:t>
            </a:fld>
            <a:endParaRPr lang="en-US"/>
          </a:p>
        </p:txBody>
      </p:sp>
    </p:spTree>
    <p:extLst>
      <p:ext uri="{BB962C8B-B14F-4D97-AF65-F5344CB8AC3E}">
        <p14:creationId xmlns:p14="http://schemas.microsoft.com/office/powerpoint/2010/main" val="2162729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55798-0B1E-4F2E-A423-24A223C55C29}" type="datetimeFigureOut">
              <a:rPr lang="en-US" smtClean="0"/>
              <a:t>12/6/2015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C26A63-F0A8-4871-9479-BF0E24E03E96}" type="slidenum">
              <a:rPr lang="en-US" smtClean="0"/>
              <a:t>‹#›</a:t>
            </a:fld>
            <a:endParaRPr lang="en-US"/>
          </a:p>
        </p:txBody>
      </p:sp>
    </p:spTree>
    <p:extLst>
      <p:ext uri="{BB962C8B-B14F-4D97-AF65-F5344CB8AC3E}">
        <p14:creationId xmlns:p14="http://schemas.microsoft.com/office/powerpoint/2010/main" val="19222887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Homeobox_protein_NANOG#cite_note-pmid12787504-1" TargetMode="External"/><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en.wikipedia.org/wiki/Homeobox_protein_NANOG#cite_note-pmid12787505-2"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40591"/>
            <a:ext cx="9217891" cy="830997"/>
          </a:xfrm>
          <a:prstGeom prst="rect">
            <a:avLst/>
          </a:prstGeom>
        </p:spPr>
        <p:txBody>
          <a:bodyPr wrap="square">
            <a:spAutoFit/>
          </a:bodyPr>
          <a:lstStyle/>
          <a:p>
            <a:pPr algn="ctr"/>
            <a:r>
              <a:rPr lang="en-US" sz="2400" dirty="0">
                <a:solidFill>
                  <a:srgbClr val="000000"/>
                </a:solidFill>
                <a:latin typeface="Arial" panose="020B0604020202020204" pitchFamily="34" charset="0"/>
              </a:rPr>
              <a:t>MONOD: </a:t>
            </a:r>
            <a:r>
              <a:rPr lang="en-US" sz="2400" dirty="0">
                <a:solidFill>
                  <a:srgbClr val="FF0000"/>
                </a:solidFill>
                <a:latin typeface="Arial" panose="020B0604020202020204" pitchFamily="34" charset="0"/>
              </a:rPr>
              <a:t>M</a:t>
            </a:r>
            <a:r>
              <a:rPr lang="en-US" sz="2400" dirty="0">
                <a:solidFill>
                  <a:srgbClr val="000000"/>
                </a:solidFill>
                <a:latin typeface="Arial" panose="020B0604020202020204" pitchFamily="34" charset="0"/>
              </a:rPr>
              <a:t>ethylation Hapl</a:t>
            </a:r>
            <a:r>
              <a:rPr lang="en-US" sz="2400" dirty="0">
                <a:solidFill>
                  <a:srgbClr val="FF0000"/>
                </a:solidFill>
                <a:latin typeface="Arial" panose="020B0604020202020204" pitchFamily="34" charset="0"/>
              </a:rPr>
              <a:t>o</a:t>
            </a:r>
            <a:r>
              <a:rPr lang="en-US" sz="2400" dirty="0">
                <a:solidFill>
                  <a:srgbClr val="000000"/>
                </a:solidFill>
                <a:latin typeface="Arial" panose="020B0604020202020204" pitchFamily="34" charset="0"/>
              </a:rPr>
              <a:t>type in </a:t>
            </a:r>
            <a:r>
              <a:rPr lang="en-US" sz="2400" dirty="0">
                <a:solidFill>
                  <a:srgbClr val="FF0000"/>
                </a:solidFill>
                <a:latin typeface="Arial" panose="020B0604020202020204" pitchFamily="34" charset="0"/>
              </a:rPr>
              <a:t>no</a:t>
            </a:r>
            <a:r>
              <a:rPr lang="en-US" sz="2400" dirty="0">
                <a:solidFill>
                  <a:srgbClr val="000000"/>
                </a:solidFill>
                <a:latin typeface="Arial" panose="020B0604020202020204" pitchFamily="34" charset="0"/>
              </a:rPr>
              <a:t>n-invasive </a:t>
            </a:r>
            <a:r>
              <a:rPr lang="en-US" sz="2400" dirty="0" smtClean="0">
                <a:solidFill>
                  <a:srgbClr val="000000"/>
                </a:solidFill>
                <a:latin typeface="Arial" panose="020B0604020202020204" pitchFamily="34" charset="0"/>
              </a:rPr>
              <a:t>Cancer </a:t>
            </a:r>
            <a:r>
              <a:rPr lang="en-US" sz="2400" dirty="0" smtClean="0">
                <a:solidFill>
                  <a:srgbClr val="FF0000"/>
                </a:solidFill>
                <a:latin typeface="Arial" panose="020B0604020202020204" pitchFamily="34" charset="0"/>
              </a:rPr>
              <a:t>D</a:t>
            </a:r>
            <a:r>
              <a:rPr lang="en-US" sz="2400" dirty="0" smtClean="0">
                <a:solidFill>
                  <a:srgbClr val="000000"/>
                </a:solidFill>
                <a:latin typeface="Arial" panose="020B0604020202020204" pitchFamily="34" charset="0"/>
              </a:rPr>
              <a:t>iagnosis </a:t>
            </a:r>
            <a:r>
              <a:rPr lang="en-US" altLang="zh-CN" sz="2400" dirty="0" smtClean="0">
                <a:solidFill>
                  <a:srgbClr val="000000"/>
                </a:solidFill>
                <a:latin typeface="Arial" panose="020B0604020202020204" pitchFamily="34" charset="0"/>
              </a:rPr>
              <a:t>and tissue mapping of plasma DNA</a:t>
            </a:r>
            <a:r>
              <a:rPr lang="en-US" sz="2400" dirty="0">
                <a:solidFill>
                  <a:srgbClr val="000000"/>
                </a:solidFill>
                <a:latin typeface="Arial" panose="020B0604020202020204" pitchFamily="34" charset="0"/>
              </a:rPr>
              <a:t> </a:t>
            </a:r>
          </a:p>
        </p:txBody>
      </p:sp>
      <p:sp>
        <p:nvSpPr>
          <p:cNvPr id="2" name="TextBox 1"/>
          <p:cNvSpPr txBox="1"/>
          <p:nvPr/>
        </p:nvSpPr>
        <p:spPr>
          <a:xfrm>
            <a:off x="3120887" y="3343437"/>
            <a:ext cx="2739853" cy="646331"/>
          </a:xfrm>
          <a:prstGeom prst="rect">
            <a:avLst/>
          </a:prstGeom>
          <a:noFill/>
        </p:spPr>
        <p:txBody>
          <a:bodyPr wrap="none" rtlCol="0">
            <a:spAutoFit/>
          </a:bodyPr>
          <a:lstStyle/>
          <a:p>
            <a:r>
              <a:rPr lang="en-US" dirty="0" smtClean="0"/>
              <a:t>Shicheng Guo @ Zhang Lab</a:t>
            </a:r>
          </a:p>
          <a:p>
            <a:endParaRPr lang="en-US" dirty="0"/>
          </a:p>
        </p:txBody>
      </p:sp>
      <p:sp>
        <p:nvSpPr>
          <p:cNvPr id="4" name="Rectangle 3"/>
          <p:cNvSpPr/>
          <p:nvPr/>
        </p:nvSpPr>
        <p:spPr>
          <a:xfrm>
            <a:off x="3632268" y="3989768"/>
            <a:ext cx="1231427" cy="369332"/>
          </a:xfrm>
          <a:prstGeom prst="rect">
            <a:avLst/>
          </a:prstGeom>
        </p:spPr>
        <p:txBody>
          <a:bodyPr wrap="none">
            <a:spAutoFit/>
          </a:bodyPr>
          <a:lstStyle/>
          <a:p>
            <a:r>
              <a:rPr lang="en-US" dirty="0" smtClean="0"/>
              <a:t>Dec 6 </a:t>
            </a:r>
            <a:r>
              <a:rPr lang="en-US" dirty="0" smtClean="0"/>
              <a:t>2015</a:t>
            </a:r>
            <a:endParaRPr lang="en-US" dirty="0"/>
          </a:p>
        </p:txBody>
      </p:sp>
    </p:spTree>
    <p:extLst>
      <p:ext uri="{BB962C8B-B14F-4D97-AF65-F5344CB8AC3E}">
        <p14:creationId xmlns:p14="http://schemas.microsoft.com/office/powerpoint/2010/main" val="3675929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8514" y="245978"/>
            <a:ext cx="8770221" cy="461665"/>
          </a:xfrm>
          <a:prstGeom prst="rect">
            <a:avLst/>
          </a:prstGeom>
          <a:noFill/>
        </p:spPr>
        <p:txBody>
          <a:bodyPr wrap="none" rtlCol="0">
            <a:spAutoFit/>
          </a:bodyPr>
          <a:lstStyle/>
          <a:p>
            <a:r>
              <a:rPr lang="en-US" sz="2400" dirty="0" smtClean="0"/>
              <a:t>Methylation haplotype load distinguish the layer of the development</a:t>
            </a:r>
            <a:endParaRPr lang="en-US" sz="2400" dirty="0"/>
          </a:p>
        </p:txBody>
      </p:sp>
      <p:grpSp>
        <p:nvGrpSpPr>
          <p:cNvPr id="19" name="Group 18"/>
          <p:cNvGrpSpPr/>
          <p:nvPr/>
        </p:nvGrpSpPr>
        <p:grpSpPr>
          <a:xfrm>
            <a:off x="508751" y="1056281"/>
            <a:ext cx="4588981" cy="4934110"/>
            <a:chOff x="0" y="748903"/>
            <a:chExt cx="5693262" cy="5633256"/>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7790"/>
            <a:stretch/>
          </p:blipFill>
          <p:spPr>
            <a:xfrm>
              <a:off x="0" y="748903"/>
              <a:ext cx="5693262" cy="5633256"/>
            </a:xfrm>
            <a:prstGeom prst="rect">
              <a:avLst/>
            </a:prstGeom>
          </p:spPr>
        </p:pic>
        <p:cxnSp>
          <p:nvCxnSpPr>
            <p:cNvPr id="10" name="Straight Connector 9"/>
            <p:cNvCxnSpPr/>
            <p:nvPr/>
          </p:nvCxnSpPr>
          <p:spPr>
            <a:xfrm>
              <a:off x="1261533" y="6366933"/>
              <a:ext cx="143934"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61267" y="6366933"/>
              <a:ext cx="2184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405467" y="6366933"/>
              <a:ext cx="195580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8" name="Rectangle 17"/>
          <p:cNvSpPr/>
          <p:nvPr/>
        </p:nvSpPr>
        <p:spPr>
          <a:xfrm>
            <a:off x="5097732" y="3168030"/>
            <a:ext cx="3754168" cy="1754326"/>
          </a:xfrm>
          <a:prstGeom prst="rect">
            <a:avLst/>
          </a:prstGeom>
        </p:spPr>
        <p:txBody>
          <a:bodyPr wrap="square">
            <a:spAutoFit/>
          </a:bodyPr>
          <a:lstStyle/>
          <a:p>
            <a:pPr algn="ctr"/>
            <a:r>
              <a:rPr lang="en-US" altLang="zh-CN" dirty="0" smtClean="0"/>
              <a:t>The development layers would be separated by layer specific methylation haplotype regions</a:t>
            </a:r>
          </a:p>
          <a:p>
            <a:pPr algn="ctr"/>
            <a:r>
              <a:rPr lang="en-US" altLang="zh-CN" dirty="0" smtClean="0"/>
              <a:t>Especially, </a:t>
            </a:r>
            <a:r>
              <a:rPr lang="en-US" altLang="zh-CN" dirty="0"/>
              <a:t>e</a:t>
            </a:r>
            <a:r>
              <a:rPr lang="en-US" altLang="zh-CN" dirty="0" smtClean="0"/>
              <a:t>ctoderm have completely different MHL regions compared with endoderm</a:t>
            </a:r>
            <a:endParaRPr lang="en-US" dirty="0" smtClean="0"/>
          </a:p>
        </p:txBody>
      </p:sp>
      <p:sp>
        <p:nvSpPr>
          <p:cNvPr id="2" name="Rectangle 1"/>
          <p:cNvSpPr/>
          <p:nvPr/>
        </p:nvSpPr>
        <p:spPr>
          <a:xfrm rot="18858653">
            <a:off x="1141698" y="6153701"/>
            <a:ext cx="747320" cy="253916"/>
          </a:xfrm>
          <a:prstGeom prst="rect">
            <a:avLst/>
          </a:prstGeom>
        </p:spPr>
        <p:txBody>
          <a:bodyPr wrap="none">
            <a:spAutoFit/>
          </a:bodyPr>
          <a:lstStyle/>
          <a:p>
            <a:r>
              <a:rPr lang="en-US" altLang="zh-CN" sz="1050" dirty="0"/>
              <a:t>ectoderm </a:t>
            </a:r>
            <a:endParaRPr lang="en-US" sz="1050" dirty="0"/>
          </a:p>
        </p:txBody>
      </p:sp>
      <p:sp>
        <p:nvSpPr>
          <p:cNvPr id="11" name="Rectangle 10"/>
          <p:cNvSpPr/>
          <p:nvPr/>
        </p:nvSpPr>
        <p:spPr>
          <a:xfrm rot="18858653">
            <a:off x="2304394" y="6153701"/>
            <a:ext cx="782587" cy="253916"/>
          </a:xfrm>
          <a:prstGeom prst="rect">
            <a:avLst/>
          </a:prstGeom>
        </p:spPr>
        <p:txBody>
          <a:bodyPr wrap="none">
            <a:spAutoFit/>
          </a:bodyPr>
          <a:lstStyle/>
          <a:p>
            <a:r>
              <a:rPr lang="en-US" altLang="zh-CN" sz="1050" dirty="0" smtClean="0"/>
              <a:t>Mesoderm</a:t>
            </a:r>
            <a:endParaRPr lang="en-US" sz="1050" dirty="0"/>
          </a:p>
        </p:txBody>
      </p:sp>
      <p:sp>
        <p:nvSpPr>
          <p:cNvPr id="13" name="Rectangle 12"/>
          <p:cNvSpPr/>
          <p:nvPr/>
        </p:nvSpPr>
        <p:spPr>
          <a:xfrm rot="18858653">
            <a:off x="4366759" y="6163699"/>
            <a:ext cx="753732" cy="253916"/>
          </a:xfrm>
          <a:prstGeom prst="rect">
            <a:avLst/>
          </a:prstGeom>
        </p:spPr>
        <p:txBody>
          <a:bodyPr wrap="none">
            <a:spAutoFit/>
          </a:bodyPr>
          <a:lstStyle/>
          <a:p>
            <a:r>
              <a:rPr lang="en-US" altLang="zh-CN" sz="1050" dirty="0" smtClean="0"/>
              <a:t>Endoderm</a:t>
            </a:r>
            <a:endParaRPr lang="en-US" sz="1050" dirty="0"/>
          </a:p>
        </p:txBody>
      </p:sp>
    </p:spTree>
    <p:extLst>
      <p:ext uri="{BB962C8B-B14F-4D97-AF65-F5344CB8AC3E}">
        <p14:creationId xmlns:p14="http://schemas.microsoft.com/office/powerpoint/2010/main" val="3576991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0651"/>
            <a:ext cx="3996111" cy="5554594"/>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460667336"/>
              </p:ext>
            </p:extLst>
          </p:nvPr>
        </p:nvGraphicFramePr>
        <p:xfrm>
          <a:off x="2761024" y="2037656"/>
          <a:ext cx="745166" cy="373918"/>
        </p:xfrm>
        <a:graphic>
          <a:graphicData uri="http://schemas.openxmlformats.org/drawingml/2006/table">
            <a:tbl>
              <a:tblPr/>
              <a:tblGrid>
                <a:gridCol w="745166"/>
              </a:tblGrid>
              <a:tr h="95519">
                <a:tc>
                  <a:txBody>
                    <a:bodyPr/>
                    <a:lstStyle/>
                    <a:p>
                      <a:pPr algn="l" fontAlgn="b"/>
                      <a:r>
                        <a:rPr lang="en-US" sz="1200" b="0" i="0" u="none" strike="noStrike" dirty="0" smtClean="0">
                          <a:solidFill>
                            <a:srgbClr val="000000"/>
                          </a:solidFill>
                          <a:effectLst/>
                          <a:latin typeface="Calibri" panose="020F0502020204030204" pitchFamily="34" charset="0"/>
                        </a:rPr>
                        <a:t>ESRRA</a:t>
                      </a:r>
                      <a:endParaRPr lang="en-US" sz="1200" b="0" i="0" u="none" strike="noStrike" dirty="0">
                        <a:solidFill>
                          <a:srgbClr val="000000"/>
                        </a:solidFill>
                        <a:effectLst/>
                        <a:latin typeface="Calibri" panose="020F0502020204030204" pitchFamily="34" charset="0"/>
                      </a:endParaRPr>
                    </a:p>
                  </a:txBody>
                  <a:tcPr marL="4079" marR="4079" marT="4079" marB="0" anchor="b">
                    <a:lnL>
                      <a:noFill/>
                    </a:lnL>
                    <a:lnR>
                      <a:noFill/>
                    </a:lnR>
                    <a:lnT>
                      <a:noFill/>
                    </a:lnT>
                    <a:lnB>
                      <a:noFill/>
                    </a:lnB>
                  </a:tcPr>
                </a:tc>
              </a:tr>
              <a:tr h="95519">
                <a:tc>
                  <a:txBody>
                    <a:bodyPr/>
                    <a:lstStyle/>
                    <a:p>
                      <a:pPr algn="l" fontAlgn="b"/>
                      <a:r>
                        <a:rPr lang="en-US" sz="1200" b="0" i="0" u="none" strike="noStrike" dirty="0" smtClean="0">
                          <a:solidFill>
                            <a:srgbClr val="000000"/>
                          </a:solidFill>
                          <a:effectLst/>
                          <a:latin typeface="Calibri" panose="020F0502020204030204" pitchFamily="34" charset="0"/>
                        </a:rPr>
                        <a:t>NANOG</a:t>
                      </a:r>
                      <a:endParaRPr lang="en-US" sz="1200" b="0" i="0" u="none" strike="noStrike" dirty="0">
                        <a:solidFill>
                          <a:srgbClr val="000000"/>
                        </a:solidFill>
                        <a:effectLst/>
                        <a:latin typeface="Calibri" panose="020F0502020204030204" pitchFamily="34" charset="0"/>
                      </a:endParaRPr>
                    </a:p>
                  </a:txBody>
                  <a:tcPr marL="4079" marR="4079" marT="4079" marB="0" anchor="b">
                    <a:lnL>
                      <a:noFill/>
                    </a:lnL>
                    <a:lnR>
                      <a:noFill/>
                    </a:lnR>
                    <a:lnT>
                      <a:noFill/>
                    </a:lnT>
                    <a:lnB>
                      <a:noFill/>
                    </a:lnB>
                  </a:tcPr>
                </a:tc>
              </a:tr>
            </a:tbl>
          </a:graphicData>
        </a:graphic>
      </p:graphicFrame>
      <p:sp>
        <p:nvSpPr>
          <p:cNvPr id="8" name="Rectangle 7"/>
          <p:cNvSpPr/>
          <p:nvPr/>
        </p:nvSpPr>
        <p:spPr>
          <a:xfrm>
            <a:off x="3602872" y="943216"/>
            <a:ext cx="5451599" cy="523220"/>
          </a:xfrm>
          <a:prstGeom prst="rect">
            <a:avLst/>
          </a:prstGeom>
        </p:spPr>
        <p:txBody>
          <a:bodyPr wrap="square">
            <a:spAutoFit/>
          </a:bodyPr>
          <a:lstStyle/>
          <a:p>
            <a:r>
              <a:rPr lang="en-US" sz="1400" dirty="0">
                <a:solidFill>
                  <a:srgbClr val="252525"/>
                </a:solidFill>
                <a:latin typeface="Arial" panose="020B0604020202020204" pitchFamily="34" charset="0"/>
              </a:rPr>
              <a:t>In the absence of </a:t>
            </a:r>
            <a:r>
              <a:rPr lang="en-US" sz="1400" dirty="0" err="1">
                <a:solidFill>
                  <a:srgbClr val="252525"/>
                </a:solidFill>
                <a:latin typeface="Arial" panose="020B0604020202020204" pitchFamily="34" charset="0"/>
              </a:rPr>
              <a:t>Nanog</a:t>
            </a:r>
            <a:r>
              <a:rPr lang="en-US" sz="1400" dirty="0">
                <a:solidFill>
                  <a:srgbClr val="252525"/>
                </a:solidFill>
                <a:latin typeface="Arial" panose="020B0604020202020204" pitchFamily="34" charset="0"/>
              </a:rPr>
              <a:t>, mouse embryonic stem cells differentiate into visceral/parietal endoderm.</a:t>
            </a:r>
            <a:r>
              <a:rPr lang="en-US" sz="1400" baseline="30000" dirty="0">
                <a:solidFill>
                  <a:srgbClr val="0B0080"/>
                </a:solidFill>
                <a:latin typeface="Arial" panose="020B0604020202020204" pitchFamily="34" charset="0"/>
                <a:hlinkClick r:id="rId3"/>
              </a:rPr>
              <a:t>[1]</a:t>
            </a:r>
            <a:r>
              <a:rPr lang="en-US" sz="1400" baseline="30000" dirty="0">
                <a:solidFill>
                  <a:srgbClr val="0B0080"/>
                </a:solidFill>
                <a:latin typeface="Arial" panose="020B0604020202020204" pitchFamily="34" charset="0"/>
                <a:hlinkClick r:id="rId4"/>
              </a:rPr>
              <a:t>[2]</a:t>
            </a:r>
            <a:r>
              <a:rPr lang="en-US" sz="1400" dirty="0">
                <a:solidFill>
                  <a:srgbClr val="252525"/>
                </a:solidFill>
                <a:latin typeface="Arial" panose="020B0604020202020204" pitchFamily="34" charset="0"/>
              </a:rPr>
              <a:t> </a:t>
            </a:r>
          </a:p>
        </p:txBody>
      </p:sp>
      <p:grpSp>
        <p:nvGrpSpPr>
          <p:cNvPr id="15" name="Group 14"/>
          <p:cNvGrpSpPr/>
          <p:nvPr/>
        </p:nvGrpSpPr>
        <p:grpSpPr>
          <a:xfrm>
            <a:off x="3560592" y="1790989"/>
            <a:ext cx="5721721" cy="2937819"/>
            <a:chOff x="5651780" y="1817756"/>
            <a:chExt cx="5810250" cy="2746064"/>
          </a:xfrm>
        </p:grpSpPr>
        <p:pic>
          <p:nvPicPr>
            <p:cNvPr id="10" name="Picture 9"/>
            <p:cNvPicPr>
              <a:picLocks noChangeAspect="1"/>
            </p:cNvPicPr>
            <p:nvPr/>
          </p:nvPicPr>
          <p:blipFill rotWithShape="1">
            <a:blip r:embed="rId5"/>
            <a:srcRect l="16703"/>
            <a:stretch/>
          </p:blipFill>
          <p:spPr>
            <a:xfrm>
              <a:off x="5651780" y="1817756"/>
              <a:ext cx="5810250" cy="2746064"/>
            </a:xfrm>
            <a:prstGeom prst="rect">
              <a:avLst/>
            </a:prstGeom>
          </p:spPr>
        </p:pic>
        <p:cxnSp>
          <p:nvCxnSpPr>
            <p:cNvPr id="12" name="Straight Connector 11"/>
            <p:cNvCxnSpPr/>
            <p:nvPr/>
          </p:nvCxnSpPr>
          <p:spPr>
            <a:xfrm flipV="1">
              <a:off x="8867775" y="2162175"/>
              <a:ext cx="0" cy="1562101"/>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667398" y="4089091"/>
              <a:ext cx="2011278" cy="292449"/>
            </a:xfrm>
            <a:prstGeom prst="rect">
              <a:avLst/>
            </a:prstGeom>
            <a:noFill/>
          </p:spPr>
          <p:txBody>
            <a:bodyPr wrap="none" rtlCol="0">
              <a:spAutoFit/>
            </a:bodyPr>
            <a:lstStyle/>
            <a:p>
              <a:r>
                <a:rPr lang="en-US" sz="1200" dirty="0"/>
                <a:t>-log10(</a:t>
              </a:r>
              <a:r>
                <a:rPr lang="en-US" sz="1200" dirty="0" err="1"/>
                <a:t>Benjamini</a:t>
              </a:r>
              <a:r>
                <a:rPr lang="en-US" sz="1200" dirty="0"/>
                <a:t> P value)</a:t>
              </a:r>
              <a:endParaRPr lang="en-US" sz="1200" dirty="0"/>
            </a:p>
          </p:txBody>
        </p:sp>
      </p:grpSp>
      <p:grpSp>
        <p:nvGrpSpPr>
          <p:cNvPr id="19" name="Group 18"/>
          <p:cNvGrpSpPr/>
          <p:nvPr/>
        </p:nvGrpSpPr>
        <p:grpSpPr>
          <a:xfrm>
            <a:off x="3506190" y="4806028"/>
            <a:ext cx="5664001" cy="2051972"/>
            <a:chOff x="5753099" y="3445041"/>
            <a:chExt cx="5469830" cy="2448991"/>
          </a:xfrm>
        </p:grpSpPr>
        <p:pic>
          <p:nvPicPr>
            <p:cNvPr id="17" name="Picture 16"/>
            <p:cNvPicPr>
              <a:picLocks noChangeAspect="1"/>
            </p:cNvPicPr>
            <p:nvPr/>
          </p:nvPicPr>
          <p:blipFill rotWithShape="1">
            <a:blip r:embed="rId6"/>
            <a:srcRect l="12071"/>
            <a:stretch/>
          </p:blipFill>
          <p:spPr>
            <a:xfrm>
              <a:off x="5753099" y="3445041"/>
              <a:ext cx="5469830" cy="2448991"/>
            </a:xfrm>
            <a:prstGeom prst="rect">
              <a:avLst/>
            </a:prstGeom>
          </p:spPr>
        </p:pic>
        <p:sp>
          <p:nvSpPr>
            <p:cNvPr id="18" name="TextBox 17"/>
            <p:cNvSpPr txBox="1"/>
            <p:nvPr/>
          </p:nvSpPr>
          <p:spPr>
            <a:xfrm>
              <a:off x="7749948" y="5499691"/>
              <a:ext cx="1808312" cy="355343"/>
            </a:xfrm>
            <a:prstGeom prst="rect">
              <a:avLst/>
            </a:prstGeom>
            <a:noFill/>
          </p:spPr>
          <p:txBody>
            <a:bodyPr wrap="none" rtlCol="0">
              <a:spAutoFit/>
            </a:bodyPr>
            <a:lstStyle/>
            <a:p>
              <a:r>
                <a:rPr lang="en-US" sz="1200" dirty="0"/>
                <a:t>-log10(</a:t>
              </a:r>
              <a:r>
                <a:rPr lang="en-US" sz="1200" dirty="0" err="1"/>
                <a:t>Benjamini</a:t>
              </a:r>
              <a:r>
                <a:rPr lang="en-US" sz="1200" dirty="0"/>
                <a:t> P value)</a:t>
              </a:r>
              <a:endParaRPr lang="en-US" sz="1200" dirty="0"/>
            </a:p>
          </p:txBody>
        </p:sp>
      </p:grpSp>
      <p:sp>
        <p:nvSpPr>
          <p:cNvPr id="20" name="TextBox 19"/>
          <p:cNvSpPr txBox="1"/>
          <p:nvPr/>
        </p:nvSpPr>
        <p:spPr>
          <a:xfrm>
            <a:off x="3804615" y="1545442"/>
            <a:ext cx="5477698" cy="523220"/>
          </a:xfrm>
          <a:prstGeom prst="rect">
            <a:avLst/>
          </a:prstGeom>
          <a:noFill/>
        </p:spPr>
        <p:txBody>
          <a:bodyPr wrap="square" rtlCol="0">
            <a:spAutoFit/>
          </a:bodyPr>
          <a:lstStyle/>
          <a:p>
            <a:r>
              <a:rPr lang="en-US" sz="1400" dirty="0">
                <a:solidFill>
                  <a:srgbClr val="FF0000"/>
                </a:solidFill>
              </a:rPr>
              <a:t>Mesoderm and Endoderm shared hypo-MHL regions play the role to induce the development</a:t>
            </a:r>
            <a:endParaRPr lang="en-US" sz="1400" dirty="0">
              <a:solidFill>
                <a:srgbClr val="FF0000"/>
              </a:solidFill>
            </a:endParaRPr>
          </a:p>
        </p:txBody>
      </p:sp>
      <p:sp>
        <p:nvSpPr>
          <p:cNvPr id="21" name="TextBox 20"/>
          <p:cNvSpPr txBox="1"/>
          <p:nvPr/>
        </p:nvSpPr>
        <p:spPr>
          <a:xfrm>
            <a:off x="3375029" y="4508951"/>
            <a:ext cx="5907284" cy="523220"/>
          </a:xfrm>
          <a:prstGeom prst="rect">
            <a:avLst/>
          </a:prstGeom>
          <a:noFill/>
        </p:spPr>
        <p:txBody>
          <a:bodyPr wrap="square" rtlCol="0">
            <a:spAutoFit/>
          </a:bodyPr>
          <a:lstStyle/>
          <a:p>
            <a:pPr algn="ctr"/>
            <a:r>
              <a:rPr lang="en-US" sz="1400" dirty="0">
                <a:solidFill>
                  <a:srgbClr val="FF0000"/>
                </a:solidFill>
              </a:rPr>
              <a:t>Ectoderm specific hyper-MHL regions impress the immune system to</a:t>
            </a:r>
          </a:p>
          <a:p>
            <a:pPr algn="ctr"/>
            <a:r>
              <a:rPr lang="en-US" sz="1400" dirty="0">
                <a:solidFill>
                  <a:srgbClr val="FF0000"/>
                </a:solidFill>
              </a:rPr>
              <a:t> induce the ectoderm development</a:t>
            </a:r>
            <a:endParaRPr lang="en-US" sz="1400" dirty="0">
              <a:solidFill>
                <a:srgbClr val="FF0000"/>
              </a:solidFill>
            </a:endParaRPr>
          </a:p>
        </p:txBody>
      </p:sp>
      <p:sp>
        <p:nvSpPr>
          <p:cNvPr id="16" name="TextBox 15"/>
          <p:cNvSpPr txBox="1"/>
          <p:nvPr/>
        </p:nvSpPr>
        <p:spPr>
          <a:xfrm>
            <a:off x="1208003" y="156998"/>
            <a:ext cx="6913303" cy="461665"/>
          </a:xfrm>
          <a:prstGeom prst="rect">
            <a:avLst/>
          </a:prstGeom>
          <a:noFill/>
        </p:spPr>
        <p:txBody>
          <a:bodyPr wrap="none" rtlCol="0">
            <a:spAutoFit/>
          </a:bodyPr>
          <a:lstStyle/>
          <a:p>
            <a:r>
              <a:rPr lang="en-US" sz="2400" dirty="0" smtClean="0"/>
              <a:t>Function annotation to the Layer specific MHL regions</a:t>
            </a:r>
            <a:endParaRPr lang="en-US" sz="2400" dirty="0"/>
          </a:p>
        </p:txBody>
      </p:sp>
      <p:cxnSp>
        <p:nvCxnSpPr>
          <p:cNvPr id="22" name="Straight Connector 21"/>
          <p:cNvCxnSpPr/>
          <p:nvPr/>
        </p:nvCxnSpPr>
        <p:spPr>
          <a:xfrm flipV="1">
            <a:off x="6987455" y="5103219"/>
            <a:ext cx="0" cy="1084603"/>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57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5935969" y="1102160"/>
            <a:ext cx="2872371" cy="3446845"/>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938" y="1066419"/>
            <a:ext cx="2952054" cy="3518328"/>
          </a:xfrm>
          <a:prstGeom prst="rect">
            <a:avLst/>
          </a:prstGeom>
        </p:spPr>
      </p:pic>
      <p:sp>
        <p:nvSpPr>
          <p:cNvPr id="10" name="Rectangle 9"/>
          <p:cNvSpPr/>
          <p:nvPr/>
        </p:nvSpPr>
        <p:spPr>
          <a:xfrm>
            <a:off x="421886" y="69184"/>
            <a:ext cx="8889357" cy="646331"/>
          </a:xfrm>
          <a:prstGeom prst="rect">
            <a:avLst/>
          </a:prstGeom>
        </p:spPr>
        <p:txBody>
          <a:bodyPr wrap="square">
            <a:spAutoFit/>
          </a:bodyPr>
          <a:lstStyle/>
          <a:p>
            <a:pPr>
              <a:lnSpc>
                <a:spcPct val="200000"/>
              </a:lnSpc>
              <a:spcBef>
                <a:spcPts val="150"/>
              </a:spcBef>
            </a:pPr>
            <a:r>
              <a:rPr lang="en-US" b="1" i="1" dirty="0">
                <a:solidFill>
                  <a:srgbClr val="000000"/>
                </a:solidFill>
                <a:latin typeface="Arial" panose="020B0604020202020204" pitchFamily="34" charset="0"/>
                <a:ea typeface="宋体" panose="02010600030101010101" pitchFamily="2" charset="-122"/>
                <a:cs typeface="Times New Roman" panose="02020603050405020304" pitchFamily="18" charset="0"/>
              </a:rPr>
              <a:t>Tissue specific hyper-methylation haplotype regions to predict cancer origin</a:t>
            </a:r>
            <a:endParaRPr lang="en-US" sz="1600" b="1" i="1" dirty="0">
              <a:solidFill>
                <a:srgbClr val="365F91"/>
              </a:solidFill>
              <a:latin typeface="Cambria" panose="02040503050406030204" pitchFamily="18" charset="0"/>
              <a:ea typeface="宋体" panose="02010600030101010101" pitchFamily="2" charset="-122"/>
              <a:cs typeface="Times New Roman" panose="02020603050405020304" pitchFamily="18" charset="0"/>
            </a:endParaRPr>
          </a:p>
        </p:txBody>
      </p:sp>
      <p:sp>
        <p:nvSpPr>
          <p:cNvPr id="14" name="Rectangle 13"/>
          <p:cNvSpPr/>
          <p:nvPr/>
        </p:nvSpPr>
        <p:spPr>
          <a:xfrm>
            <a:off x="3896221" y="1181649"/>
            <a:ext cx="1940688" cy="560410"/>
          </a:xfrm>
          <a:prstGeom prst="rect">
            <a:avLst/>
          </a:prstGeom>
        </p:spPr>
        <p:txBody>
          <a:bodyPr wrap="square">
            <a:spAutoFit/>
          </a:bodyPr>
          <a:lstStyle/>
          <a:p>
            <a:pPr>
              <a:lnSpc>
                <a:spcPct val="200000"/>
              </a:lnSpc>
              <a:spcBef>
                <a:spcPts val="150"/>
              </a:spcBef>
            </a:pPr>
            <a:r>
              <a:rPr lang="en-US" b="1" i="1" dirty="0" smtClean="0">
                <a:solidFill>
                  <a:srgbClr val="000000"/>
                </a:solidFill>
                <a:latin typeface="Arial" panose="020B0604020202020204" pitchFamily="34" charset="0"/>
                <a:ea typeface="宋体" panose="02010600030101010101" pitchFamily="2" charset="-122"/>
                <a:cs typeface="Times New Roman" panose="02020603050405020304" pitchFamily="18" charset="0"/>
              </a:rPr>
              <a:t>AMS</a:t>
            </a:r>
            <a:endParaRPr lang="en-US" sz="1600" b="1" i="1" dirty="0">
              <a:solidFill>
                <a:srgbClr val="365F91"/>
              </a:solidFill>
              <a:latin typeface="Cambria" panose="02040503050406030204" pitchFamily="18" charset="0"/>
              <a:ea typeface="宋体" panose="02010600030101010101" pitchFamily="2" charset="-122"/>
              <a:cs typeface="Times New Roman" panose="02020603050405020304" pitchFamily="18" charset="0"/>
            </a:endParaRPr>
          </a:p>
        </p:txBody>
      </p:sp>
      <p:sp>
        <p:nvSpPr>
          <p:cNvPr id="15" name="Rectangle 14"/>
          <p:cNvSpPr/>
          <p:nvPr/>
        </p:nvSpPr>
        <p:spPr>
          <a:xfrm>
            <a:off x="6898035" y="1187468"/>
            <a:ext cx="1940688" cy="560410"/>
          </a:xfrm>
          <a:prstGeom prst="rect">
            <a:avLst/>
          </a:prstGeom>
        </p:spPr>
        <p:txBody>
          <a:bodyPr wrap="square">
            <a:spAutoFit/>
          </a:bodyPr>
          <a:lstStyle/>
          <a:p>
            <a:pPr>
              <a:lnSpc>
                <a:spcPct val="200000"/>
              </a:lnSpc>
              <a:spcBef>
                <a:spcPts val="150"/>
              </a:spcBef>
            </a:pPr>
            <a:r>
              <a:rPr lang="en-US" altLang="zh-CN" b="1" i="1" dirty="0" smtClean="0">
                <a:solidFill>
                  <a:srgbClr val="000000"/>
                </a:solidFill>
                <a:latin typeface="Arial" panose="020B0604020202020204" pitchFamily="34" charset="0"/>
                <a:ea typeface="宋体" panose="02010600030101010101" pitchFamily="2" charset="-122"/>
                <a:cs typeface="Times New Roman" panose="02020603050405020304" pitchFamily="18" charset="0"/>
              </a:rPr>
              <a:t>AMF</a:t>
            </a:r>
            <a:endParaRPr lang="en-US" sz="1600" b="1" i="1" dirty="0">
              <a:solidFill>
                <a:srgbClr val="365F91"/>
              </a:solidFill>
              <a:latin typeface="Cambria" panose="02040503050406030204" pitchFamily="18" charset="0"/>
              <a:ea typeface="宋体" panose="02010600030101010101" pitchFamily="2" charset="-122"/>
              <a:cs typeface="Times New Roman" panose="02020603050405020304" pitchFamily="18" charset="0"/>
            </a:endParaRPr>
          </a:p>
        </p:txBody>
      </p:sp>
      <p:sp>
        <p:nvSpPr>
          <p:cNvPr id="19" name="Rectangle 18"/>
          <p:cNvSpPr/>
          <p:nvPr/>
        </p:nvSpPr>
        <p:spPr>
          <a:xfrm>
            <a:off x="63659" y="5200912"/>
            <a:ext cx="9016679" cy="1002967"/>
          </a:xfrm>
          <a:prstGeom prst="rect">
            <a:avLst/>
          </a:prstGeom>
        </p:spPr>
        <p:txBody>
          <a:bodyPr wrap="square">
            <a:spAutoFit/>
          </a:bodyPr>
          <a:lstStyle/>
          <a:p>
            <a:pPr algn="ctr">
              <a:lnSpc>
                <a:spcPct val="200000"/>
              </a:lnSpc>
              <a:spcBef>
                <a:spcPts val="150"/>
              </a:spcBef>
            </a:pPr>
            <a:r>
              <a:rPr lang="en-US" sz="1600" b="1" dirty="0" smtClean="0">
                <a:latin typeface="Microsoft YaHei" panose="020B0503020204020204" pitchFamily="34" charset="-122"/>
                <a:ea typeface="Microsoft YaHei" panose="020B0503020204020204" pitchFamily="34" charset="-122"/>
              </a:rPr>
              <a:t>MHL </a:t>
            </a:r>
            <a:r>
              <a:rPr lang="en-US" altLang="zh-CN" sz="1600" b="1" dirty="0">
                <a:latin typeface="Microsoft YaHei" panose="020B0503020204020204" pitchFamily="34" charset="-122"/>
                <a:ea typeface="Microsoft YaHei" panose="020B0503020204020204" pitchFamily="34" charset="-122"/>
              </a:rPr>
              <a:t>was </a:t>
            </a:r>
            <a:r>
              <a:rPr lang="en-US" altLang="zh-CN" sz="1600" b="1" dirty="0" smtClean="0">
                <a:latin typeface="Microsoft YaHei" panose="020B0503020204020204" pitchFamily="34" charset="-122"/>
                <a:ea typeface="Microsoft YaHei" panose="020B0503020204020204" pitchFamily="34" charset="-122"/>
              </a:rPr>
              <a:t>a stronger characteristic which can be applied for plasma DNA tissue mapping  </a:t>
            </a:r>
            <a:endParaRPr lang="en-US" sz="1600" b="1" dirty="0">
              <a:latin typeface="Microsoft YaHei" panose="020B0503020204020204" pitchFamily="34" charset="-122"/>
              <a:ea typeface="Microsoft YaHei" panose="020B0503020204020204" pitchFamily="34" charset="-122"/>
            </a:endParaRPr>
          </a:p>
        </p:txBody>
      </p:sp>
      <p:sp>
        <p:nvSpPr>
          <p:cNvPr id="23" name="Right Arrow 22"/>
          <p:cNvSpPr/>
          <p:nvPr/>
        </p:nvSpPr>
        <p:spPr>
          <a:xfrm>
            <a:off x="3218934" y="2675233"/>
            <a:ext cx="148076" cy="775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186529" y="1460103"/>
            <a:ext cx="652743" cy="369332"/>
          </a:xfrm>
          <a:prstGeom prst="rect">
            <a:avLst/>
          </a:prstGeom>
          <a:noFill/>
        </p:spPr>
        <p:txBody>
          <a:bodyPr wrap="none" rtlCol="0">
            <a:spAutoFit/>
          </a:bodyPr>
          <a:lstStyle/>
          <a:p>
            <a:r>
              <a:rPr lang="en-US" altLang="zh-CN" dirty="0" smtClean="0"/>
              <a:t>1360</a:t>
            </a:r>
            <a:endParaRPr lang="en-US" dirty="0"/>
          </a:p>
        </p:txBody>
      </p:sp>
      <p:sp>
        <p:nvSpPr>
          <p:cNvPr id="20" name="TextBox 19"/>
          <p:cNvSpPr txBox="1"/>
          <p:nvPr/>
        </p:nvSpPr>
        <p:spPr>
          <a:xfrm>
            <a:off x="3259153" y="2068736"/>
            <a:ext cx="652743" cy="369332"/>
          </a:xfrm>
          <a:prstGeom prst="rect">
            <a:avLst/>
          </a:prstGeom>
          <a:noFill/>
        </p:spPr>
        <p:txBody>
          <a:bodyPr wrap="none" rtlCol="0">
            <a:spAutoFit/>
          </a:bodyPr>
          <a:lstStyle/>
          <a:p>
            <a:r>
              <a:rPr lang="en-US" altLang="zh-CN" dirty="0" smtClean="0"/>
              <a:t>7647</a:t>
            </a:r>
            <a:endParaRPr lang="en-US" dirty="0"/>
          </a:p>
        </p:txBody>
      </p:sp>
      <p:sp>
        <p:nvSpPr>
          <p:cNvPr id="22" name="TextBox 21"/>
          <p:cNvSpPr txBox="1"/>
          <p:nvPr/>
        </p:nvSpPr>
        <p:spPr>
          <a:xfrm>
            <a:off x="3849269" y="2892306"/>
            <a:ext cx="1606915" cy="369332"/>
          </a:xfrm>
          <a:prstGeom prst="rect">
            <a:avLst/>
          </a:prstGeom>
          <a:noFill/>
        </p:spPr>
        <p:txBody>
          <a:bodyPr wrap="none" rtlCol="0">
            <a:spAutoFit/>
          </a:bodyPr>
          <a:lstStyle/>
          <a:p>
            <a:r>
              <a:rPr lang="en-US" altLang="zh-CN" dirty="0" smtClean="0"/>
              <a:t>Data extracting</a:t>
            </a:r>
            <a:endParaRPr lang="en-US" dirty="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87954" y="1061524"/>
            <a:ext cx="2955994" cy="3412537"/>
          </a:xfrm>
          <a:prstGeom prst="rect">
            <a:avLst/>
          </a:prstGeom>
        </p:spPr>
      </p:pic>
      <p:sp>
        <p:nvSpPr>
          <p:cNvPr id="25" name="TextBox 24"/>
          <p:cNvSpPr txBox="1"/>
          <p:nvPr/>
        </p:nvSpPr>
        <p:spPr>
          <a:xfrm>
            <a:off x="3498543" y="1410199"/>
            <a:ext cx="652743" cy="369332"/>
          </a:xfrm>
          <a:prstGeom prst="rect">
            <a:avLst/>
          </a:prstGeom>
          <a:noFill/>
        </p:spPr>
        <p:txBody>
          <a:bodyPr wrap="none" rtlCol="0">
            <a:spAutoFit/>
          </a:bodyPr>
          <a:lstStyle/>
          <a:p>
            <a:r>
              <a:rPr lang="en-US" altLang="zh-CN" dirty="0" smtClean="0"/>
              <a:t>7539</a:t>
            </a:r>
            <a:endParaRPr lang="en-US" dirty="0"/>
          </a:p>
        </p:txBody>
      </p:sp>
      <p:sp>
        <p:nvSpPr>
          <p:cNvPr id="27" name="Rectangle 26"/>
          <p:cNvSpPr/>
          <p:nvPr/>
        </p:nvSpPr>
        <p:spPr>
          <a:xfrm>
            <a:off x="1080812" y="1219121"/>
            <a:ext cx="1940688" cy="560410"/>
          </a:xfrm>
          <a:prstGeom prst="rect">
            <a:avLst/>
          </a:prstGeom>
        </p:spPr>
        <p:txBody>
          <a:bodyPr wrap="square">
            <a:spAutoFit/>
          </a:bodyPr>
          <a:lstStyle/>
          <a:p>
            <a:pPr>
              <a:lnSpc>
                <a:spcPct val="200000"/>
              </a:lnSpc>
              <a:spcBef>
                <a:spcPts val="150"/>
              </a:spcBef>
            </a:pPr>
            <a:r>
              <a:rPr lang="en-US" altLang="zh-CN" b="1" i="1" dirty="0" smtClean="0">
                <a:solidFill>
                  <a:srgbClr val="000000"/>
                </a:solidFill>
                <a:latin typeface="Arial" panose="020B0604020202020204" pitchFamily="34" charset="0"/>
                <a:ea typeface="宋体" panose="02010600030101010101" pitchFamily="2" charset="-122"/>
                <a:cs typeface="Times New Roman" panose="02020603050405020304" pitchFamily="18" charset="0"/>
              </a:rPr>
              <a:t>MHL</a:t>
            </a:r>
            <a:endParaRPr lang="en-US" sz="1600" b="1" i="1" dirty="0">
              <a:solidFill>
                <a:srgbClr val="365F91"/>
              </a:solidFill>
              <a:latin typeface="Cambria" panose="02040503050406030204" pitchFamily="18" charset="0"/>
              <a:ea typeface="宋体" panose="02010600030101010101" pitchFamily="2" charset="-122"/>
              <a:cs typeface="Times New Roman" panose="02020603050405020304" pitchFamily="18" charset="0"/>
            </a:endParaRPr>
          </a:p>
        </p:txBody>
      </p:sp>
      <p:sp>
        <p:nvSpPr>
          <p:cNvPr id="28" name="Rectangle 27"/>
          <p:cNvSpPr/>
          <p:nvPr/>
        </p:nvSpPr>
        <p:spPr>
          <a:xfrm>
            <a:off x="4146951" y="1144177"/>
            <a:ext cx="1940688" cy="560410"/>
          </a:xfrm>
          <a:prstGeom prst="rect">
            <a:avLst/>
          </a:prstGeom>
        </p:spPr>
        <p:txBody>
          <a:bodyPr wrap="square">
            <a:spAutoFit/>
          </a:bodyPr>
          <a:lstStyle/>
          <a:p>
            <a:pPr>
              <a:lnSpc>
                <a:spcPct val="200000"/>
              </a:lnSpc>
              <a:spcBef>
                <a:spcPts val="150"/>
              </a:spcBef>
            </a:pPr>
            <a:r>
              <a:rPr lang="en-US" altLang="zh-CN" b="1" i="1" dirty="0" smtClean="0">
                <a:solidFill>
                  <a:srgbClr val="000000"/>
                </a:solidFill>
                <a:latin typeface="Arial" panose="020B0604020202020204" pitchFamily="34" charset="0"/>
                <a:ea typeface="宋体" panose="02010600030101010101" pitchFamily="2" charset="-122"/>
                <a:cs typeface="Times New Roman" panose="02020603050405020304" pitchFamily="18" charset="0"/>
              </a:rPr>
              <a:t>MFs</a:t>
            </a:r>
            <a:endParaRPr lang="en-US" sz="1600" b="1" i="1" dirty="0">
              <a:solidFill>
                <a:srgbClr val="365F91"/>
              </a:solidFill>
              <a:latin typeface="Cambria" panose="02040503050406030204" pitchFamily="18" charset="0"/>
              <a:ea typeface="宋体" panose="02010600030101010101" pitchFamily="2" charset="-122"/>
              <a:cs typeface="Times New Roman" panose="02020603050405020304" pitchFamily="18" charset="0"/>
            </a:endParaRPr>
          </a:p>
        </p:txBody>
      </p:sp>
      <p:sp>
        <p:nvSpPr>
          <p:cNvPr id="4" name="Rectangle 3"/>
          <p:cNvSpPr/>
          <p:nvPr/>
        </p:nvSpPr>
        <p:spPr>
          <a:xfrm>
            <a:off x="497602" y="4584747"/>
            <a:ext cx="2490352" cy="512961"/>
          </a:xfrm>
          <a:prstGeom prst="rect">
            <a:avLst/>
          </a:prstGeom>
        </p:spPr>
        <p:txBody>
          <a:bodyPr wrap="square">
            <a:spAutoFit/>
          </a:bodyPr>
          <a:lstStyle/>
          <a:p>
            <a:pPr>
              <a:spcBef>
                <a:spcPts val="150"/>
              </a:spcBef>
            </a:pPr>
            <a:r>
              <a:rPr lang="en-US" sz="800" dirty="0" smtClean="0">
                <a:latin typeface="Microsoft YaHei" panose="020B0503020204020204" pitchFamily="34" charset="-122"/>
                <a:ea typeface="Microsoft YaHei" panose="020B0503020204020204" pitchFamily="34" charset="-122"/>
              </a:rPr>
              <a:t>Tissue specific value: 0.89 (95%CI: 0.84-0.93)</a:t>
            </a:r>
          </a:p>
          <a:p>
            <a:pPr>
              <a:spcBef>
                <a:spcPts val="150"/>
              </a:spcBef>
            </a:pPr>
            <a:r>
              <a:rPr lang="en-US" sz="800" dirty="0" smtClean="0">
                <a:latin typeface="Microsoft YaHei" panose="020B0503020204020204" pitchFamily="34" charset="-122"/>
                <a:ea typeface="Microsoft YaHei" panose="020B0503020204020204" pitchFamily="34" charset="-122"/>
              </a:rPr>
              <a:t>Background value:  0.29 </a:t>
            </a:r>
            <a:r>
              <a:rPr lang="en-US" sz="800" dirty="0">
                <a:latin typeface="Microsoft YaHei" panose="020B0503020204020204" pitchFamily="34" charset="-122"/>
                <a:ea typeface="Microsoft YaHei" panose="020B0503020204020204" pitchFamily="34" charset="-122"/>
              </a:rPr>
              <a:t>(95%CI: </a:t>
            </a:r>
            <a:r>
              <a:rPr lang="en-US" sz="800" dirty="0" smtClean="0">
                <a:latin typeface="Microsoft YaHei" panose="020B0503020204020204" pitchFamily="34" charset="-122"/>
                <a:ea typeface="Microsoft YaHei" panose="020B0503020204020204" pitchFamily="34" charset="-122"/>
              </a:rPr>
              <a:t>0.23-0.35)</a:t>
            </a:r>
            <a:endParaRPr lang="en-US" sz="800" dirty="0">
              <a:latin typeface="Microsoft YaHei" panose="020B0503020204020204" pitchFamily="34" charset="-122"/>
              <a:ea typeface="Microsoft YaHei" panose="020B0503020204020204" pitchFamily="34" charset="-122"/>
            </a:endParaRPr>
          </a:p>
          <a:p>
            <a:pPr>
              <a:spcBef>
                <a:spcPts val="150"/>
              </a:spcBef>
            </a:pPr>
            <a:r>
              <a:rPr lang="en-US" sz="800" b="1" dirty="0" smtClean="0">
                <a:latin typeface="Microsoft YaHei" panose="020B0503020204020204" pitchFamily="34" charset="-122"/>
                <a:ea typeface="Microsoft YaHei" panose="020B0503020204020204" pitchFamily="34" charset="-122"/>
              </a:rPr>
              <a:t>Contrast:  0.60</a:t>
            </a:r>
            <a:endParaRPr lang="en-US" sz="800" b="1" dirty="0">
              <a:latin typeface="Microsoft YaHei" panose="020B0503020204020204" pitchFamily="34" charset="-122"/>
              <a:ea typeface="Microsoft YaHei" panose="020B0503020204020204" pitchFamily="34" charset="-122"/>
            </a:endParaRPr>
          </a:p>
        </p:txBody>
      </p:sp>
      <p:sp>
        <p:nvSpPr>
          <p:cNvPr id="21" name="Rectangle 20"/>
          <p:cNvSpPr/>
          <p:nvPr/>
        </p:nvSpPr>
        <p:spPr>
          <a:xfrm>
            <a:off x="3367010" y="4520510"/>
            <a:ext cx="2490352" cy="661720"/>
          </a:xfrm>
          <a:prstGeom prst="rect">
            <a:avLst/>
          </a:prstGeom>
        </p:spPr>
        <p:txBody>
          <a:bodyPr wrap="square">
            <a:spAutoFit/>
          </a:bodyPr>
          <a:lstStyle/>
          <a:p>
            <a:pPr>
              <a:spcBef>
                <a:spcPts val="150"/>
              </a:spcBef>
            </a:pPr>
            <a:r>
              <a:rPr lang="en-US" sz="800" dirty="0" smtClean="0">
                <a:latin typeface="Microsoft YaHei" panose="020B0503020204020204" pitchFamily="34" charset="-122"/>
                <a:ea typeface="Microsoft YaHei" panose="020B0503020204020204" pitchFamily="34" charset="-122"/>
              </a:rPr>
              <a:t>Tissue specific value: 0.91(</a:t>
            </a:r>
            <a:r>
              <a:rPr lang="en-US" sz="800" dirty="0">
                <a:latin typeface="Microsoft YaHei" panose="020B0503020204020204" pitchFamily="34" charset="-122"/>
                <a:ea typeface="Microsoft YaHei" panose="020B0503020204020204" pitchFamily="34" charset="-122"/>
              </a:rPr>
              <a:t>95%CI: </a:t>
            </a:r>
            <a:r>
              <a:rPr lang="en-US" sz="800" dirty="0" smtClean="0">
                <a:latin typeface="Microsoft YaHei" panose="020B0503020204020204" pitchFamily="34" charset="-122"/>
                <a:ea typeface="Microsoft YaHei" panose="020B0503020204020204" pitchFamily="34" charset="-122"/>
              </a:rPr>
              <a:t>0.85-0.97)</a:t>
            </a:r>
          </a:p>
          <a:p>
            <a:pPr>
              <a:spcBef>
                <a:spcPts val="150"/>
              </a:spcBef>
            </a:pPr>
            <a:r>
              <a:rPr lang="en-US" sz="800" dirty="0" smtClean="0">
                <a:latin typeface="Microsoft YaHei" panose="020B0503020204020204" pitchFamily="34" charset="-122"/>
                <a:ea typeface="Microsoft YaHei" panose="020B0503020204020204" pitchFamily="34" charset="-122"/>
              </a:rPr>
              <a:t>Background value: 0.40 (95%CI: 0.32-0.48)</a:t>
            </a:r>
          </a:p>
          <a:p>
            <a:pPr>
              <a:spcBef>
                <a:spcPts val="150"/>
              </a:spcBef>
            </a:pPr>
            <a:r>
              <a:rPr lang="en-US" sz="800" b="1" dirty="0">
                <a:latin typeface="Microsoft YaHei" panose="020B0503020204020204" pitchFamily="34" charset="-122"/>
                <a:ea typeface="Microsoft YaHei" panose="020B0503020204020204" pitchFamily="34" charset="-122"/>
              </a:rPr>
              <a:t>Contrast:  </a:t>
            </a:r>
            <a:r>
              <a:rPr lang="en-US" sz="800" b="1" dirty="0" smtClean="0">
                <a:latin typeface="Microsoft YaHei" panose="020B0503020204020204" pitchFamily="34" charset="-122"/>
                <a:ea typeface="Microsoft YaHei" panose="020B0503020204020204" pitchFamily="34" charset="-122"/>
              </a:rPr>
              <a:t>0.51</a:t>
            </a:r>
            <a:endParaRPr lang="en-US" sz="800" b="1" dirty="0">
              <a:latin typeface="Microsoft YaHei" panose="020B0503020204020204" pitchFamily="34" charset="-122"/>
              <a:ea typeface="Microsoft YaHei" panose="020B0503020204020204" pitchFamily="34" charset="-122"/>
            </a:endParaRPr>
          </a:p>
          <a:p>
            <a:pPr>
              <a:spcBef>
                <a:spcPts val="150"/>
              </a:spcBef>
            </a:pPr>
            <a:r>
              <a:rPr lang="en-US" sz="800" dirty="0" smtClean="0">
                <a:latin typeface="Microsoft YaHei" panose="020B0503020204020204" pitchFamily="34" charset="-122"/>
                <a:ea typeface="Microsoft YaHei" panose="020B0503020204020204" pitchFamily="34" charset="-122"/>
              </a:rPr>
              <a:t> </a:t>
            </a:r>
            <a:endParaRPr lang="en-US" sz="800" dirty="0">
              <a:latin typeface="Microsoft YaHei" panose="020B0503020204020204" pitchFamily="34" charset="-122"/>
              <a:ea typeface="Microsoft YaHei" panose="020B0503020204020204" pitchFamily="34" charset="-122"/>
            </a:endParaRPr>
          </a:p>
        </p:txBody>
      </p:sp>
      <p:sp>
        <p:nvSpPr>
          <p:cNvPr id="26" name="Rectangle 25"/>
          <p:cNvSpPr/>
          <p:nvPr/>
        </p:nvSpPr>
        <p:spPr>
          <a:xfrm>
            <a:off x="6186529" y="4549005"/>
            <a:ext cx="2490352" cy="661720"/>
          </a:xfrm>
          <a:prstGeom prst="rect">
            <a:avLst/>
          </a:prstGeom>
        </p:spPr>
        <p:txBody>
          <a:bodyPr wrap="square">
            <a:spAutoFit/>
          </a:bodyPr>
          <a:lstStyle/>
          <a:p>
            <a:pPr>
              <a:spcBef>
                <a:spcPts val="150"/>
              </a:spcBef>
            </a:pPr>
            <a:r>
              <a:rPr lang="en-US" sz="800" dirty="0" smtClean="0">
                <a:latin typeface="Microsoft YaHei" panose="020B0503020204020204" pitchFamily="34" charset="-122"/>
                <a:ea typeface="Microsoft YaHei" panose="020B0503020204020204" pitchFamily="34" charset="-122"/>
              </a:rPr>
              <a:t>Tissue specific value: 0.64 (95</a:t>
            </a:r>
            <a:r>
              <a:rPr lang="en-US" altLang="zh-CN" sz="800" dirty="0" smtClean="0">
                <a:latin typeface="Microsoft YaHei" panose="020B0503020204020204" pitchFamily="34" charset="-122"/>
                <a:ea typeface="Microsoft YaHei" panose="020B0503020204020204" pitchFamily="34" charset="-122"/>
              </a:rPr>
              <a:t>%</a:t>
            </a:r>
            <a:r>
              <a:rPr lang="en-US" sz="800" dirty="0" smtClean="0">
                <a:latin typeface="Microsoft YaHei" panose="020B0503020204020204" pitchFamily="34" charset="-122"/>
                <a:ea typeface="Microsoft YaHei" panose="020B0503020204020204" pitchFamily="34" charset="-122"/>
              </a:rPr>
              <a:t>CI</a:t>
            </a:r>
            <a:r>
              <a:rPr lang="zh-CN" altLang="en-US" sz="800" dirty="0" smtClean="0">
                <a:latin typeface="Microsoft YaHei" panose="020B0503020204020204" pitchFamily="34" charset="-122"/>
                <a:ea typeface="Microsoft YaHei" panose="020B0503020204020204" pitchFamily="34" charset="-122"/>
              </a:rPr>
              <a:t>：</a:t>
            </a:r>
            <a:r>
              <a:rPr lang="en-US" sz="800" dirty="0" smtClean="0">
                <a:latin typeface="Microsoft YaHei" panose="020B0503020204020204" pitchFamily="34" charset="-122"/>
                <a:ea typeface="Microsoft YaHei" panose="020B0503020204020204" pitchFamily="34" charset="-122"/>
              </a:rPr>
              <a:t>0.55-0.73)</a:t>
            </a:r>
          </a:p>
          <a:p>
            <a:pPr>
              <a:spcBef>
                <a:spcPts val="150"/>
              </a:spcBef>
            </a:pPr>
            <a:r>
              <a:rPr lang="en-US" sz="800" dirty="0" smtClean="0">
                <a:latin typeface="Microsoft YaHei" panose="020B0503020204020204" pitchFamily="34" charset="-122"/>
                <a:ea typeface="Microsoft YaHei" panose="020B0503020204020204" pitchFamily="34" charset="-122"/>
              </a:rPr>
              <a:t>Background value:  0.32(95</a:t>
            </a:r>
            <a:r>
              <a:rPr lang="en-US" altLang="zh-CN" sz="800" dirty="0" smtClean="0">
                <a:latin typeface="Microsoft YaHei" panose="020B0503020204020204" pitchFamily="34" charset="-122"/>
                <a:ea typeface="Microsoft YaHei" panose="020B0503020204020204" pitchFamily="34" charset="-122"/>
              </a:rPr>
              <a:t>%CI: 0.29-0.35</a:t>
            </a:r>
            <a:r>
              <a:rPr lang="en-US" sz="800" dirty="0" smtClean="0">
                <a:latin typeface="Microsoft YaHei" panose="020B0503020204020204" pitchFamily="34" charset="-122"/>
                <a:ea typeface="Microsoft YaHei" panose="020B0503020204020204" pitchFamily="34" charset="-122"/>
              </a:rPr>
              <a:t>)</a:t>
            </a:r>
          </a:p>
          <a:p>
            <a:pPr>
              <a:spcBef>
                <a:spcPts val="150"/>
              </a:spcBef>
            </a:pPr>
            <a:r>
              <a:rPr lang="en-US" sz="800" b="1" dirty="0">
                <a:latin typeface="Microsoft YaHei" panose="020B0503020204020204" pitchFamily="34" charset="-122"/>
                <a:ea typeface="Microsoft YaHei" panose="020B0503020204020204" pitchFamily="34" charset="-122"/>
              </a:rPr>
              <a:t>Contrast:  </a:t>
            </a:r>
            <a:r>
              <a:rPr lang="en-US" sz="800" b="1" dirty="0" smtClean="0">
                <a:latin typeface="Microsoft YaHei" panose="020B0503020204020204" pitchFamily="34" charset="-122"/>
                <a:ea typeface="Microsoft YaHei" panose="020B0503020204020204" pitchFamily="34" charset="-122"/>
              </a:rPr>
              <a:t>0.32</a:t>
            </a:r>
            <a:endParaRPr lang="en-US" sz="800" b="1" dirty="0">
              <a:latin typeface="Microsoft YaHei" panose="020B0503020204020204" pitchFamily="34" charset="-122"/>
              <a:ea typeface="Microsoft YaHei" panose="020B0503020204020204" pitchFamily="34" charset="-122"/>
            </a:endParaRPr>
          </a:p>
          <a:p>
            <a:pPr>
              <a:spcBef>
                <a:spcPts val="150"/>
              </a:spcBef>
            </a:pPr>
            <a:endParaRPr lang="en-US" sz="8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478791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4643" y="122066"/>
            <a:ext cx="8889357" cy="646331"/>
          </a:xfrm>
          <a:prstGeom prst="rect">
            <a:avLst/>
          </a:prstGeom>
        </p:spPr>
        <p:txBody>
          <a:bodyPr wrap="square">
            <a:spAutoFit/>
          </a:bodyPr>
          <a:lstStyle/>
          <a:p>
            <a:pPr>
              <a:lnSpc>
                <a:spcPct val="200000"/>
              </a:lnSpc>
              <a:spcBef>
                <a:spcPts val="150"/>
              </a:spcBef>
            </a:pPr>
            <a:r>
              <a:rPr lang="en-US" b="1" i="1" dirty="0">
                <a:solidFill>
                  <a:srgbClr val="000000"/>
                </a:solidFill>
                <a:latin typeface="Arial" panose="020B0604020202020204" pitchFamily="34" charset="0"/>
                <a:ea typeface="宋体" panose="02010600030101010101" pitchFamily="2" charset="-122"/>
                <a:cs typeface="Times New Roman" panose="02020603050405020304" pitchFamily="18" charset="0"/>
              </a:rPr>
              <a:t>Tissue specific hyper-methylation haplotype regions to predict cancer origin</a:t>
            </a:r>
            <a:endParaRPr lang="en-US" sz="1600" b="1" i="1" dirty="0">
              <a:solidFill>
                <a:srgbClr val="365F91"/>
              </a:solidFill>
              <a:latin typeface="Cambria" panose="02040503050406030204" pitchFamily="18" charset="0"/>
              <a:ea typeface="宋体" panose="02010600030101010101" pitchFamily="2" charset="-122"/>
              <a:cs typeface="Times New Roman" panose="02020603050405020304" pitchFamily="18" charset="0"/>
            </a:endParaRPr>
          </a:p>
        </p:txBody>
      </p:sp>
      <p:graphicFrame>
        <p:nvGraphicFramePr>
          <p:cNvPr id="5" name="Table 4"/>
          <p:cNvGraphicFramePr>
            <a:graphicFrameLocks noGrp="1"/>
          </p:cNvGraphicFramePr>
          <p:nvPr>
            <p:extLst/>
          </p:nvPr>
        </p:nvGraphicFramePr>
        <p:xfrm>
          <a:off x="1767498" y="1880824"/>
          <a:ext cx="4640913" cy="1414050"/>
        </p:xfrm>
        <a:graphic>
          <a:graphicData uri="http://schemas.openxmlformats.org/drawingml/2006/table">
            <a:tbl>
              <a:tblPr>
                <a:tableStyleId>{284E427A-3D55-4303-BF80-6455036E1DE7}</a:tableStyleId>
              </a:tblPr>
              <a:tblGrid>
                <a:gridCol w="1340924"/>
                <a:gridCol w="577017"/>
                <a:gridCol w="446952"/>
                <a:gridCol w="898779"/>
                <a:gridCol w="1377241"/>
              </a:tblGrid>
              <a:tr h="408210">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Colon</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Lung</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Pancrease</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Normal Plasma</a:t>
                      </a:r>
                      <a:endParaRPr lang="en-US" sz="1600" b="0" i="0" u="none" strike="noStrike" dirty="0">
                        <a:solidFill>
                          <a:srgbClr val="000000"/>
                        </a:solidFill>
                        <a:effectLst/>
                        <a:latin typeface="Calibri" panose="020F0502020204030204" pitchFamily="34" charset="0"/>
                      </a:endParaRPr>
                    </a:p>
                  </a:txBody>
                  <a:tcPr marL="7620" marR="7620" marT="7620" marB="0" anchor="b"/>
                </a:tc>
              </a:tr>
              <a:tr h="207245">
                <a:tc>
                  <a:txBody>
                    <a:bodyPr/>
                    <a:lstStyle/>
                    <a:p>
                      <a:pPr algn="ctr" fontAlgn="b"/>
                      <a:r>
                        <a:rPr lang="en-US" sz="1600" u="none" strike="noStrike">
                          <a:effectLst/>
                        </a:rPr>
                        <a:t>Colon</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solidFill>
                            <a:srgbClr val="FF0000"/>
                          </a:solidFill>
                          <a:effectLst/>
                        </a:rPr>
                        <a:t>7</a:t>
                      </a:r>
                      <a:endParaRPr lang="en-US" sz="1600" b="1"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smtClean="0">
                          <a:effectLst/>
                        </a:rPr>
                        <a:t>1</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smtClean="0">
                          <a:effectLst/>
                        </a:rPr>
                        <a:t>2</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altLang="zh-CN"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7620" marR="7620" marT="7620" marB="0" anchor="b"/>
                </a:tc>
              </a:tr>
              <a:tr h="207245">
                <a:tc>
                  <a:txBody>
                    <a:bodyPr/>
                    <a:lstStyle/>
                    <a:p>
                      <a:pPr algn="ctr" fontAlgn="b"/>
                      <a:r>
                        <a:rPr lang="en-US" sz="1600" u="none" strike="noStrike">
                          <a:effectLst/>
                        </a:rPr>
                        <a:t>Lung</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solidFill>
                            <a:srgbClr val="FF0000"/>
                          </a:solidFill>
                          <a:effectLst/>
                        </a:rPr>
                        <a:t>8</a:t>
                      </a:r>
                      <a:endParaRPr lang="en-US"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smtClean="0">
                          <a:effectLst/>
                        </a:rPr>
                        <a:t>1</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altLang="zh-CN"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7620" marR="7620" marT="7620" marB="0" anchor="b"/>
                </a:tc>
              </a:tr>
              <a:tr h="207245">
                <a:tc>
                  <a:txBody>
                    <a:bodyPr/>
                    <a:lstStyle/>
                    <a:p>
                      <a:pPr algn="ctr" fontAlgn="b"/>
                      <a:r>
                        <a:rPr lang="en-US" sz="1600" u="none" strike="noStrike">
                          <a:effectLst/>
                        </a:rPr>
                        <a:t>Pancrease</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smtClean="0">
                          <a:effectLst/>
                        </a:rPr>
                        <a:t>2</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smtClean="0">
                          <a:effectLst/>
                        </a:rPr>
                        <a:t>1</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smtClean="0">
                          <a:solidFill>
                            <a:srgbClr val="FF0000"/>
                          </a:solidFill>
                          <a:effectLst/>
                        </a:rPr>
                        <a:t>7</a:t>
                      </a:r>
                      <a:endParaRPr lang="en-US"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US" altLang="zh-CN"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7620" marR="7620" marT="7620" marB="0" anchor="b"/>
                </a:tc>
              </a:tr>
              <a:tr h="194542">
                <a:tc>
                  <a:txBody>
                    <a:bodyPr/>
                    <a:lstStyle/>
                    <a:p>
                      <a:pPr algn="ctr" fontAlgn="b"/>
                      <a:r>
                        <a:rPr lang="en-US" sz="1600" u="none" strike="noStrike" dirty="0">
                          <a:effectLst/>
                        </a:rPr>
                        <a:t>Normal Plasma</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altLang="zh-CN" sz="1600" b="0" i="0" u="none" strike="noStrike" dirty="0" smtClean="0">
                          <a:solidFill>
                            <a:srgbClr val="000000"/>
                          </a:solidFill>
                          <a:effectLst/>
                          <a:latin typeface="Calibri" panose="020F0502020204030204" pitchFamily="34" charset="0"/>
                        </a:rPr>
                        <a:t>1</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altLang="zh-CN" sz="1600" b="0" i="0" u="none" strike="noStrike" dirty="0" smtClean="0">
                          <a:solidFill>
                            <a:srgbClr val="FF0000"/>
                          </a:solidFill>
                          <a:effectLst/>
                          <a:latin typeface="Calibri" panose="020F0502020204030204" pitchFamily="34" charset="0"/>
                        </a:rPr>
                        <a:t>8</a:t>
                      </a:r>
                      <a:endParaRPr lang="en-US" sz="1600" b="0" i="0" u="none" strike="noStrike" dirty="0">
                        <a:solidFill>
                          <a:srgbClr val="FF0000"/>
                        </a:solidFill>
                        <a:effectLst/>
                        <a:latin typeface="Calibri" panose="020F0502020204030204" pitchFamily="34" charset="0"/>
                      </a:endParaRPr>
                    </a:p>
                  </a:txBody>
                  <a:tcPr marL="7620" marR="7620" marT="7620" marB="0" anchor="b"/>
                </a:tc>
              </a:tr>
            </a:tbl>
          </a:graphicData>
        </a:graphic>
      </p:graphicFrame>
      <p:sp>
        <p:nvSpPr>
          <p:cNvPr id="6" name="TextBox 5"/>
          <p:cNvSpPr txBox="1"/>
          <p:nvPr/>
        </p:nvSpPr>
        <p:spPr>
          <a:xfrm>
            <a:off x="1659870" y="1511492"/>
            <a:ext cx="5704382" cy="369332"/>
          </a:xfrm>
          <a:prstGeom prst="rect">
            <a:avLst/>
          </a:prstGeom>
          <a:noFill/>
        </p:spPr>
        <p:txBody>
          <a:bodyPr wrap="none" rtlCol="0">
            <a:spAutoFit/>
          </a:bodyPr>
          <a:lstStyle/>
          <a:p>
            <a:r>
              <a:rPr lang="en-US" altLang="zh-CN" dirty="0" smtClean="0"/>
              <a:t>RRBS dataset: 49 regions overlapped with high GSI regions </a:t>
            </a:r>
            <a:endParaRPr lang="en-US" dirty="0"/>
          </a:p>
        </p:txBody>
      </p:sp>
      <p:sp>
        <p:nvSpPr>
          <p:cNvPr id="7" name="TextBox 6"/>
          <p:cNvSpPr txBox="1"/>
          <p:nvPr/>
        </p:nvSpPr>
        <p:spPr>
          <a:xfrm>
            <a:off x="1659870" y="3294874"/>
            <a:ext cx="3428439" cy="276999"/>
          </a:xfrm>
          <a:prstGeom prst="rect">
            <a:avLst/>
          </a:prstGeom>
          <a:noFill/>
        </p:spPr>
        <p:txBody>
          <a:bodyPr wrap="none" rtlCol="0">
            <a:spAutoFit/>
          </a:bodyPr>
          <a:lstStyle/>
          <a:p>
            <a:r>
              <a:rPr lang="en-US" altLang="zh-CN" sz="1200" dirty="0" smtClean="0"/>
              <a:t>Random Forest</a:t>
            </a:r>
            <a:r>
              <a:rPr lang="zh-CN" altLang="en-US" sz="1200" dirty="0" smtClean="0"/>
              <a:t>： </a:t>
            </a:r>
            <a:r>
              <a:rPr lang="en-US" altLang="zh-CN" sz="1200" dirty="0" smtClean="0"/>
              <a:t>500 tree, 447 </a:t>
            </a:r>
            <a:r>
              <a:rPr lang="en-US" altLang="zh-CN" sz="1200" dirty="0"/>
              <a:t>predictors, diagonal</a:t>
            </a:r>
            <a:endParaRPr lang="en-US" sz="1200" dirty="0"/>
          </a:p>
        </p:txBody>
      </p:sp>
      <p:sp>
        <p:nvSpPr>
          <p:cNvPr id="13" name="TextBox 12"/>
          <p:cNvSpPr txBox="1"/>
          <p:nvPr/>
        </p:nvSpPr>
        <p:spPr>
          <a:xfrm>
            <a:off x="6516039" y="2287767"/>
            <a:ext cx="1148071" cy="830997"/>
          </a:xfrm>
          <a:prstGeom prst="rect">
            <a:avLst/>
          </a:prstGeom>
          <a:noFill/>
        </p:spPr>
        <p:txBody>
          <a:bodyPr wrap="none" rtlCol="0">
            <a:spAutoFit/>
          </a:bodyPr>
          <a:lstStyle/>
          <a:p>
            <a:r>
              <a:rPr lang="en-US" sz="1600" dirty="0" smtClean="0"/>
              <a:t>Sen: 70.0% </a:t>
            </a:r>
          </a:p>
          <a:p>
            <a:r>
              <a:rPr lang="en-US" sz="1600" dirty="0" smtClean="0"/>
              <a:t>Sen: 80.0%</a:t>
            </a:r>
          </a:p>
          <a:p>
            <a:r>
              <a:rPr lang="en-US" sz="1600" dirty="0" smtClean="0"/>
              <a:t>Sen: 70.0%</a:t>
            </a:r>
            <a:endParaRPr lang="en-US" sz="1600" dirty="0"/>
          </a:p>
        </p:txBody>
      </p:sp>
      <p:sp>
        <p:nvSpPr>
          <p:cNvPr id="15" name="Rectangle 14"/>
          <p:cNvSpPr/>
          <p:nvPr/>
        </p:nvSpPr>
        <p:spPr>
          <a:xfrm>
            <a:off x="0" y="5972382"/>
            <a:ext cx="8889357" cy="568745"/>
          </a:xfrm>
          <a:prstGeom prst="rect">
            <a:avLst/>
          </a:prstGeom>
        </p:spPr>
        <p:txBody>
          <a:bodyPr wrap="square">
            <a:spAutoFit/>
          </a:bodyPr>
          <a:lstStyle/>
          <a:p>
            <a:pPr algn="ctr">
              <a:lnSpc>
                <a:spcPct val="200000"/>
              </a:lnSpc>
              <a:spcBef>
                <a:spcPts val="150"/>
              </a:spcBef>
            </a:pPr>
            <a:r>
              <a:rPr lang="en-US" dirty="0"/>
              <a:t>Result: </a:t>
            </a:r>
            <a:r>
              <a:rPr lang="en-US" dirty="0" smtClean="0"/>
              <a:t> methylation haplotype load could be used for the mapping of the plasma </a:t>
            </a:r>
            <a:r>
              <a:rPr lang="en-US" altLang="zh-CN" dirty="0" smtClean="0"/>
              <a:t>DNA</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00237711"/>
              </p:ext>
            </p:extLst>
          </p:nvPr>
        </p:nvGraphicFramePr>
        <p:xfrm>
          <a:off x="1767498" y="4129213"/>
          <a:ext cx="4640913" cy="1414050"/>
        </p:xfrm>
        <a:graphic>
          <a:graphicData uri="http://schemas.openxmlformats.org/drawingml/2006/table">
            <a:tbl>
              <a:tblPr>
                <a:tableStyleId>{284E427A-3D55-4303-BF80-6455036E1DE7}</a:tableStyleId>
              </a:tblPr>
              <a:tblGrid>
                <a:gridCol w="1340924"/>
                <a:gridCol w="577017"/>
                <a:gridCol w="446952"/>
                <a:gridCol w="898779"/>
                <a:gridCol w="1377241"/>
              </a:tblGrid>
              <a:tr h="408210">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Colon</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Lung</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Pancrease</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Normal Plasma</a:t>
                      </a:r>
                      <a:endParaRPr lang="en-US" sz="1600" b="0" i="0" u="none" strike="noStrike" dirty="0">
                        <a:solidFill>
                          <a:srgbClr val="000000"/>
                        </a:solidFill>
                        <a:effectLst/>
                        <a:latin typeface="Calibri" panose="020F0502020204030204" pitchFamily="34" charset="0"/>
                      </a:endParaRPr>
                    </a:p>
                  </a:txBody>
                  <a:tcPr marL="7620" marR="7620" marT="7620" marB="0" anchor="b"/>
                </a:tc>
              </a:tr>
              <a:tr h="207245">
                <a:tc>
                  <a:txBody>
                    <a:bodyPr/>
                    <a:lstStyle/>
                    <a:p>
                      <a:pPr algn="ctr" fontAlgn="b"/>
                      <a:r>
                        <a:rPr lang="en-US" sz="1600" u="none" strike="noStrike">
                          <a:effectLst/>
                        </a:rPr>
                        <a:t>Colon</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1"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r>
              <a:tr h="207245">
                <a:tc>
                  <a:txBody>
                    <a:bodyPr/>
                    <a:lstStyle/>
                    <a:p>
                      <a:pPr algn="ctr" fontAlgn="b"/>
                      <a:r>
                        <a:rPr lang="en-US" sz="1600" u="none" strike="noStrike">
                          <a:effectLst/>
                        </a:rPr>
                        <a:t>Lung</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r>
              <a:tr h="207245">
                <a:tc>
                  <a:txBody>
                    <a:bodyPr/>
                    <a:lstStyle/>
                    <a:p>
                      <a:pPr algn="ctr" fontAlgn="b"/>
                      <a:r>
                        <a:rPr lang="en-US" sz="1600" u="none" strike="noStrike">
                          <a:effectLst/>
                        </a:rPr>
                        <a:t>Pancrease</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r>
              <a:tr h="194542">
                <a:tc>
                  <a:txBody>
                    <a:bodyPr/>
                    <a:lstStyle/>
                    <a:p>
                      <a:pPr algn="ctr" fontAlgn="b"/>
                      <a:r>
                        <a:rPr lang="en-US" sz="1600" u="none" strike="noStrike" dirty="0">
                          <a:effectLst/>
                        </a:rPr>
                        <a:t>Normal Plasma</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FF0000"/>
                        </a:solidFill>
                        <a:effectLst/>
                        <a:latin typeface="Calibri" panose="020F0502020204030204" pitchFamily="34" charset="0"/>
                      </a:endParaRPr>
                    </a:p>
                  </a:txBody>
                  <a:tcPr marL="7620" marR="7620" marT="7620" marB="0" anchor="b"/>
                </a:tc>
              </a:tr>
            </a:tbl>
          </a:graphicData>
        </a:graphic>
      </p:graphicFrame>
      <p:sp>
        <p:nvSpPr>
          <p:cNvPr id="9" name="TextBox 8"/>
          <p:cNvSpPr txBox="1"/>
          <p:nvPr/>
        </p:nvSpPr>
        <p:spPr>
          <a:xfrm>
            <a:off x="1659870" y="3759881"/>
            <a:ext cx="5417445" cy="369332"/>
          </a:xfrm>
          <a:prstGeom prst="rect">
            <a:avLst/>
          </a:prstGeom>
          <a:noFill/>
        </p:spPr>
        <p:txBody>
          <a:bodyPr wrap="none" rtlCol="0">
            <a:spAutoFit/>
          </a:bodyPr>
          <a:lstStyle/>
          <a:p>
            <a:r>
              <a:rPr lang="en-US" altLang="zh-CN" dirty="0" smtClean="0"/>
              <a:t>RRBS dataset: </a:t>
            </a:r>
            <a:r>
              <a:rPr lang="en-US" altLang="zh-CN" dirty="0" smtClean="0"/>
              <a:t>regions </a:t>
            </a:r>
            <a:r>
              <a:rPr lang="en-US" altLang="zh-CN" dirty="0" smtClean="0"/>
              <a:t>overlapped with high GSI regions </a:t>
            </a:r>
            <a:endParaRPr lang="en-US" dirty="0"/>
          </a:p>
        </p:txBody>
      </p:sp>
      <p:sp>
        <p:nvSpPr>
          <p:cNvPr id="10" name="TextBox 9"/>
          <p:cNvSpPr txBox="1"/>
          <p:nvPr/>
        </p:nvSpPr>
        <p:spPr>
          <a:xfrm>
            <a:off x="1659870" y="5543263"/>
            <a:ext cx="1172629" cy="276999"/>
          </a:xfrm>
          <a:prstGeom prst="rect">
            <a:avLst/>
          </a:prstGeom>
          <a:noFill/>
        </p:spPr>
        <p:txBody>
          <a:bodyPr wrap="none" rtlCol="0">
            <a:spAutoFit/>
          </a:bodyPr>
          <a:lstStyle/>
          <a:p>
            <a:r>
              <a:rPr lang="en-US" altLang="zh-CN" sz="1200" dirty="0" smtClean="0"/>
              <a:t>Random </a:t>
            </a:r>
            <a:r>
              <a:rPr lang="en-US" altLang="zh-CN" sz="1200" dirty="0" smtClean="0"/>
              <a:t>Forest:</a:t>
            </a:r>
            <a:endParaRPr lang="en-US" sz="1200" dirty="0"/>
          </a:p>
        </p:txBody>
      </p:sp>
      <p:sp>
        <p:nvSpPr>
          <p:cNvPr id="11" name="TextBox 10"/>
          <p:cNvSpPr txBox="1"/>
          <p:nvPr/>
        </p:nvSpPr>
        <p:spPr>
          <a:xfrm>
            <a:off x="6516039" y="4536156"/>
            <a:ext cx="590226" cy="830997"/>
          </a:xfrm>
          <a:prstGeom prst="rect">
            <a:avLst/>
          </a:prstGeom>
          <a:noFill/>
        </p:spPr>
        <p:txBody>
          <a:bodyPr wrap="none" rtlCol="0">
            <a:spAutoFit/>
          </a:bodyPr>
          <a:lstStyle/>
          <a:p>
            <a:r>
              <a:rPr lang="en-US" sz="1600" dirty="0" smtClean="0"/>
              <a:t>Sen: </a:t>
            </a:r>
            <a:endParaRPr lang="en-US" sz="1600" dirty="0" smtClean="0"/>
          </a:p>
          <a:p>
            <a:r>
              <a:rPr lang="en-US" sz="1600" dirty="0" smtClean="0"/>
              <a:t>Sen</a:t>
            </a:r>
            <a:r>
              <a:rPr lang="en-US" sz="1600" dirty="0" smtClean="0"/>
              <a:t>: </a:t>
            </a:r>
            <a:endParaRPr lang="en-US" sz="1600" dirty="0" smtClean="0"/>
          </a:p>
          <a:p>
            <a:r>
              <a:rPr lang="en-US" sz="1600" dirty="0" smtClean="0"/>
              <a:t>Sen:</a:t>
            </a:r>
            <a:endParaRPr lang="en-US" sz="1600" dirty="0"/>
          </a:p>
        </p:txBody>
      </p:sp>
      <p:sp>
        <p:nvSpPr>
          <p:cNvPr id="12" name="TextBox 11"/>
          <p:cNvSpPr txBox="1"/>
          <p:nvPr/>
        </p:nvSpPr>
        <p:spPr>
          <a:xfrm>
            <a:off x="254643" y="2403183"/>
            <a:ext cx="1071384" cy="369332"/>
          </a:xfrm>
          <a:prstGeom prst="rect">
            <a:avLst/>
          </a:prstGeom>
          <a:noFill/>
        </p:spPr>
        <p:txBody>
          <a:bodyPr wrap="none" rtlCol="0">
            <a:spAutoFit/>
          </a:bodyPr>
          <a:lstStyle/>
          <a:p>
            <a:r>
              <a:rPr lang="en-US" altLang="zh-CN" dirty="0" smtClean="0"/>
              <a:t>Dataset 1</a:t>
            </a:r>
            <a:endParaRPr lang="en-US" dirty="0"/>
          </a:p>
        </p:txBody>
      </p:sp>
      <p:sp>
        <p:nvSpPr>
          <p:cNvPr id="14" name="TextBox 13"/>
          <p:cNvSpPr txBox="1"/>
          <p:nvPr/>
        </p:nvSpPr>
        <p:spPr>
          <a:xfrm>
            <a:off x="275965" y="4713947"/>
            <a:ext cx="1071384" cy="369332"/>
          </a:xfrm>
          <a:prstGeom prst="rect">
            <a:avLst/>
          </a:prstGeom>
          <a:noFill/>
        </p:spPr>
        <p:txBody>
          <a:bodyPr wrap="none" rtlCol="0">
            <a:spAutoFit/>
          </a:bodyPr>
          <a:lstStyle/>
          <a:p>
            <a:r>
              <a:rPr lang="en-US" altLang="zh-CN" dirty="0" smtClean="0"/>
              <a:t>Dataset 2</a:t>
            </a:r>
            <a:endParaRPr lang="en-US" dirty="0"/>
          </a:p>
        </p:txBody>
      </p:sp>
      <p:sp>
        <p:nvSpPr>
          <p:cNvPr id="2" name="Rectangle 1"/>
          <p:cNvSpPr/>
          <p:nvPr/>
        </p:nvSpPr>
        <p:spPr>
          <a:xfrm>
            <a:off x="275965" y="3670300"/>
            <a:ext cx="7699635" cy="214996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0412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3200" y="212684"/>
            <a:ext cx="9217891" cy="461665"/>
          </a:xfrm>
          <a:prstGeom prst="rect">
            <a:avLst/>
          </a:prstGeom>
        </p:spPr>
        <p:txBody>
          <a:bodyPr wrap="square">
            <a:spAutoFit/>
          </a:bodyPr>
          <a:lstStyle/>
          <a:p>
            <a:pPr algn="ctr"/>
            <a:r>
              <a:rPr lang="en-US" sz="2400" dirty="0" smtClean="0">
                <a:solidFill>
                  <a:srgbClr val="000000"/>
                </a:solidFill>
                <a:latin typeface="Arial" panose="020B0604020202020204" pitchFamily="34" charset="0"/>
              </a:rPr>
              <a:t>Methylation haplotype block in individual level</a:t>
            </a:r>
            <a:endParaRPr lang="en-US" sz="2400" dirty="0">
              <a:solidFill>
                <a:srgbClr val="000000"/>
              </a:solidFill>
              <a:latin typeface="Arial" panose="020B0604020202020204" pitchFamily="34" charset="0"/>
            </a:endParaRPr>
          </a:p>
        </p:txBody>
      </p:sp>
      <p:pic>
        <p:nvPicPr>
          <p:cNvPr id="4" name="Picture 2" descr="http://www.eurac.edu/en/research/health/biomed/services/PublishingImages/all_computation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9934"/>
          <a:stretch/>
        </p:blipFill>
        <p:spPr bwMode="auto">
          <a:xfrm>
            <a:off x="5174100" y="4135605"/>
            <a:ext cx="3068320" cy="1727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535040" y="5925477"/>
            <a:ext cx="2573140" cy="307777"/>
          </a:xfrm>
          <a:prstGeom prst="rect">
            <a:avLst/>
          </a:prstGeom>
          <a:noFill/>
        </p:spPr>
        <p:txBody>
          <a:bodyPr wrap="none" rtlCol="0">
            <a:spAutoFit/>
          </a:bodyPr>
          <a:lstStyle/>
          <a:p>
            <a:r>
              <a:rPr lang="en-US" sz="1400" dirty="0" smtClean="0">
                <a:latin typeface="Arial Unicode MS" panose="020B0604020202020204" pitchFamily="34" charset="-128"/>
                <a:ea typeface="Arial Unicode MS" panose="020B0604020202020204" pitchFamily="34" charset="-128"/>
                <a:cs typeface="Arial Unicode MS" panose="020B0604020202020204" pitchFamily="34" charset="-128"/>
              </a:rPr>
              <a:t>Methylations haplotype blocks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9" name="Table 8"/>
          <p:cNvGraphicFramePr>
            <a:graphicFrameLocks noGrp="1"/>
          </p:cNvGraphicFramePr>
          <p:nvPr>
            <p:extLst>
              <p:ext uri="{D42A27DB-BD31-4B8C-83A1-F6EECF244321}">
                <p14:modId xmlns:p14="http://schemas.microsoft.com/office/powerpoint/2010/main" val="2937171521"/>
              </p:ext>
            </p:extLst>
          </p:nvPr>
        </p:nvGraphicFramePr>
        <p:xfrm>
          <a:off x="678017" y="1300442"/>
          <a:ext cx="3430156" cy="1270433"/>
        </p:xfrm>
        <a:graphic>
          <a:graphicData uri="http://schemas.openxmlformats.org/drawingml/2006/table">
            <a:tbl>
              <a:tblPr>
                <a:tableStyleId>{2D5ABB26-0587-4C30-8999-92F81FD0307C}</a:tableStyleId>
              </a:tblPr>
              <a:tblGrid>
                <a:gridCol w="553107"/>
                <a:gridCol w="1057148"/>
                <a:gridCol w="762753"/>
                <a:gridCol w="1057148"/>
              </a:tblGrid>
              <a:tr h="219085">
                <a:tc>
                  <a:txBody>
                    <a:bodyPr/>
                    <a:lstStyle/>
                    <a:p>
                      <a:pPr algn="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13203" marR="13203" marT="13203" marB="0" anchor="b"/>
                </a:tc>
                <a:tc>
                  <a:txBody>
                    <a:bodyPr/>
                    <a:lstStyle/>
                    <a:p>
                      <a:pPr algn="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13203" marR="13203" marT="13203" marB="0" anchor="b"/>
                </a:tc>
                <a:tc gridSpan="2">
                  <a:txBody>
                    <a:bodyPr/>
                    <a:lstStyle/>
                    <a:p>
                      <a:pPr algn="ctr" fontAlgn="b"/>
                      <a:r>
                        <a:rPr lang="en-US" sz="1400" u="none" strike="noStrike" dirty="0" err="1">
                          <a:effectLst/>
                        </a:rPr>
                        <a:t>CpG</a:t>
                      </a:r>
                      <a:r>
                        <a:rPr lang="en-US" sz="1400" u="none" strike="noStrike" dirty="0">
                          <a:effectLst/>
                        </a:rPr>
                        <a:t> B</a:t>
                      </a:r>
                      <a:endParaRPr lang="en-US" sz="1400" b="0" i="0" u="none" strike="noStrike" dirty="0">
                        <a:solidFill>
                          <a:srgbClr val="000000"/>
                        </a:solidFill>
                        <a:effectLst/>
                        <a:latin typeface="Calibri" panose="020F0502020204030204" pitchFamily="34" charset="0"/>
                      </a:endParaRPr>
                    </a:p>
                  </a:txBody>
                  <a:tcPr marL="13203" marR="13203" marT="13203" marB="0" anchor="b"/>
                </a:tc>
                <a:tc hMerge="1">
                  <a:txBody>
                    <a:bodyPr/>
                    <a:lstStyle/>
                    <a:p>
                      <a:endParaRPr lang="en-US"/>
                    </a:p>
                  </a:txBody>
                  <a:tcPr/>
                </a:tc>
              </a:tr>
              <a:tr h="427548">
                <a:tc>
                  <a:txBody>
                    <a:bodyPr/>
                    <a:lstStyle/>
                    <a:p>
                      <a:pPr algn="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13203" marR="13203" marT="13203" marB="0" anchor="b"/>
                </a:tc>
                <a:tc>
                  <a:txBody>
                    <a:bodyPr/>
                    <a:lstStyle/>
                    <a:p>
                      <a:pPr algn="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13203" marR="13203" marT="13203" marB="0" anchor="b"/>
                </a:tc>
                <a:tc>
                  <a:txBody>
                    <a:bodyPr/>
                    <a:lstStyle/>
                    <a:p>
                      <a:pPr algn="r" fontAlgn="b"/>
                      <a:r>
                        <a:rPr lang="en-US" sz="1400" u="none" strike="noStrike" dirty="0">
                          <a:effectLst/>
                        </a:rPr>
                        <a:t>Meth(1)</a:t>
                      </a:r>
                      <a:endParaRPr lang="en-US" sz="1400" b="0" i="0" u="none" strike="noStrike" dirty="0">
                        <a:solidFill>
                          <a:srgbClr val="000000"/>
                        </a:solidFill>
                        <a:effectLst/>
                        <a:latin typeface="Calibri" panose="020F0502020204030204" pitchFamily="34" charset="0"/>
                      </a:endParaRPr>
                    </a:p>
                  </a:txBody>
                  <a:tcPr marL="13203" marR="13203" marT="13203" marB="0" anchor="b"/>
                </a:tc>
                <a:tc>
                  <a:txBody>
                    <a:bodyPr/>
                    <a:lstStyle/>
                    <a:p>
                      <a:pPr algn="r" fontAlgn="b"/>
                      <a:r>
                        <a:rPr lang="en-US" sz="1400" u="none" strike="noStrike" dirty="0" err="1" smtClean="0">
                          <a:effectLst/>
                        </a:rPr>
                        <a:t>Unmeth</a:t>
                      </a:r>
                      <a:r>
                        <a:rPr lang="en-US" sz="1400" u="none" strike="noStrike" dirty="0" smtClean="0">
                          <a:effectLst/>
                        </a:rPr>
                        <a:t>(0</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13203" marR="13203" marT="13203" marB="0" anchor="b"/>
                </a:tc>
              </a:tr>
              <a:tr h="333420">
                <a:tc rowSpan="2">
                  <a:txBody>
                    <a:bodyPr/>
                    <a:lstStyle/>
                    <a:p>
                      <a:pPr algn="r" fontAlgn="ctr"/>
                      <a:r>
                        <a:rPr lang="en-US" sz="1400" u="none" strike="noStrike" dirty="0" err="1" smtClean="0">
                          <a:effectLst/>
                        </a:rPr>
                        <a:t>CpG</a:t>
                      </a:r>
                      <a:r>
                        <a:rPr lang="en-US" sz="1400" u="none" strike="noStrike" dirty="0" smtClean="0">
                          <a:effectLst/>
                        </a:rPr>
                        <a:t> A</a:t>
                      </a:r>
                      <a:endParaRPr lang="en-US" sz="1400" b="0" i="0" u="none" strike="noStrike" dirty="0">
                        <a:solidFill>
                          <a:srgbClr val="000000"/>
                        </a:solidFill>
                        <a:effectLst/>
                        <a:latin typeface="Calibri" panose="020F0502020204030204" pitchFamily="34" charset="0"/>
                      </a:endParaRPr>
                    </a:p>
                  </a:txBody>
                  <a:tcPr marL="13203" marR="13203" marT="13203" marB="0" anchor="ctr"/>
                </a:tc>
                <a:tc>
                  <a:txBody>
                    <a:bodyPr/>
                    <a:lstStyle/>
                    <a:p>
                      <a:pPr algn="r" fontAlgn="b"/>
                      <a:r>
                        <a:rPr lang="en-US" sz="1400" u="none" strike="noStrike" dirty="0">
                          <a:effectLst/>
                        </a:rPr>
                        <a:t>Meth(1)</a:t>
                      </a:r>
                      <a:endParaRPr lang="en-US" sz="1400" b="0" i="0" u="none" strike="noStrike" dirty="0">
                        <a:solidFill>
                          <a:srgbClr val="000000"/>
                        </a:solidFill>
                        <a:effectLst/>
                        <a:latin typeface="Calibri" panose="020F0502020204030204" pitchFamily="34" charset="0"/>
                      </a:endParaRPr>
                    </a:p>
                  </a:txBody>
                  <a:tcPr marL="13203" marR="13203" marT="13203" marB="0" anchor="b"/>
                </a:tc>
                <a:tc>
                  <a:txBody>
                    <a:bodyPr/>
                    <a:lstStyle/>
                    <a:p>
                      <a:pPr algn="r" fontAlgn="b"/>
                      <a:r>
                        <a:rPr lang="en-US" sz="1400" u="none" strike="noStrike" dirty="0">
                          <a:effectLst/>
                        </a:rPr>
                        <a:t>P(1,1)</a:t>
                      </a:r>
                      <a:endParaRPr lang="en-US" sz="1400" b="0" i="0" u="none" strike="noStrike" dirty="0">
                        <a:solidFill>
                          <a:srgbClr val="000000"/>
                        </a:solidFill>
                        <a:effectLst/>
                        <a:latin typeface="Calibri" panose="020F0502020204030204" pitchFamily="34" charset="0"/>
                      </a:endParaRPr>
                    </a:p>
                  </a:txBody>
                  <a:tcPr marL="13203" marR="13203" marT="13203" marB="0" anchor="b"/>
                </a:tc>
                <a:tc>
                  <a:txBody>
                    <a:bodyPr/>
                    <a:lstStyle/>
                    <a:p>
                      <a:pPr algn="r" fontAlgn="b"/>
                      <a:r>
                        <a:rPr lang="en-US" sz="1400" u="none" strike="noStrike" dirty="0">
                          <a:effectLst/>
                        </a:rPr>
                        <a:t>P(1,0)</a:t>
                      </a:r>
                      <a:endParaRPr lang="en-US" sz="1400" b="0" i="0" u="none" strike="noStrike" dirty="0">
                        <a:solidFill>
                          <a:srgbClr val="000000"/>
                        </a:solidFill>
                        <a:effectLst/>
                        <a:latin typeface="Calibri" panose="020F0502020204030204" pitchFamily="34" charset="0"/>
                      </a:endParaRPr>
                    </a:p>
                  </a:txBody>
                  <a:tcPr marL="13203" marR="13203" marT="13203" marB="0" anchor="b"/>
                </a:tc>
              </a:tr>
              <a:tr h="282902">
                <a:tc vMerge="1">
                  <a:txBody>
                    <a:bodyPr/>
                    <a:lstStyle/>
                    <a:p>
                      <a:endParaRPr lang="en-US"/>
                    </a:p>
                  </a:txBody>
                  <a:tcPr/>
                </a:tc>
                <a:tc>
                  <a:txBody>
                    <a:bodyPr/>
                    <a:lstStyle/>
                    <a:p>
                      <a:pPr algn="r" fontAlgn="b"/>
                      <a:r>
                        <a:rPr lang="en-US" sz="1400" u="none" strike="noStrike" dirty="0" err="1" smtClean="0">
                          <a:effectLst/>
                        </a:rPr>
                        <a:t>Unmeth</a:t>
                      </a:r>
                      <a:r>
                        <a:rPr lang="en-US" sz="1400" u="none" strike="noStrike" dirty="0" smtClean="0">
                          <a:effectLst/>
                        </a:rPr>
                        <a:t>(0</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13203" marR="13203" marT="13203" marB="0" anchor="b"/>
                </a:tc>
                <a:tc>
                  <a:txBody>
                    <a:bodyPr/>
                    <a:lstStyle/>
                    <a:p>
                      <a:pPr algn="r" fontAlgn="b"/>
                      <a:r>
                        <a:rPr lang="en-US" sz="1400" u="none" strike="noStrike">
                          <a:effectLst/>
                        </a:rPr>
                        <a:t>P(0,1)</a:t>
                      </a:r>
                      <a:endParaRPr lang="en-US" sz="1400" b="0" i="0" u="none" strike="noStrike">
                        <a:solidFill>
                          <a:srgbClr val="000000"/>
                        </a:solidFill>
                        <a:effectLst/>
                        <a:latin typeface="Calibri" panose="020F0502020204030204" pitchFamily="34" charset="0"/>
                      </a:endParaRPr>
                    </a:p>
                  </a:txBody>
                  <a:tcPr marL="13203" marR="13203" marT="13203" marB="0" anchor="b"/>
                </a:tc>
                <a:tc>
                  <a:txBody>
                    <a:bodyPr/>
                    <a:lstStyle/>
                    <a:p>
                      <a:pPr algn="r" fontAlgn="b"/>
                      <a:r>
                        <a:rPr lang="en-US" sz="1400" u="none" strike="noStrike" dirty="0">
                          <a:effectLst/>
                        </a:rPr>
                        <a:t>P(0,0)</a:t>
                      </a:r>
                      <a:endParaRPr lang="en-US" sz="1400" b="0" i="0" u="none" strike="noStrike" dirty="0">
                        <a:solidFill>
                          <a:srgbClr val="000000"/>
                        </a:solidFill>
                        <a:effectLst/>
                        <a:latin typeface="Calibri" panose="020F0502020204030204" pitchFamily="34" charset="0"/>
                      </a:endParaRPr>
                    </a:p>
                  </a:txBody>
                  <a:tcPr marL="13203" marR="13203" marT="13203" marB="0" anchor="b"/>
                </a:tc>
              </a:tr>
            </a:tbl>
          </a:graphicData>
        </a:graphic>
      </p:graphicFrame>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92" y="2913518"/>
            <a:ext cx="4002207" cy="3944482"/>
          </a:xfrm>
          <a:prstGeom prst="rect">
            <a:avLst/>
          </a:prstGeom>
        </p:spPr>
      </p:pic>
      <p:sp>
        <p:nvSpPr>
          <p:cNvPr id="23" name="TextBox 22"/>
          <p:cNvSpPr txBox="1"/>
          <p:nvPr/>
        </p:nvSpPr>
        <p:spPr>
          <a:xfrm>
            <a:off x="5639667" y="1666313"/>
            <a:ext cx="2504819" cy="1477328"/>
          </a:xfrm>
          <a:prstGeom prst="rect">
            <a:avLst/>
          </a:prstGeom>
          <a:noFill/>
        </p:spPr>
        <p:txBody>
          <a:bodyPr wrap="square" rtlCol="0">
            <a:spAutoFit/>
          </a:bodyPr>
          <a:lstStyle/>
          <a:p>
            <a:r>
              <a:rPr lang="en-US" dirty="0" smtClean="0"/>
              <a:t> CTCTCTCTCTCTCTCTCT</a:t>
            </a:r>
            <a:endParaRPr lang="en-US" dirty="0"/>
          </a:p>
          <a:p>
            <a:r>
              <a:rPr lang="en-US" dirty="0"/>
              <a:t> </a:t>
            </a:r>
            <a:r>
              <a:rPr lang="en-US" dirty="0" smtClean="0"/>
              <a:t>CTCTTCTCTTCTCTTCTC</a:t>
            </a:r>
          </a:p>
          <a:p>
            <a:r>
              <a:rPr lang="en-US" dirty="0"/>
              <a:t> </a:t>
            </a:r>
            <a:r>
              <a:rPr lang="en-US" dirty="0" smtClean="0"/>
              <a:t>CTCTTTTCTTCTCTTCTT</a:t>
            </a:r>
            <a:endParaRPr lang="en-US" dirty="0"/>
          </a:p>
          <a:p>
            <a:r>
              <a:rPr lang="en-US" dirty="0"/>
              <a:t> </a:t>
            </a:r>
            <a:r>
              <a:rPr lang="en-US" dirty="0" smtClean="0"/>
              <a:t>TTTTTCTTTTCTCTTCTC</a:t>
            </a:r>
            <a:endParaRPr lang="en-US" dirty="0"/>
          </a:p>
          <a:p>
            <a:r>
              <a:rPr lang="en-US" dirty="0"/>
              <a:t> </a:t>
            </a:r>
            <a:r>
              <a:rPr lang="en-US" dirty="0" smtClean="0"/>
              <a:t>CTTTTTTCTTCTCTTCTC</a:t>
            </a:r>
            <a:endParaRPr lang="en-US" dirty="0"/>
          </a:p>
        </p:txBody>
      </p:sp>
      <p:sp>
        <p:nvSpPr>
          <p:cNvPr id="26" name="TextBox 25"/>
          <p:cNvSpPr txBox="1"/>
          <p:nvPr/>
        </p:nvSpPr>
        <p:spPr>
          <a:xfrm>
            <a:off x="5820127" y="1242160"/>
            <a:ext cx="2077882" cy="369332"/>
          </a:xfrm>
          <a:prstGeom prst="rect">
            <a:avLst/>
          </a:prstGeom>
          <a:noFill/>
        </p:spPr>
        <p:txBody>
          <a:bodyPr wrap="square" rtlCol="0">
            <a:spAutoFit/>
          </a:bodyPr>
          <a:lstStyle/>
          <a:p>
            <a:r>
              <a:rPr lang="en-US" dirty="0" smtClean="0"/>
              <a:t>Bulk BS-</a:t>
            </a:r>
            <a:r>
              <a:rPr lang="en-US" dirty="0" err="1"/>
              <a:t>S</a:t>
            </a:r>
            <a:r>
              <a:rPr lang="en-US" dirty="0" err="1" smtClean="0"/>
              <a:t>eq</a:t>
            </a:r>
            <a:r>
              <a:rPr lang="en-US" dirty="0" smtClean="0"/>
              <a:t> data</a:t>
            </a:r>
            <a:endParaRPr lang="en-US" dirty="0"/>
          </a:p>
        </p:txBody>
      </p:sp>
      <p:cxnSp>
        <p:nvCxnSpPr>
          <p:cNvPr id="27" name="Straight Arrow Connector 26"/>
          <p:cNvCxnSpPr/>
          <p:nvPr/>
        </p:nvCxnSpPr>
        <p:spPr>
          <a:xfrm flipH="1" flipV="1">
            <a:off x="6388100" y="3052412"/>
            <a:ext cx="279400" cy="292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6708260" y="3044634"/>
            <a:ext cx="303934" cy="299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4" name="TextBox 1023"/>
          <p:cNvSpPr txBox="1"/>
          <p:nvPr/>
        </p:nvSpPr>
        <p:spPr>
          <a:xfrm>
            <a:off x="6514136" y="3346512"/>
            <a:ext cx="388248" cy="369332"/>
          </a:xfrm>
          <a:prstGeom prst="rect">
            <a:avLst/>
          </a:prstGeom>
          <a:noFill/>
        </p:spPr>
        <p:txBody>
          <a:bodyPr wrap="none" rtlCol="0">
            <a:spAutoFit/>
          </a:bodyPr>
          <a:lstStyle/>
          <a:p>
            <a:r>
              <a:rPr lang="en-US" dirty="0" smtClean="0"/>
              <a:t>R</a:t>
            </a:r>
            <a:r>
              <a:rPr lang="en-US" baseline="30000" dirty="0" smtClean="0"/>
              <a:t>2</a:t>
            </a:r>
            <a:endParaRPr lang="en-US" baseline="30000" dirty="0"/>
          </a:p>
        </p:txBody>
      </p:sp>
      <p:sp>
        <p:nvSpPr>
          <p:cNvPr id="1028" name="Down Arrow 1027"/>
          <p:cNvSpPr/>
          <p:nvPr/>
        </p:nvSpPr>
        <p:spPr>
          <a:xfrm>
            <a:off x="6083300" y="3877177"/>
            <a:ext cx="1168400" cy="195756"/>
          </a:xfrm>
          <a:prstGeom prst="downArrow">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920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48971"/>
          <a:stretch/>
        </p:blipFill>
        <p:spPr>
          <a:xfrm>
            <a:off x="1356747" y="732141"/>
            <a:ext cx="2657896" cy="4833879"/>
          </a:xfrm>
          <a:prstGeom prst="rect">
            <a:avLst/>
          </a:prstGeom>
        </p:spPr>
      </p:pic>
      <p:sp>
        <p:nvSpPr>
          <p:cNvPr id="5" name="TextBox 4"/>
          <p:cNvSpPr txBox="1"/>
          <p:nvPr/>
        </p:nvSpPr>
        <p:spPr>
          <a:xfrm>
            <a:off x="1356747" y="270476"/>
            <a:ext cx="6983258" cy="461665"/>
          </a:xfrm>
          <a:prstGeom prst="rect">
            <a:avLst/>
          </a:prstGeom>
          <a:noFill/>
        </p:spPr>
        <p:txBody>
          <a:bodyPr wrap="none" rtlCol="0">
            <a:spAutoFit/>
          </a:bodyPr>
          <a:lstStyle/>
          <a:p>
            <a:r>
              <a:rPr lang="en-US" altLang="zh-CN" sz="2400" b="1" dirty="0"/>
              <a:t>Distribution of Methylation block in human genomics</a:t>
            </a:r>
            <a:endParaRPr lang="en-US" sz="2400" b="1" dirty="0"/>
          </a:p>
        </p:txBody>
      </p:sp>
      <p:sp>
        <p:nvSpPr>
          <p:cNvPr id="6" name="Rectangle 5"/>
          <p:cNvSpPr/>
          <p:nvPr/>
        </p:nvSpPr>
        <p:spPr>
          <a:xfrm>
            <a:off x="152400" y="5681960"/>
            <a:ext cx="8820150" cy="646331"/>
          </a:xfrm>
          <a:prstGeom prst="rect">
            <a:avLst/>
          </a:prstGeom>
        </p:spPr>
        <p:txBody>
          <a:bodyPr wrap="square">
            <a:spAutoFit/>
          </a:bodyPr>
          <a:lstStyle/>
          <a:p>
            <a:pPr marL="257175" indent="-257175">
              <a:buFont typeface="Wingdings" panose="05000000000000000000" pitchFamily="2" charset="2"/>
              <a:buChar char="Ø"/>
            </a:pPr>
            <a:r>
              <a:rPr lang="en-US" dirty="0"/>
              <a:t>Methylation blocks widely disperse in human genome, especially in gene regulation and body region.</a:t>
            </a:r>
            <a:endParaRPr lang="en-US"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3021" t="482" r="15104" b="11662"/>
          <a:stretch/>
        </p:blipFill>
        <p:spPr>
          <a:xfrm>
            <a:off x="5017529" y="1598940"/>
            <a:ext cx="3397142" cy="2830952"/>
          </a:xfrm>
          <a:prstGeom prst="rect">
            <a:avLst/>
          </a:prstGeom>
        </p:spPr>
      </p:pic>
      <p:sp>
        <p:nvSpPr>
          <p:cNvPr id="8" name="TextBox 7"/>
          <p:cNvSpPr txBox="1"/>
          <p:nvPr/>
        </p:nvSpPr>
        <p:spPr>
          <a:xfrm>
            <a:off x="5757183" y="1788322"/>
            <a:ext cx="958917" cy="307777"/>
          </a:xfrm>
          <a:prstGeom prst="rect">
            <a:avLst/>
          </a:prstGeom>
          <a:noFill/>
        </p:spPr>
        <p:txBody>
          <a:bodyPr wrap="none" rtlCol="0">
            <a:spAutoFit/>
          </a:bodyPr>
          <a:lstStyle/>
          <a:p>
            <a:r>
              <a:rPr lang="en-US" sz="1400" dirty="0" err="1" smtClean="0"/>
              <a:t>CpG</a:t>
            </a:r>
            <a:r>
              <a:rPr lang="en-US" sz="1400" dirty="0" smtClean="0"/>
              <a:t> island</a:t>
            </a:r>
            <a:endParaRPr lang="en-US" sz="1400" dirty="0"/>
          </a:p>
        </p:txBody>
      </p:sp>
      <p:sp>
        <p:nvSpPr>
          <p:cNvPr id="9" name="TextBox 8"/>
          <p:cNvSpPr txBox="1"/>
          <p:nvPr/>
        </p:nvSpPr>
        <p:spPr>
          <a:xfrm>
            <a:off x="7075548" y="2613272"/>
            <a:ext cx="950132" cy="307777"/>
          </a:xfrm>
          <a:prstGeom prst="rect">
            <a:avLst/>
          </a:prstGeom>
          <a:noFill/>
        </p:spPr>
        <p:txBody>
          <a:bodyPr wrap="none" rtlCol="0">
            <a:spAutoFit/>
          </a:bodyPr>
          <a:lstStyle/>
          <a:p>
            <a:r>
              <a:rPr lang="en-US" sz="1400" dirty="0" err="1" smtClean="0">
                <a:solidFill>
                  <a:schemeClr val="accent4">
                    <a:lumMod val="60000"/>
                    <a:lumOff val="40000"/>
                  </a:schemeClr>
                </a:solidFill>
              </a:rPr>
              <a:t>CpG</a:t>
            </a:r>
            <a:r>
              <a:rPr lang="en-US" sz="1400" dirty="0" smtClean="0">
                <a:solidFill>
                  <a:schemeClr val="accent4">
                    <a:lumMod val="60000"/>
                    <a:lumOff val="40000"/>
                  </a:schemeClr>
                </a:solidFill>
              </a:rPr>
              <a:t> Shore</a:t>
            </a:r>
            <a:endParaRPr lang="en-US" sz="1400" dirty="0">
              <a:solidFill>
                <a:schemeClr val="accent4">
                  <a:lumMod val="60000"/>
                  <a:lumOff val="40000"/>
                </a:schemeClr>
              </a:solidFill>
            </a:endParaRPr>
          </a:p>
        </p:txBody>
      </p:sp>
      <p:sp>
        <p:nvSpPr>
          <p:cNvPr id="10" name="TextBox 9"/>
          <p:cNvSpPr txBox="1"/>
          <p:nvPr/>
        </p:nvSpPr>
        <p:spPr>
          <a:xfrm>
            <a:off x="5208508" y="3846510"/>
            <a:ext cx="1507592" cy="307777"/>
          </a:xfrm>
          <a:prstGeom prst="rect">
            <a:avLst/>
          </a:prstGeom>
          <a:noFill/>
        </p:spPr>
        <p:txBody>
          <a:bodyPr wrap="none" rtlCol="0">
            <a:spAutoFit/>
          </a:bodyPr>
          <a:lstStyle/>
          <a:p>
            <a:r>
              <a:rPr lang="en-US" sz="1400" dirty="0" smtClean="0">
                <a:solidFill>
                  <a:schemeClr val="accent4">
                    <a:lumMod val="20000"/>
                    <a:lumOff val="80000"/>
                  </a:schemeClr>
                </a:solidFill>
              </a:rPr>
              <a:t>Methylation block</a:t>
            </a:r>
            <a:endParaRPr lang="en-US" sz="1400" dirty="0">
              <a:solidFill>
                <a:schemeClr val="accent4">
                  <a:lumMod val="20000"/>
                  <a:lumOff val="80000"/>
                </a:schemeClr>
              </a:solidFill>
            </a:endParaRPr>
          </a:p>
        </p:txBody>
      </p:sp>
      <p:sp>
        <p:nvSpPr>
          <p:cNvPr id="11" name="Rectangle 10"/>
          <p:cNvSpPr/>
          <p:nvPr/>
        </p:nvSpPr>
        <p:spPr>
          <a:xfrm>
            <a:off x="5757183" y="2613272"/>
            <a:ext cx="769763" cy="369332"/>
          </a:xfrm>
          <a:prstGeom prst="rect">
            <a:avLst/>
          </a:prstGeom>
        </p:spPr>
        <p:txBody>
          <a:bodyPr wrap="none">
            <a:spAutoFit/>
          </a:bodyPr>
          <a:lstStyle/>
          <a:p>
            <a:r>
              <a:rPr lang="en-US" dirty="0"/>
              <a:t>16886</a:t>
            </a:r>
          </a:p>
        </p:txBody>
      </p:sp>
      <p:sp>
        <p:nvSpPr>
          <p:cNvPr id="12" name="Rectangle 11"/>
          <p:cNvSpPr/>
          <p:nvPr/>
        </p:nvSpPr>
        <p:spPr>
          <a:xfrm>
            <a:off x="6353561" y="3218559"/>
            <a:ext cx="769763" cy="369332"/>
          </a:xfrm>
          <a:prstGeom prst="rect">
            <a:avLst/>
          </a:prstGeom>
        </p:spPr>
        <p:txBody>
          <a:bodyPr wrap="none">
            <a:spAutoFit/>
          </a:bodyPr>
          <a:lstStyle/>
          <a:p>
            <a:r>
              <a:rPr lang="en-US" dirty="0"/>
              <a:t>16164</a:t>
            </a:r>
          </a:p>
        </p:txBody>
      </p:sp>
    </p:spTree>
    <p:extLst>
      <p:ext uri="{BB962C8B-B14F-4D97-AF65-F5344CB8AC3E}">
        <p14:creationId xmlns:p14="http://schemas.microsoft.com/office/powerpoint/2010/main" val="3276307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15153" y="4170069"/>
            <a:ext cx="7710765" cy="300082"/>
          </a:xfrm>
          <a:prstGeom prst="rect">
            <a:avLst/>
          </a:prstGeom>
          <a:noFill/>
        </p:spPr>
        <p:txBody>
          <a:bodyPr wrap="none" rtlCol="0">
            <a:spAutoFit/>
          </a:bodyPr>
          <a:lstStyle/>
          <a:p>
            <a:r>
              <a:rPr lang="en-US" sz="1350" dirty="0"/>
              <a:t>Linkage disequilibrium (R</a:t>
            </a:r>
            <a:r>
              <a:rPr lang="en-US" sz="1350" baseline="30000" dirty="0"/>
              <a:t>2</a:t>
            </a:r>
            <a:r>
              <a:rPr lang="en-US" sz="1350" dirty="0"/>
              <a:t>) of methylation status between pair-wise </a:t>
            </a:r>
            <a:r>
              <a:rPr lang="en-US" sz="1350" dirty="0" err="1"/>
              <a:t>CpG</a:t>
            </a:r>
            <a:r>
              <a:rPr lang="en-US" sz="1350" dirty="0"/>
              <a:t> loci within the methylation blocks </a:t>
            </a:r>
            <a:endParaRPr lang="en-US" sz="1350" dirty="0"/>
          </a:p>
        </p:txBody>
      </p:sp>
      <p:sp>
        <p:nvSpPr>
          <p:cNvPr id="9" name="TextBox 8"/>
          <p:cNvSpPr txBox="1"/>
          <p:nvPr/>
        </p:nvSpPr>
        <p:spPr>
          <a:xfrm>
            <a:off x="6840704" y="3761581"/>
            <a:ext cx="673582" cy="300082"/>
          </a:xfrm>
          <a:prstGeom prst="rect">
            <a:avLst/>
          </a:prstGeom>
          <a:noFill/>
        </p:spPr>
        <p:txBody>
          <a:bodyPr wrap="none" rtlCol="0">
            <a:spAutoFit/>
          </a:bodyPr>
          <a:lstStyle/>
          <a:p>
            <a:r>
              <a:rPr lang="en-US" sz="1350" dirty="0"/>
              <a:t>Cancer</a:t>
            </a:r>
            <a:endParaRPr lang="en-US" sz="1350" dirty="0"/>
          </a:p>
        </p:txBody>
      </p:sp>
      <p:sp>
        <p:nvSpPr>
          <p:cNvPr id="10" name="TextBox 9"/>
          <p:cNvSpPr txBox="1"/>
          <p:nvPr/>
        </p:nvSpPr>
        <p:spPr>
          <a:xfrm>
            <a:off x="1497898" y="3759857"/>
            <a:ext cx="1231171" cy="300082"/>
          </a:xfrm>
          <a:prstGeom prst="rect">
            <a:avLst/>
          </a:prstGeom>
          <a:noFill/>
        </p:spPr>
        <p:txBody>
          <a:bodyPr wrap="none" rtlCol="0">
            <a:spAutoFit/>
          </a:bodyPr>
          <a:lstStyle/>
          <a:p>
            <a:r>
              <a:rPr lang="en-US" sz="1350" dirty="0"/>
              <a:t>Stem cells (H1)</a:t>
            </a:r>
            <a:endParaRPr lang="en-US" sz="1350" dirty="0"/>
          </a:p>
        </p:txBody>
      </p:sp>
      <p:sp>
        <p:nvSpPr>
          <p:cNvPr id="11" name="TextBox 10"/>
          <p:cNvSpPr txBox="1"/>
          <p:nvPr/>
        </p:nvSpPr>
        <p:spPr>
          <a:xfrm>
            <a:off x="119083" y="4573520"/>
            <a:ext cx="9163551" cy="2246769"/>
          </a:xfrm>
          <a:prstGeom prst="rect">
            <a:avLst/>
          </a:prstGeom>
          <a:noFill/>
        </p:spPr>
        <p:txBody>
          <a:bodyPr wrap="square" rtlCol="0">
            <a:spAutoFit/>
          </a:bodyPr>
          <a:lstStyle/>
          <a:p>
            <a:r>
              <a:rPr lang="en-US" sz="1400" dirty="0" smtClean="0"/>
              <a:t>Linkage </a:t>
            </a:r>
            <a:r>
              <a:rPr lang="en-US" sz="1400" dirty="0"/>
              <a:t>disequilibrium (R</a:t>
            </a:r>
            <a:r>
              <a:rPr lang="en-US" sz="1400" baseline="30000" dirty="0"/>
              <a:t>2</a:t>
            </a:r>
            <a:r>
              <a:rPr lang="en-US" sz="1400" dirty="0"/>
              <a:t>) for pair-wised </a:t>
            </a:r>
            <a:r>
              <a:rPr lang="en-US" sz="1400" dirty="0" err="1"/>
              <a:t>CpG</a:t>
            </a:r>
            <a:r>
              <a:rPr lang="en-US" sz="1400" dirty="0"/>
              <a:t> loci within the methylation blocks were calculated. There are two kinds of </a:t>
            </a:r>
            <a:r>
              <a:rPr lang="en-US" sz="1400" dirty="0"/>
              <a:t>m</a:t>
            </a:r>
            <a:r>
              <a:rPr lang="en-US" sz="1400" dirty="0"/>
              <a:t>ethylation block in human genomes, </a:t>
            </a:r>
          </a:p>
          <a:p>
            <a:endParaRPr lang="en-US" sz="1400" dirty="0"/>
          </a:p>
          <a:p>
            <a:r>
              <a:rPr lang="en-US" sz="1400" dirty="0"/>
              <a:t>1) low variation within the methylation block (92%)</a:t>
            </a:r>
          </a:p>
          <a:p>
            <a:r>
              <a:rPr lang="en-US" sz="1400" dirty="0"/>
              <a:t>2) high variation methylation block(8</a:t>
            </a:r>
            <a:r>
              <a:rPr lang="en-US" sz="1400" dirty="0" smtClean="0"/>
              <a:t>%)</a:t>
            </a:r>
            <a:endParaRPr lang="en-US" sz="1400" dirty="0"/>
          </a:p>
          <a:p>
            <a:endParaRPr lang="en-US" sz="1400" dirty="0"/>
          </a:p>
          <a:p>
            <a:r>
              <a:rPr lang="en-US" sz="1400" dirty="0"/>
              <a:t>Compared </a:t>
            </a:r>
            <a:r>
              <a:rPr lang="en-US" sz="1400" dirty="0"/>
              <a:t>with the R2 decay </a:t>
            </a:r>
            <a:r>
              <a:rPr lang="en-US" sz="1400" dirty="0"/>
              <a:t>trend, we can find cancer cells decay stronger than stem cell and normal cells.</a:t>
            </a:r>
          </a:p>
          <a:p>
            <a:endParaRPr lang="en-US" sz="1400" dirty="0"/>
          </a:p>
          <a:p>
            <a:r>
              <a:rPr lang="en-US" sz="1400" dirty="0"/>
              <a:t>In the next slice, we can also find cancer start to decay in nearby neighbor </a:t>
            </a:r>
            <a:r>
              <a:rPr lang="en-US" sz="1400" dirty="0" err="1"/>
              <a:t>CpGs</a:t>
            </a:r>
            <a:r>
              <a:rPr lang="en-US" sz="1400" dirty="0"/>
              <a:t> compared with normal and stem cell</a:t>
            </a:r>
            <a:endParaRPr lang="en-US" sz="1400" dirty="0"/>
          </a:p>
          <a:p>
            <a:r>
              <a:rPr lang="en-US" sz="1400" dirty="0"/>
              <a:t> </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326" y="1497430"/>
            <a:ext cx="2635321" cy="2142737"/>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42889" y="1497430"/>
            <a:ext cx="2546869" cy="2129215"/>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40647" y="1497429"/>
            <a:ext cx="2552591" cy="2129215"/>
          </a:xfrm>
          <a:prstGeom prst="rect">
            <a:avLst/>
          </a:prstGeom>
        </p:spPr>
      </p:pic>
      <p:sp>
        <p:nvSpPr>
          <p:cNvPr id="15" name="TextBox 14"/>
          <p:cNvSpPr txBox="1"/>
          <p:nvPr/>
        </p:nvSpPr>
        <p:spPr>
          <a:xfrm>
            <a:off x="4223836" y="3766618"/>
            <a:ext cx="1186543" cy="300082"/>
          </a:xfrm>
          <a:prstGeom prst="rect">
            <a:avLst/>
          </a:prstGeom>
          <a:noFill/>
        </p:spPr>
        <p:txBody>
          <a:bodyPr wrap="none" rtlCol="0">
            <a:spAutoFit/>
          </a:bodyPr>
          <a:lstStyle/>
          <a:p>
            <a:r>
              <a:rPr lang="en-US" sz="1350" dirty="0"/>
              <a:t>Normal Tissue</a:t>
            </a:r>
            <a:endParaRPr lang="en-US" sz="1350" dirty="0"/>
          </a:p>
        </p:txBody>
      </p:sp>
      <p:sp>
        <p:nvSpPr>
          <p:cNvPr id="16" name="TextBox 15"/>
          <p:cNvSpPr txBox="1"/>
          <p:nvPr/>
        </p:nvSpPr>
        <p:spPr>
          <a:xfrm>
            <a:off x="851471" y="443161"/>
            <a:ext cx="7698774" cy="400110"/>
          </a:xfrm>
          <a:prstGeom prst="rect">
            <a:avLst/>
          </a:prstGeom>
          <a:noFill/>
        </p:spPr>
        <p:txBody>
          <a:bodyPr wrap="none" rtlCol="0">
            <a:spAutoFit/>
          </a:bodyPr>
          <a:lstStyle/>
          <a:p>
            <a:r>
              <a:rPr lang="en-US" sz="2000" dirty="0"/>
              <a:t>Relationship between R</a:t>
            </a:r>
            <a:r>
              <a:rPr lang="en-US" sz="2000" baseline="30000" dirty="0"/>
              <a:t>2</a:t>
            </a:r>
            <a:r>
              <a:rPr lang="en-US" sz="2000" dirty="0"/>
              <a:t> and Absolute Distance Between Pair-wise </a:t>
            </a:r>
            <a:r>
              <a:rPr lang="en-US" sz="2000" dirty="0" err="1"/>
              <a:t>CpGs</a:t>
            </a:r>
            <a:endParaRPr lang="en-US" sz="2000" dirty="0"/>
          </a:p>
        </p:txBody>
      </p:sp>
      <p:sp>
        <p:nvSpPr>
          <p:cNvPr id="17" name="Rectangle 16"/>
          <p:cNvSpPr/>
          <p:nvPr/>
        </p:nvSpPr>
        <p:spPr>
          <a:xfrm>
            <a:off x="4793223" y="1849566"/>
            <a:ext cx="904415" cy="346249"/>
          </a:xfrm>
          <a:prstGeom prst="rect">
            <a:avLst/>
          </a:prstGeom>
        </p:spPr>
        <p:txBody>
          <a:bodyPr wrap="none">
            <a:spAutoFit/>
          </a:bodyPr>
          <a:lstStyle/>
          <a:p>
            <a:r>
              <a:rPr lang="en-US" sz="825" dirty="0" err="1">
                <a:solidFill>
                  <a:srgbClr val="FFFF00"/>
                </a:solidFill>
              </a:rPr>
              <a:t>Coef</a:t>
            </a:r>
            <a:r>
              <a:rPr lang="en-US" sz="825" dirty="0">
                <a:solidFill>
                  <a:srgbClr val="FFFF00"/>
                </a:solidFill>
              </a:rPr>
              <a:t>= -0.0011</a:t>
            </a:r>
          </a:p>
          <a:p>
            <a:r>
              <a:rPr lang="en-US" sz="825" dirty="0">
                <a:solidFill>
                  <a:srgbClr val="FFFF00"/>
                </a:solidFill>
              </a:rPr>
              <a:t>P-value=3.4×10</a:t>
            </a:r>
            <a:r>
              <a:rPr lang="en-US" sz="825" baseline="30000" dirty="0">
                <a:solidFill>
                  <a:srgbClr val="FFFF00"/>
                </a:solidFill>
              </a:rPr>
              <a:t>-3</a:t>
            </a:r>
            <a:endParaRPr lang="en-US" sz="825" baseline="30000" dirty="0">
              <a:solidFill>
                <a:srgbClr val="FFFF00"/>
              </a:solidFill>
            </a:endParaRPr>
          </a:p>
        </p:txBody>
      </p:sp>
      <p:sp>
        <p:nvSpPr>
          <p:cNvPr id="20" name="Rectangle 19"/>
          <p:cNvSpPr/>
          <p:nvPr/>
        </p:nvSpPr>
        <p:spPr>
          <a:xfrm>
            <a:off x="2067638" y="1811229"/>
            <a:ext cx="1016625" cy="346249"/>
          </a:xfrm>
          <a:prstGeom prst="rect">
            <a:avLst/>
          </a:prstGeom>
        </p:spPr>
        <p:txBody>
          <a:bodyPr wrap="none">
            <a:spAutoFit/>
          </a:bodyPr>
          <a:lstStyle/>
          <a:p>
            <a:r>
              <a:rPr lang="en-US" sz="825" dirty="0" err="1">
                <a:solidFill>
                  <a:srgbClr val="FFFF00"/>
                </a:solidFill>
              </a:rPr>
              <a:t>Coef</a:t>
            </a:r>
            <a:r>
              <a:rPr lang="en-US" sz="825" dirty="0">
                <a:solidFill>
                  <a:srgbClr val="FFFF00"/>
                </a:solidFill>
              </a:rPr>
              <a:t>= -0.00079</a:t>
            </a:r>
          </a:p>
          <a:p>
            <a:r>
              <a:rPr lang="en-US" sz="825" dirty="0">
                <a:solidFill>
                  <a:srgbClr val="FFFF00"/>
                </a:solidFill>
              </a:rPr>
              <a:t>P-value= 8.39×10</a:t>
            </a:r>
            <a:r>
              <a:rPr lang="en-US" sz="825" baseline="30000" dirty="0">
                <a:solidFill>
                  <a:srgbClr val="FFFF00"/>
                </a:solidFill>
              </a:rPr>
              <a:t>-13</a:t>
            </a:r>
            <a:endParaRPr lang="en-US" sz="825" baseline="30000" dirty="0">
              <a:solidFill>
                <a:srgbClr val="FFFF00"/>
              </a:solidFill>
            </a:endParaRPr>
          </a:p>
        </p:txBody>
      </p:sp>
      <p:sp>
        <p:nvSpPr>
          <p:cNvPr id="21" name="Rectangle 20"/>
          <p:cNvSpPr/>
          <p:nvPr/>
        </p:nvSpPr>
        <p:spPr>
          <a:xfrm>
            <a:off x="7433225" y="1811229"/>
            <a:ext cx="939681" cy="346249"/>
          </a:xfrm>
          <a:prstGeom prst="rect">
            <a:avLst/>
          </a:prstGeom>
        </p:spPr>
        <p:txBody>
          <a:bodyPr wrap="none">
            <a:spAutoFit/>
          </a:bodyPr>
          <a:lstStyle/>
          <a:p>
            <a:r>
              <a:rPr lang="en-US" sz="825" dirty="0" err="1">
                <a:solidFill>
                  <a:srgbClr val="FFFF00"/>
                </a:solidFill>
              </a:rPr>
              <a:t>Coef</a:t>
            </a:r>
            <a:r>
              <a:rPr lang="en-US" sz="825" dirty="0">
                <a:solidFill>
                  <a:srgbClr val="FFFF00"/>
                </a:solidFill>
              </a:rPr>
              <a:t>= -0.0016</a:t>
            </a:r>
          </a:p>
          <a:p>
            <a:r>
              <a:rPr lang="en-US" sz="825" dirty="0">
                <a:solidFill>
                  <a:srgbClr val="FFFF00"/>
                </a:solidFill>
              </a:rPr>
              <a:t>P-value&lt;2.0×10</a:t>
            </a:r>
            <a:r>
              <a:rPr lang="en-US" sz="825" baseline="30000" dirty="0">
                <a:solidFill>
                  <a:srgbClr val="FFFF00"/>
                </a:solidFill>
              </a:rPr>
              <a:t>-16</a:t>
            </a:r>
          </a:p>
        </p:txBody>
      </p:sp>
    </p:spTree>
    <p:extLst>
      <p:ext uri="{BB962C8B-B14F-4D97-AF65-F5344CB8AC3E}">
        <p14:creationId xmlns:p14="http://schemas.microsoft.com/office/powerpoint/2010/main" val="3960439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2947" y="1488908"/>
            <a:ext cx="2357255" cy="1974693"/>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3690" y="1488907"/>
            <a:ext cx="2338199" cy="1931069"/>
          </a:xfrm>
          <a:prstGeom prst="rect">
            <a:avLst/>
          </a:prstGeom>
        </p:spPr>
      </p:pic>
      <p:sp>
        <p:nvSpPr>
          <p:cNvPr id="4" name="TextBox 3"/>
          <p:cNvSpPr txBox="1"/>
          <p:nvPr/>
        </p:nvSpPr>
        <p:spPr>
          <a:xfrm>
            <a:off x="7213683" y="3658114"/>
            <a:ext cx="673582" cy="300082"/>
          </a:xfrm>
          <a:prstGeom prst="rect">
            <a:avLst/>
          </a:prstGeom>
          <a:noFill/>
        </p:spPr>
        <p:txBody>
          <a:bodyPr wrap="none" rtlCol="0">
            <a:spAutoFit/>
          </a:bodyPr>
          <a:lstStyle/>
          <a:p>
            <a:r>
              <a:rPr lang="en-US" sz="1350" dirty="0"/>
              <a:t>Cancer</a:t>
            </a:r>
            <a:endParaRPr lang="en-US" sz="1350" dirty="0"/>
          </a:p>
        </p:txBody>
      </p:sp>
      <p:sp>
        <p:nvSpPr>
          <p:cNvPr id="5" name="TextBox 4"/>
          <p:cNvSpPr txBox="1"/>
          <p:nvPr/>
        </p:nvSpPr>
        <p:spPr>
          <a:xfrm>
            <a:off x="1212433" y="3654844"/>
            <a:ext cx="1231171" cy="300082"/>
          </a:xfrm>
          <a:prstGeom prst="rect">
            <a:avLst/>
          </a:prstGeom>
          <a:noFill/>
        </p:spPr>
        <p:txBody>
          <a:bodyPr wrap="none" rtlCol="0">
            <a:spAutoFit/>
          </a:bodyPr>
          <a:lstStyle/>
          <a:p>
            <a:r>
              <a:rPr lang="en-US" sz="1350" dirty="0"/>
              <a:t>Stem cells (H1)</a:t>
            </a:r>
            <a:endParaRPr lang="en-US" sz="1350" dirty="0"/>
          </a:p>
        </p:txBody>
      </p:sp>
      <p:sp>
        <p:nvSpPr>
          <p:cNvPr id="6" name="TextBox 5"/>
          <p:cNvSpPr txBox="1"/>
          <p:nvPr/>
        </p:nvSpPr>
        <p:spPr>
          <a:xfrm>
            <a:off x="4013284" y="3663605"/>
            <a:ext cx="1186543" cy="300082"/>
          </a:xfrm>
          <a:prstGeom prst="rect">
            <a:avLst/>
          </a:prstGeom>
          <a:noFill/>
        </p:spPr>
        <p:txBody>
          <a:bodyPr wrap="none" rtlCol="0">
            <a:spAutoFit/>
          </a:bodyPr>
          <a:lstStyle/>
          <a:p>
            <a:r>
              <a:rPr lang="en-US" sz="1350" dirty="0"/>
              <a:t>Normal Tissue</a:t>
            </a:r>
            <a:endParaRPr lang="en-US" sz="1350"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361" y="1470549"/>
            <a:ext cx="2336336" cy="1949427"/>
          </a:xfrm>
          <a:prstGeom prst="rect">
            <a:avLst/>
          </a:prstGeom>
        </p:spPr>
      </p:pic>
      <p:sp>
        <p:nvSpPr>
          <p:cNvPr id="8" name="TextBox 7"/>
          <p:cNvSpPr txBox="1"/>
          <p:nvPr/>
        </p:nvSpPr>
        <p:spPr>
          <a:xfrm>
            <a:off x="775057" y="383310"/>
            <a:ext cx="7662995" cy="707886"/>
          </a:xfrm>
          <a:prstGeom prst="rect">
            <a:avLst/>
          </a:prstGeom>
          <a:noFill/>
        </p:spPr>
        <p:txBody>
          <a:bodyPr wrap="none" rtlCol="0">
            <a:spAutoFit/>
          </a:bodyPr>
          <a:lstStyle/>
          <a:p>
            <a:pPr algn="ctr"/>
            <a:r>
              <a:rPr lang="en-US" sz="2000" dirty="0"/>
              <a:t>Relationship between R</a:t>
            </a:r>
            <a:r>
              <a:rPr lang="en-US" sz="2000" baseline="30000" dirty="0"/>
              <a:t>2</a:t>
            </a:r>
            <a:r>
              <a:rPr lang="en-US" sz="2000" dirty="0"/>
              <a:t> and Relative Distance Between Pair-wise </a:t>
            </a:r>
            <a:r>
              <a:rPr lang="en-US" sz="2000" dirty="0" err="1"/>
              <a:t>CpGs</a:t>
            </a:r>
            <a:r>
              <a:rPr lang="en-US" sz="2000" dirty="0"/>
              <a:t> </a:t>
            </a:r>
            <a:endParaRPr lang="en-US" sz="2000" dirty="0" smtClean="0"/>
          </a:p>
          <a:p>
            <a:pPr algn="ctr"/>
            <a:r>
              <a:rPr lang="en-US" sz="2000" dirty="0" smtClean="0"/>
              <a:t>(</a:t>
            </a:r>
            <a:r>
              <a:rPr lang="en-US" sz="2000" dirty="0"/>
              <a:t>adjusted by length of </a:t>
            </a:r>
            <a:r>
              <a:rPr lang="en-US" sz="2000" dirty="0" err="1"/>
              <a:t>MethyBlock</a:t>
            </a:r>
            <a:r>
              <a:rPr lang="en-US" sz="2000" dirty="0"/>
              <a:t>)</a:t>
            </a:r>
            <a:endParaRPr lang="en-US" sz="2000" dirty="0"/>
          </a:p>
        </p:txBody>
      </p:sp>
      <p:sp>
        <p:nvSpPr>
          <p:cNvPr id="10" name="Rectangle 9"/>
          <p:cNvSpPr/>
          <p:nvPr/>
        </p:nvSpPr>
        <p:spPr>
          <a:xfrm>
            <a:off x="4621574" y="1680637"/>
            <a:ext cx="1149674" cy="415498"/>
          </a:xfrm>
          <a:prstGeom prst="rect">
            <a:avLst/>
          </a:prstGeom>
        </p:spPr>
        <p:txBody>
          <a:bodyPr wrap="none">
            <a:spAutoFit/>
          </a:bodyPr>
          <a:lstStyle/>
          <a:p>
            <a:r>
              <a:rPr lang="en-US" sz="1050" dirty="0" err="1">
                <a:solidFill>
                  <a:schemeClr val="tx2">
                    <a:lumMod val="50000"/>
                  </a:schemeClr>
                </a:solidFill>
              </a:rPr>
              <a:t>Coef</a:t>
            </a:r>
            <a:r>
              <a:rPr lang="en-US" sz="1050" dirty="0">
                <a:solidFill>
                  <a:schemeClr val="tx2">
                    <a:lumMod val="50000"/>
                  </a:schemeClr>
                </a:solidFill>
              </a:rPr>
              <a:t>= -0.43</a:t>
            </a:r>
          </a:p>
          <a:p>
            <a:r>
              <a:rPr lang="en-US" sz="1050" dirty="0">
                <a:solidFill>
                  <a:schemeClr val="tx2">
                    <a:lumMod val="50000"/>
                  </a:schemeClr>
                </a:solidFill>
              </a:rPr>
              <a:t>P-value&lt;2.0×10</a:t>
            </a:r>
            <a:r>
              <a:rPr lang="en-US" sz="1050" baseline="30000" dirty="0">
                <a:solidFill>
                  <a:schemeClr val="tx2">
                    <a:lumMod val="50000"/>
                  </a:schemeClr>
                </a:solidFill>
              </a:rPr>
              <a:t>-16</a:t>
            </a:r>
            <a:endParaRPr lang="en-US" sz="1050" dirty="0">
              <a:solidFill>
                <a:schemeClr val="tx2">
                  <a:lumMod val="50000"/>
                </a:schemeClr>
              </a:solidFill>
            </a:endParaRPr>
          </a:p>
        </p:txBody>
      </p:sp>
      <p:sp>
        <p:nvSpPr>
          <p:cNvPr id="11" name="Rectangle 10"/>
          <p:cNvSpPr/>
          <p:nvPr/>
        </p:nvSpPr>
        <p:spPr>
          <a:xfrm>
            <a:off x="1846453" y="1962892"/>
            <a:ext cx="1149674" cy="415498"/>
          </a:xfrm>
          <a:prstGeom prst="rect">
            <a:avLst/>
          </a:prstGeom>
        </p:spPr>
        <p:txBody>
          <a:bodyPr wrap="none">
            <a:spAutoFit/>
          </a:bodyPr>
          <a:lstStyle/>
          <a:p>
            <a:r>
              <a:rPr lang="en-US" sz="1050" dirty="0" err="1">
                <a:solidFill>
                  <a:schemeClr val="tx2">
                    <a:lumMod val="50000"/>
                  </a:schemeClr>
                </a:solidFill>
              </a:rPr>
              <a:t>Coef</a:t>
            </a:r>
            <a:r>
              <a:rPr lang="en-US" sz="1050" dirty="0">
                <a:solidFill>
                  <a:schemeClr val="tx2">
                    <a:lumMod val="50000"/>
                  </a:schemeClr>
                </a:solidFill>
              </a:rPr>
              <a:t>= -0.51</a:t>
            </a:r>
          </a:p>
          <a:p>
            <a:r>
              <a:rPr lang="en-US" sz="1050" dirty="0">
                <a:solidFill>
                  <a:schemeClr val="tx2">
                    <a:lumMod val="50000"/>
                  </a:schemeClr>
                </a:solidFill>
              </a:rPr>
              <a:t>P-value&lt;2.0×10</a:t>
            </a:r>
            <a:r>
              <a:rPr lang="en-US" sz="1050" baseline="30000" dirty="0">
                <a:solidFill>
                  <a:schemeClr val="tx2">
                    <a:lumMod val="50000"/>
                  </a:schemeClr>
                </a:solidFill>
              </a:rPr>
              <a:t>-16</a:t>
            </a:r>
            <a:endParaRPr lang="en-US" sz="1050" dirty="0">
              <a:solidFill>
                <a:schemeClr val="tx2">
                  <a:lumMod val="50000"/>
                </a:schemeClr>
              </a:solidFill>
            </a:endParaRPr>
          </a:p>
        </p:txBody>
      </p:sp>
      <p:sp>
        <p:nvSpPr>
          <p:cNvPr id="12" name="Rectangle 11"/>
          <p:cNvSpPr/>
          <p:nvPr/>
        </p:nvSpPr>
        <p:spPr>
          <a:xfrm>
            <a:off x="7377548" y="1766685"/>
            <a:ext cx="1149674" cy="415498"/>
          </a:xfrm>
          <a:prstGeom prst="rect">
            <a:avLst/>
          </a:prstGeom>
        </p:spPr>
        <p:txBody>
          <a:bodyPr wrap="none">
            <a:spAutoFit/>
          </a:bodyPr>
          <a:lstStyle/>
          <a:p>
            <a:r>
              <a:rPr lang="en-US" sz="1050" dirty="0" err="1">
                <a:solidFill>
                  <a:schemeClr val="tx2">
                    <a:lumMod val="50000"/>
                  </a:schemeClr>
                </a:solidFill>
              </a:rPr>
              <a:t>Coef</a:t>
            </a:r>
            <a:r>
              <a:rPr lang="en-US" sz="1050" dirty="0">
                <a:solidFill>
                  <a:schemeClr val="tx2">
                    <a:lumMod val="50000"/>
                  </a:schemeClr>
                </a:solidFill>
              </a:rPr>
              <a:t>= -0.25</a:t>
            </a:r>
          </a:p>
          <a:p>
            <a:r>
              <a:rPr lang="en-US" sz="1050" dirty="0">
                <a:solidFill>
                  <a:schemeClr val="tx2">
                    <a:lumMod val="50000"/>
                  </a:schemeClr>
                </a:solidFill>
              </a:rPr>
              <a:t>P-value&lt;2.0×10</a:t>
            </a:r>
            <a:r>
              <a:rPr lang="en-US" sz="1050" baseline="30000" dirty="0">
                <a:solidFill>
                  <a:schemeClr val="tx2">
                    <a:lumMod val="50000"/>
                  </a:schemeClr>
                </a:solidFill>
              </a:rPr>
              <a:t>-16</a:t>
            </a:r>
            <a:endParaRPr lang="en-US" sz="1050" dirty="0">
              <a:solidFill>
                <a:schemeClr val="tx2">
                  <a:lumMod val="50000"/>
                </a:schemeClr>
              </a:solidFill>
            </a:endParaRPr>
          </a:p>
        </p:txBody>
      </p:sp>
      <p:sp>
        <p:nvSpPr>
          <p:cNvPr id="13" name="TextBox 12"/>
          <p:cNvSpPr txBox="1"/>
          <p:nvPr/>
        </p:nvSpPr>
        <p:spPr>
          <a:xfrm>
            <a:off x="227852" y="4260306"/>
            <a:ext cx="8416838" cy="1200329"/>
          </a:xfrm>
          <a:prstGeom prst="rect">
            <a:avLst/>
          </a:prstGeom>
          <a:noFill/>
        </p:spPr>
        <p:txBody>
          <a:bodyPr wrap="square" rtlCol="0">
            <a:spAutoFit/>
          </a:bodyPr>
          <a:lstStyle/>
          <a:p>
            <a:endParaRPr lang="en-US" dirty="0"/>
          </a:p>
          <a:p>
            <a:r>
              <a:rPr lang="en-US" dirty="0" smtClean="0"/>
              <a:t>We </a:t>
            </a:r>
            <a:r>
              <a:rPr lang="en-US" dirty="0"/>
              <a:t>can find Linkage </a:t>
            </a:r>
            <a:r>
              <a:rPr lang="en-US" dirty="0"/>
              <a:t>disequilibrium (R</a:t>
            </a:r>
            <a:r>
              <a:rPr lang="en-US" baseline="30000" dirty="0"/>
              <a:t>2</a:t>
            </a:r>
            <a:r>
              <a:rPr lang="en-US" dirty="0"/>
              <a:t>) begins to decay from very nearby neighbor </a:t>
            </a:r>
            <a:r>
              <a:rPr lang="en-US" dirty="0" err="1"/>
              <a:t>CpGs</a:t>
            </a:r>
            <a:r>
              <a:rPr lang="en-US" dirty="0"/>
              <a:t> therefore the decay coefficient is large than normal and stem cells. In contrast, stem cell and normal seems to decay at far </a:t>
            </a:r>
            <a:r>
              <a:rPr lang="en-US" dirty="0" err="1"/>
              <a:t>CpGs</a:t>
            </a:r>
            <a:r>
              <a:rPr lang="en-US" dirty="0"/>
              <a:t> therefore the decay coefficient is smaller. </a:t>
            </a:r>
          </a:p>
        </p:txBody>
      </p:sp>
    </p:spTree>
    <p:extLst>
      <p:ext uri="{BB962C8B-B14F-4D97-AF65-F5344CB8AC3E}">
        <p14:creationId xmlns:p14="http://schemas.microsoft.com/office/powerpoint/2010/main" val="3394718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382358" y="902439"/>
          <a:ext cx="8644122" cy="2781813"/>
        </p:xfrm>
        <a:graphic>
          <a:graphicData uri="http://schemas.openxmlformats.org/drawingml/2006/table">
            <a:tbl>
              <a:tblPr>
                <a:tableStyleId>{775DCB02-9BB8-47FD-8907-85C794F793BA}</a:tableStyleId>
              </a:tblPr>
              <a:tblGrid>
                <a:gridCol w="3767323"/>
                <a:gridCol w="1091390"/>
                <a:gridCol w="1061762"/>
                <a:gridCol w="865565"/>
                <a:gridCol w="1119466"/>
                <a:gridCol w="738616"/>
              </a:tblGrid>
              <a:tr h="498056">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Observation</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Expectation</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Ratio</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Fold change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smtClean="0">
                          <a:effectLst/>
                        </a:rPr>
                        <a:t>P-value*</a:t>
                      </a:r>
                      <a:endParaRPr lang="en-US" sz="1600" b="0" i="0" u="none" strike="noStrike" dirty="0">
                        <a:solidFill>
                          <a:srgbClr val="000000"/>
                        </a:solidFill>
                        <a:effectLst/>
                        <a:latin typeface="Calibri" panose="020F0502020204030204" pitchFamily="34" charset="0"/>
                      </a:endParaRPr>
                    </a:p>
                  </a:txBody>
                  <a:tcPr marL="9525" marR="9525" marT="9525" marB="0" anchor="b"/>
                </a:tc>
              </a:tr>
              <a:tr h="253799">
                <a:tc>
                  <a:txBody>
                    <a:bodyPr/>
                    <a:lstStyle/>
                    <a:p>
                      <a:pPr algn="l" fontAlgn="b"/>
                      <a:r>
                        <a:rPr lang="en-US" sz="1600" u="none" strike="noStrike" dirty="0" err="1">
                          <a:solidFill>
                            <a:srgbClr val="FF0000"/>
                          </a:solidFill>
                          <a:effectLst/>
                        </a:rPr>
                        <a:t>Virable</a:t>
                      </a:r>
                      <a:r>
                        <a:rPr lang="en-US" sz="1600" u="none" strike="noStrike" dirty="0">
                          <a:solidFill>
                            <a:srgbClr val="FF0000"/>
                          </a:solidFill>
                          <a:effectLst/>
                        </a:rPr>
                        <a:t> methylation region (VMR)</a:t>
                      </a:r>
                      <a:endParaRPr lang="en-US"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solidFill>
                            <a:srgbClr val="FF0000"/>
                          </a:solidFill>
                          <a:effectLst/>
                        </a:rPr>
                        <a:t>48</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solidFill>
                            <a:srgbClr val="FF0000"/>
                          </a:solidFill>
                          <a:effectLst/>
                        </a:rPr>
                        <a:t>2</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solidFill>
                            <a:srgbClr val="FF0000"/>
                          </a:solidFill>
                          <a:effectLst/>
                        </a:rPr>
                        <a:t>0.001</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rgbClr val="FF0000"/>
                          </a:solidFill>
                          <a:effectLst/>
                        </a:rPr>
                        <a:t>21.40</a:t>
                      </a:r>
                      <a:endParaRPr lang="en-US"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US" sz="1600" u="none" strike="noStrike">
                          <a:solidFill>
                            <a:srgbClr val="FF0000"/>
                          </a:solidFill>
                          <a:effectLst/>
                        </a:rPr>
                        <a:t>&lt; 1e-04</a:t>
                      </a:r>
                      <a:endParaRPr lang="en-US" sz="1600" b="0" i="0" u="none" strike="noStrike">
                        <a:solidFill>
                          <a:srgbClr val="FF0000"/>
                        </a:solidFill>
                        <a:effectLst/>
                        <a:latin typeface="Calibri" panose="020F0502020204030204" pitchFamily="34" charset="0"/>
                      </a:endParaRPr>
                    </a:p>
                  </a:txBody>
                  <a:tcPr marL="9525" marR="9525" marT="9525" marB="0" anchor="b"/>
                </a:tc>
              </a:tr>
              <a:tr h="253799">
                <a:tc>
                  <a:txBody>
                    <a:bodyPr/>
                    <a:lstStyle/>
                    <a:p>
                      <a:pPr algn="l" fontAlgn="b"/>
                      <a:r>
                        <a:rPr lang="en-US" sz="1600" u="none" strike="noStrike" dirty="0" err="1">
                          <a:solidFill>
                            <a:srgbClr val="FF0000"/>
                          </a:solidFill>
                          <a:effectLst/>
                        </a:rPr>
                        <a:t>CpG</a:t>
                      </a:r>
                      <a:r>
                        <a:rPr lang="en-US" sz="1600" u="none" strike="noStrike" dirty="0">
                          <a:solidFill>
                            <a:srgbClr val="FF0000"/>
                          </a:solidFill>
                          <a:effectLst/>
                        </a:rPr>
                        <a:t> island (</a:t>
                      </a:r>
                      <a:r>
                        <a:rPr lang="en-US" sz="1600" u="none" strike="noStrike" dirty="0" err="1">
                          <a:solidFill>
                            <a:srgbClr val="FF0000"/>
                          </a:solidFill>
                          <a:effectLst/>
                        </a:rPr>
                        <a:t>CpGI</a:t>
                      </a:r>
                      <a:r>
                        <a:rPr lang="en-US" sz="1600" u="none" strike="noStrike" dirty="0">
                          <a:solidFill>
                            <a:srgbClr val="FF0000"/>
                          </a:solidFill>
                          <a:effectLst/>
                        </a:rPr>
                        <a:t>)</a:t>
                      </a:r>
                      <a:endParaRPr lang="en-US"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solidFill>
                            <a:srgbClr val="FF0000"/>
                          </a:solidFill>
                          <a:effectLst/>
                        </a:rPr>
                        <a:t>5845</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solidFill>
                            <a:srgbClr val="FF0000"/>
                          </a:solidFill>
                          <a:effectLst/>
                        </a:rPr>
                        <a:t>379</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solidFill>
                            <a:srgbClr val="FF0000"/>
                          </a:solidFill>
                          <a:effectLst/>
                        </a:rPr>
                        <a:t>0.118</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rgbClr val="FF0000"/>
                          </a:solidFill>
                          <a:effectLst/>
                        </a:rPr>
                        <a:t>15.43</a:t>
                      </a:r>
                      <a:endParaRPr lang="en-US"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US" sz="1600" u="none" strike="noStrike">
                          <a:solidFill>
                            <a:srgbClr val="FF0000"/>
                          </a:solidFill>
                          <a:effectLst/>
                        </a:rPr>
                        <a:t>&lt; 1e-04</a:t>
                      </a:r>
                      <a:endParaRPr lang="en-US" sz="1600" b="0" i="0" u="none" strike="noStrike">
                        <a:solidFill>
                          <a:srgbClr val="FF0000"/>
                        </a:solidFill>
                        <a:effectLst/>
                        <a:latin typeface="Calibri" panose="020F0502020204030204" pitchFamily="34" charset="0"/>
                      </a:endParaRPr>
                    </a:p>
                  </a:txBody>
                  <a:tcPr marL="9525" marR="9525" marT="9525" marB="0" anchor="b"/>
                </a:tc>
              </a:tr>
              <a:tr h="253799">
                <a:tc>
                  <a:txBody>
                    <a:bodyPr/>
                    <a:lstStyle/>
                    <a:p>
                      <a:pPr algn="l" fontAlgn="b"/>
                      <a:r>
                        <a:rPr lang="en-US" sz="1600" u="none" strike="noStrike" dirty="0" err="1">
                          <a:solidFill>
                            <a:srgbClr val="FF0000"/>
                          </a:solidFill>
                          <a:effectLst/>
                        </a:rPr>
                        <a:t>Differentail</a:t>
                      </a:r>
                      <a:r>
                        <a:rPr lang="en-US" sz="1600" u="none" strike="noStrike" dirty="0">
                          <a:solidFill>
                            <a:srgbClr val="FF0000"/>
                          </a:solidFill>
                          <a:effectLst/>
                        </a:rPr>
                        <a:t> Methylation Regions (DMR)</a:t>
                      </a:r>
                      <a:endParaRPr lang="en-US"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solidFill>
                            <a:srgbClr val="FF0000"/>
                          </a:solidFill>
                          <a:effectLst/>
                        </a:rPr>
                        <a:t>2216</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solidFill>
                            <a:srgbClr val="FF0000"/>
                          </a:solidFill>
                          <a:effectLst/>
                        </a:rPr>
                        <a:t>160</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solidFill>
                            <a:srgbClr val="FF0000"/>
                          </a:solidFill>
                          <a:effectLst/>
                        </a:rPr>
                        <a:t>0.045</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rgbClr val="FF0000"/>
                          </a:solidFill>
                          <a:effectLst/>
                        </a:rPr>
                        <a:t>13.89</a:t>
                      </a:r>
                      <a:endParaRPr lang="en-US"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solidFill>
                            <a:srgbClr val="FF0000"/>
                          </a:solidFill>
                          <a:effectLst/>
                        </a:rPr>
                        <a:t>&lt; 1e-04</a:t>
                      </a:r>
                      <a:endParaRPr lang="en-US" sz="1600" b="0" i="0" u="none" strike="noStrike" dirty="0">
                        <a:solidFill>
                          <a:srgbClr val="FF0000"/>
                        </a:solidFill>
                        <a:effectLst/>
                        <a:latin typeface="Calibri" panose="020F0502020204030204" pitchFamily="34" charset="0"/>
                      </a:endParaRPr>
                    </a:p>
                  </a:txBody>
                  <a:tcPr marL="9525" marR="9525" marT="9525" marB="0" anchor="b"/>
                </a:tc>
              </a:tr>
              <a:tr h="253799">
                <a:tc>
                  <a:txBody>
                    <a:bodyPr/>
                    <a:lstStyle/>
                    <a:p>
                      <a:pPr algn="l" fontAlgn="b"/>
                      <a:r>
                        <a:rPr lang="en-US" sz="1600" u="none" strike="noStrike" dirty="0" err="1">
                          <a:solidFill>
                            <a:srgbClr val="FF0000"/>
                          </a:solidFill>
                          <a:effectLst/>
                        </a:rPr>
                        <a:t>CpG</a:t>
                      </a:r>
                      <a:r>
                        <a:rPr lang="en-US" sz="1600" u="none" strike="noStrike" dirty="0">
                          <a:solidFill>
                            <a:srgbClr val="FF0000"/>
                          </a:solidFill>
                          <a:effectLst/>
                        </a:rPr>
                        <a:t> </a:t>
                      </a:r>
                      <a:r>
                        <a:rPr lang="en-US" sz="1600" u="none" strike="noStrike" dirty="0" smtClean="0">
                          <a:solidFill>
                            <a:srgbClr val="FF0000"/>
                          </a:solidFill>
                          <a:effectLst/>
                        </a:rPr>
                        <a:t>shore (</a:t>
                      </a:r>
                      <a:r>
                        <a:rPr lang="en-US" sz="1600" u="none" strike="noStrike" dirty="0" err="1" smtClean="0">
                          <a:solidFill>
                            <a:srgbClr val="FF0000"/>
                          </a:solidFill>
                          <a:effectLst/>
                        </a:rPr>
                        <a:t>CpGsr</a:t>
                      </a:r>
                      <a:r>
                        <a:rPr lang="en-US" sz="1600" u="none" strike="noStrike" dirty="0" smtClean="0">
                          <a:solidFill>
                            <a:srgbClr val="FF0000"/>
                          </a:solidFill>
                          <a:effectLst/>
                        </a:rPr>
                        <a:t>)</a:t>
                      </a:r>
                      <a:endParaRPr lang="en-US"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solidFill>
                            <a:srgbClr val="FF0000"/>
                          </a:solidFill>
                          <a:effectLst/>
                        </a:rPr>
                        <a:t>4269</a:t>
                      </a:r>
                      <a:endParaRPr lang="en-US"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solidFill>
                            <a:srgbClr val="FF0000"/>
                          </a:solidFill>
                          <a:effectLst/>
                        </a:rPr>
                        <a:t>1600</a:t>
                      </a:r>
                      <a:endParaRPr lang="en-US"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solidFill>
                            <a:srgbClr val="FF0000"/>
                          </a:solidFill>
                          <a:effectLst/>
                        </a:rPr>
                        <a:t>0.086</a:t>
                      </a:r>
                      <a:endParaRPr lang="en-US"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rgbClr val="FF0000"/>
                          </a:solidFill>
                          <a:effectLst/>
                        </a:rPr>
                        <a:t>2.67</a:t>
                      </a:r>
                      <a:endParaRPr lang="en-US"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solidFill>
                            <a:srgbClr val="FF0000"/>
                          </a:solidFill>
                          <a:effectLst/>
                        </a:rPr>
                        <a:t>&lt; 1e-04</a:t>
                      </a:r>
                      <a:endParaRPr lang="en-US" sz="1600" b="0" i="0" u="none" strike="noStrike" dirty="0">
                        <a:solidFill>
                          <a:srgbClr val="FF0000"/>
                        </a:solidFill>
                        <a:effectLst/>
                        <a:latin typeface="Calibri" panose="020F0502020204030204" pitchFamily="34" charset="0"/>
                      </a:endParaRPr>
                    </a:p>
                  </a:txBody>
                  <a:tcPr marL="9525" marR="9525" marT="9525" marB="0" anchor="b"/>
                </a:tc>
              </a:tr>
              <a:tr h="253799">
                <a:tc>
                  <a:txBody>
                    <a:bodyPr/>
                    <a:lstStyle/>
                    <a:p>
                      <a:pPr algn="l" fontAlgn="b"/>
                      <a:r>
                        <a:rPr lang="en-US" sz="1600" u="none" strike="noStrike" dirty="0">
                          <a:effectLst/>
                        </a:rPr>
                        <a:t>Hi-C common boundary (IMR90 and </a:t>
                      </a:r>
                      <a:r>
                        <a:rPr lang="en-US" sz="1600" u="none" strike="noStrike" dirty="0" err="1">
                          <a:effectLst/>
                        </a:rPr>
                        <a:t>hESC</a:t>
                      </a:r>
                      <a:r>
                        <a:rPr lang="en-US" sz="1600" u="none" strike="noStrike" dirty="0">
                          <a:effectLst/>
                        </a:rPr>
                        <a:t>)</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6322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4356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0.128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1.45</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&lt; 1e-04</a:t>
                      </a:r>
                      <a:endParaRPr lang="en-US" sz="1600" b="0" i="0" u="none" strike="noStrike">
                        <a:solidFill>
                          <a:srgbClr val="000000"/>
                        </a:solidFill>
                        <a:effectLst/>
                        <a:latin typeface="Calibri" panose="020F0502020204030204" pitchFamily="34" charset="0"/>
                      </a:endParaRPr>
                    </a:p>
                  </a:txBody>
                  <a:tcPr marL="9525" marR="9525" marT="9525" marB="0" anchor="b"/>
                </a:tc>
              </a:tr>
              <a:tr h="253799">
                <a:tc>
                  <a:txBody>
                    <a:bodyPr/>
                    <a:lstStyle/>
                    <a:p>
                      <a:pPr algn="l" fontAlgn="b"/>
                      <a:r>
                        <a:rPr lang="en-US" sz="1600" u="none" strike="noStrike" dirty="0">
                          <a:effectLst/>
                        </a:rPr>
                        <a:t>Hi-C </a:t>
                      </a:r>
                      <a:r>
                        <a:rPr lang="en-US" sz="1600" u="none" strike="noStrike" dirty="0" err="1">
                          <a:effectLst/>
                        </a:rPr>
                        <a:t>topological.domain</a:t>
                      </a:r>
                      <a:r>
                        <a:rPr lang="en-US" sz="1600" u="none" strike="noStrike" dirty="0">
                          <a:effectLst/>
                        </a:rPr>
                        <a:t>(IMR90)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44794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41037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0.904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1.09</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&lt; 1e-04</a:t>
                      </a:r>
                      <a:endParaRPr lang="en-US" sz="1600" b="0" i="0" u="none" strike="noStrike">
                        <a:solidFill>
                          <a:srgbClr val="000000"/>
                        </a:solidFill>
                        <a:effectLst/>
                        <a:latin typeface="Calibri" panose="020F0502020204030204" pitchFamily="34" charset="0"/>
                      </a:endParaRPr>
                    </a:p>
                  </a:txBody>
                  <a:tcPr marL="9525" marR="9525" marT="9525" marB="0" anchor="b"/>
                </a:tc>
              </a:tr>
              <a:tr h="253799">
                <a:tc>
                  <a:txBody>
                    <a:bodyPr/>
                    <a:lstStyle/>
                    <a:p>
                      <a:pPr algn="l" fontAlgn="b"/>
                      <a:r>
                        <a:rPr lang="en-US" sz="1600" u="none" strike="noStrike">
                          <a:effectLst/>
                        </a:rPr>
                        <a:t>Hi-C topological.domain(hESC)</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44806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41808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0.904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1.07</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&lt; 1e-04</a:t>
                      </a:r>
                      <a:endParaRPr lang="en-US" sz="1600" b="0" i="0" u="none" strike="noStrike">
                        <a:solidFill>
                          <a:srgbClr val="000000"/>
                        </a:solidFill>
                        <a:effectLst/>
                        <a:latin typeface="Calibri" panose="020F0502020204030204" pitchFamily="34" charset="0"/>
                      </a:endParaRPr>
                    </a:p>
                  </a:txBody>
                  <a:tcPr marL="9525" marR="9525" marT="9525" marB="0" anchor="b"/>
                </a:tc>
              </a:tr>
              <a:tr h="214824">
                <a:tc>
                  <a:txBody>
                    <a:bodyPr/>
                    <a:lstStyle/>
                    <a:p>
                      <a:pPr algn="l" fontAlgn="b"/>
                      <a:r>
                        <a:rPr lang="en-US" sz="1600" b="1" u="none" strike="noStrike" dirty="0">
                          <a:solidFill>
                            <a:srgbClr val="0070C0"/>
                          </a:solidFill>
                          <a:effectLst/>
                        </a:rPr>
                        <a:t>Large organized chromatin K9 </a:t>
                      </a:r>
                      <a:r>
                        <a:rPr lang="en-US" sz="1600" b="1" u="none" strike="noStrike" dirty="0" smtClean="0">
                          <a:solidFill>
                            <a:srgbClr val="0070C0"/>
                          </a:solidFill>
                          <a:effectLst/>
                        </a:rPr>
                        <a:t>(</a:t>
                      </a:r>
                      <a:r>
                        <a:rPr lang="en-US" sz="1600" b="1" u="none" strike="noStrike" dirty="0">
                          <a:solidFill>
                            <a:srgbClr val="0070C0"/>
                          </a:solidFill>
                          <a:effectLst/>
                        </a:rPr>
                        <a:t>LOCK)</a:t>
                      </a:r>
                      <a:endParaRPr lang="en-US" sz="1600" b="1" i="0" u="none" strike="noStrike" dirty="0">
                        <a:solidFill>
                          <a:srgbClr val="0070C0"/>
                        </a:solidFill>
                        <a:effectLst/>
                        <a:latin typeface="Calibri" panose="020F0502020204030204" pitchFamily="34" charset="0"/>
                      </a:endParaRPr>
                    </a:p>
                  </a:txBody>
                  <a:tcPr marL="9525" marR="9525" marT="9525" marB="0" anchor="b"/>
                </a:tc>
                <a:tc>
                  <a:txBody>
                    <a:bodyPr/>
                    <a:lstStyle/>
                    <a:p>
                      <a:pPr algn="r" fontAlgn="b"/>
                      <a:r>
                        <a:rPr lang="en-US" sz="1600" b="1" u="none" strike="noStrike">
                          <a:solidFill>
                            <a:srgbClr val="0070C0"/>
                          </a:solidFill>
                          <a:effectLst/>
                        </a:rPr>
                        <a:t>131</a:t>
                      </a:r>
                      <a:endParaRPr lang="en-US" sz="1600" b="1" i="0" u="none" strike="noStrike">
                        <a:solidFill>
                          <a:srgbClr val="0070C0"/>
                        </a:solidFill>
                        <a:effectLst/>
                        <a:latin typeface="Calibri" panose="020F0502020204030204" pitchFamily="34" charset="0"/>
                      </a:endParaRPr>
                    </a:p>
                  </a:txBody>
                  <a:tcPr marL="9525" marR="9525" marT="9525" marB="0" anchor="b"/>
                </a:tc>
                <a:tc>
                  <a:txBody>
                    <a:bodyPr/>
                    <a:lstStyle/>
                    <a:p>
                      <a:pPr algn="r" fontAlgn="b"/>
                      <a:r>
                        <a:rPr lang="en-US" sz="1600" b="1" u="none" strike="noStrike">
                          <a:solidFill>
                            <a:srgbClr val="0070C0"/>
                          </a:solidFill>
                          <a:effectLst/>
                        </a:rPr>
                        <a:t>217</a:t>
                      </a:r>
                      <a:endParaRPr lang="en-US" sz="1600" b="1" i="0" u="none" strike="noStrike">
                        <a:solidFill>
                          <a:srgbClr val="0070C0"/>
                        </a:solidFill>
                        <a:effectLst/>
                        <a:latin typeface="Calibri" panose="020F0502020204030204" pitchFamily="34" charset="0"/>
                      </a:endParaRPr>
                    </a:p>
                  </a:txBody>
                  <a:tcPr marL="9525" marR="9525" marT="9525" marB="0" anchor="b"/>
                </a:tc>
                <a:tc>
                  <a:txBody>
                    <a:bodyPr/>
                    <a:lstStyle/>
                    <a:p>
                      <a:pPr algn="r" fontAlgn="b"/>
                      <a:r>
                        <a:rPr lang="en-US" sz="1600" b="1" u="none" strike="noStrike">
                          <a:solidFill>
                            <a:srgbClr val="0070C0"/>
                          </a:solidFill>
                          <a:effectLst/>
                        </a:rPr>
                        <a:t>0.003</a:t>
                      </a:r>
                      <a:endParaRPr lang="en-US" sz="1600" b="1" i="0" u="none" strike="noStrike">
                        <a:solidFill>
                          <a:srgbClr val="0070C0"/>
                        </a:solidFill>
                        <a:effectLst/>
                        <a:latin typeface="Calibri" panose="020F0502020204030204" pitchFamily="34" charset="0"/>
                      </a:endParaRPr>
                    </a:p>
                  </a:txBody>
                  <a:tcPr marL="9525" marR="9525" marT="9525" marB="0" anchor="b"/>
                </a:tc>
                <a:tc>
                  <a:txBody>
                    <a:bodyPr/>
                    <a:lstStyle/>
                    <a:p>
                      <a:pPr algn="ctr" fontAlgn="b"/>
                      <a:r>
                        <a:rPr lang="en-US" sz="1600" b="1" u="none" strike="noStrike" dirty="0">
                          <a:solidFill>
                            <a:srgbClr val="0070C0"/>
                          </a:solidFill>
                          <a:effectLst/>
                        </a:rPr>
                        <a:t>0.60</a:t>
                      </a:r>
                      <a:endParaRPr lang="en-US" sz="1600" b="1" i="0" u="none" strike="noStrike" dirty="0">
                        <a:solidFill>
                          <a:srgbClr val="0070C0"/>
                        </a:solidFill>
                        <a:effectLst/>
                        <a:latin typeface="Calibri" panose="020F0502020204030204" pitchFamily="34" charset="0"/>
                      </a:endParaRPr>
                    </a:p>
                  </a:txBody>
                  <a:tcPr marL="9525" marR="9525" marT="9525" marB="0" anchor="b"/>
                </a:tc>
                <a:tc>
                  <a:txBody>
                    <a:bodyPr/>
                    <a:lstStyle/>
                    <a:p>
                      <a:pPr algn="l" fontAlgn="b"/>
                      <a:r>
                        <a:rPr lang="en-US" sz="1600" b="1" u="none" strike="noStrike">
                          <a:solidFill>
                            <a:srgbClr val="0070C0"/>
                          </a:solidFill>
                          <a:effectLst/>
                        </a:rPr>
                        <a:t>&lt; 1e-04</a:t>
                      </a:r>
                      <a:endParaRPr lang="en-US" sz="1600" b="1" i="0" u="none" strike="noStrike">
                        <a:solidFill>
                          <a:srgbClr val="0070C0"/>
                        </a:solidFill>
                        <a:effectLst/>
                        <a:latin typeface="Calibri" panose="020F0502020204030204" pitchFamily="34" charset="0"/>
                      </a:endParaRPr>
                    </a:p>
                  </a:txBody>
                  <a:tcPr marL="9525" marR="9525" marT="9525" marB="0" anchor="b"/>
                </a:tc>
              </a:tr>
              <a:tr h="253799">
                <a:tc>
                  <a:txBody>
                    <a:bodyPr/>
                    <a:lstStyle/>
                    <a:p>
                      <a:pPr algn="l" fontAlgn="b"/>
                      <a:r>
                        <a:rPr lang="en-US" sz="1600" b="1" u="none" strike="noStrike">
                          <a:solidFill>
                            <a:srgbClr val="0070C0"/>
                          </a:solidFill>
                          <a:effectLst/>
                        </a:rPr>
                        <a:t>Lamina-associated domains (LAD)</a:t>
                      </a:r>
                      <a:endParaRPr lang="en-US" sz="1600" b="1" i="0" u="none" strike="noStrike">
                        <a:solidFill>
                          <a:srgbClr val="0070C0"/>
                        </a:solidFill>
                        <a:effectLst/>
                        <a:latin typeface="Calibri" panose="020F0502020204030204" pitchFamily="34" charset="0"/>
                      </a:endParaRPr>
                    </a:p>
                  </a:txBody>
                  <a:tcPr marL="9525" marR="9525" marT="9525" marB="0" anchor="b"/>
                </a:tc>
                <a:tc>
                  <a:txBody>
                    <a:bodyPr/>
                    <a:lstStyle/>
                    <a:p>
                      <a:pPr algn="r" fontAlgn="b"/>
                      <a:r>
                        <a:rPr lang="en-US" sz="1600" b="1" u="none" strike="noStrike" dirty="0">
                          <a:solidFill>
                            <a:srgbClr val="0070C0"/>
                          </a:solidFill>
                          <a:effectLst/>
                        </a:rPr>
                        <a:t>10639</a:t>
                      </a:r>
                      <a:endParaRPr lang="en-US" sz="1600" b="1" i="0" u="none" strike="noStrike" dirty="0">
                        <a:solidFill>
                          <a:srgbClr val="0070C0"/>
                        </a:solidFill>
                        <a:effectLst/>
                        <a:latin typeface="Calibri" panose="020F0502020204030204" pitchFamily="34" charset="0"/>
                      </a:endParaRPr>
                    </a:p>
                  </a:txBody>
                  <a:tcPr marL="9525" marR="9525" marT="9525" marB="0" anchor="b"/>
                </a:tc>
                <a:tc>
                  <a:txBody>
                    <a:bodyPr/>
                    <a:lstStyle/>
                    <a:p>
                      <a:pPr algn="r" fontAlgn="b"/>
                      <a:r>
                        <a:rPr lang="en-US" sz="1600" b="1" u="none" strike="noStrike">
                          <a:solidFill>
                            <a:srgbClr val="0070C0"/>
                          </a:solidFill>
                          <a:effectLst/>
                        </a:rPr>
                        <a:t>18330</a:t>
                      </a:r>
                      <a:endParaRPr lang="en-US" sz="1600" b="1" i="0" u="none" strike="noStrike">
                        <a:solidFill>
                          <a:srgbClr val="0070C0"/>
                        </a:solidFill>
                        <a:effectLst/>
                        <a:latin typeface="Calibri" panose="020F0502020204030204" pitchFamily="34" charset="0"/>
                      </a:endParaRPr>
                    </a:p>
                  </a:txBody>
                  <a:tcPr marL="9525" marR="9525" marT="9525" marB="0" anchor="b"/>
                </a:tc>
                <a:tc>
                  <a:txBody>
                    <a:bodyPr/>
                    <a:lstStyle/>
                    <a:p>
                      <a:pPr algn="r" fontAlgn="b"/>
                      <a:r>
                        <a:rPr lang="en-US" sz="1600" b="1" u="none" strike="noStrike">
                          <a:solidFill>
                            <a:srgbClr val="0070C0"/>
                          </a:solidFill>
                          <a:effectLst/>
                        </a:rPr>
                        <a:t>0.215</a:t>
                      </a:r>
                      <a:endParaRPr lang="en-US" sz="1600" b="1" i="0" u="none" strike="noStrike">
                        <a:solidFill>
                          <a:srgbClr val="0070C0"/>
                        </a:solidFill>
                        <a:effectLst/>
                        <a:latin typeface="Calibri" panose="020F0502020204030204" pitchFamily="34" charset="0"/>
                      </a:endParaRPr>
                    </a:p>
                  </a:txBody>
                  <a:tcPr marL="9525" marR="9525" marT="9525" marB="0" anchor="b"/>
                </a:tc>
                <a:tc>
                  <a:txBody>
                    <a:bodyPr/>
                    <a:lstStyle/>
                    <a:p>
                      <a:pPr algn="ctr" fontAlgn="b"/>
                      <a:r>
                        <a:rPr lang="en-US" sz="1600" b="1" u="none" strike="noStrike" dirty="0">
                          <a:solidFill>
                            <a:srgbClr val="0070C0"/>
                          </a:solidFill>
                          <a:effectLst/>
                        </a:rPr>
                        <a:t>0.58</a:t>
                      </a:r>
                      <a:endParaRPr lang="en-US" sz="1600" b="1" i="0" u="none" strike="noStrike" dirty="0">
                        <a:solidFill>
                          <a:srgbClr val="0070C0"/>
                        </a:solidFill>
                        <a:effectLst/>
                        <a:latin typeface="Calibri" panose="020F0502020204030204" pitchFamily="34" charset="0"/>
                      </a:endParaRPr>
                    </a:p>
                  </a:txBody>
                  <a:tcPr marL="9525" marR="9525" marT="9525" marB="0" anchor="b"/>
                </a:tc>
                <a:tc>
                  <a:txBody>
                    <a:bodyPr/>
                    <a:lstStyle/>
                    <a:p>
                      <a:pPr algn="l" fontAlgn="b"/>
                      <a:r>
                        <a:rPr lang="en-US" sz="1600" b="1" u="none" strike="noStrike" dirty="0">
                          <a:solidFill>
                            <a:srgbClr val="0070C0"/>
                          </a:solidFill>
                          <a:effectLst/>
                        </a:rPr>
                        <a:t>&lt; 1e-04</a:t>
                      </a:r>
                      <a:endParaRPr lang="en-US" sz="1600" b="1" i="0" u="none" strike="noStrike" dirty="0">
                        <a:solidFill>
                          <a:srgbClr val="0070C0"/>
                        </a:solidFill>
                        <a:effectLst/>
                        <a:latin typeface="Calibri" panose="020F0502020204030204" pitchFamily="34" charset="0"/>
                      </a:endParaRPr>
                    </a:p>
                  </a:txBody>
                  <a:tcPr marL="9525" marR="9525" marT="9525" marB="0" anchor="b"/>
                </a:tc>
              </a:tr>
            </a:tbl>
          </a:graphicData>
        </a:graphic>
      </p:graphicFrame>
      <p:sp>
        <p:nvSpPr>
          <p:cNvPr id="3" name="Rectangle 2"/>
          <p:cNvSpPr/>
          <p:nvPr/>
        </p:nvSpPr>
        <p:spPr>
          <a:xfrm>
            <a:off x="1509856" y="85740"/>
            <a:ext cx="6633697" cy="621709"/>
          </a:xfrm>
          <a:prstGeom prst="rect">
            <a:avLst/>
          </a:prstGeom>
        </p:spPr>
        <p:txBody>
          <a:bodyPr wrap="square">
            <a:spAutoFit/>
          </a:bodyPr>
          <a:lstStyle/>
          <a:p>
            <a:pPr>
              <a:lnSpc>
                <a:spcPct val="200000"/>
              </a:lnSpc>
              <a:spcBef>
                <a:spcPts val="150"/>
              </a:spcBef>
            </a:pPr>
            <a:r>
              <a:rPr lang="en-US" altLang="zh-CN" sz="2000" b="1" i="1" dirty="0" smtClean="0">
                <a:solidFill>
                  <a:srgbClr val="000000"/>
                </a:solidFill>
                <a:ea typeface="Microsoft YaHei" panose="020B0503020204020204" pitchFamily="34" charset="-122"/>
                <a:cs typeface="Times New Roman" panose="02020603050405020304" pitchFamily="18" charset="0"/>
              </a:rPr>
              <a:t>Methylation block: an independent function element</a:t>
            </a:r>
            <a:endParaRPr lang="en-US" b="1" i="1" dirty="0">
              <a:solidFill>
                <a:srgbClr val="365F91"/>
              </a:solidFill>
              <a:ea typeface="Microsoft YaHei" panose="020B0503020204020204" pitchFamily="34" charset="-122"/>
              <a:cs typeface="Times New Roman" panose="02020603050405020304" pitchFamily="18" charset="0"/>
            </a:endParaRPr>
          </a:p>
        </p:txBody>
      </p:sp>
      <p:sp>
        <p:nvSpPr>
          <p:cNvPr id="4" name="TextBox 3"/>
          <p:cNvSpPr txBox="1"/>
          <p:nvPr/>
        </p:nvSpPr>
        <p:spPr>
          <a:xfrm>
            <a:off x="253134" y="3696221"/>
            <a:ext cx="7270580" cy="338554"/>
          </a:xfrm>
          <a:prstGeom prst="rect">
            <a:avLst/>
          </a:prstGeom>
          <a:noFill/>
        </p:spPr>
        <p:txBody>
          <a:bodyPr wrap="none" rtlCol="0">
            <a:spAutoFit/>
          </a:bodyPr>
          <a:lstStyle/>
          <a:p>
            <a:r>
              <a:rPr lang="en-US" sz="1600" dirty="0" smtClean="0">
                <a:latin typeface="Microsoft YaHei" panose="020B0503020204020204" pitchFamily="34" charset="-122"/>
                <a:ea typeface="Microsoft YaHei" panose="020B0503020204020204" pitchFamily="34" charset="-122"/>
              </a:rPr>
              <a:t>*</a:t>
            </a:r>
            <a:r>
              <a:rPr lang="en-US" sz="1600" dirty="0">
                <a:latin typeface="Microsoft YaHei" panose="020B0503020204020204" pitchFamily="34" charset="-122"/>
                <a:ea typeface="Microsoft YaHei" panose="020B0503020204020204" pitchFamily="34" charset="-122"/>
              </a:rPr>
              <a:t>S</a:t>
            </a:r>
            <a:r>
              <a:rPr lang="en-US" sz="1600" dirty="0" smtClean="0">
                <a:latin typeface="Microsoft YaHei" panose="020B0503020204020204" pitchFamily="34" charset="-122"/>
                <a:ea typeface="Microsoft YaHei" panose="020B0503020204020204" pitchFamily="34" charset="-122"/>
              </a:rPr>
              <a:t>ampling 10,000 times and </a:t>
            </a:r>
            <a:r>
              <a:rPr lang="en-US" sz="1600" dirty="0">
                <a:latin typeface="Microsoft YaHei" panose="020B0503020204020204" pitchFamily="34" charset="-122"/>
                <a:ea typeface="Microsoft YaHei" panose="020B0503020204020204" pitchFamily="34" charset="-122"/>
              </a:rPr>
              <a:t>empirical  </a:t>
            </a:r>
            <a:r>
              <a:rPr lang="en-US" sz="1600" dirty="0" smtClean="0">
                <a:latin typeface="Microsoft YaHei" panose="020B0503020204020204" pitchFamily="34" charset="-122"/>
                <a:ea typeface="Microsoft YaHei" panose="020B0503020204020204" pitchFamily="34" charset="-122"/>
              </a:rPr>
              <a:t>P-value to show the significance. </a:t>
            </a:r>
            <a:endParaRPr lang="en-US" sz="1600" dirty="0">
              <a:latin typeface="Microsoft YaHei" panose="020B0503020204020204" pitchFamily="34" charset="-122"/>
              <a:ea typeface="Microsoft YaHei" panose="020B0503020204020204" pitchFamily="34" charset="-122"/>
            </a:endParaRPr>
          </a:p>
        </p:txBody>
      </p:sp>
      <p:sp>
        <p:nvSpPr>
          <p:cNvPr id="5" name="Rectangle 4"/>
          <p:cNvSpPr/>
          <p:nvPr/>
        </p:nvSpPr>
        <p:spPr>
          <a:xfrm>
            <a:off x="253134" y="4221112"/>
            <a:ext cx="8644121" cy="2308324"/>
          </a:xfrm>
          <a:prstGeom prst="rect">
            <a:avLst/>
          </a:prstGeom>
        </p:spPr>
        <p:txBody>
          <a:bodyPr wrap="square">
            <a:spAutoFit/>
          </a:bodyPr>
          <a:lstStyle/>
          <a:p>
            <a:r>
              <a:rPr lang="en-US" altLang="zh-CN" sz="1600" dirty="0" smtClean="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Result:  </a:t>
            </a:r>
            <a:endParaRPr lang="en-US" altLang="zh-CN" sz="1600" dirty="0" smtClean="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endParaRPr>
          </a:p>
          <a:p>
            <a:endParaRPr lang="en-US" altLang="zh-CN" sz="1600"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endParaRPr>
          </a:p>
          <a:p>
            <a:pPr algn="just"/>
            <a:r>
              <a:rPr lang="en-US" altLang="zh-CN" sz="1600" dirty="0" smtClean="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Methylation block is significantly enriched in </a:t>
            </a:r>
            <a:r>
              <a:rPr lang="en-US" altLang="zh-CN" sz="1600" dirty="0" err="1" smtClean="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CpGI</a:t>
            </a:r>
            <a:r>
              <a:rPr lang="en-US" altLang="zh-CN" sz="1600" dirty="0" smtClean="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 Shore, VMR and DMR regions, while it is negatively correlated with LOCK and LAD regions. Widely correlation with all kinds of important biological function domains indicate the methylation block might play some roles in different functions. </a:t>
            </a:r>
          </a:p>
          <a:p>
            <a:endParaRPr lang="en-US" altLang="zh-CN" sz="1600" dirty="0" smtClean="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sz="1600" dirty="0" smtClean="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Conclusion</a:t>
            </a:r>
            <a:r>
              <a:rPr lang="zh-CN" altLang="en-US" sz="1600" dirty="0" smtClean="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 </a:t>
            </a:r>
            <a:endParaRPr lang="en-US" altLang="zh-CN" sz="1600" dirty="0" smtClean="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sz="1600" dirty="0" smtClean="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Methylation block might be an </a:t>
            </a:r>
            <a:r>
              <a:rPr lang="en-US" altLang="zh-CN" sz="1600"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independent </a:t>
            </a:r>
            <a:r>
              <a:rPr lang="en-US" altLang="zh-CN" sz="1600" dirty="0" smtClean="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functional domain</a:t>
            </a:r>
            <a:endParaRPr lang="en-US" sz="16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930741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935" y="3549699"/>
            <a:ext cx="3299982" cy="1208190"/>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0" y="4757889"/>
                <a:ext cx="9065622" cy="1200329"/>
              </a:xfrm>
              <a:prstGeom prst="rect">
                <a:avLst/>
              </a:prstGeom>
            </p:spPr>
            <p:txBody>
              <a:bodyPr wrap="square">
                <a:spAutoFit/>
              </a:bodyPr>
              <a:lstStyle/>
              <a:p>
                <a:pPr algn="just"/>
                <a:r>
                  <a:rPr lang="en-US" dirty="0">
                    <a:solidFill>
                      <a:srgbClr val="00000A"/>
                    </a:solidFill>
                    <a:latin typeface="Cambria" panose="02040503050406030204" pitchFamily="18" charset="0"/>
                    <a:ea typeface="宋体" panose="02010600030101010101" pitchFamily="2" charset="-122"/>
                    <a:cs typeface="Times New Roman" panose="02020603050405020304" pitchFamily="18" charset="0"/>
                  </a:rPr>
                  <a:t>Where </a:t>
                </a:r>
                <a14:m>
                  <m:oMath xmlns:m="http://schemas.openxmlformats.org/officeDocument/2006/math">
                    <m:r>
                      <m:rPr>
                        <m:sty m:val="p"/>
                      </m:rPr>
                      <a:rPr lang="en-US">
                        <a:solidFill>
                          <a:srgbClr val="00000A"/>
                        </a:solidFill>
                        <a:effectLst/>
                        <a:latin typeface="Cambria Math" panose="02040503050406030204" pitchFamily="18" charset="0"/>
                        <a:ea typeface="宋体" panose="02010600030101010101" pitchFamily="2" charset="-122"/>
                        <a:cs typeface="Times New Roman" panose="02020603050405020304" pitchFamily="18" charset="0"/>
                      </a:rPr>
                      <m:t>l</m:t>
                    </m:r>
                    <m:r>
                      <a:rPr lang="en-US">
                        <a:solidFill>
                          <a:srgbClr val="00000A"/>
                        </a:solidFill>
                        <a:effectLst/>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solidFill>
                          <a:srgbClr val="00000A"/>
                        </a:solidFill>
                        <a:effectLst/>
                        <a:latin typeface="Cambria Math" panose="02040503050406030204" pitchFamily="18" charset="0"/>
                        <a:ea typeface="宋体" panose="02010600030101010101" pitchFamily="2" charset="-122"/>
                        <a:cs typeface="Times New Roman" panose="02020603050405020304" pitchFamily="18" charset="0"/>
                      </a:rPr>
                      <m:t>i</m:t>
                    </m:r>
                  </m:oMath>
                </a14:m>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s the length of haplotypes, </a:t>
                </a:r>
                <a14:m>
                  <m:oMath xmlns:m="http://schemas.openxmlformats.org/officeDocument/2006/math">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𝑃</m:t>
                    </m:r>
                    <m:d>
                      <m:dPr>
                        <m:ctrlPr>
                          <a:rPr lang="en-US" i="1">
                            <a:effectLst/>
                            <a:latin typeface="Cambria Math" panose="02040503050406030204" pitchFamily="18" charset="0"/>
                            <a:cs typeface="Cambria Math" panose="02040503050406030204" pitchFamily="18" charset="0"/>
                          </a:rPr>
                        </m:ctrlPr>
                      </m:dPr>
                      <m:e>
                        <m:sSub>
                          <m:sSubPr>
                            <m:ctrlPr>
                              <a:rPr lang="en-US" i="1">
                                <a:effectLst/>
                                <a:latin typeface="Cambria Math" panose="02040503050406030204" pitchFamily="18" charset="0"/>
                                <a:cs typeface="Cambria Math" panose="02040503050406030204" pitchFamily="18" charset="0"/>
                              </a:rPr>
                            </m:ctrlPr>
                          </m:sSubPr>
                          <m:e>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𝑀𝐻</m:t>
                            </m:r>
                          </m:e>
                          <m:sub>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𝑖</m:t>
                            </m:r>
                          </m:sub>
                        </m:sSub>
                      </m:e>
                    </m:d>
                  </m:oMath>
                </a14:m>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is the fraction of fully methylated haplotype with </a:t>
                </a:r>
                <a:r>
                  <a:rPr lang="en-US" dirty="0" err="1">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i</a:t>
                </a:r>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 loci. </a:t>
                </a:r>
                <a:r>
                  <a:rPr lang="en-US" dirty="0" smtClean="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For </a:t>
                </a:r>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a haplotype of length L, we considered all the sub-strings with length from 1 to L in this calculation. </a:t>
                </a:r>
                <a14:m>
                  <m:oMath xmlns:m="http://schemas.openxmlformats.org/officeDocument/2006/math">
                    <m:sSub>
                      <m:sSubPr>
                        <m:ctrlPr>
                          <a:rPr lang="en-US" i="1">
                            <a:effectLst/>
                            <a:latin typeface="Cambria Math" panose="02040503050406030204" pitchFamily="18" charset="0"/>
                            <a:cs typeface="Cambria Math" panose="02040503050406030204" pitchFamily="18" charset="0"/>
                          </a:rPr>
                        </m:ctrlPr>
                      </m:sSubPr>
                      <m:e>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𝑤</m:t>
                        </m:r>
                      </m:e>
                      <m:sub>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𝑖</m:t>
                        </m:r>
                      </m:sub>
                    </m:sSub>
                  </m:oMath>
                </a14:m>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 is the weight for </a:t>
                </a:r>
                <a:r>
                  <a:rPr lang="en-US" dirty="0" err="1">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i</a:t>
                </a:r>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-locus haplotype. </a:t>
                </a:r>
                <a:r>
                  <a:rPr lang="en-US" dirty="0" smtClean="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We </a:t>
                </a:r>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typically used </a:t>
                </a:r>
                <a14:m>
                  <m:oMath xmlns:m="http://schemas.openxmlformats.org/officeDocument/2006/math">
                    <m:sSub>
                      <m:sSubPr>
                        <m:ctrlPr>
                          <a:rPr lang="en-US" i="1">
                            <a:effectLst/>
                            <a:latin typeface="Cambria Math" panose="02040503050406030204" pitchFamily="18" charset="0"/>
                            <a:cs typeface="Cambria Math" panose="02040503050406030204" pitchFamily="18" charset="0"/>
                          </a:rPr>
                        </m:ctrlPr>
                      </m:sSubPr>
                      <m:e>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𝑤</m:t>
                        </m:r>
                      </m:e>
                      <m:sub>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𝑖</m:t>
                        </m:r>
                      </m:sub>
                    </m:sSub>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m:t>
                    </m:r>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𝑖</m:t>
                    </m:r>
                  </m:oMath>
                </a14:m>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 or </a:t>
                </a:r>
                <a14:m>
                  <m:oMath xmlns:m="http://schemas.openxmlformats.org/officeDocument/2006/math">
                    <m:sSub>
                      <m:sSubPr>
                        <m:ctrlPr>
                          <a:rPr lang="en-US" i="1">
                            <a:effectLst/>
                            <a:latin typeface="Cambria Math" panose="02040503050406030204" pitchFamily="18" charset="0"/>
                            <a:cs typeface="Cambria Math" panose="02040503050406030204" pitchFamily="18" charset="0"/>
                          </a:rPr>
                        </m:ctrlPr>
                      </m:sSubPr>
                      <m:e>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𝑤</m:t>
                        </m:r>
                      </m:e>
                      <m:sub>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𝑖</m:t>
                        </m:r>
                      </m:sub>
                    </m:sSub>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m:t>
                    </m:r>
                    <m:sSup>
                      <m:sSupPr>
                        <m:ctrlPr>
                          <a:rPr lang="en-US" i="1">
                            <a:effectLst/>
                            <a:latin typeface="Cambria Math" panose="02040503050406030204" pitchFamily="18" charset="0"/>
                            <a:cs typeface="Cambria Math" panose="02040503050406030204" pitchFamily="18" charset="0"/>
                          </a:rPr>
                        </m:ctrlPr>
                      </m:sSupPr>
                      <m:e>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𝑖</m:t>
                        </m:r>
                      </m:e>
                      <m:sup>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2</m:t>
                        </m:r>
                      </m:sup>
                    </m:sSup>
                  </m:oMath>
                </a14:m>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 to favor the contribution of longer </a:t>
                </a:r>
                <a:r>
                  <a:rPr lang="en-US" dirty="0" smtClean="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haplotype. </a:t>
                </a:r>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0" y="4757889"/>
                <a:ext cx="9065622" cy="1200329"/>
              </a:xfrm>
              <a:prstGeom prst="rect">
                <a:avLst/>
              </a:prstGeom>
              <a:blipFill rotWithShape="0">
                <a:blip r:embed="rId3"/>
                <a:stretch>
                  <a:fillRect l="-538" t="-3046" r="-538" b="-6091"/>
                </a:stretch>
              </a:blipFill>
            </p:spPr>
            <p:txBody>
              <a:bodyPr/>
              <a:lstStyle/>
              <a:p>
                <a:r>
                  <a:rPr lang="en-US">
                    <a:noFill/>
                  </a:rPr>
                  <a:t> </a:t>
                </a:r>
              </a:p>
            </p:txBody>
          </p:sp>
        </mc:Fallback>
      </mc:AlternateContent>
      <p:sp>
        <p:nvSpPr>
          <p:cNvPr id="4" name="Rectangle 3"/>
          <p:cNvSpPr/>
          <p:nvPr/>
        </p:nvSpPr>
        <p:spPr>
          <a:xfrm>
            <a:off x="458935" y="426009"/>
            <a:ext cx="7894490" cy="830997"/>
          </a:xfrm>
          <a:prstGeom prst="rect">
            <a:avLst/>
          </a:prstGeom>
        </p:spPr>
        <p:txBody>
          <a:bodyPr wrap="square">
            <a:spAutoFit/>
          </a:bodyPr>
          <a:lstStyle/>
          <a:p>
            <a:r>
              <a:rPr lang="en-US" sz="2400" dirty="0" smtClean="0">
                <a:solidFill>
                  <a:srgbClr val="000000"/>
                </a:solidFill>
                <a:latin typeface="Cambria" panose="02040503050406030204" pitchFamily="18" charset="0"/>
              </a:rPr>
              <a:t>Quantitative measurement </a:t>
            </a:r>
            <a:r>
              <a:rPr lang="en-US" sz="2400" dirty="0">
                <a:solidFill>
                  <a:srgbClr val="000000"/>
                </a:solidFill>
                <a:latin typeface="Cambria" panose="02040503050406030204" pitchFamily="18" charset="0"/>
              </a:rPr>
              <a:t>of </a:t>
            </a:r>
            <a:r>
              <a:rPr lang="en-US" sz="2400" dirty="0" smtClean="0">
                <a:solidFill>
                  <a:srgbClr val="000000"/>
                </a:solidFill>
                <a:latin typeface="Cambria" panose="02040503050406030204" pitchFamily="18" charset="0"/>
              </a:rPr>
              <a:t>DNA methylation level and complexity</a:t>
            </a:r>
            <a:endParaRPr lang="en-US" sz="2400" dirty="0">
              <a:solidFill>
                <a:srgbClr val="000000"/>
              </a:solidFill>
              <a:latin typeface="Cambria" panose="02040503050406030204" pitchFamily="18" charset="0"/>
            </a:endParaRPr>
          </a:p>
        </p:txBody>
      </p:sp>
      <p:sp>
        <p:nvSpPr>
          <p:cNvPr id="5" name="Rectangle 4"/>
          <p:cNvSpPr/>
          <p:nvPr/>
        </p:nvSpPr>
        <p:spPr>
          <a:xfrm>
            <a:off x="0" y="1540270"/>
            <a:ext cx="9927771" cy="646331"/>
          </a:xfrm>
          <a:prstGeom prst="rect">
            <a:avLst/>
          </a:prstGeom>
        </p:spPr>
        <p:txBody>
          <a:bodyPr wrap="square">
            <a:spAutoFit/>
          </a:bodyPr>
          <a:lstStyle/>
          <a:p>
            <a:pPr algn="just"/>
            <a:r>
              <a:rPr lang="en-US" dirty="0" smtClean="0"/>
              <a:t>1, </a:t>
            </a:r>
            <a:r>
              <a:rPr lang="en-US" dirty="0" smtClean="0">
                <a:solidFill>
                  <a:srgbClr val="FF0000"/>
                </a:solidFill>
              </a:rPr>
              <a:t>Average methylation</a:t>
            </a:r>
            <a:r>
              <a:rPr lang="en-US" dirty="0" smtClean="0"/>
              <a:t>: Non-weighted average methylation values within a genomic region </a:t>
            </a:r>
          </a:p>
          <a:p>
            <a:pPr algn="just"/>
            <a:r>
              <a:rPr lang="en-US" dirty="0" smtClean="0"/>
              <a:t>2, </a:t>
            </a:r>
            <a:r>
              <a:rPr lang="en-US" dirty="0">
                <a:solidFill>
                  <a:srgbClr val="FF0000"/>
                </a:solidFill>
              </a:rPr>
              <a:t>M</a:t>
            </a:r>
            <a:r>
              <a:rPr lang="en-US" dirty="0" smtClean="0">
                <a:solidFill>
                  <a:srgbClr val="FF0000"/>
                </a:solidFill>
              </a:rPr>
              <a:t>ethylation entropy</a:t>
            </a:r>
            <a:r>
              <a:rPr lang="en-US" dirty="0" smtClean="0"/>
              <a:t>: measure the complexity of the DNA methylation </a:t>
            </a:r>
            <a:r>
              <a:rPr lang="en-US" dirty="0"/>
              <a:t>within a genomic region </a:t>
            </a:r>
          </a:p>
        </p:txBody>
      </p:sp>
      <p:sp>
        <p:nvSpPr>
          <p:cNvPr id="6" name="Rectangle 5"/>
          <p:cNvSpPr/>
          <p:nvPr/>
        </p:nvSpPr>
        <p:spPr>
          <a:xfrm>
            <a:off x="1939105" y="2678023"/>
            <a:ext cx="5508173" cy="400110"/>
          </a:xfrm>
          <a:prstGeom prst="rect">
            <a:avLst/>
          </a:prstGeom>
        </p:spPr>
        <p:txBody>
          <a:bodyPr wrap="square">
            <a:spAutoFit/>
          </a:bodyPr>
          <a:lstStyle/>
          <a:p>
            <a:pPr algn="just"/>
            <a:r>
              <a:rPr lang="en-US" sz="2000" dirty="0" smtClean="0">
                <a:solidFill>
                  <a:srgbClr val="FF0000"/>
                </a:solidFill>
              </a:rPr>
              <a:t>None any metric: Methylation Level and complexity </a:t>
            </a:r>
            <a:endParaRPr lang="en-US" sz="2000" dirty="0">
              <a:solidFill>
                <a:srgbClr val="FF0000"/>
              </a:solidFill>
            </a:endParaRPr>
          </a:p>
        </p:txBody>
      </p:sp>
      <p:sp>
        <p:nvSpPr>
          <p:cNvPr id="8" name="Rectangle 7"/>
          <p:cNvSpPr/>
          <p:nvPr/>
        </p:nvSpPr>
        <p:spPr>
          <a:xfrm>
            <a:off x="3092267" y="3886213"/>
            <a:ext cx="5508173" cy="400110"/>
          </a:xfrm>
          <a:prstGeom prst="rect">
            <a:avLst/>
          </a:prstGeom>
        </p:spPr>
        <p:txBody>
          <a:bodyPr wrap="square">
            <a:spAutoFit/>
          </a:bodyPr>
          <a:lstStyle/>
          <a:p>
            <a:pPr algn="just"/>
            <a:r>
              <a:rPr lang="en-US" sz="2000" dirty="0" smtClean="0">
                <a:solidFill>
                  <a:srgbClr val="FF0000"/>
                </a:solidFill>
              </a:rPr>
              <a:t>Give different weight to the </a:t>
            </a:r>
            <a:r>
              <a:rPr lang="en-US" sz="2000" dirty="0" err="1" smtClean="0">
                <a:solidFill>
                  <a:srgbClr val="FF0000"/>
                </a:solidFill>
              </a:rPr>
              <a:t>CpG</a:t>
            </a:r>
            <a:r>
              <a:rPr lang="en-US" sz="2000" dirty="0" smtClean="0">
                <a:solidFill>
                  <a:srgbClr val="FF0000"/>
                </a:solidFill>
              </a:rPr>
              <a:t> in each haplotype  </a:t>
            </a:r>
            <a:endParaRPr lang="en-US" sz="2000" dirty="0">
              <a:solidFill>
                <a:srgbClr val="FF0000"/>
              </a:solidFill>
            </a:endParaRPr>
          </a:p>
        </p:txBody>
      </p:sp>
    </p:spTree>
    <p:extLst>
      <p:ext uri="{BB962C8B-B14F-4D97-AF65-F5344CB8AC3E}">
        <p14:creationId xmlns:p14="http://schemas.microsoft.com/office/powerpoint/2010/main" val="146823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p:cNvPicPr>
            <a:picLocks noChangeAspect="1"/>
          </p:cNvPicPr>
          <p:nvPr/>
        </p:nvPicPr>
        <p:blipFill rotWithShape="1">
          <a:blip r:embed="rId2"/>
          <a:srcRect t="7795" b="9157"/>
          <a:stretch/>
        </p:blipFill>
        <p:spPr>
          <a:xfrm>
            <a:off x="1606219" y="1099939"/>
            <a:ext cx="4875754" cy="2101302"/>
          </a:xfrm>
          <a:prstGeom prst="rect">
            <a:avLst/>
          </a:prstGeom>
        </p:spPr>
      </p:pic>
      <p:grpSp>
        <p:nvGrpSpPr>
          <p:cNvPr id="42" name="Group 41"/>
          <p:cNvGrpSpPr/>
          <p:nvPr/>
        </p:nvGrpSpPr>
        <p:grpSpPr>
          <a:xfrm>
            <a:off x="6735973" y="1099939"/>
            <a:ext cx="1046480" cy="2101302"/>
            <a:chOff x="4185920" y="241639"/>
            <a:chExt cx="1046480" cy="2101302"/>
          </a:xfrm>
        </p:grpSpPr>
        <p:pic>
          <p:nvPicPr>
            <p:cNvPr id="43" name="Picture 42"/>
            <p:cNvPicPr>
              <a:picLocks noChangeAspect="1"/>
            </p:cNvPicPr>
            <p:nvPr/>
          </p:nvPicPr>
          <p:blipFill rotWithShape="1">
            <a:blip r:embed="rId2"/>
            <a:srcRect l="27848" t="7795" r="50689" b="9157"/>
            <a:stretch/>
          </p:blipFill>
          <p:spPr>
            <a:xfrm>
              <a:off x="4185920" y="241639"/>
              <a:ext cx="1046480" cy="2101302"/>
            </a:xfrm>
            <a:prstGeom prst="rect">
              <a:avLst/>
            </a:prstGeom>
          </p:spPr>
        </p:pic>
        <p:pic>
          <p:nvPicPr>
            <p:cNvPr id="44" name="Picture 43"/>
            <p:cNvPicPr>
              <a:picLocks noChangeAspect="1"/>
            </p:cNvPicPr>
            <p:nvPr/>
          </p:nvPicPr>
          <p:blipFill rotWithShape="1">
            <a:blip r:embed="rId2"/>
            <a:srcRect l="55254" t="8520" r="36827" b="51111"/>
            <a:stretch/>
          </p:blipFill>
          <p:spPr>
            <a:xfrm>
              <a:off x="4277360" y="1280160"/>
              <a:ext cx="380190" cy="1005840"/>
            </a:xfrm>
            <a:prstGeom prst="rect">
              <a:avLst/>
            </a:prstGeom>
          </p:spPr>
        </p:pic>
        <p:pic>
          <p:nvPicPr>
            <p:cNvPr id="45" name="Picture 44"/>
            <p:cNvPicPr>
              <a:picLocks noChangeAspect="1"/>
            </p:cNvPicPr>
            <p:nvPr/>
          </p:nvPicPr>
          <p:blipFill rotWithShape="1">
            <a:blip r:embed="rId2"/>
            <a:srcRect l="55254" t="8520" r="36827" b="51111"/>
            <a:stretch/>
          </p:blipFill>
          <p:spPr>
            <a:xfrm>
              <a:off x="4667710" y="270894"/>
              <a:ext cx="380190" cy="1005840"/>
            </a:xfrm>
            <a:prstGeom prst="rect">
              <a:avLst/>
            </a:prstGeom>
          </p:spPr>
        </p:pic>
      </p:grpSp>
      <p:sp>
        <p:nvSpPr>
          <p:cNvPr id="46" name="Rectangle 45"/>
          <p:cNvSpPr/>
          <p:nvPr/>
        </p:nvSpPr>
        <p:spPr>
          <a:xfrm>
            <a:off x="1811276" y="3519720"/>
            <a:ext cx="7520973" cy="584775"/>
          </a:xfrm>
          <a:prstGeom prst="rect">
            <a:avLst/>
          </a:prstGeom>
        </p:spPr>
        <p:txBody>
          <a:bodyPr wrap="square">
            <a:spAutoFit/>
          </a:bodyPr>
          <a:lstStyle/>
          <a:p>
            <a:r>
              <a:rPr lang="en-US" b="1" dirty="0"/>
              <a:t>0%                    100%              50%               </a:t>
            </a:r>
            <a:r>
              <a:rPr lang="en-US" b="1" dirty="0" smtClean="0"/>
              <a:t>    </a:t>
            </a:r>
            <a:r>
              <a:rPr lang="en-US" altLang="zh-CN" b="1" dirty="0"/>
              <a:t>50</a:t>
            </a:r>
            <a:r>
              <a:rPr lang="en-US" b="1" dirty="0"/>
              <a:t>%            </a:t>
            </a:r>
            <a:r>
              <a:rPr lang="en-US" b="1" dirty="0" smtClean="0"/>
              <a:t>     </a:t>
            </a:r>
            <a:r>
              <a:rPr lang="en-US" b="1" dirty="0"/>
              <a:t>50</a:t>
            </a:r>
            <a:r>
              <a:rPr lang="en-US" b="1" dirty="0" smtClean="0"/>
              <a:t>%</a:t>
            </a:r>
            <a:endParaRPr lang="en-US" b="1" dirty="0"/>
          </a:p>
          <a:p>
            <a:endParaRPr lang="en-US" sz="1400" dirty="0"/>
          </a:p>
        </p:txBody>
      </p:sp>
      <p:sp>
        <p:nvSpPr>
          <p:cNvPr id="48" name="TextBox 47"/>
          <p:cNvSpPr txBox="1"/>
          <p:nvPr/>
        </p:nvSpPr>
        <p:spPr>
          <a:xfrm>
            <a:off x="1811276" y="3206348"/>
            <a:ext cx="7175134" cy="369332"/>
          </a:xfrm>
          <a:prstGeom prst="rect">
            <a:avLst/>
          </a:prstGeom>
          <a:noFill/>
        </p:spPr>
        <p:txBody>
          <a:bodyPr wrap="square" rtlCol="0">
            <a:spAutoFit/>
          </a:bodyPr>
          <a:lstStyle/>
          <a:p>
            <a:r>
              <a:rPr lang="en-US" dirty="0"/>
              <a:t>R</a:t>
            </a:r>
            <a:r>
              <a:rPr lang="en-US" baseline="30000" dirty="0"/>
              <a:t>2</a:t>
            </a:r>
            <a:r>
              <a:rPr lang="en-US" dirty="0"/>
              <a:t>=1                  R</a:t>
            </a:r>
            <a:r>
              <a:rPr lang="en-US" baseline="30000" dirty="0"/>
              <a:t>2</a:t>
            </a:r>
            <a:r>
              <a:rPr lang="en-US" dirty="0"/>
              <a:t>=1                R</a:t>
            </a:r>
            <a:r>
              <a:rPr lang="en-US" baseline="30000" dirty="0"/>
              <a:t>2</a:t>
            </a:r>
            <a:r>
              <a:rPr lang="en-US" dirty="0"/>
              <a:t>=1             </a:t>
            </a:r>
            <a:r>
              <a:rPr lang="en-US" dirty="0" smtClean="0"/>
              <a:t>   </a:t>
            </a:r>
            <a:r>
              <a:rPr lang="en-US" dirty="0"/>
              <a:t>R</a:t>
            </a:r>
            <a:r>
              <a:rPr lang="en-US" baseline="30000" dirty="0"/>
              <a:t>2</a:t>
            </a:r>
            <a:r>
              <a:rPr lang="en-US" dirty="0"/>
              <a:t>=0            </a:t>
            </a:r>
            <a:r>
              <a:rPr lang="en-US" dirty="0" smtClean="0"/>
              <a:t>    </a:t>
            </a:r>
            <a:r>
              <a:rPr lang="en-US" dirty="0"/>
              <a:t>R</a:t>
            </a:r>
            <a:r>
              <a:rPr lang="en-US" baseline="30000" dirty="0"/>
              <a:t>2</a:t>
            </a:r>
            <a:r>
              <a:rPr lang="en-US" dirty="0"/>
              <a:t>=-1                </a:t>
            </a:r>
            <a:r>
              <a:rPr lang="en-US" dirty="0" smtClean="0"/>
              <a:t>                                           </a:t>
            </a:r>
            <a:endParaRPr lang="en-US" baseline="30000" dirty="0"/>
          </a:p>
        </p:txBody>
      </p:sp>
      <p:sp>
        <p:nvSpPr>
          <p:cNvPr id="52" name="Rectangle 51"/>
          <p:cNvSpPr/>
          <p:nvPr/>
        </p:nvSpPr>
        <p:spPr>
          <a:xfrm>
            <a:off x="1838972" y="3876289"/>
            <a:ext cx="7595954" cy="1323439"/>
          </a:xfrm>
          <a:prstGeom prst="rect">
            <a:avLst/>
          </a:prstGeom>
        </p:spPr>
        <p:txBody>
          <a:bodyPr wrap="square">
            <a:spAutoFit/>
          </a:bodyPr>
          <a:lstStyle/>
          <a:p>
            <a:r>
              <a:rPr lang="en-US" sz="2000" dirty="0" smtClean="0"/>
              <a:t>0                       0                </a:t>
            </a:r>
            <a:r>
              <a:rPr lang="en-US" sz="2000" dirty="0" smtClean="0"/>
              <a:t> 0.25                    1                 0.25 </a:t>
            </a:r>
            <a:endParaRPr lang="en-US" sz="2000" dirty="0" smtClean="0"/>
          </a:p>
          <a:p>
            <a:r>
              <a:rPr lang="en-US" sz="2000" dirty="0"/>
              <a:t>1                       1               </a:t>
            </a:r>
            <a:r>
              <a:rPr lang="en-US" sz="2000" dirty="0" smtClean="0"/>
              <a:t>    </a:t>
            </a:r>
            <a:r>
              <a:rPr lang="en-US" sz="2000" dirty="0"/>
              <a:t>2                      16                   2                       </a:t>
            </a:r>
            <a:r>
              <a:rPr lang="en-US" sz="2000" dirty="0" smtClean="0"/>
              <a:t>  </a:t>
            </a:r>
          </a:p>
          <a:p>
            <a:r>
              <a:rPr lang="en-US" altLang="zh-CN" sz="2000" b="1" dirty="0">
                <a:solidFill>
                  <a:srgbClr val="FF0000"/>
                </a:solidFill>
              </a:rPr>
              <a:t>0</a:t>
            </a:r>
            <a:r>
              <a:rPr lang="en-US" sz="2000" b="1" dirty="0">
                <a:solidFill>
                  <a:srgbClr val="FF0000"/>
                </a:solidFill>
              </a:rPr>
              <a:t>                       1             </a:t>
            </a:r>
            <a:r>
              <a:rPr lang="en-US" sz="2000" b="1" dirty="0" smtClean="0">
                <a:solidFill>
                  <a:srgbClr val="FF0000"/>
                </a:solidFill>
              </a:rPr>
              <a:t>     </a:t>
            </a:r>
            <a:r>
              <a:rPr lang="en-US" altLang="zh-CN" sz="2000" b="1" dirty="0">
                <a:solidFill>
                  <a:srgbClr val="FF0000"/>
                </a:solidFill>
              </a:rPr>
              <a:t>0.5</a:t>
            </a:r>
            <a:r>
              <a:rPr lang="en-US" sz="2000" b="1" dirty="0">
                <a:solidFill>
                  <a:srgbClr val="FF0000"/>
                </a:solidFill>
              </a:rPr>
              <a:t>                </a:t>
            </a:r>
            <a:r>
              <a:rPr lang="en-US" altLang="zh-CN" sz="2000" b="1" dirty="0">
                <a:solidFill>
                  <a:srgbClr val="FF0000"/>
                </a:solidFill>
              </a:rPr>
              <a:t>0.1625            0.12                 </a:t>
            </a:r>
            <a:endParaRPr lang="en-US" sz="2000" b="1" dirty="0">
              <a:solidFill>
                <a:srgbClr val="FF0000"/>
              </a:solidFill>
            </a:endParaRPr>
          </a:p>
          <a:p>
            <a:r>
              <a:rPr lang="en-US" sz="2000" dirty="0" smtClean="0"/>
              <a:t>           </a:t>
            </a:r>
          </a:p>
        </p:txBody>
      </p:sp>
      <p:sp>
        <p:nvSpPr>
          <p:cNvPr id="53" name="TextBox 52"/>
          <p:cNvSpPr txBox="1"/>
          <p:nvPr/>
        </p:nvSpPr>
        <p:spPr>
          <a:xfrm>
            <a:off x="-312192" y="3871903"/>
            <a:ext cx="2227148" cy="338554"/>
          </a:xfrm>
          <a:prstGeom prst="rect">
            <a:avLst/>
          </a:prstGeom>
          <a:noFill/>
        </p:spPr>
        <p:txBody>
          <a:bodyPr wrap="none" rtlCol="0">
            <a:spAutoFit/>
          </a:bodyPr>
          <a:lstStyle/>
          <a:p>
            <a:r>
              <a:rPr lang="en-US" sz="1600" b="1" dirty="0" smtClean="0"/>
              <a:t>      Methylation </a:t>
            </a:r>
            <a:r>
              <a:rPr lang="en-US" sz="1600" b="1" dirty="0"/>
              <a:t>entropy</a:t>
            </a:r>
          </a:p>
        </p:txBody>
      </p:sp>
      <p:sp>
        <p:nvSpPr>
          <p:cNvPr id="54" name="TextBox 53"/>
          <p:cNvSpPr txBox="1"/>
          <p:nvPr/>
        </p:nvSpPr>
        <p:spPr>
          <a:xfrm>
            <a:off x="78794" y="3530651"/>
            <a:ext cx="1676677" cy="338554"/>
          </a:xfrm>
          <a:prstGeom prst="rect">
            <a:avLst/>
          </a:prstGeom>
          <a:noFill/>
        </p:spPr>
        <p:txBody>
          <a:bodyPr wrap="none" rtlCol="0">
            <a:spAutoFit/>
          </a:bodyPr>
          <a:lstStyle/>
          <a:p>
            <a:r>
              <a:rPr lang="en-US" sz="1600" b="1" dirty="0"/>
              <a:t>Methylation level</a:t>
            </a:r>
          </a:p>
        </p:txBody>
      </p:sp>
      <mc:AlternateContent xmlns:mc="http://schemas.openxmlformats.org/markup-compatibility/2006" xmlns:a14="http://schemas.microsoft.com/office/drawing/2010/main">
        <mc:Choice Requires="a14">
          <p:sp>
            <p:nvSpPr>
              <p:cNvPr id="55" name="TextBox 54"/>
              <p:cNvSpPr txBox="1"/>
              <p:nvPr/>
            </p:nvSpPr>
            <p:spPr>
              <a:xfrm>
                <a:off x="197435" y="4502399"/>
                <a:ext cx="1207895" cy="338554"/>
              </a:xfrm>
              <a:prstGeom prst="rect">
                <a:avLst/>
              </a:prstGeom>
              <a:noFill/>
            </p:spPr>
            <p:txBody>
              <a:bodyPr wrap="none" rtlCol="0">
                <a:spAutoFit/>
              </a:bodyPr>
              <a:lstStyle/>
              <a:p>
                <a:r>
                  <a:rPr lang="en-US" sz="1600" b="1" dirty="0"/>
                  <a:t>MHL(</a:t>
                </a:r>
                <a14:m>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𝒘</m:t>
                        </m:r>
                      </m:e>
                      <m:sub>
                        <m:r>
                          <a:rPr lang="en-US" sz="1600" b="1" i="1">
                            <a:latin typeface="Cambria Math" panose="02040503050406030204" pitchFamily="18" charset="0"/>
                          </a:rPr>
                          <m:t>𝒊</m:t>
                        </m:r>
                      </m:sub>
                    </m:sSub>
                  </m:oMath>
                </a14:m>
                <a:r>
                  <a:rPr lang="en-US" sz="1600" b="1" dirty="0"/>
                  <a:t> =</a:t>
                </a:r>
                <a14:m>
                  <m:oMath xmlns:m="http://schemas.openxmlformats.org/officeDocument/2006/math">
                    <m:r>
                      <a:rPr lang="en-US" sz="1600" b="1" i="1">
                        <a:latin typeface="Cambria Math" panose="02040503050406030204" pitchFamily="18" charset="0"/>
                      </a:rPr>
                      <m:t>𝒊</m:t>
                    </m:r>
                  </m:oMath>
                </a14:m>
                <a:r>
                  <a:rPr lang="en-US" sz="1600" b="1" dirty="0"/>
                  <a:t> )</a:t>
                </a:r>
              </a:p>
            </p:txBody>
          </p:sp>
        </mc:Choice>
        <mc:Fallback xmlns="">
          <p:sp>
            <p:nvSpPr>
              <p:cNvPr id="55" name="TextBox 54"/>
              <p:cNvSpPr txBox="1">
                <a:spLocks noRot="1" noChangeAspect="1" noMove="1" noResize="1" noEditPoints="1" noAdjustHandles="1" noChangeArrowheads="1" noChangeShapeType="1" noTextEdit="1"/>
              </p:cNvSpPr>
              <p:nvPr/>
            </p:nvSpPr>
            <p:spPr>
              <a:xfrm>
                <a:off x="197435" y="4502399"/>
                <a:ext cx="1207895" cy="338554"/>
              </a:xfrm>
              <a:prstGeom prst="rect">
                <a:avLst/>
              </a:prstGeom>
              <a:blipFill rotWithShape="0">
                <a:blip r:embed="rId3"/>
                <a:stretch>
                  <a:fillRect l="-2513" t="-5455" r="-2010" b="-23636"/>
                </a:stretch>
              </a:blipFill>
            </p:spPr>
            <p:txBody>
              <a:bodyPr/>
              <a:lstStyle/>
              <a:p>
                <a:r>
                  <a:rPr lang="en-US">
                    <a:noFill/>
                  </a:rPr>
                  <a:t> </a:t>
                </a:r>
              </a:p>
            </p:txBody>
          </p:sp>
        </mc:Fallback>
      </mc:AlternateContent>
      <p:sp>
        <p:nvSpPr>
          <p:cNvPr id="56" name="TextBox 55"/>
          <p:cNvSpPr txBox="1"/>
          <p:nvPr/>
        </p:nvSpPr>
        <p:spPr>
          <a:xfrm>
            <a:off x="226545" y="4187151"/>
            <a:ext cx="1149674" cy="338554"/>
          </a:xfrm>
          <a:prstGeom prst="rect">
            <a:avLst/>
          </a:prstGeom>
          <a:noFill/>
        </p:spPr>
        <p:txBody>
          <a:bodyPr wrap="none" rtlCol="0">
            <a:spAutoFit/>
          </a:bodyPr>
          <a:lstStyle/>
          <a:p>
            <a:r>
              <a:rPr lang="en-US" sz="1600" b="1" dirty="0" smtClean="0"/>
              <a:t>Haplotypes</a:t>
            </a:r>
            <a:endParaRPr lang="en-US" sz="1600" b="1" dirty="0"/>
          </a:p>
        </p:txBody>
      </p:sp>
      <p:sp>
        <p:nvSpPr>
          <p:cNvPr id="57" name="TextBox 56"/>
          <p:cNvSpPr txBox="1"/>
          <p:nvPr/>
        </p:nvSpPr>
        <p:spPr>
          <a:xfrm>
            <a:off x="226545" y="180971"/>
            <a:ext cx="8458341" cy="523220"/>
          </a:xfrm>
          <a:prstGeom prst="rect">
            <a:avLst/>
          </a:prstGeom>
          <a:noFill/>
        </p:spPr>
        <p:txBody>
          <a:bodyPr wrap="none" rtlCol="0">
            <a:spAutoFit/>
          </a:bodyPr>
          <a:lstStyle/>
          <a:p>
            <a:r>
              <a:rPr lang="en-US" altLang="zh-CN" sz="2800" dirty="0">
                <a:solidFill>
                  <a:srgbClr val="000000"/>
                </a:solidFill>
                <a:latin typeface="Cambria" panose="02040503050406030204" pitchFamily="18" charset="0"/>
              </a:rPr>
              <a:t>MHL </a:t>
            </a:r>
            <a:r>
              <a:rPr lang="en-US" altLang="zh-CN" sz="2800" dirty="0" smtClean="0">
                <a:solidFill>
                  <a:srgbClr val="000000"/>
                </a:solidFill>
                <a:latin typeface="Cambria" panose="02040503050406030204" pitchFamily="18" charset="0"/>
              </a:rPr>
              <a:t>: New proposed q</a:t>
            </a:r>
            <a:r>
              <a:rPr lang="en-US" sz="2800" dirty="0" smtClean="0">
                <a:solidFill>
                  <a:srgbClr val="000000"/>
                </a:solidFill>
                <a:latin typeface="Cambria" panose="02040503050406030204" pitchFamily="18" charset="0"/>
              </a:rPr>
              <a:t>uantitation of DNA methylation</a:t>
            </a:r>
            <a:endParaRPr lang="en-US" sz="2800" dirty="0">
              <a:solidFill>
                <a:srgbClr val="000000"/>
              </a:solidFill>
              <a:latin typeface="Cambria" panose="02040503050406030204" pitchFamily="18" charset="0"/>
            </a:endParaRPr>
          </a:p>
        </p:txBody>
      </p:sp>
      <p:sp>
        <p:nvSpPr>
          <p:cNvPr id="59" name="TextBox 58"/>
          <p:cNvSpPr txBox="1"/>
          <p:nvPr/>
        </p:nvSpPr>
        <p:spPr>
          <a:xfrm>
            <a:off x="917132" y="6187341"/>
            <a:ext cx="6862713" cy="461665"/>
          </a:xfrm>
          <a:prstGeom prst="rect">
            <a:avLst/>
          </a:prstGeom>
          <a:noFill/>
        </p:spPr>
        <p:txBody>
          <a:bodyPr wrap="none" rtlCol="0">
            <a:spAutoFit/>
          </a:bodyPr>
          <a:lstStyle/>
          <a:p>
            <a:r>
              <a:rPr lang="en-US" sz="2400" b="1" dirty="0" smtClean="0">
                <a:solidFill>
                  <a:srgbClr val="FF0000"/>
                </a:solidFill>
              </a:rPr>
              <a:t>Long continuous</a:t>
            </a:r>
            <a:r>
              <a:rPr lang="en-US" sz="2400" b="1" dirty="0">
                <a:solidFill>
                  <a:srgbClr val="FF0000"/>
                </a:solidFill>
              </a:rPr>
              <a:t> </a:t>
            </a:r>
            <a:r>
              <a:rPr lang="en-US" sz="2400" b="1" dirty="0" smtClean="0">
                <a:solidFill>
                  <a:srgbClr val="FF0000"/>
                </a:solidFill>
              </a:rPr>
              <a:t>methylated DNA</a:t>
            </a:r>
            <a:r>
              <a:rPr lang="zh-CN" altLang="en-US" sz="2400" b="1" dirty="0">
                <a:solidFill>
                  <a:srgbClr val="FF0000"/>
                </a:solidFill>
              </a:rPr>
              <a:t> </a:t>
            </a:r>
            <a:r>
              <a:rPr lang="en-US" altLang="zh-CN" sz="2400" b="1" dirty="0" smtClean="0">
                <a:solidFill>
                  <a:srgbClr val="FF0000"/>
                </a:solidFill>
              </a:rPr>
              <a:t>fragment (LCMDF)</a:t>
            </a:r>
          </a:p>
        </p:txBody>
      </p:sp>
      <p:sp>
        <p:nvSpPr>
          <p:cNvPr id="2" name="Down Arrow 1"/>
          <p:cNvSpPr/>
          <p:nvPr/>
        </p:nvSpPr>
        <p:spPr>
          <a:xfrm>
            <a:off x="3246046" y="5199728"/>
            <a:ext cx="1596100" cy="223747"/>
          </a:xfrm>
          <a:prstGeom prst="down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975429" y="972457"/>
            <a:ext cx="2235200" cy="40204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01382" y="5472565"/>
            <a:ext cx="7555210" cy="461665"/>
          </a:xfrm>
          <a:prstGeom prst="rect">
            <a:avLst/>
          </a:prstGeom>
          <a:noFill/>
        </p:spPr>
        <p:txBody>
          <a:bodyPr wrap="none" rtlCol="0">
            <a:spAutoFit/>
          </a:bodyPr>
          <a:lstStyle/>
          <a:p>
            <a:r>
              <a:rPr lang="en-US" altLang="zh-CN" sz="2400" dirty="0" smtClean="0">
                <a:solidFill>
                  <a:srgbClr val="000000"/>
                </a:solidFill>
                <a:latin typeface="Cambria" panose="02040503050406030204" pitchFamily="18" charset="0"/>
              </a:rPr>
              <a:t>Theoretically, MHL can detect each situation accurately </a:t>
            </a:r>
            <a:endParaRPr lang="en-US" sz="2400" dirty="0">
              <a:solidFill>
                <a:srgbClr val="000000"/>
              </a:solidFill>
              <a:latin typeface="Cambria" panose="02040503050406030204" pitchFamily="18" charset="0"/>
            </a:endParaRPr>
          </a:p>
        </p:txBody>
      </p:sp>
    </p:spTree>
    <p:extLst>
      <p:ext uri="{BB962C8B-B14F-4D97-AF65-F5344CB8AC3E}">
        <p14:creationId xmlns:p14="http://schemas.microsoft.com/office/powerpoint/2010/main" val="57482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2"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14300" y="1244600"/>
            <a:ext cx="4279900" cy="5288091"/>
            <a:chOff x="2978046" y="261985"/>
            <a:chExt cx="5562575" cy="5643515"/>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777"/>
            <a:stretch/>
          </p:blipFill>
          <p:spPr>
            <a:xfrm>
              <a:off x="2978046" y="261985"/>
              <a:ext cx="5562575" cy="5643515"/>
            </a:xfrm>
            <a:prstGeom prst="rect">
              <a:avLst/>
            </a:prstGeom>
          </p:spPr>
        </p:pic>
        <p:grpSp>
          <p:nvGrpSpPr>
            <p:cNvPr id="4" name="Group 3"/>
            <p:cNvGrpSpPr/>
            <p:nvPr/>
          </p:nvGrpSpPr>
          <p:grpSpPr>
            <a:xfrm>
              <a:off x="4237997" y="1439128"/>
              <a:ext cx="4258302" cy="53866"/>
              <a:chOff x="4371475" y="5947654"/>
              <a:chExt cx="4289924" cy="46345"/>
            </a:xfrm>
          </p:grpSpPr>
          <p:sp>
            <p:nvSpPr>
              <p:cNvPr id="5" name="Rectangle 4"/>
              <p:cNvSpPr/>
              <p:nvPr/>
            </p:nvSpPr>
            <p:spPr>
              <a:xfrm>
                <a:off x="4371475" y="5947678"/>
                <a:ext cx="136357"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12595" y="5947678"/>
                <a:ext cx="676150" cy="457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188745" y="5947677"/>
                <a:ext cx="226218" cy="457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14963" y="5947677"/>
                <a:ext cx="52512" cy="4572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641181" y="5947677"/>
                <a:ext cx="121116" cy="457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83432" y="5947677"/>
                <a:ext cx="155112" cy="45695"/>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48388" y="5947677"/>
                <a:ext cx="235900" cy="4572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532063" y="5947677"/>
                <a:ext cx="273550" cy="45719"/>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813900" y="5947677"/>
                <a:ext cx="288918" cy="4571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224106" y="5947677"/>
                <a:ext cx="437293" cy="457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773155" y="5947677"/>
                <a:ext cx="199420" cy="45720"/>
              </a:xfrm>
              <a:prstGeom prst="rec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673025" y="5947677"/>
                <a:ext cx="145413" cy="4572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102818" y="5947677"/>
                <a:ext cx="121288" cy="4572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81634" y="5947666"/>
                <a:ext cx="52512" cy="45720"/>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412567" y="5947666"/>
                <a:ext cx="60558" cy="457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386263" y="5947666"/>
                <a:ext cx="52512" cy="45720"/>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235731" y="5947666"/>
                <a:ext cx="170951" cy="45719"/>
              </a:xfrm>
              <a:prstGeom prst="rect">
                <a:avLst/>
              </a:prstGeom>
              <a:solidFill>
                <a:srgbClr val="00FF00"/>
              </a:solid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547202" y="5947666"/>
                <a:ext cx="78911" cy="45720"/>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147622" y="5947666"/>
                <a:ext cx="45719" cy="45719"/>
              </a:xfrm>
              <a:prstGeom prst="rect">
                <a:avLst/>
              </a:prstGeom>
              <a:solidFill>
                <a:srgbClr val="66FF33"/>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377323" y="5947666"/>
                <a:ext cx="154740" cy="45719"/>
              </a:xfrm>
              <a:prstGeom prst="rect">
                <a:avLst/>
              </a:prstGeom>
              <a:solidFill>
                <a:srgbClr val="FF6699"/>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410013" y="5947654"/>
                <a:ext cx="170951" cy="45719"/>
              </a:xfrm>
              <a:prstGeom prst="rect">
                <a:avLst/>
              </a:prstGeom>
              <a:solidFill>
                <a:srgbClr val="00FFFF"/>
              </a:solid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583150" y="5948267"/>
                <a:ext cx="88560" cy="45732"/>
              </a:xfrm>
              <a:prstGeom prst="rect">
                <a:avLst/>
              </a:prstGeom>
              <a:solidFill>
                <a:srgbClr val="FFCCCC"/>
              </a:solidFill>
              <a:ln>
                <a:solidFill>
                  <a:srgbClr val="FF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110413" y="5947677"/>
                <a:ext cx="121288" cy="4572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805613" y="5947677"/>
                <a:ext cx="330849" cy="4569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9" name="TextBox 28"/>
          <p:cNvSpPr txBox="1"/>
          <p:nvPr/>
        </p:nvSpPr>
        <p:spPr>
          <a:xfrm>
            <a:off x="881682" y="231097"/>
            <a:ext cx="8097217" cy="461665"/>
          </a:xfrm>
          <a:prstGeom prst="rect">
            <a:avLst/>
          </a:prstGeom>
          <a:noFill/>
        </p:spPr>
        <p:txBody>
          <a:bodyPr wrap="square" rtlCol="0">
            <a:spAutoFit/>
          </a:bodyPr>
          <a:lstStyle/>
          <a:p>
            <a:r>
              <a:rPr lang="en-US" sz="2400" dirty="0" smtClean="0">
                <a:solidFill>
                  <a:srgbClr val="000000"/>
                </a:solidFill>
                <a:latin typeface="Cambria" panose="02040503050406030204" pitchFamily="18" charset="0"/>
              </a:rPr>
              <a:t>Genome-wide MHL could represent </a:t>
            </a:r>
            <a:r>
              <a:rPr lang="en-US" sz="2400" dirty="0">
                <a:solidFill>
                  <a:srgbClr val="000000"/>
                </a:solidFill>
                <a:latin typeface="Cambria" panose="02040503050406030204" pitchFamily="18" charset="0"/>
              </a:rPr>
              <a:t>the tissue similarity </a:t>
            </a:r>
            <a:endParaRPr lang="en-US" sz="2400" dirty="0">
              <a:solidFill>
                <a:srgbClr val="000000"/>
              </a:solidFill>
              <a:latin typeface="Cambria" panose="02040503050406030204" pitchFamily="18" charset="0"/>
            </a:endParaRPr>
          </a:p>
        </p:txBody>
      </p:sp>
      <p:sp>
        <p:nvSpPr>
          <p:cNvPr id="30" name="Rectangle 29"/>
          <p:cNvSpPr/>
          <p:nvPr/>
        </p:nvSpPr>
        <p:spPr>
          <a:xfrm>
            <a:off x="4594296" y="2274072"/>
            <a:ext cx="4974214" cy="338554"/>
          </a:xfrm>
          <a:prstGeom prst="rect">
            <a:avLst/>
          </a:prstGeom>
        </p:spPr>
        <p:txBody>
          <a:bodyPr wrap="square">
            <a:spAutoFit/>
          </a:bodyPr>
          <a:lstStyle/>
          <a:p>
            <a:r>
              <a:rPr lang="en-US" sz="1600" dirty="0" smtClean="0">
                <a:solidFill>
                  <a:srgbClr val="000000"/>
                </a:solidFill>
                <a:latin typeface="Microsoft YaHei" panose="020B0503020204020204" pitchFamily="34" charset="-122"/>
                <a:ea typeface="Microsoft YaHei" panose="020B0503020204020204" pitchFamily="34" charset="-122"/>
              </a:rPr>
              <a:t>Tissues from same source cluster together</a:t>
            </a:r>
          </a:p>
        </p:txBody>
      </p:sp>
      <p:sp>
        <p:nvSpPr>
          <p:cNvPr id="32" name="Rectangle 31"/>
          <p:cNvSpPr/>
          <p:nvPr/>
        </p:nvSpPr>
        <p:spPr>
          <a:xfrm>
            <a:off x="1058318" y="2397398"/>
            <a:ext cx="654609" cy="40034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rot="5400000">
            <a:off x="6560703" y="2502234"/>
            <a:ext cx="177800" cy="863600"/>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404011" y="3179135"/>
            <a:ext cx="4658591" cy="369332"/>
          </a:xfrm>
          <a:prstGeom prst="rect">
            <a:avLst/>
          </a:prstGeom>
        </p:spPr>
        <p:txBody>
          <a:bodyPr wrap="square">
            <a:spAutoFit/>
          </a:bodyPr>
          <a:lstStyle/>
          <a:p>
            <a:pPr algn="ctr"/>
            <a:r>
              <a:rPr lang="en-US" dirty="0" smtClean="0">
                <a:solidFill>
                  <a:srgbClr val="000000"/>
                </a:solidFill>
                <a:latin typeface="Cambria" panose="02040503050406030204" pitchFamily="18" charset="0"/>
              </a:rPr>
              <a:t>Tissue mapping</a:t>
            </a:r>
            <a:endParaRPr lang="en-US" dirty="0"/>
          </a:p>
        </p:txBody>
      </p:sp>
      <p:sp>
        <p:nvSpPr>
          <p:cNvPr id="39" name="Rectangle 38"/>
          <p:cNvSpPr/>
          <p:nvPr/>
        </p:nvSpPr>
        <p:spPr>
          <a:xfrm>
            <a:off x="4572000" y="4471366"/>
            <a:ext cx="4572000" cy="646331"/>
          </a:xfrm>
          <a:prstGeom prst="rect">
            <a:avLst/>
          </a:prstGeom>
        </p:spPr>
        <p:txBody>
          <a:bodyPr>
            <a:spAutoFit/>
          </a:bodyPr>
          <a:lstStyle/>
          <a:p>
            <a:pPr algn="ctr"/>
            <a:r>
              <a:rPr lang="en-US" dirty="0">
                <a:solidFill>
                  <a:srgbClr val="000000"/>
                </a:solidFill>
                <a:latin typeface="Cambria" panose="02040503050406030204" pitchFamily="18" charset="0"/>
              </a:rPr>
              <a:t>Cancer tissues and H1 cells have large number high MHL regions</a:t>
            </a:r>
            <a:endParaRPr lang="en-US" dirty="0"/>
          </a:p>
        </p:txBody>
      </p:sp>
      <p:sp>
        <p:nvSpPr>
          <p:cNvPr id="40" name="Rectangle 39"/>
          <p:cNvSpPr/>
          <p:nvPr/>
        </p:nvSpPr>
        <p:spPr>
          <a:xfrm>
            <a:off x="5748708" y="5607899"/>
            <a:ext cx="1949573" cy="369332"/>
          </a:xfrm>
          <a:prstGeom prst="rect">
            <a:avLst/>
          </a:prstGeom>
        </p:spPr>
        <p:txBody>
          <a:bodyPr wrap="none">
            <a:spAutoFit/>
          </a:bodyPr>
          <a:lstStyle/>
          <a:p>
            <a:pPr algn="ctr"/>
            <a:r>
              <a:rPr lang="en-US" dirty="0" smtClean="0">
                <a:solidFill>
                  <a:srgbClr val="000000"/>
                </a:solidFill>
                <a:latin typeface="Cambria" panose="02040503050406030204" pitchFamily="18" charset="0"/>
              </a:rPr>
              <a:t>Cancer </a:t>
            </a:r>
            <a:r>
              <a:rPr lang="en-US" dirty="0">
                <a:solidFill>
                  <a:srgbClr val="000000"/>
                </a:solidFill>
                <a:latin typeface="Cambria" panose="02040503050406030204" pitchFamily="18" charset="0"/>
              </a:rPr>
              <a:t>diagnosis  </a:t>
            </a:r>
            <a:endParaRPr lang="en-US" dirty="0"/>
          </a:p>
        </p:txBody>
      </p:sp>
      <p:sp>
        <p:nvSpPr>
          <p:cNvPr id="41" name="Right Arrow 40"/>
          <p:cNvSpPr/>
          <p:nvPr/>
        </p:nvSpPr>
        <p:spPr>
          <a:xfrm rot="5400000">
            <a:off x="6560703" y="4960736"/>
            <a:ext cx="177800" cy="863600"/>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594296" y="2159000"/>
            <a:ext cx="4384603" cy="40005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40964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1674</TotalTime>
  <Words>974</Words>
  <Application>Microsoft Office PowerPoint</Application>
  <PresentationFormat>On-screen Show (4:3)</PresentationFormat>
  <Paragraphs>241</Paragraphs>
  <Slides>13</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 Unicode MS</vt:lpstr>
      <vt:lpstr>Microsoft YaHei</vt:lpstr>
      <vt:lpstr>宋体</vt:lpstr>
      <vt:lpstr>Arial</vt:lpstr>
      <vt:lpstr>Calibri</vt:lpstr>
      <vt:lpstr>Calibri Light</vt:lpstr>
      <vt:lpstr>Cambria</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Shicheng Guo</dc:creator>
  <cp:lastModifiedBy>Shicheng Guo</cp:lastModifiedBy>
  <cp:revision>72</cp:revision>
  <dcterms:created xsi:type="dcterms:W3CDTF">2015-12-04T00:30:47Z</dcterms:created>
  <dcterms:modified xsi:type="dcterms:W3CDTF">2015-12-07T08:26:46Z</dcterms:modified>
</cp:coreProperties>
</file>