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272" r:id="rId2"/>
    <p:sldId id="256" r:id="rId3"/>
    <p:sldId id="270" r:id="rId4"/>
    <p:sldId id="296" r:id="rId5"/>
    <p:sldId id="271" r:id="rId6"/>
    <p:sldId id="258" r:id="rId7"/>
    <p:sldId id="280" r:id="rId8"/>
    <p:sldId id="259" r:id="rId9"/>
    <p:sldId id="262" r:id="rId10"/>
    <p:sldId id="261" r:id="rId11"/>
    <p:sldId id="279" r:id="rId12"/>
    <p:sldId id="260" r:id="rId13"/>
    <p:sldId id="278" r:id="rId14"/>
    <p:sldId id="266" r:id="rId15"/>
    <p:sldId id="267" r:id="rId16"/>
    <p:sldId id="269" r:id="rId17"/>
    <p:sldId id="274" r:id="rId18"/>
    <p:sldId id="276" r:id="rId19"/>
    <p:sldId id="275" r:id="rId20"/>
    <p:sldId id="273" r:id="rId21"/>
    <p:sldId id="263" r:id="rId22"/>
    <p:sldId id="268" r:id="rId23"/>
    <p:sldId id="282" r:id="rId24"/>
    <p:sldId id="286" r:id="rId25"/>
    <p:sldId id="285" r:id="rId26"/>
    <p:sldId id="288" r:id="rId27"/>
    <p:sldId id="283" r:id="rId28"/>
    <p:sldId id="284" r:id="rId29"/>
    <p:sldId id="291" r:id="rId30"/>
    <p:sldId id="289" r:id="rId31"/>
    <p:sldId id="292" r:id="rId32"/>
    <p:sldId id="294" r:id="rId33"/>
    <p:sldId id="295" r:id="rId34"/>
    <p:sldId id="2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84242" autoAdjust="0"/>
  </p:normalViewPr>
  <p:slideViewPr>
    <p:cSldViewPr snapToGrid="0">
      <p:cViewPr varScale="1">
        <p:scale>
          <a:sx n="119" d="100"/>
          <a:sy n="119" d="100"/>
        </p:scale>
        <p:origin x="1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62648-BD75-41ED-A9BA-BD4B068A567E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FA035-6FEF-4881-87DA-713437D18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8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Hello,</a:t>
            </a:r>
            <a:r>
              <a:rPr lang="en-US" baseline="0" dirty="0" smtClean="0"/>
              <a:t> everyone, today I will introduce the progress of the </a:t>
            </a:r>
            <a:r>
              <a:rPr lang="en-US" baseline="0" dirty="0" err="1" smtClean="0"/>
              <a:t>mond</a:t>
            </a:r>
            <a:r>
              <a:rPr lang="en-US" baseline="0" dirty="0" smtClean="0"/>
              <a:t> project which is shorted for </a:t>
            </a:r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</a:rPr>
              <a:t>M</a:t>
            </a:r>
            <a:r>
              <a:rPr 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ethylation Hapl</a:t>
            </a:r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</a:rPr>
              <a:t>o</a:t>
            </a:r>
            <a:r>
              <a:rPr 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type in </a:t>
            </a:r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</a:rPr>
              <a:t>no</a:t>
            </a:r>
            <a:r>
              <a:rPr 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n-invasive Cancer </a:t>
            </a:r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  <a:r>
              <a:rPr 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iagnosis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9E644-D69D-445A-9100-837DF00C67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39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chr1:2345333-2345410</a:t>
            </a:r>
          </a:p>
          <a:p>
            <a:endParaRPr lang="en-US" dirty="0" smtClean="0"/>
          </a:p>
          <a:p>
            <a:r>
              <a:rPr lang="en-US" dirty="0" smtClean="0"/>
              <a:t>load(file[j])</a:t>
            </a:r>
          </a:p>
          <a:p>
            <a:r>
              <a:rPr lang="en-US" dirty="0" smtClean="0"/>
              <a:t>cancer&lt;-</a:t>
            </a:r>
            <a:r>
              <a:rPr lang="en-US" dirty="0" err="1" smtClean="0"/>
              <a:t>substr</a:t>
            </a:r>
            <a:r>
              <a:rPr lang="en-US" dirty="0" smtClean="0"/>
              <a:t>(file[j],1,4)</a:t>
            </a:r>
          </a:p>
          <a:p>
            <a:r>
              <a:rPr lang="en-US" dirty="0" smtClean="0"/>
              <a:t>data&lt;-</a:t>
            </a:r>
            <a:r>
              <a:rPr lang="en-US" dirty="0" err="1" smtClean="0"/>
              <a:t>RawNARemove</a:t>
            </a:r>
            <a:r>
              <a:rPr lang="en-US" dirty="0" smtClean="0"/>
              <a:t>(data)</a:t>
            </a:r>
          </a:p>
          <a:p>
            <a:r>
              <a:rPr lang="en-US" dirty="0" smtClean="0"/>
              <a:t>data&lt;-</a:t>
            </a:r>
            <a:r>
              <a:rPr lang="en-US" dirty="0" err="1" smtClean="0"/>
              <a:t>impute.knn</a:t>
            </a:r>
            <a:r>
              <a:rPr lang="en-US" dirty="0" smtClean="0"/>
              <a:t>(data)$data</a:t>
            </a:r>
          </a:p>
          <a:p>
            <a:r>
              <a:rPr lang="en-US" dirty="0" smtClean="0"/>
              <a:t>map&lt;-map[map[,4] %in% </a:t>
            </a:r>
            <a:r>
              <a:rPr lang="en-US" dirty="0" err="1" smtClean="0"/>
              <a:t>rownames</a:t>
            </a:r>
            <a:r>
              <a:rPr lang="en-US" dirty="0" smtClean="0"/>
              <a:t>(data),]</a:t>
            </a:r>
          </a:p>
          <a:p>
            <a:r>
              <a:rPr lang="en-US" dirty="0" err="1" smtClean="0"/>
              <a:t>newdata</a:t>
            </a:r>
            <a:r>
              <a:rPr lang="en-US" dirty="0" smtClean="0"/>
              <a:t>&lt;-data[match(map[,4],</a:t>
            </a:r>
            <a:r>
              <a:rPr lang="en-US" dirty="0" err="1" smtClean="0"/>
              <a:t>rownames</a:t>
            </a:r>
            <a:r>
              <a:rPr lang="en-US" dirty="0" smtClean="0"/>
              <a:t>(data)),]</a:t>
            </a:r>
          </a:p>
          <a:p>
            <a:endParaRPr lang="en-US" dirty="0" smtClean="0"/>
          </a:p>
          <a:p>
            <a:r>
              <a:rPr lang="en-US" dirty="0" smtClean="0"/>
              <a:t>cor1&lt;-mean(</a:t>
            </a:r>
            <a:r>
              <a:rPr lang="en-US" dirty="0" err="1" smtClean="0"/>
              <a:t>cor</a:t>
            </a:r>
            <a:r>
              <a:rPr lang="en-US" dirty="0" smtClean="0"/>
              <a:t>(t(</a:t>
            </a:r>
            <a:r>
              <a:rPr lang="en-US" dirty="0" err="1" smtClean="0"/>
              <a:t>newdata</a:t>
            </a:r>
            <a:r>
              <a:rPr lang="en-US" dirty="0" smtClean="0"/>
              <a:t>[</a:t>
            </a:r>
            <a:r>
              <a:rPr lang="en-US" dirty="0" err="1" smtClean="0"/>
              <a:t>rlt</a:t>
            </a:r>
            <a:r>
              <a:rPr lang="en-US" dirty="0" smtClean="0"/>
              <a:t>[j,1]:</a:t>
            </a:r>
            <a:r>
              <a:rPr lang="en-US" dirty="0" err="1" smtClean="0"/>
              <a:t>rlt</a:t>
            </a:r>
            <a:r>
              <a:rPr lang="en-US" dirty="0" smtClean="0"/>
              <a:t>[j,2],</a:t>
            </a:r>
            <a:r>
              <a:rPr lang="en-US" dirty="0" err="1" smtClean="0"/>
              <a:t>seq</a:t>
            </a:r>
            <a:r>
              <a:rPr lang="en-US" dirty="0" smtClean="0"/>
              <a:t>(1,ncol(</a:t>
            </a:r>
            <a:r>
              <a:rPr lang="en-US" dirty="0" err="1" smtClean="0"/>
              <a:t>newdata</a:t>
            </a:r>
            <a:r>
              <a:rPr lang="en-US" dirty="0" smtClean="0"/>
              <a:t>),by=2)]),use="</a:t>
            </a:r>
            <a:r>
              <a:rPr lang="en-US" dirty="0" err="1" smtClean="0"/>
              <a:t>complete.obs</a:t>
            </a:r>
            <a:r>
              <a:rPr lang="en-US" dirty="0" smtClean="0"/>
              <a:t>")) # cancer</a:t>
            </a:r>
          </a:p>
          <a:p>
            <a:r>
              <a:rPr lang="en-US" dirty="0" smtClean="0"/>
              <a:t>cor2&lt;-mean(</a:t>
            </a:r>
            <a:r>
              <a:rPr lang="en-US" dirty="0" err="1" smtClean="0"/>
              <a:t>cor</a:t>
            </a:r>
            <a:r>
              <a:rPr lang="en-US" dirty="0" smtClean="0"/>
              <a:t>(t(</a:t>
            </a:r>
            <a:r>
              <a:rPr lang="en-US" dirty="0" err="1" smtClean="0"/>
              <a:t>newdata</a:t>
            </a:r>
            <a:r>
              <a:rPr lang="en-US" dirty="0" smtClean="0"/>
              <a:t>[</a:t>
            </a:r>
            <a:r>
              <a:rPr lang="en-US" dirty="0" err="1" smtClean="0"/>
              <a:t>rlt</a:t>
            </a:r>
            <a:r>
              <a:rPr lang="en-US" dirty="0" smtClean="0"/>
              <a:t>[j,1]:</a:t>
            </a:r>
            <a:r>
              <a:rPr lang="en-US" dirty="0" err="1" smtClean="0"/>
              <a:t>rlt</a:t>
            </a:r>
            <a:r>
              <a:rPr lang="en-US" dirty="0" smtClean="0"/>
              <a:t>[j,2],</a:t>
            </a:r>
            <a:r>
              <a:rPr lang="en-US" dirty="0" err="1" smtClean="0"/>
              <a:t>seq</a:t>
            </a:r>
            <a:r>
              <a:rPr lang="en-US" dirty="0" smtClean="0"/>
              <a:t>(2,ncol(</a:t>
            </a:r>
            <a:r>
              <a:rPr lang="en-US" dirty="0" err="1" smtClean="0"/>
              <a:t>newdata</a:t>
            </a:r>
            <a:r>
              <a:rPr lang="en-US" dirty="0" smtClean="0"/>
              <a:t>),by=2)]),use="</a:t>
            </a:r>
            <a:r>
              <a:rPr lang="en-US" dirty="0" err="1" smtClean="0"/>
              <a:t>complete.obs</a:t>
            </a:r>
            <a:r>
              <a:rPr lang="en-US" dirty="0" smtClean="0"/>
              <a:t>")) # normal</a:t>
            </a:r>
          </a:p>
          <a:p>
            <a:r>
              <a:rPr lang="en-US" dirty="0" err="1" smtClean="0"/>
              <a:t>tmp</a:t>
            </a:r>
            <a:r>
              <a:rPr lang="en-US" dirty="0" smtClean="0"/>
              <a:t>&lt;-c(cor1,cor2)</a:t>
            </a:r>
          </a:p>
          <a:p>
            <a:r>
              <a:rPr lang="en-US" dirty="0" err="1" smtClean="0"/>
              <a:t>cor</a:t>
            </a:r>
            <a:r>
              <a:rPr lang="en-US" dirty="0" smtClean="0"/>
              <a:t>&lt;-</a:t>
            </a:r>
            <a:r>
              <a:rPr lang="en-US" dirty="0" err="1" smtClean="0"/>
              <a:t>rbind</a:t>
            </a:r>
            <a:r>
              <a:rPr lang="en-US" dirty="0" smtClean="0"/>
              <a:t>(</a:t>
            </a:r>
            <a:r>
              <a:rPr lang="en-US" dirty="0" err="1" smtClean="0"/>
              <a:t>cor,tmp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load("</a:t>
            </a:r>
            <a:r>
              <a:rPr lang="en-US" dirty="0" err="1" smtClean="0"/>
              <a:t>COAD.mh.cor.RData</a:t>
            </a:r>
            <a:r>
              <a:rPr lang="en-US" dirty="0" smtClean="0"/>
              <a:t>")</a:t>
            </a:r>
          </a:p>
          <a:p>
            <a:r>
              <a:rPr lang="en-US" dirty="0" smtClean="0"/>
              <a:t>load("</a:t>
            </a:r>
            <a:r>
              <a:rPr lang="en-US" dirty="0" err="1" smtClean="0"/>
              <a:t>COAD.mh.rlt.RData</a:t>
            </a:r>
            <a:r>
              <a:rPr lang="en-US" dirty="0" smtClean="0"/>
              <a:t>")</a:t>
            </a:r>
          </a:p>
          <a:p>
            <a:endParaRPr lang="en-US" dirty="0" smtClean="0"/>
          </a:p>
          <a:p>
            <a:r>
              <a:rPr lang="en-US" dirty="0" smtClean="0"/>
              <a:t>j&lt;-match("chr1:17445929-17446087",rownames(</a:t>
            </a:r>
            <a:r>
              <a:rPr lang="en-US" dirty="0" err="1" smtClean="0"/>
              <a:t>rlt</a:t>
            </a:r>
            <a:r>
              <a:rPr lang="en-US" dirty="0" smtClean="0"/>
              <a:t>))</a:t>
            </a:r>
          </a:p>
          <a:p>
            <a:endParaRPr lang="en-US" dirty="0" smtClean="0"/>
          </a:p>
          <a:p>
            <a:r>
              <a:rPr lang="en-US" dirty="0" smtClean="0"/>
              <a:t>cor1&lt;-</a:t>
            </a:r>
            <a:r>
              <a:rPr lang="en-US" dirty="0" err="1" smtClean="0"/>
              <a:t>cor</a:t>
            </a:r>
            <a:r>
              <a:rPr lang="en-US" dirty="0" smtClean="0"/>
              <a:t>(t(</a:t>
            </a:r>
            <a:r>
              <a:rPr lang="en-US" dirty="0" err="1" smtClean="0"/>
              <a:t>newdata</a:t>
            </a:r>
            <a:r>
              <a:rPr lang="en-US" dirty="0" smtClean="0"/>
              <a:t>[</a:t>
            </a:r>
            <a:r>
              <a:rPr lang="en-US" dirty="0" err="1" smtClean="0"/>
              <a:t>rlt</a:t>
            </a:r>
            <a:r>
              <a:rPr lang="en-US" dirty="0" smtClean="0"/>
              <a:t>[j,1]:</a:t>
            </a:r>
            <a:r>
              <a:rPr lang="en-US" dirty="0" err="1" smtClean="0"/>
              <a:t>rlt</a:t>
            </a:r>
            <a:r>
              <a:rPr lang="en-US" dirty="0" smtClean="0"/>
              <a:t>[j,2],</a:t>
            </a:r>
            <a:r>
              <a:rPr lang="en-US" dirty="0" err="1" smtClean="0"/>
              <a:t>seq</a:t>
            </a:r>
            <a:r>
              <a:rPr lang="en-US" dirty="0" smtClean="0"/>
              <a:t>(1,ncol(</a:t>
            </a:r>
            <a:r>
              <a:rPr lang="en-US" dirty="0" err="1" smtClean="0"/>
              <a:t>newdata</a:t>
            </a:r>
            <a:r>
              <a:rPr lang="en-US" dirty="0" smtClean="0"/>
              <a:t>),by=2)]),use="</a:t>
            </a:r>
            <a:r>
              <a:rPr lang="en-US" dirty="0" err="1" smtClean="0"/>
              <a:t>complete.obs</a:t>
            </a:r>
            <a:r>
              <a:rPr lang="en-US" dirty="0" smtClean="0"/>
              <a:t>") # cancer</a:t>
            </a:r>
          </a:p>
          <a:p>
            <a:r>
              <a:rPr lang="en-US" dirty="0" smtClean="0"/>
              <a:t>cor2&lt;-</a:t>
            </a:r>
            <a:r>
              <a:rPr lang="en-US" dirty="0" err="1" smtClean="0"/>
              <a:t>cor</a:t>
            </a:r>
            <a:r>
              <a:rPr lang="en-US" dirty="0" smtClean="0"/>
              <a:t>(t(</a:t>
            </a:r>
            <a:r>
              <a:rPr lang="en-US" dirty="0" err="1" smtClean="0"/>
              <a:t>newdata</a:t>
            </a:r>
            <a:r>
              <a:rPr lang="en-US" dirty="0" smtClean="0"/>
              <a:t>[</a:t>
            </a:r>
            <a:r>
              <a:rPr lang="en-US" dirty="0" err="1" smtClean="0"/>
              <a:t>rlt</a:t>
            </a:r>
            <a:r>
              <a:rPr lang="en-US" dirty="0" smtClean="0"/>
              <a:t>[j,1]:</a:t>
            </a:r>
            <a:r>
              <a:rPr lang="en-US" dirty="0" err="1" smtClean="0"/>
              <a:t>rlt</a:t>
            </a:r>
            <a:r>
              <a:rPr lang="en-US" dirty="0" smtClean="0"/>
              <a:t>[j,2],</a:t>
            </a:r>
            <a:r>
              <a:rPr lang="en-US" dirty="0" err="1" smtClean="0"/>
              <a:t>seq</a:t>
            </a:r>
            <a:r>
              <a:rPr lang="en-US" dirty="0" smtClean="0"/>
              <a:t>(2,ncol(</a:t>
            </a:r>
            <a:r>
              <a:rPr lang="en-US" dirty="0" err="1" smtClean="0"/>
              <a:t>newdata</a:t>
            </a:r>
            <a:r>
              <a:rPr lang="en-US" dirty="0" smtClean="0"/>
              <a:t>),by=2)]),use="</a:t>
            </a:r>
            <a:r>
              <a:rPr lang="en-US" dirty="0" err="1" smtClean="0"/>
              <a:t>complete.obs</a:t>
            </a:r>
            <a:r>
              <a:rPr lang="en-US" dirty="0" smtClean="0"/>
              <a:t>") # normal</a:t>
            </a:r>
          </a:p>
          <a:p>
            <a:endParaRPr lang="en-US" dirty="0" smtClean="0"/>
          </a:p>
          <a:p>
            <a:r>
              <a:rPr lang="en-US" dirty="0" smtClean="0"/>
              <a:t>M1&lt;-rltt$cor1</a:t>
            </a:r>
          </a:p>
          <a:p>
            <a:r>
              <a:rPr lang="en-US" dirty="0" smtClean="0"/>
              <a:t>M2&lt;-rltt$cor2</a:t>
            </a:r>
          </a:p>
          <a:p>
            <a:r>
              <a:rPr lang="en-US" dirty="0" smtClean="0"/>
              <a:t>M1[</a:t>
            </a:r>
            <a:r>
              <a:rPr lang="en-US" dirty="0" err="1" smtClean="0"/>
              <a:t>lower.tri</a:t>
            </a:r>
            <a:r>
              <a:rPr lang="en-US" dirty="0" smtClean="0"/>
              <a:t>(M1)] &lt;- NA</a:t>
            </a:r>
          </a:p>
          <a:p>
            <a:r>
              <a:rPr lang="en-US" dirty="0" smtClean="0"/>
              <a:t>M2[</a:t>
            </a:r>
            <a:r>
              <a:rPr lang="en-US" dirty="0" err="1" smtClean="0"/>
              <a:t>lower.tri</a:t>
            </a:r>
            <a:r>
              <a:rPr lang="en-US" dirty="0" smtClean="0"/>
              <a:t>(M2)] &lt;- NA</a:t>
            </a:r>
          </a:p>
          <a:p>
            <a:r>
              <a:rPr lang="en-US" dirty="0" smtClean="0"/>
              <a:t>col=</a:t>
            </a:r>
            <a:r>
              <a:rPr lang="en-US" dirty="0" err="1" smtClean="0"/>
              <a:t>colorRampPalette</a:t>
            </a:r>
            <a:r>
              <a:rPr lang="en-US" dirty="0" smtClean="0"/>
              <a:t>(c("white", "red"))(20) </a:t>
            </a:r>
          </a:p>
          <a:p>
            <a:r>
              <a:rPr lang="en-US" dirty="0" smtClean="0"/>
              <a:t>pdf("figure.pdf")</a:t>
            </a:r>
          </a:p>
          <a:p>
            <a:r>
              <a:rPr lang="en-US" dirty="0" smtClean="0"/>
              <a:t>image(M1,col =</a:t>
            </a:r>
            <a:r>
              <a:rPr lang="en-US" dirty="0" err="1" smtClean="0"/>
              <a:t>col,frame</a:t>
            </a:r>
            <a:r>
              <a:rPr lang="en-US" dirty="0" smtClean="0"/>
              <a:t>=</a:t>
            </a:r>
            <a:r>
              <a:rPr lang="en-US" dirty="0" err="1" smtClean="0"/>
              <a:t>F,xaxt</a:t>
            </a:r>
            <a:r>
              <a:rPr lang="en-US" dirty="0" smtClean="0"/>
              <a:t>="n",</a:t>
            </a:r>
            <a:r>
              <a:rPr lang="en-US" dirty="0" err="1" smtClean="0"/>
              <a:t>yaxt</a:t>
            </a:r>
            <a:r>
              <a:rPr lang="en-US" dirty="0" smtClean="0"/>
              <a:t>="n")</a:t>
            </a:r>
          </a:p>
          <a:p>
            <a:r>
              <a:rPr lang="en-US" dirty="0" smtClean="0"/>
              <a:t>image(M2,col =</a:t>
            </a:r>
            <a:r>
              <a:rPr lang="en-US" dirty="0" err="1" smtClean="0"/>
              <a:t>col,frame</a:t>
            </a:r>
            <a:r>
              <a:rPr lang="en-US" dirty="0" smtClean="0"/>
              <a:t>=</a:t>
            </a:r>
            <a:r>
              <a:rPr lang="en-US" dirty="0" err="1" smtClean="0"/>
              <a:t>F,xaxt</a:t>
            </a:r>
            <a:r>
              <a:rPr lang="en-US" dirty="0" smtClean="0"/>
              <a:t>="n",</a:t>
            </a:r>
            <a:r>
              <a:rPr lang="en-US" dirty="0" err="1" smtClean="0"/>
              <a:t>yaxt</a:t>
            </a:r>
            <a:r>
              <a:rPr lang="en-US" dirty="0" smtClean="0"/>
              <a:t>="n")</a:t>
            </a:r>
          </a:p>
          <a:p>
            <a:r>
              <a:rPr lang="en-US" dirty="0" err="1" smtClean="0"/>
              <a:t>dev.off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library("</a:t>
            </a:r>
            <a:r>
              <a:rPr lang="en-US" dirty="0" err="1" smtClean="0"/>
              <a:t>grDevices</a:t>
            </a:r>
            <a:r>
              <a:rPr lang="en-US" dirty="0" smtClean="0"/>
              <a:t>")</a:t>
            </a:r>
          </a:p>
          <a:p>
            <a:r>
              <a:rPr lang="en-US" dirty="0" smtClean="0"/>
              <a:t>plot(1:20,pch=20,col=col)</a:t>
            </a:r>
          </a:p>
          <a:p>
            <a:r>
              <a:rPr lang="en-US" dirty="0" smtClean="0"/>
              <a:t>col=</a:t>
            </a:r>
            <a:r>
              <a:rPr lang="en-US" dirty="0" err="1" smtClean="0"/>
              <a:t>colorRampPalette</a:t>
            </a:r>
            <a:r>
              <a:rPr lang="en-US" dirty="0" smtClean="0"/>
              <a:t>(c("white", "red"))(20) </a:t>
            </a:r>
          </a:p>
          <a:p>
            <a:r>
              <a:rPr lang="en-US" dirty="0" smtClean="0"/>
              <a:t>M &lt;- matrix(</a:t>
            </a:r>
            <a:r>
              <a:rPr lang="en-US" dirty="0" err="1" smtClean="0"/>
              <a:t>runif</a:t>
            </a:r>
            <a:r>
              <a:rPr lang="en-US" dirty="0" smtClean="0"/>
              <a:t>(100),10,10)</a:t>
            </a:r>
          </a:p>
          <a:p>
            <a:r>
              <a:rPr lang="en-US" dirty="0" smtClean="0"/>
              <a:t>M[</a:t>
            </a:r>
            <a:r>
              <a:rPr lang="en-US" dirty="0" err="1" smtClean="0"/>
              <a:t>lower.tri</a:t>
            </a:r>
            <a:r>
              <a:rPr lang="en-US" dirty="0" smtClean="0"/>
              <a:t>(M)] &lt;- NA</a:t>
            </a:r>
          </a:p>
          <a:p>
            <a:r>
              <a:rPr lang="en-US" dirty="0" smtClean="0"/>
              <a:t>image(</a:t>
            </a:r>
            <a:r>
              <a:rPr lang="en-US" dirty="0" err="1" smtClean="0"/>
              <a:t>M,col</a:t>
            </a:r>
            <a:r>
              <a:rPr lang="en-US" dirty="0" smtClean="0"/>
              <a:t> = </a:t>
            </a:r>
            <a:r>
              <a:rPr lang="en-US" dirty="0" err="1" smtClean="0"/>
              <a:t>col,frame</a:t>
            </a:r>
            <a:r>
              <a:rPr lang="en-US" dirty="0" smtClean="0"/>
              <a:t>=</a:t>
            </a:r>
            <a:r>
              <a:rPr lang="en-US" dirty="0" err="1" smtClean="0"/>
              <a:t>F,xaxt</a:t>
            </a:r>
            <a:r>
              <a:rPr lang="en-US" dirty="0" smtClean="0"/>
              <a:t>="n",</a:t>
            </a:r>
            <a:r>
              <a:rPr lang="en-US" dirty="0" err="1" smtClean="0"/>
              <a:t>yaxt</a:t>
            </a:r>
            <a:r>
              <a:rPr lang="en-US" dirty="0" smtClean="0"/>
              <a:t>="n")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FA035-6FEF-4881-87DA-713437D18F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94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FA035-6FEF-4881-87DA-713437D18F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10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9E644-D69D-445A-9100-837DF00C67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36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this analysis, 15 pairs of solid tissue and matching plasma samples were collected. The regions with higher MHL in solid tissues than plasma were defined as tissue-dominant MHL (T-MHL), and regions with higher MHL in plasma than in solid tissues were defined as plasma-dominant MHL (P-MHL). We assume that cell-free DNA typically come from apoptotic cells, and are in small fragments (Chan et al. 2004), while whole blood DNA typically have larger sizes (at least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kilobases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even after DNA extraction. Therefore, we hypothesize that P-MHL is longer than T-MHL. The results showed that the length of P-MHL are significantly longer than T-MHL in all the sample sets.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9E644-D69D-445A-9100-837DF00C67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33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A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MHL is the unbiased estimate of methylation for a genome region and MHL ranges from 0 to1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9E644-D69D-445A-9100-837DF00C67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86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VMR: Nature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 smtClean="0"/>
              <a:t>485</a:t>
            </a:r>
            <a:r>
              <a:rPr lang="en-US" b="0" dirty="0" smtClean="0">
                <a:effectLst/>
              </a:rPr>
              <a:t>,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 smtClean="0"/>
              <a:t>376–380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FA035-6FEF-4881-87DA-713437D18F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84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FA035-6FEF-4881-87DA-713437D18F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7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Significance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Overlap: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intersections of more than two groups, we performed simulations to determine the empirical P-value. For each list, we randomly selected x number of null regions from the background set (x = observed size), and we determined the overlap size expected by chance from 10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repetitions. The empirical P-value is calculated as the number of times the actual observed overlap is smaller than the null overlap divided by the total number of simulations.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FA035-6FEF-4881-87DA-713437D18F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43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82347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FA035-6FEF-4881-87DA-713437D18F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97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x&lt;-y&lt;-c()</a:t>
            </a:r>
          </a:p>
          <a:p>
            <a:r>
              <a:rPr lang="en-US" dirty="0" smtClean="0"/>
              <a:t>z1&lt;-z2&lt;-z3&lt;-z4&lt;-z5&lt;-c()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mhl</a:t>
            </a:r>
            <a:r>
              <a:rPr lang="en-US" dirty="0" smtClean="0"/>
              <a:t> in </a:t>
            </a:r>
            <a:r>
              <a:rPr lang="en-US" dirty="0" err="1" smtClean="0"/>
              <a:t>seq</a:t>
            </a:r>
            <a:r>
              <a:rPr lang="en-US" dirty="0" smtClean="0"/>
              <a:t>(0,0.3,by=0.01)){</a:t>
            </a:r>
          </a:p>
          <a:p>
            <a:r>
              <a:rPr lang="en-US" dirty="0" smtClean="0"/>
              <a:t>  for(ratio in </a:t>
            </a:r>
            <a:r>
              <a:rPr lang="en-US" dirty="0" err="1" smtClean="0"/>
              <a:t>seq</a:t>
            </a:r>
            <a:r>
              <a:rPr lang="en-US" dirty="0" smtClean="0"/>
              <a:t>(0,0.2,by=0.01)){</a:t>
            </a:r>
          </a:p>
          <a:p>
            <a:r>
              <a:rPr lang="en-US" dirty="0" smtClean="0"/>
              <a:t># assess the prediction performance to cancer </a:t>
            </a:r>
            <a:r>
              <a:rPr lang="en-US" dirty="0" err="1" smtClean="0"/>
              <a:t>orign</a:t>
            </a:r>
            <a:endParaRPr lang="en-US" dirty="0" smtClean="0"/>
          </a:p>
          <a:p>
            <a:r>
              <a:rPr lang="en-US" dirty="0" err="1" smtClean="0"/>
              <a:t>data.prediction.lung</a:t>
            </a:r>
            <a:r>
              <a:rPr lang="en-US" dirty="0" smtClean="0"/>
              <a:t>&lt;-file1[match(</a:t>
            </a:r>
            <a:r>
              <a:rPr lang="en-US" dirty="0" err="1" smtClean="0"/>
              <a:t>cor.lung,rownames</a:t>
            </a:r>
            <a:r>
              <a:rPr lang="en-US" dirty="0" smtClean="0"/>
              <a:t>(file1)),c(</a:t>
            </a:r>
            <a:r>
              <a:rPr lang="en-US" dirty="0" err="1" smtClean="0"/>
              <a:t>grep</a:t>
            </a:r>
            <a:r>
              <a:rPr lang="en-US" dirty="0" smtClean="0"/>
              <a:t>("7-P",colnames(file1)))]</a:t>
            </a:r>
          </a:p>
          <a:p>
            <a:r>
              <a:rPr lang="en-US" dirty="0" err="1" smtClean="0"/>
              <a:t>data.prediction.colon</a:t>
            </a:r>
            <a:r>
              <a:rPr lang="en-US" dirty="0" smtClean="0"/>
              <a:t>&lt;-file1[match(</a:t>
            </a:r>
            <a:r>
              <a:rPr lang="en-US" dirty="0" err="1" smtClean="0"/>
              <a:t>cor.colon,rownames</a:t>
            </a:r>
            <a:r>
              <a:rPr lang="en-US" dirty="0" smtClean="0"/>
              <a:t>(file1)),c(</a:t>
            </a:r>
            <a:r>
              <a:rPr lang="en-US" dirty="0" err="1" smtClean="0"/>
              <a:t>grep</a:t>
            </a:r>
            <a:r>
              <a:rPr lang="en-US" dirty="0" smtClean="0"/>
              <a:t>("6-P",colnames(file1)))]</a:t>
            </a:r>
          </a:p>
          <a:p>
            <a:r>
              <a:rPr lang="en-US" dirty="0" err="1" smtClean="0"/>
              <a:t>data.prediction.pancrease</a:t>
            </a:r>
            <a:r>
              <a:rPr lang="en-US" dirty="0" smtClean="0"/>
              <a:t>&lt;-file1[match(</a:t>
            </a:r>
            <a:r>
              <a:rPr lang="en-US" dirty="0" err="1" smtClean="0"/>
              <a:t>cor.pancrease,rownames</a:t>
            </a:r>
            <a:r>
              <a:rPr lang="en-US" dirty="0" smtClean="0"/>
              <a:t>(file1)),c(</a:t>
            </a:r>
            <a:r>
              <a:rPr lang="en-US" dirty="0" err="1" smtClean="0"/>
              <a:t>grep</a:t>
            </a:r>
            <a:r>
              <a:rPr lang="en-US" dirty="0" smtClean="0"/>
              <a:t>("PC-P",</a:t>
            </a:r>
            <a:r>
              <a:rPr lang="en-US" dirty="0" err="1" smtClean="0"/>
              <a:t>colnames</a:t>
            </a:r>
            <a:r>
              <a:rPr lang="en-US" dirty="0" smtClean="0"/>
              <a:t>(file1)))]</a:t>
            </a:r>
          </a:p>
          <a:p>
            <a:r>
              <a:rPr lang="en-US" dirty="0" smtClean="0"/>
              <a:t>x1&lt;-apply(data.prediction.lung,2,function(x) sum(x&gt;</a:t>
            </a:r>
            <a:r>
              <a:rPr lang="en-US" dirty="0" err="1" smtClean="0"/>
              <a:t>mhl</a:t>
            </a:r>
            <a:r>
              <a:rPr lang="en-US" dirty="0" smtClean="0"/>
              <a:t>)/length(x))</a:t>
            </a:r>
          </a:p>
          <a:p>
            <a:r>
              <a:rPr lang="en-US" dirty="0" smtClean="0"/>
              <a:t>x2&lt;-apply(data.prediction.colon,2,function(x) sum(x&gt;</a:t>
            </a:r>
            <a:r>
              <a:rPr lang="en-US" dirty="0" err="1" smtClean="0"/>
              <a:t>mhl</a:t>
            </a:r>
            <a:r>
              <a:rPr lang="en-US" dirty="0" smtClean="0"/>
              <a:t>)/length(x))</a:t>
            </a:r>
          </a:p>
          <a:p>
            <a:r>
              <a:rPr lang="en-US" dirty="0" smtClean="0"/>
              <a:t>x3&lt;-apply(data.prediction.pancrease,2,function(x) sum(x&gt;</a:t>
            </a:r>
            <a:r>
              <a:rPr lang="en-US" dirty="0" err="1" smtClean="0"/>
              <a:t>mhl</a:t>
            </a:r>
            <a:r>
              <a:rPr lang="en-US" dirty="0" smtClean="0"/>
              <a:t>)/length(x))</a:t>
            </a:r>
          </a:p>
          <a:p>
            <a:endParaRPr lang="en-US" dirty="0" smtClean="0"/>
          </a:p>
          <a:p>
            <a:r>
              <a:rPr lang="en-US" dirty="0" smtClean="0"/>
              <a:t># assess the prediction performance with Normal plasma as control</a:t>
            </a:r>
          </a:p>
          <a:p>
            <a:r>
              <a:rPr lang="en-US" dirty="0" err="1" smtClean="0"/>
              <a:t>data.prediction.lung</a:t>
            </a:r>
            <a:r>
              <a:rPr lang="en-US" dirty="0" smtClean="0"/>
              <a:t>&lt;-file1[match(</a:t>
            </a:r>
            <a:r>
              <a:rPr lang="en-US" dirty="0" err="1" smtClean="0"/>
              <a:t>cor.lung,rownames</a:t>
            </a:r>
            <a:r>
              <a:rPr lang="en-US" dirty="0" smtClean="0"/>
              <a:t>(file1)),</a:t>
            </a:r>
            <a:r>
              <a:rPr lang="en-US" dirty="0" err="1" smtClean="0"/>
              <a:t>grep</a:t>
            </a:r>
            <a:r>
              <a:rPr lang="en-US" dirty="0" smtClean="0"/>
              <a:t>("NC-P",</a:t>
            </a:r>
            <a:r>
              <a:rPr lang="en-US" dirty="0" err="1" smtClean="0"/>
              <a:t>colnames</a:t>
            </a:r>
            <a:r>
              <a:rPr lang="en-US" dirty="0" smtClean="0"/>
              <a:t>(file1))]</a:t>
            </a:r>
          </a:p>
          <a:p>
            <a:r>
              <a:rPr lang="en-US" dirty="0" err="1" smtClean="0"/>
              <a:t>data.prediction.colon</a:t>
            </a:r>
            <a:r>
              <a:rPr lang="en-US" dirty="0" smtClean="0"/>
              <a:t>&lt;-file1[match(</a:t>
            </a:r>
            <a:r>
              <a:rPr lang="en-US" dirty="0" err="1" smtClean="0"/>
              <a:t>cor.colon,rownames</a:t>
            </a:r>
            <a:r>
              <a:rPr lang="en-US" dirty="0" smtClean="0"/>
              <a:t>(file1)),</a:t>
            </a:r>
            <a:r>
              <a:rPr lang="en-US" dirty="0" err="1" smtClean="0"/>
              <a:t>grep</a:t>
            </a:r>
            <a:r>
              <a:rPr lang="en-US" dirty="0" smtClean="0"/>
              <a:t>("NC-P",</a:t>
            </a:r>
            <a:r>
              <a:rPr lang="en-US" dirty="0" err="1" smtClean="0"/>
              <a:t>colnames</a:t>
            </a:r>
            <a:r>
              <a:rPr lang="en-US" dirty="0" smtClean="0"/>
              <a:t>(file1))]</a:t>
            </a:r>
          </a:p>
          <a:p>
            <a:r>
              <a:rPr lang="en-US" dirty="0" err="1" smtClean="0"/>
              <a:t>data.prediction.pancrease</a:t>
            </a:r>
            <a:r>
              <a:rPr lang="en-US" dirty="0" smtClean="0"/>
              <a:t>&lt;-file1[match(</a:t>
            </a:r>
            <a:r>
              <a:rPr lang="en-US" dirty="0" err="1" smtClean="0"/>
              <a:t>cor.pancrease,rownames</a:t>
            </a:r>
            <a:r>
              <a:rPr lang="en-US" dirty="0" smtClean="0"/>
              <a:t>(file1)),</a:t>
            </a:r>
            <a:r>
              <a:rPr lang="en-US" dirty="0" err="1" smtClean="0"/>
              <a:t>grep</a:t>
            </a:r>
            <a:r>
              <a:rPr lang="en-US" dirty="0" smtClean="0"/>
              <a:t>("NC-P",</a:t>
            </a:r>
            <a:r>
              <a:rPr lang="en-US" dirty="0" err="1" smtClean="0"/>
              <a:t>colnames</a:t>
            </a:r>
            <a:r>
              <a:rPr lang="en-US" dirty="0" smtClean="0"/>
              <a:t>(file1))]</a:t>
            </a:r>
          </a:p>
          <a:p>
            <a:r>
              <a:rPr lang="en-US" dirty="0" smtClean="0"/>
              <a:t># calculate marker </a:t>
            </a:r>
            <a:r>
              <a:rPr lang="en-US" dirty="0" err="1" smtClean="0"/>
              <a:t>postive</a:t>
            </a:r>
            <a:r>
              <a:rPr lang="en-US" dirty="0" smtClean="0"/>
              <a:t> incidence</a:t>
            </a:r>
          </a:p>
          <a:p>
            <a:r>
              <a:rPr lang="en-US" dirty="0" smtClean="0"/>
              <a:t>y1&lt;-apply(data.prediction.lung,2,function(x) sum(x&gt;</a:t>
            </a:r>
            <a:r>
              <a:rPr lang="en-US" dirty="0" err="1" smtClean="0"/>
              <a:t>mhl</a:t>
            </a:r>
            <a:r>
              <a:rPr lang="en-US" dirty="0" smtClean="0"/>
              <a:t>)/length(x))</a:t>
            </a:r>
          </a:p>
          <a:p>
            <a:r>
              <a:rPr lang="en-US" dirty="0" smtClean="0"/>
              <a:t>y2&lt;-apply(data.prediction.colon,2,function(x) sum(x&gt;</a:t>
            </a:r>
            <a:r>
              <a:rPr lang="en-US" dirty="0" err="1" smtClean="0"/>
              <a:t>mhl</a:t>
            </a:r>
            <a:r>
              <a:rPr lang="en-US" dirty="0" smtClean="0"/>
              <a:t>)/length(x))</a:t>
            </a:r>
          </a:p>
          <a:p>
            <a:r>
              <a:rPr lang="en-US" dirty="0" smtClean="0"/>
              <a:t>y3&lt;-apply(data.prediction.pancrease,2,function(x) sum(x&gt;</a:t>
            </a:r>
            <a:r>
              <a:rPr lang="en-US" dirty="0" err="1" smtClean="0"/>
              <a:t>mhl</a:t>
            </a:r>
            <a:r>
              <a:rPr lang="en-US" dirty="0" smtClean="0"/>
              <a:t>)/length(x))</a:t>
            </a:r>
          </a:p>
          <a:p>
            <a:endParaRPr lang="en-US" dirty="0" smtClean="0"/>
          </a:p>
          <a:p>
            <a:r>
              <a:rPr lang="en-US" dirty="0" smtClean="0"/>
              <a:t>x&lt;-c(</a:t>
            </a:r>
            <a:r>
              <a:rPr lang="en-US" dirty="0" err="1" smtClean="0"/>
              <a:t>x,mhl</a:t>
            </a:r>
            <a:r>
              <a:rPr lang="en-US" dirty="0" smtClean="0"/>
              <a:t>)</a:t>
            </a:r>
          </a:p>
          <a:p>
            <a:r>
              <a:rPr lang="en-US" dirty="0" smtClean="0"/>
              <a:t>y&lt;-c(</a:t>
            </a:r>
            <a:r>
              <a:rPr lang="en-US" dirty="0" err="1" smtClean="0"/>
              <a:t>y,ratio</a:t>
            </a:r>
            <a:r>
              <a:rPr lang="en-US" dirty="0" smtClean="0"/>
              <a:t>)</a:t>
            </a:r>
          </a:p>
          <a:p>
            <a:r>
              <a:rPr lang="en-US" dirty="0" smtClean="0"/>
              <a:t>z1&lt;-c(z1,sum(x1&gt;ratio)/length(x1))</a:t>
            </a:r>
          </a:p>
          <a:p>
            <a:r>
              <a:rPr lang="en-US" dirty="0" smtClean="0"/>
              <a:t>z2&lt;-c(z2,sum(x2&gt;ratio)/length(x2))</a:t>
            </a:r>
          </a:p>
          <a:p>
            <a:r>
              <a:rPr lang="en-US" dirty="0" smtClean="0"/>
              <a:t>z3&lt;-c(z3,sum(x3&gt;ratio)/length(x3))</a:t>
            </a:r>
          </a:p>
          <a:p>
            <a:r>
              <a:rPr lang="en-US" dirty="0" smtClean="0"/>
              <a:t>z4&lt;-c(z4,(sum(y1&gt;ratio)+sum(y2&gt;ratio)+sum(y3&gt;ratio))/(3*length(y1)))</a:t>
            </a:r>
          </a:p>
          <a:p>
            <a:r>
              <a:rPr lang="en-US" dirty="0" smtClean="0"/>
              <a:t>z5&lt;-c(z5,z1+z2+z3-z4)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rlt1&lt;-</a:t>
            </a:r>
            <a:r>
              <a:rPr lang="en-US" dirty="0" err="1" smtClean="0"/>
              <a:t>data.frame</a:t>
            </a:r>
            <a:r>
              <a:rPr lang="en-US" dirty="0" smtClean="0"/>
              <a:t>(x,y,z1,z2,z3,z4,z5)</a:t>
            </a:r>
          </a:p>
          <a:p>
            <a:endParaRPr lang="en-US" dirty="0" smtClean="0"/>
          </a:p>
          <a:p>
            <a:r>
              <a:rPr lang="en-US" dirty="0" err="1" smtClean="0"/>
              <a:t>write.table</a:t>
            </a:r>
            <a:r>
              <a:rPr lang="en-US" dirty="0" smtClean="0"/>
              <a:t>(rlt1,file="</a:t>
            </a:r>
            <a:r>
              <a:rPr lang="en-US" dirty="0" err="1" smtClean="0"/>
              <a:t>gsi.prediction.paramter.txt",quote</a:t>
            </a:r>
            <a:r>
              <a:rPr lang="en-US" dirty="0" smtClean="0"/>
              <a:t>=</a:t>
            </a:r>
            <a:r>
              <a:rPr lang="en-US" dirty="0" err="1" smtClean="0"/>
              <a:t>F,sep</a:t>
            </a:r>
            <a:r>
              <a:rPr lang="en-US" dirty="0" smtClean="0"/>
              <a:t>="\t")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FA035-6FEF-4881-87DA-713437D18F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63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FA035-6FEF-4881-87DA-713437D18F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610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x&lt;-y&lt;-c()</a:t>
            </a:r>
          </a:p>
          <a:p>
            <a:r>
              <a:rPr lang="en-US" dirty="0" smtClean="0"/>
              <a:t>z1&lt;-z2&lt;-z3&lt;-z4&lt;-z5&lt;-c()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mhl</a:t>
            </a:r>
            <a:r>
              <a:rPr lang="en-US" dirty="0" smtClean="0"/>
              <a:t> in </a:t>
            </a:r>
            <a:r>
              <a:rPr lang="en-US" dirty="0" err="1" smtClean="0"/>
              <a:t>seq</a:t>
            </a:r>
            <a:r>
              <a:rPr lang="en-US" dirty="0" smtClean="0"/>
              <a:t>(0,0.3,by=0.01)){</a:t>
            </a:r>
          </a:p>
          <a:p>
            <a:r>
              <a:rPr lang="en-US" dirty="0" smtClean="0"/>
              <a:t>  for(ratio in </a:t>
            </a:r>
            <a:r>
              <a:rPr lang="en-US" dirty="0" err="1" smtClean="0"/>
              <a:t>seq</a:t>
            </a:r>
            <a:r>
              <a:rPr lang="en-US" dirty="0" smtClean="0"/>
              <a:t>(0,0.2,by=0.01)){</a:t>
            </a:r>
          </a:p>
          <a:p>
            <a:r>
              <a:rPr lang="en-US" dirty="0" smtClean="0"/>
              <a:t># assess the prediction performance to cancer </a:t>
            </a:r>
            <a:r>
              <a:rPr lang="en-US" dirty="0" err="1" smtClean="0"/>
              <a:t>orign</a:t>
            </a:r>
            <a:endParaRPr lang="en-US" dirty="0" smtClean="0"/>
          </a:p>
          <a:p>
            <a:r>
              <a:rPr lang="en-US" dirty="0" err="1" smtClean="0"/>
              <a:t>data.prediction.lung</a:t>
            </a:r>
            <a:r>
              <a:rPr lang="en-US" dirty="0" smtClean="0"/>
              <a:t>&lt;-file1[match(</a:t>
            </a:r>
            <a:r>
              <a:rPr lang="en-US" dirty="0" err="1" smtClean="0"/>
              <a:t>cor.lung,rownames</a:t>
            </a:r>
            <a:r>
              <a:rPr lang="en-US" dirty="0" smtClean="0"/>
              <a:t>(file1)),c(</a:t>
            </a:r>
            <a:r>
              <a:rPr lang="en-US" dirty="0" err="1" smtClean="0"/>
              <a:t>grep</a:t>
            </a:r>
            <a:r>
              <a:rPr lang="en-US" dirty="0" smtClean="0"/>
              <a:t>("7-P",colnames(file1)))]</a:t>
            </a:r>
          </a:p>
          <a:p>
            <a:r>
              <a:rPr lang="en-US" dirty="0" err="1" smtClean="0"/>
              <a:t>data.prediction.colon</a:t>
            </a:r>
            <a:r>
              <a:rPr lang="en-US" dirty="0" smtClean="0"/>
              <a:t>&lt;-file1[match(</a:t>
            </a:r>
            <a:r>
              <a:rPr lang="en-US" dirty="0" err="1" smtClean="0"/>
              <a:t>cor.colon,rownames</a:t>
            </a:r>
            <a:r>
              <a:rPr lang="en-US" dirty="0" smtClean="0"/>
              <a:t>(file1)),c(</a:t>
            </a:r>
            <a:r>
              <a:rPr lang="en-US" dirty="0" err="1" smtClean="0"/>
              <a:t>grep</a:t>
            </a:r>
            <a:r>
              <a:rPr lang="en-US" dirty="0" smtClean="0"/>
              <a:t>("6-P",colnames(file1)))]</a:t>
            </a:r>
          </a:p>
          <a:p>
            <a:r>
              <a:rPr lang="en-US" dirty="0" err="1" smtClean="0"/>
              <a:t>data.prediction.pancrease</a:t>
            </a:r>
            <a:r>
              <a:rPr lang="en-US" dirty="0" smtClean="0"/>
              <a:t>&lt;-file1[match(</a:t>
            </a:r>
            <a:r>
              <a:rPr lang="en-US" dirty="0" err="1" smtClean="0"/>
              <a:t>cor.pancrease,rownames</a:t>
            </a:r>
            <a:r>
              <a:rPr lang="en-US" dirty="0" smtClean="0"/>
              <a:t>(file1)),c(</a:t>
            </a:r>
            <a:r>
              <a:rPr lang="en-US" dirty="0" err="1" smtClean="0"/>
              <a:t>grep</a:t>
            </a:r>
            <a:r>
              <a:rPr lang="en-US" dirty="0" smtClean="0"/>
              <a:t>("PC-P",</a:t>
            </a:r>
            <a:r>
              <a:rPr lang="en-US" dirty="0" err="1" smtClean="0"/>
              <a:t>colnames</a:t>
            </a:r>
            <a:r>
              <a:rPr lang="en-US" dirty="0" smtClean="0"/>
              <a:t>(file1)))]</a:t>
            </a:r>
          </a:p>
          <a:p>
            <a:r>
              <a:rPr lang="en-US" dirty="0" smtClean="0"/>
              <a:t>x1&lt;-apply(data.prediction.lung,2,function(x) sum(x&gt;</a:t>
            </a:r>
            <a:r>
              <a:rPr lang="en-US" dirty="0" err="1" smtClean="0"/>
              <a:t>mhl</a:t>
            </a:r>
            <a:r>
              <a:rPr lang="en-US" dirty="0" smtClean="0"/>
              <a:t>)/length(x))</a:t>
            </a:r>
          </a:p>
          <a:p>
            <a:r>
              <a:rPr lang="en-US" dirty="0" smtClean="0"/>
              <a:t>x2&lt;-apply(data.prediction.colon,2,function(x) sum(x&gt;</a:t>
            </a:r>
            <a:r>
              <a:rPr lang="en-US" dirty="0" err="1" smtClean="0"/>
              <a:t>mhl</a:t>
            </a:r>
            <a:r>
              <a:rPr lang="en-US" dirty="0" smtClean="0"/>
              <a:t>)/length(x))</a:t>
            </a:r>
          </a:p>
          <a:p>
            <a:r>
              <a:rPr lang="en-US" dirty="0" smtClean="0"/>
              <a:t>x3&lt;-apply(data.prediction.pancrease,2,function(x) sum(x&gt;</a:t>
            </a:r>
            <a:r>
              <a:rPr lang="en-US" dirty="0" err="1" smtClean="0"/>
              <a:t>mhl</a:t>
            </a:r>
            <a:r>
              <a:rPr lang="en-US" dirty="0" smtClean="0"/>
              <a:t>)/length(x))</a:t>
            </a:r>
          </a:p>
          <a:p>
            <a:endParaRPr lang="en-US" dirty="0" smtClean="0"/>
          </a:p>
          <a:p>
            <a:r>
              <a:rPr lang="en-US" dirty="0" smtClean="0"/>
              <a:t># assess the prediction performance with Normal plasma as control</a:t>
            </a:r>
          </a:p>
          <a:p>
            <a:r>
              <a:rPr lang="en-US" dirty="0" err="1" smtClean="0"/>
              <a:t>data.prediction.lung</a:t>
            </a:r>
            <a:r>
              <a:rPr lang="en-US" dirty="0" smtClean="0"/>
              <a:t>&lt;-file1[match(</a:t>
            </a:r>
            <a:r>
              <a:rPr lang="en-US" dirty="0" err="1" smtClean="0"/>
              <a:t>cor.lung,rownames</a:t>
            </a:r>
            <a:r>
              <a:rPr lang="en-US" dirty="0" smtClean="0"/>
              <a:t>(file1)),</a:t>
            </a:r>
            <a:r>
              <a:rPr lang="en-US" dirty="0" err="1" smtClean="0"/>
              <a:t>grep</a:t>
            </a:r>
            <a:r>
              <a:rPr lang="en-US" dirty="0" smtClean="0"/>
              <a:t>("NC-P",</a:t>
            </a:r>
            <a:r>
              <a:rPr lang="en-US" dirty="0" err="1" smtClean="0"/>
              <a:t>colnames</a:t>
            </a:r>
            <a:r>
              <a:rPr lang="en-US" dirty="0" smtClean="0"/>
              <a:t>(file1))]</a:t>
            </a:r>
          </a:p>
          <a:p>
            <a:r>
              <a:rPr lang="en-US" dirty="0" err="1" smtClean="0"/>
              <a:t>data.prediction.colon</a:t>
            </a:r>
            <a:r>
              <a:rPr lang="en-US" dirty="0" smtClean="0"/>
              <a:t>&lt;-file1[match(</a:t>
            </a:r>
            <a:r>
              <a:rPr lang="en-US" dirty="0" err="1" smtClean="0"/>
              <a:t>cor.colon,rownames</a:t>
            </a:r>
            <a:r>
              <a:rPr lang="en-US" dirty="0" smtClean="0"/>
              <a:t>(file1)),</a:t>
            </a:r>
            <a:r>
              <a:rPr lang="en-US" dirty="0" err="1" smtClean="0"/>
              <a:t>grep</a:t>
            </a:r>
            <a:r>
              <a:rPr lang="en-US" dirty="0" smtClean="0"/>
              <a:t>("NC-P",</a:t>
            </a:r>
            <a:r>
              <a:rPr lang="en-US" dirty="0" err="1" smtClean="0"/>
              <a:t>colnames</a:t>
            </a:r>
            <a:r>
              <a:rPr lang="en-US" dirty="0" smtClean="0"/>
              <a:t>(file1))]</a:t>
            </a:r>
          </a:p>
          <a:p>
            <a:r>
              <a:rPr lang="en-US" dirty="0" err="1" smtClean="0"/>
              <a:t>data.prediction.pancrease</a:t>
            </a:r>
            <a:r>
              <a:rPr lang="en-US" dirty="0" smtClean="0"/>
              <a:t>&lt;-file1[match(</a:t>
            </a:r>
            <a:r>
              <a:rPr lang="en-US" dirty="0" err="1" smtClean="0"/>
              <a:t>cor.pancrease,rownames</a:t>
            </a:r>
            <a:r>
              <a:rPr lang="en-US" dirty="0" smtClean="0"/>
              <a:t>(file1)),</a:t>
            </a:r>
            <a:r>
              <a:rPr lang="en-US" dirty="0" err="1" smtClean="0"/>
              <a:t>grep</a:t>
            </a:r>
            <a:r>
              <a:rPr lang="en-US" dirty="0" smtClean="0"/>
              <a:t>("NC-P",</a:t>
            </a:r>
            <a:r>
              <a:rPr lang="en-US" dirty="0" err="1" smtClean="0"/>
              <a:t>colnames</a:t>
            </a:r>
            <a:r>
              <a:rPr lang="en-US" dirty="0" smtClean="0"/>
              <a:t>(file1))]</a:t>
            </a:r>
          </a:p>
          <a:p>
            <a:r>
              <a:rPr lang="en-US" dirty="0" smtClean="0"/>
              <a:t># calculate marker </a:t>
            </a:r>
            <a:r>
              <a:rPr lang="en-US" dirty="0" err="1" smtClean="0"/>
              <a:t>postive</a:t>
            </a:r>
            <a:r>
              <a:rPr lang="en-US" dirty="0" smtClean="0"/>
              <a:t> incidence</a:t>
            </a:r>
          </a:p>
          <a:p>
            <a:r>
              <a:rPr lang="en-US" dirty="0" smtClean="0"/>
              <a:t>y1&lt;-apply(data.prediction.lung,2,function(x) sum(x&gt;</a:t>
            </a:r>
            <a:r>
              <a:rPr lang="en-US" dirty="0" err="1" smtClean="0"/>
              <a:t>mhl</a:t>
            </a:r>
            <a:r>
              <a:rPr lang="en-US" dirty="0" smtClean="0"/>
              <a:t>)/length(x))</a:t>
            </a:r>
          </a:p>
          <a:p>
            <a:r>
              <a:rPr lang="en-US" dirty="0" smtClean="0"/>
              <a:t>y2&lt;-apply(data.prediction.colon,2,function(x) sum(x&gt;</a:t>
            </a:r>
            <a:r>
              <a:rPr lang="en-US" dirty="0" err="1" smtClean="0"/>
              <a:t>mhl</a:t>
            </a:r>
            <a:r>
              <a:rPr lang="en-US" dirty="0" smtClean="0"/>
              <a:t>)/length(x))</a:t>
            </a:r>
          </a:p>
          <a:p>
            <a:r>
              <a:rPr lang="en-US" dirty="0" smtClean="0"/>
              <a:t>y3&lt;-apply(data.prediction.pancrease,2,function(x) sum(x&gt;</a:t>
            </a:r>
            <a:r>
              <a:rPr lang="en-US" dirty="0" err="1" smtClean="0"/>
              <a:t>mhl</a:t>
            </a:r>
            <a:r>
              <a:rPr lang="en-US" dirty="0" smtClean="0"/>
              <a:t>)/length(x))</a:t>
            </a:r>
          </a:p>
          <a:p>
            <a:endParaRPr lang="en-US" dirty="0" smtClean="0"/>
          </a:p>
          <a:p>
            <a:r>
              <a:rPr lang="en-US" dirty="0" smtClean="0"/>
              <a:t>x&lt;-c(</a:t>
            </a:r>
            <a:r>
              <a:rPr lang="en-US" dirty="0" err="1" smtClean="0"/>
              <a:t>x,mhl</a:t>
            </a:r>
            <a:r>
              <a:rPr lang="en-US" dirty="0" smtClean="0"/>
              <a:t>)</a:t>
            </a:r>
          </a:p>
          <a:p>
            <a:r>
              <a:rPr lang="en-US" dirty="0" smtClean="0"/>
              <a:t>y&lt;-c(</a:t>
            </a:r>
            <a:r>
              <a:rPr lang="en-US" dirty="0" err="1" smtClean="0"/>
              <a:t>y,ratio</a:t>
            </a:r>
            <a:r>
              <a:rPr lang="en-US" dirty="0" smtClean="0"/>
              <a:t>)</a:t>
            </a:r>
          </a:p>
          <a:p>
            <a:r>
              <a:rPr lang="en-US" dirty="0" smtClean="0"/>
              <a:t>z1&lt;-c(z1,sum(x1&gt;ratio)/length(x1))</a:t>
            </a:r>
          </a:p>
          <a:p>
            <a:r>
              <a:rPr lang="en-US" dirty="0" smtClean="0"/>
              <a:t>z2&lt;-c(z2,sum(x2&gt;ratio)/length(x2))</a:t>
            </a:r>
          </a:p>
          <a:p>
            <a:r>
              <a:rPr lang="en-US" dirty="0" smtClean="0"/>
              <a:t>z3&lt;-c(z3,sum(x3&gt;ratio)/length(x3))</a:t>
            </a:r>
          </a:p>
          <a:p>
            <a:r>
              <a:rPr lang="en-US" dirty="0" smtClean="0"/>
              <a:t>z4&lt;-c(z4,(sum(y1&gt;ratio)+sum(y2&gt;ratio)+sum(y3&gt;ratio))/(3*length(y1)))</a:t>
            </a:r>
          </a:p>
          <a:p>
            <a:r>
              <a:rPr lang="en-US" dirty="0" smtClean="0"/>
              <a:t>z5&lt;-c(z5,z1+z2+z3-z4)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rlt1&lt;-</a:t>
            </a:r>
            <a:r>
              <a:rPr lang="en-US" dirty="0" err="1" smtClean="0"/>
              <a:t>data.frame</a:t>
            </a:r>
            <a:r>
              <a:rPr lang="en-US" dirty="0" smtClean="0"/>
              <a:t>(x,y,z1,z2,z3,z4,z5)</a:t>
            </a:r>
          </a:p>
          <a:p>
            <a:endParaRPr lang="en-US" dirty="0" smtClean="0"/>
          </a:p>
          <a:p>
            <a:r>
              <a:rPr lang="en-US" dirty="0" err="1" smtClean="0"/>
              <a:t>write.table</a:t>
            </a:r>
            <a:r>
              <a:rPr lang="en-US" dirty="0" smtClean="0"/>
              <a:t>(rlt1,file="</a:t>
            </a:r>
            <a:r>
              <a:rPr lang="en-US" dirty="0" err="1" smtClean="0"/>
              <a:t>gsi.prediction.paramter.txt",quote</a:t>
            </a:r>
            <a:r>
              <a:rPr lang="en-US" dirty="0" smtClean="0"/>
              <a:t>=</a:t>
            </a:r>
            <a:r>
              <a:rPr lang="en-US" dirty="0" err="1" smtClean="0"/>
              <a:t>F,sep</a:t>
            </a:r>
            <a:r>
              <a:rPr lang="en-US" dirty="0" smtClean="0"/>
              <a:t>="\t")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FA035-6FEF-4881-87DA-713437D18F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2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FA035-6FEF-4881-87DA-713437D18F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47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FA035-6FEF-4881-87DA-713437D18F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12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FA035-6FEF-4881-87DA-713437D18F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10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FA035-6FEF-4881-87DA-713437D18F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74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Methylation block in human genome’s observation.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FA035-6FEF-4881-87DA-713437D18F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40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</a:t>
            </a:r>
            <a:r>
              <a:rPr lang="en-US" baseline="0" dirty="0" smtClean="0"/>
              <a:t> the effect of the </a:t>
            </a:r>
            <a:r>
              <a:rPr lang="en-US" baseline="0" dirty="0" err="1" smtClean="0"/>
              <a:t>CpG</a:t>
            </a:r>
            <a:r>
              <a:rPr lang="en-US" baseline="0" dirty="0" smtClean="0"/>
              <a:t> Island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altLang="zh-CN" baseline="0" dirty="0" err="1" smtClean="0"/>
              <a:t>Gatk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indel</a:t>
            </a:r>
            <a:r>
              <a:rPr lang="en-US" altLang="zh-CN" baseline="0" dirty="0" smtClean="0"/>
              <a:t> is better and </a:t>
            </a:r>
            <a:r>
              <a:rPr lang="en-US" altLang="zh-CN" baseline="0" dirty="0" err="1" smtClean="0"/>
              <a:t>samtools</a:t>
            </a:r>
            <a:r>
              <a:rPr lang="en-US" altLang="zh-CN" baseline="0" dirty="0" smtClean="0"/>
              <a:t>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FA035-6FEF-4881-87DA-713437D18F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39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FA035-6FEF-4881-87DA-713437D18F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59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FA035-6FEF-4881-87DA-713437D18F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3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42C0-756D-4579-A017-4A53D3978F54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7539-022F-4AA8-90D5-AA25B100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8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42C0-756D-4579-A017-4A53D3978F54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7539-022F-4AA8-90D5-AA25B100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5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42C0-756D-4579-A017-4A53D3978F54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7539-022F-4AA8-90D5-AA25B100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2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42C0-756D-4579-A017-4A53D3978F54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7539-022F-4AA8-90D5-AA25B100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5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42C0-756D-4579-A017-4A53D3978F54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7539-022F-4AA8-90D5-AA25B100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6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42C0-756D-4579-A017-4A53D3978F54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7539-022F-4AA8-90D5-AA25B100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3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42C0-756D-4579-A017-4A53D3978F54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7539-022F-4AA8-90D5-AA25B100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8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42C0-756D-4579-A017-4A53D3978F54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7539-022F-4AA8-90D5-AA25B100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42C0-756D-4579-A017-4A53D3978F54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7539-022F-4AA8-90D5-AA25B100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6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42C0-756D-4579-A017-4A53D3978F54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7539-022F-4AA8-90D5-AA25B100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42C0-756D-4579-A017-4A53D3978F54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7539-022F-4AA8-90D5-AA25B100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3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642C0-756D-4579-A017-4A53D3978F54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47539-022F-4AA8-90D5-AA25B100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4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emf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59923" y="2012132"/>
            <a:ext cx="77957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MONOD: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M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ethylation Hapl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o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type in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no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n-invasive Cancer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iagnosis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07667" y="3364829"/>
            <a:ext cx="2500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Progress Report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5556301" y="4243276"/>
            <a:ext cx="106311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Aug 17 2015</a:t>
            </a:r>
          </a:p>
        </p:txBody>
      </p:sp>
    </p:spTree>
    <p:extLst>
      <p:ext uri="{BB962C8B-B14F-4D97-AF65-F5344CB8AC3E}">
        <p14:creationId xmlns:p14="http://schemas.microsoft.com/office/powerpoint/2010/main" val="42770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653264" y="1113110"/>
            <a:ext cx="7037768" cy="4140583"/>
            <a:chOff x="1129264" y="1113109"/>
            <a:chExt cx="7037768" cy="4140583"/>
          </a:xfrm>
        </p:grpSpPr>
        <p:grpSp>
          <p:nvGrpSpPr>
            <p:cNvPr id="15" name="Group 14"/>
            <p:cNvGrpSpPr/>
            <p:nvPr/>
          </p:nvGrpSpPr>
          <p:grpSpPr>
            <a:xfrm>
              <a:off x="1129264" y="4397938"/>
              <a:ext cx="7037768" cy="855754"/>
              <a:chOff x="1029272" y="3597601"/>
              <a:chExt cx="7037768" cy="85575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029272" y="3597603"/>
                <a:ext cx="703776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GSE35069:Differential DNA Methylation in Purified Human Blood Cells (CD4+,CD8+,CD19+)</a:t>
                </a:r>
              </a:p>
              <a:p>
                <a:r>
                  <a:rPr lang="en-US" sz="1200" dirty="0"/>
                  <a:t/>
                </a:r>
                <a:br>
                  <a:rPr lang="en-US" sz="1200" dirty="0"/>
                </a:br>
                <a:endParaRPr lang="en-US" sz="12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029273" y="3807024"/>
                <a:ext cx="694498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GSE41169:Blood DNA methylation profiles in a Dutch population (62 schizophrenia and 33 normal )</a:t>
                </a:r>
              </a:p>
              <a:p>
                <a:r>
                  <a:rPr lang="en-US" sz="1200" dirty="0"/>
                  <a:t/>
                </a:r>
                <a:br>
                  <a:rPr lang="en-US" sz="1200" dirty="0"/>
                </a:br>
                <a:endParaRPr lang="en-US" sz="12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29273" y="4007460"/>
                <a:ext cx="703776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GSE42861:Differential DNA methylation in the PBMC from 354 Rheumatoid arthritis and 337 normal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051559" y="3597601"/>
                <a:ext cx="6922699" cy="68188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591407" y="1113109"/>
              <a:ext cx="6214326" cy="3072255"/>
              <a:chOff x="2384943" y="1174070"/>
              <a:chExt cx="4364696" cy="215783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384943" y="1174070"/>
                <a:ext cx="4364696" cy="2157830"/>
                <a:chOff x="819736" y="836763"/>
                <a:chExt cx="5819594" cy="2877106"/>
              </a:xfrm>
            </p:grpSpPr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19736" y="836763"/>
                  <a:ext cx="2963419" cy="2877106"/>
                </a:xfrm>
                <a:prstGeom prst="rect">
                  <a:avLst/>
                </a:prstGeom>
              </p:spPr>
            </p:pic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77062" y="1075767"/>
                  <a:ext cx="2662268" cy="2638102"/>
                </a:xfrm>
                <a:prstGeom prst="rect">
                  <a:avLst/>
                </a:prstGeom>
              </p:spPr>
            </p:pic>
            <p:cxnSp>
              <p:nvCxnSpPr>
                <p:cNvPr id="5" name="Straight Connector 4"/>
                <p:cNvCxnSpPr/>
                <p:nvPr/>
              </p:nvCxnSpPr>
              <p:spPr>
                <a:xfrm flipV="1">
                  <a:off x="2059910" y="1500996"/>
                  <a:ext cx="2788135" cy="189779"/>
                </a:xfrm>
                <a:prstGeom prst="line">
                  <a:avLst/>
                </a:prstGeom>
                <a:ln w="38100">
                  <a:prstDash val="dash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2147977" y="2616334"/>
                  <a:ext cx="2700068" cy="690113"/>
                </a:xfrm>
                <a:prstGeom prst="line">
                  <a:avLst/>
                </a:prstGeom>
                <a:ln w="38100">
                  <a:prstDash val="dash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/>
              <p:cNvSpPr txBox="1"/>
              <p:nvPr/>
            </p:nvSpPr>
            <p:spPr>
              <a:xfrm>
                <a:off x="4745802" y="1767470"/>
                <a:ext cx="237679" cy="1459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75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531954" y="1820571"/>
                <a:ext cx="215682" cy="1459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75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326380" y="3067734"/>
                <a:ext cx="994382" cy="2594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32.9%-41.9%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265451" y="1477851"/>
                <a:ext cx="314347" cy="162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/>
                  <a:t>TCGA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4008240" y="3959728"/>
              <a:ext cx="13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P&lt;1.92× 10</a:t>
              </a:r>
              <a:r>
                <a:rPr lang="en-US" b="1" baseline="30000" dirty="0"/>
                <a:t>-9</a:t>
              </a:r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93160" y="5658428"/>
            <a:ext cx="9314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aseline="30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Methylation blocks were conservative between PBMC and solid tissues. 32.9-41.9% regions were shared between PBMC and solid tissues. </a:t>
            </a:r>
            <a:r>
              <a:rPr lang="en-US" b="1" dirty="0"/>
              <a:t>P&lt;1.92× 10</a:t>
            </a:r>
            <a:r>
              <a:rPr lang="en-US" b="1" baseline="30000" dirty="0"/>
              <a:t>-9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761989" y="308016"/>
            <a:ext cx="89033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Methylation block conservation between different tissues: PBMC and solid tissues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1169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76145" y="128372"/>
            <a:ext cx="6211474" cy="3072255"/>
            <a:chOff x="2384943" y="1174070"/>
            <a:chExt cx="4362693" cy="2157830"/>
          </a:xfrm>
        </p:grpSpPr>
        <p:grpSp>
          <p:nvGrpSpPr>
            <p:cNvPr id="6" name="Group 5"/>
            <p:cNvGrpSpPr/>
            <p:nvPr/>
          </p:nvGrpSpPr>
          <p:grpSpPr>
            <a:xfrm>
              <a:off x="2384943" y="1174070"/>
              <a:ext cx="3021232" cy="2157830"/>
              <a:chOff x="819736" y="836763"/>
              <a:chExt cx="4028309" cy="2877106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9736" y="836763"/>
                <a:ext cx="2963419" cy="2877106"/>
              </a:xfrm>
              <a:prstGeom prst="rect">
                <a:avLst/>
              </a:prstGeom>
            </p:spPr>
          </p:pic>
          <p:cxnSp>
            <p:nvCxnSpPr>
              <p:cNvPr id="13" name="Straight Connector 12"/>
              <p:cNvCxnSpPr/>
              <p:nvPr/>
            </p:nvCxnSpPr>
            <p:spPr>
              <a:xfrm flipV="1">
                <a:off x="2059910" y="1500996"/>
                <a:ext cx="2788135" cy="189779"/>
              </a:xfrm>
              <a:prstGeom prst="line">
                <a:avLst/>
              </a:prstGeom>
              <a:ln w="38100">
                <a:prstDash val="dash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147977" y="2616334"/>
                <a:ext cx="2700068" cy="641900"/>
              </a:xfrm>
              <a:prstGeom prst="line">
                <a:avLst/>
              </a:prstGeom>
              <a:ln w="38100">
                <a:prstDash val="dash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4745802" y="1767470"/>
              <a:ext cx="237679" cy="14591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75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31954" y="1820571"/>
              <a:ext cx="215682" cy="14591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75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26380" y="3067734"/>
              <a:ext cx="994382" cy="259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32.9%-41.9%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62488" y="1347522"/>
              <a:ext cx="314347" cy="162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TCGA</a:t>
              </a:r>
            </a:p>
          </p:txBody>
        </p:sp>
      </p:grpSp>
      <p:sp>
        <p:nvSpPr>
          <p:cNvPr id="24" name="Oval 23"/>
          <p:cNvSpPr/>
          <p:nvPr/>
        </p:nvSpPr>
        <p:spPr>
          <a:xfrm>
            <a:off x="4156929" y="3367120"/>
            <a:ext cx="1583639" cy="147556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360762" y="3483047"/>
            <a:ext cx="1312202" cy="1243712"/>
          </a:xfrm>
          <a:prstGeom prst="ellipse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156929" y="4904043"/>
            <a:ext cx="1583639" cy="147556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360762" y="5019970"/>
            <a:ext cx="1312202" cy="1243712"/>
          </a:xfrm>
          <a:prstGeom prst="ellipse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005699" y="39202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CpG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Island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98117" y="5457159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CpG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Island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14109" y="3650945"/>
            <a:ext cx="233641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     34       33        51          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3401" y="5184625"/>
            <a:ext cx="222716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 34        18        53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70532" y="4638394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39.29%-49.29%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70531" y="6335235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25.35%-34.61%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09918" y="245518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984 blocks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933847" y="257753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2421 blocks</a:t>
            </a:r>
          </a:p>
        </p:txBody>
      </p:sp>
      <p:sp>
        <p:nvSpPr>
          <p:cNvPr id="36" name="Oval 35"/>
          <p:cNvSpPr/>
          <p:nvPr/>
        </p:nvSpPr>
        <p:spPr>
          <a:xfrm>
            <a:off x="6979081" y="654523"/>
            <a:ext cx="2328924" cy="216999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937467" y="844722"/>
            <a:ext cx="1929744" cy="1829021"/>
          </a:xfrm>
          <a:prstGeom prst="ellipse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269949" y="1322314"/>
            <a:ext cx="303805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   68          51             104                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880" y="3423390"/>
            <a:ext cx="2279994" cy="3361117"/>
          </a:xfrm>
          <a:prstGeom prst="rect">
            <a:avLst/>
          </a:prstGeom>
        </p:spPr>
      </p:pic>
      <p:sp>
        <p:nvSpPr>
          <p:cNvPr id="41" name="Right Arrow 40"/>
          <p:cNvSpPr/>
          <p:nvPr/>
        </p:nvSpPr>
        <p:spPr>
          <a:xfrm>
            <a:off x="5835900" y="5391544"/>
            <a:ext cx="169200" cy="688757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7832596" y="5449632"/>
            <a:ext cx="169200" cy="688757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006904" y="5624732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O[984(52),2421(71)]</a:t>
            </a:r>
          </a:p>
        </p:txBody>
      </p:sp>
      <p:sp>
        <p:nvSpPr>
          <p:cNvPr id="44" name="Down Arrow 43"/>
          <p:cNvSpPr/>
          <p:nvPr/>
        </p:nvSpPr>
        <p:spPr>
          <a:xfrm>
            <a:off x="10286386" y="5786860"/>
            <a:ext cx="318381" cy="227365"/>
          </a:xfrm>
          <a:prstGeom prst="downArrow">
            <a:avLst/>
          </a:prstGeom>
          <a:solidFill>
            <a:srgbClr val="FFFF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220567" y="5331663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18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56278" y="6415174"/>
            <a:ext cx="258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10,000 iterations, P&lt;10</a:t>
            </a:r>
            <a:r>
              <a:rPr lang="en-US" b="1" baseline="30000" dirty="0"/>
              <a:t>-4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0964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6626" y="349793"/>
            <a:ext cx="751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Methylation block difference between cancer and normal</a:t>
            </a:r>
            <a:endParaRPr lang="en-US" sz="2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859436" y="3323638"/>
            <a:ext cx="8297681" cy="2619774"/>
            <a:chOff x="540519" y="986642"/>
            <a:chExt cx="8297681" cy="261977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b="68028"/>
            <a:stretch/>
          </p:blipFill>
          <p:spPr>
            <a:xfrm>
              <a:off x="540519" y="986642"/>
              <a:ext cx="8297681" cy="2619774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2337758" y="1546237"/>
              <a:ext cx="629729" cy="1268083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  <a:ln>
              <a:solidFill>
                <a:schemeClr val="accent1">
                  <a:shade val="50000"/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218981" y="1546236"/>
              <a:ext cx="575095" cy="1268083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  <a:ln>
              <a:solidFill>
                <a:schemeClr val="accent1">
                  <a:shade val="50000"/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990936" y="1546236"/>
              <a:ext cx="629729" cy="1268083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  <a:ln>
              <a:solidFill>
                <a:schemeClr val="accent1">
                  <a:shade val="50000"/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06880" y="5807334"/>
            <a:ext cx="93149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baseline="30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Correlation between the high </a:t>
            </a:r>
            <a:r>
              <a:rPr lang="en-US" sz="2000" dirty="0" err="1"/>
              <a:t>CpG</a:t>
            </a:r>
            <a:r>
              <a:rPr lang="en-US" sz="2000" dirty="0"/>
              <a:t> region were significantly higher in cancer compared with normal tissues, especially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rgbClr val="FF0000"/>
                </a:solidFill>
              </a:rPr>
              <a:t>Here choose colon, lung and pancreatic cancer (no data) 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53" b="67332"/>
          <a:stretch/>
        </p:blipFill>
        <p:spPr>
          <a:xfrm>
            <a:off x="1859436" y="1079945"/>
            <a:ext cx="8390121" cy="26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5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974681" y="365323"/>
            <a:ext cx="7733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Methylation haplotype emergence in cancer genomes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851" y="1808069"/>
            <a:ext cx="8182593" cy="4355542"/>
            <a:chOff x="41943" y="2065975"/>
            <a:chExt cx="8182593" cy="4355542"/>
          </a:xfrm>
        </p:grpSpPr>
        <p:grpSp>
          <p:nvGrpSpPr>
            <p:cNvPr id="2" name="Group 1"/>
            <p:cNvGrpSpPr/>
            <p:nvPr/>
          </p:nvGrpSpPr>
          <p:grpSpPr>
            <a:xfrm>
              <a:off x="41943" y="3006957"/>
              <a:ext cx="8182593" cy="3414560"/>
              <a:chOff x="41943" y="2831111"/>
              <a:chExt cx="8182593" cy="341456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891043" y="2831111"/>
                <a:ext cx="4948933" cy="1933709"/>
                <a:chOff x="-1258164" y="3047386"/>
                <a:chExt cx="6712095" cy="2622639"/>
              </a:xfrm>
            </p:grpSpPr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424664">
                  <a:off x="-1258164" y="3172997"/>
                  <a:ext cx="2815045" cy="2497028"/>
                </a:xfrm>
                <a:prstGeom prst="rect">
                  <a:avLst/>
                </a:prstGeom>
              </p:spPr>
            </p:pic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381127">
                  <a:off x="2552003" y="3047386"/>
                  <a:ext cx="2901928" cy="2593598"/>
                </a:xfrm>
                <a:prstGeom prst="rect">
                  <a:avLst/>
                </a:prstGeom>
              </p:spPr>
            </p:pic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16" r="17907" b="48203"/>
              <a:stretch/>
            </p:blipFill>
            <p:spPr>
              <a:xfrm>
                <a:off x="41943" y="4989772"/>
                <a:ext cx="8182593" cy="1255899"/>
              </a:xfrm>
              <a:prstGeom prst="rect">
                <a:avLst/>
              </a:prstGeom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159180" y="5608901"/>
              <a:ext cx="9076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5"/>
                  </a:solidFill>
                </a:rPr>
                <a:t>PADI2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41741" y="2065975"/>
              <a:ext cx="549582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                Colon cancer                             Colon normal</a:t>
              </a: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3851" y="997381"/>
            <a:ext cx="2479423" cy="374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2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576747" y="905774"/>
            <a:ext cx="4829648" cy="5545826"/>
            <a:chOff x="2109632" y="1108974"/>
            <a:chExt cx="4829648" cy="5545826"/>
          </a:xfrm>
        </p:grpSpPr>
        <p:grpSp>
          <p:nvGrpSpPr>
            <p:cNvPr id="21" name="Group 20"/>
            <p:cNvGrpSpPr/>
            <p:nvPr/>
          </p:nvGrpSpPr>
          <p:grpSpPr>
            <a:xfrm>
              <a:off x="2109632" y="1108974"/>
              <a:ext cx="4829648" cy="5545826"/>
              <a:chOff x="321472" y="1139454"/>
              <a:chExt cx="4829648" cy="554582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321472" y="1257413"/>
                <a:ext cx="2496293" cy="5393259"/>
                <a:chOff x="461615" y="71120"/>
                <a:chExt cx="3026564" cy="6538913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4626" t="4883" r="9444"/>
                <a:stretch/>
              </p:blipFill>
              <p:spPr>
                <a:xfrm>
                  <a:off x="461615" y="71120"/>
                  <a:ext cx="3026564" cy="6538913"/>
                </a:xfrm>
                <a:prstGeom prst="rect">
                  <a:avLst/>
                </a:prstGeom>
              </p:spPr>
            </p:pic>
            <p:cxnSp>
              <p:nvCxnSpPr>
                <p:cNvPr id="5" name="Straight Connector 4"/>
                <p:cNvCxnSpPr/>
                <p:nvPr/>
              </p:nvCxnSpPr>
              <p:spPr>
                <a:xfrm>
                  <a:off x="1704721" y="373856"/>
                  <a:ext cx="20281" cy="5417344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727048" y="5791200"/>
                  <a:ext cx="0" cy="201136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2773680" y="1139454"/>
                <a:ext cx="2377440" cy="5545826"/>
                <a:chOff x="3421354" y="-89621"/>
                <a:chExt cx="2904332" cy="6774901"/>
              </a:xfrm>
            </p:grpSpPr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260" b="2719"/>
                <a:stretch/>
              </p:blipFill>
              <p:spPr>
                <a:xfrm>
                  <a:off x="3421354" y="-89621"/>
                  <a:ext cx="2904332" cy="6774901"/>
                </a:xfrm>
                <a:prstGeom prst="rect">
                  <a:avLst/>
                </a:prstGeom>
              </p:spPr>
            </p:pic>
            <p:grpSp>
              <p:nvGrpSpPr>
                <p:cNvPr id="19" name="Group 18"/>
                <p:cNvGrpSpPr/>
                <p:nvPr/>
              </p:nvGrpSpPr>
              <p:grpSpPr>
                <a:xfrm>
                  <a:off x="4257040" y="414495"/>
                  <a:ext cx="15071" cy="5606124"/>
                  <a:chOff x="4297680" y="505936"/>
                  <a:chExt cx="15071" cy="5606124"/>
                </a:xfrm>
              </p:grpSpPr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4297680" y="505936"/>
                    <a:ext cx="15071" cy="4025424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307840" y="4541520"/>
                    <a:ext cx="0" cy="157054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2" name="TextBox 21"/>
            <p:cNvSpPr txBox="1"/>
            <p:nvPr/>
          </p:nvSpPr>
          <p:spPr>
            <a:xfrm>
              <a:off x="3518235" y="1240521"/>
              <a:ext cx="6457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4">
                      <a:lumMod val="75000"/>
                    </a:schemeClr>
                  </a:solidFill>
                </a:rPr>
                <a:t>WGBS</a:t>
              </a:r>
              <a:endParaRPr lang="en-US" sz="14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50560" y="1296861"/>
              <a:ext cx="5725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4">
                      <a:lumMod val="75000"/>
                    </a:schemeClr>
                  </a:solidFill>
                </a:rPr>
                <a:t>RRBS</a:t>
              </a:r>
              <a:endParaRPr lang="en-US" sz="14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918145" y="256900"/>
            <a:ext cx="86314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/>
              <a:t>Significant Increasing of the methylation haplotype load in cancer tissues</a:t>
            </a:r>
            <a:endParaRPr lang="en-US" sz="2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536694" y="6423016"/>
            <a:ext cx="17011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Methylation haplotype load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23617" y="6442066"/>
            <a:ext cx="17011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Methylation haplotype load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36459" y="1302783"/>
            <a:ext cx="42130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400" dirty="0"/>
              <a:t>Methylation haplotype load showed significant large number of hyper-methylation regions in cancer tissues both in GWBS and RRBS dataset. 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71428" y="6026754"/>
            <a:ext cx="4213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zh-CN" sz="1400" dirty="0"/>
              <a:t>Extract the regions of GWBS overlapped with RRBS and the distribution do not have dramatically change. </a:t>
            </a:r>
            <a:endParaRPr lang="en-US" sz="1400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3243809" y="1659068"/>
            <a:ext cx="160118" cy="122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243809" y="1820886"/>
            <a:ext cx="160118" cy="12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71278" y="1521729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Cancer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68196" y="1675084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Normal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5387211" y="1574318"/>
            <a:ext cx="160118" cy="122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387211" y="1736136"/>
            <a:ext cx="160118" cy="1223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86105" y="1417929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Plasma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02073" y="1580809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Solid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907513" y="2438456"/>
            <a:ext cx="2985125" cy="2952118"/>
            <a:chOff x="540519" y="986642"/>
            <a:chExt cx="2649065" cy="2619774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4"/>
            <a:srcRect r="68075" b="68028"/>
            <a:stretch/>
          </p:blipFill>
          <p:spPr>
            <a:xfrm>
              <a:off x="540519" y="986642"/>
              <a:ext cx="2649065" cy="2619774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2337758" y="1546237"/>
              <a:ext cx="629729" cy="1268083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  <a:ln>
              <a:solidFill>
                <a:schemeClr val="accent1">
                  <a:shade val="50000"/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92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1659352" y="227661"/>
            <a:ext cx="8909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Methylation haplotype load in differential samples: Somatic, Stem, Plasma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2080073" y="810684"/>
            <a:ext cx="5136372" cy="5851347"/>
            <a:chOff x="556072" y="810684"/>
            <a:chExt cx="5136372" cy="5851347"/>
          </a:xfrm>
        </p:grpSpPr>
        <p:grpSp>
          <p:nvGrpSpPr>
            <p:cNvPr id="45" name="Group 44"/>
            <p:cNvGrpSpPr/>
            <p:nvPr/>
          </p:nvGrpSpPr>
          <p:grpSpPr>
            <a:xfrm>
              <a:off x="556072" y="810684"/>
              <a:ext cx="4119444" cy="5851347"/>
              <a:chOff x="556072" y="810684"/>
              <a:chExt cx="4119444" cy="5851347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556072" y="810684"/>
                <a:ext cx="2514957" cy="5797155"/>
                <a:chOff x="374917" y="827937"/>
                <a:chExt cx="2514957" cy="5797155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374917" y="827937"/>
                  <a:ext cx="2093320" cy="5797155"/>
                  <a:chOff x="4817521" y="612276"/>
                  <a:chExt cx="2093320" cy="5797155"/>
                </a:xfrm>
              </p:grpSpPr>
              <p:pic>
                <p:nvPicPr>
                  <p:cNvPr id="10" name="Picture 9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6715" r="5067" b="24948"/>
                  <a:stretch/>
                </p:blipFill>
                <p:spPr>
                  <a:xfrm rot="5400000">
                    <a:off x="2974332" y="2455465"/>
                    <a:ext cx="5779697" cy="2093320"/>
                  </a:xfrm>
                  <a:prstGeom prst="rect">
                    <a:avLst/>
                  </a:prstGeom>
                </p:spPr>
              </p:pic>
              <p:cxnSp>
                <p:nvCxnSpPr>
                  <p:cNvPr id="8" name="Straight Connector 7"/>
                  <p:cNvCxnSpPr/>
                  <p:nvPr/>
                </p:nvCxnSpPr>
                <p:spPr>
                  <a:xfrm>
                    <a:off x="5808443" y="6211019"/>
                    <a:ext cx="0" cy="198412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5808433" y="1802921"/>
                    <a:ext cx="0" cy="4408098"/>
                  </a:xfrm>
                  <a:prstGeom prst="line">
                    <a:avLst/>
                  </a:prstGeom>
                  <a:ln w="381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5808433" y="1095555"/>
                    <a:ext cx="0" cy="707366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" name="Straight Connector 24"/>
                <p:cNvCxnSpPr/>
                <p:nvPr/>
              </p:nvCxnSpPr>
              <p:spPr>
                <a:xfrm flipH="1" flipV="1">
                  <a:off x="1802904" y="1394605"/>
                  <a:ext cx="276066" cy="287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H="1" flipV="1">
                  <a:off x="1802904" y="1547005"/>
                  <a:ext cx="276066" cy="2874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H="1" flipV="1">
                  <a:off x="1802904" y="1699405"/>
                  <a:ext cx="276066" cy="287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2034602" y="1268143"/>
                  <a:ext cx="70403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dirty="0"/>
                    <a:t>Stem cell</a:t>
                  </a:r>
                  <a:endParaRPr lang="en-US" sz="1100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2023931" y="1420543"/>
                  <a:ext cx="8659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dirty="0"/>
                    <a:t>S</a:t>
                  </a:r>
                  <a:r>
                    <a:rPr lang="en-US" sz="1100" dirty="0"/>
                    <a:t>omatic cell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2021017" y="1590136"/>
                  <a:ext cx="80663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dirty="0"/>
                    <a:t>Cancer cell</a:t>
                  </a:r>
                  <a:endParaRPr lang="en-US" sz="1100" dirty="0"/>
                </a:p>
              </p:txBody>
            </p:sp>
          </p:grpSp>
          <p:pic>
            <p:nvPicPr>
              <p:cNvPr id="35" name="Picture 34"/>
              <p:cNvPicPr>
                <a:picLocks noChangeAspect="1"/>
              </p:cNvPicPr>
              <p:nvPr/>
            </p:nvPicPr>
            <p:blipFill rotWithShape="1">
              <a:blip r:embed="rId4"/>
              <a:srcRect l="6132" t="5251" r="4742" b="17607"/>
              <a:stretch/>
            </p:blipFill>
            <p:spPr>
              <a:xfrm rot="5400000">
                <a:off x="961662" y="2948177"/>
                <a:ext cx="5833891" cy="1593817"/>
              </a:xfrm>
              <a:prstGeom prst="rect">
                <a:avLst/>
              </a:prstGeom>
            </p:spPr>
          </p:pic>
          <p:cxnSp>
            <p:nvCxnSpPr>
              <p:cNvPr id="36" name="Straight Connector 35"/>
              <p:cNvCxnSpPr/>
              <p:nvPr/>
            </p:nvCxnSpPr>
            <p:spPr>
              <a:xfrm>
                <a:off x="3683459" y="1316970"/>
                <a:ext cx="0" cy="13830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687506" y="2700068"/>
                <a:ext cx="0" cy="396196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54500" y="1259516"/>
              <a:ext cx="1237944" cy="422636"/>
              <a:chOff x="4465199" y="1229295"/>
              <a:chExt cx="1237944" cy="422636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H="1" flipV="1">
                <a:off x="4468073" y="1355816"/>
                <a:ext cx="276066" cy="287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4686186" y="1229295"/>
                <a:ext cx="9444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/>
                  <a:t>Cancer tissue</a:t>
                </a:r>
                <a:endParaRPr lang="en-US" sz="1100" dirty="0"/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 flipH="1" flipV="1">
                <a:off x="4465199" y="1516842"/>
                <a:ext cx="276066" cy="2874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4683312" y="1390321"/>
                <a:ext cx="10198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/>
                  <a:t>Cancer plasma</a:t>
                </a:r>
                <a:endParaRPr lang="en-US" sz="1100" dirty="0"/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6361420" y="4681049"/>
            <a:ext cx="42069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Cluster analysis showed genome-wide MHL based on GWBS dataset could distinguish the samples with very high accuracy. </a:t>
            </a:r>
          </a:p>
          <a:p>
            <a:endParaRPr lang="en-US" sz="1600" dirty="0"/>
          </a:p>
          <a:p>
            <a:r>
              <a:rPr lang="en-US" sz="1600" dirty="0"/>
              <a:t>Cluster analysis were conducted with Euclidean distance and ward agglomeration. </a:t>
            </a:r>
          </a:p>
        </p:txBody>
      </p:sp>
    </p:spTree>
    <p:extLst>
      <p:ext uri="{BB962C8B-B14F-4D97-AF65-F5344CB8AC3E}">
        <p14:creationId xmlns:p14="http://schemas.microsoft.com/office/powerpoint/2010/main" val="38827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97808" y="1420943"/>
            <a:ext cx="877019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zh-CN" dirty="0"/>
              <a:t>Methylation haplotype block has strong conservation among different tissues and platforms. 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dirty="0"/>
              <a:t>Methylation haplotype load showed significant large number of hyper-methylation regions in cancer tissues both in Microarray, GWBS and RRBS dataset.  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dirty="0"/>
              <a:t>Cluster analysis showed genome-wide MHL based on GWBS dataset could distinguish the samples with very high accuracy. 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zh-CN" dirty="0"/>
              <a:t>Methylation haplotype based DNA methylation analysis would be useful method to discover the difference between disease status or development process. </a:t>
            </a:r>
            <a:endParaRPr lang="en-US" dirty="0"/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43306" y="692647"/>
            <a:ext cx="1942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8116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7028" y="1594116"/>
            <a:ext cx="6371864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latin typeface="Arial" panose="020B0604020202020204" pitchFamily="34" charset="0"/>
              </a:rPr>
              <a:t>For this analysis, 15 pairs of solid tissue and matching plasma samples were collected. The regions with higher MHL in solid tissues than plasma were defined as tissue-dominant MHL (T-MHL), and regions with higher MHL in plasma than in solid tissues were defined as plasma-dominant MHL (P-MHL). We assume that cell-free DNA typically come from apoptotic cells, and are in small fragments (Chan et al. 2004), while whole blood DNA typically have larger sizes (at least </a:t>
            </a:r>
            <a:r>
              <a:rPr lang="en-US" sz="1350" dirty="0" err="1">
                <a:solidFill>
                  <a:srgbClr val="000000"/>
                </a:solidFill>
                <a:latin typeface="Arial" panose="020B0604020202020204" pitchFamily="34" charset="0"/>
              </a:rPr>
              <a:t>kilobases</a:t>
            </a:r>
            <a:r>
              <a:rPr lang="en-US" sz="1350" dirty="0">
                <a:solidFill>
                  <a:srgbClr val="000000"/>
                </a:solidFill>
                <a:latin typeface="Arial" panose="020B0604020202020204" pitchFamily="34" charset="0"/>
              </a:rPr>
              <a:t>) even after DNA extraction. Therefore, we hypothesize that P-MHL is longer than T-MHL. The results showed that the length of P-MHL are significantly longer than T-MHL in all the sample sets.</a:t>
            </a:r>
            <a:endParaRPr lang="en-US" sz="1350" dirty="0"/>
          </a:p>
        </p:txBody>
      </p:sp>
      <p:sp>
        <p:nvSpPr>
          <p:cNvPr id="3" name="Rectangle 2"/>
          <p:cNvSpPr/>
          <p:nvPr/>
        </p:nvSpPr>
        <p:spPr>
          <a:xfrm>
            <a:off x="2929839" y="1137612"/>
            <a:ext cx="6513450" cy="380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75" b="1" dirty="0"/>
              <a:t>Influence of biological variations to methylation haplotype load</a:t>
            </a:r>
          </a:p>
        </p:txBody>
      </p:sp>
      <p:sp>
        <p:nvSpPr>
          <p:cNvPr id="4" name="Rectangle 3"/>
          <p:cNvSpPr/>
          <p:nvPr/>
        </p:nvSpPr>
        <p:spPr>
          <a:xfrm>
            <a:off x="3665218" y="5598985"/>
            <a:ext cx="60376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latin typeface="Arial" panose="020B0604020202020204" pitchFamily="34" charset="0"/>
              </a:rPr>
              <a:t>Difference of the length MHL between T-MHL and P-MHL??</a:t>
            </a:r>
            <a:endParaRPr lang="en-US" sz="1350" dirty="0"/>
          </a:p>
        </p:txBody>
      </p:sp>
      <p:sp>
        <p:nvSpPr>
          <p:cNvPr id="5" name="Oval 4"/>
          <p:cNvSpPr/>
          <p:nvPr/>
        </p:nvSpPr>
        <p:spPr>
          <a:xfrm>
            <a:off x="3207111" y="3825895"/>
            <a:ext cx="1751633" cy="1460835"/>
          </a:xfrm>
          <a:prstGeom prst="ellipse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MHL in Plasma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105888" y="3857286"/>
            <a:ext cx="217026" cy="590309"/>
          </a:xfrm>
          <a:prstGeom prst="right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ight Arrow 7"/>
          <p:cNvSpPr/>
          <p:nvPr/>
        </p:nvSpPr>
        <p:spPr>
          <a:xfrm>
            <a:off x="5105888" y="4672929"/>
            <a:ext cx="217026" cy="590309"/>
          </a:xfrm>
          <a:prstGeom prst="right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5489249" y="4010150"/>
            <a:ext cx="316638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latin typeface="Arial" panose="020B0604020202020204" pitchFamily="34" charset="0"/>
              </a:rPr>
              <a:t>T-MHL: MHLs which Tissue &gt;= Plasma</a:t>
            </a:r>
            <a:endParaRPr lang="en-US" sz="1350" dirty="0"/>
          </a:p>
        </p:txBody>
      </p:sp>
      <p:sp>
        <p:nvSpPr>
          <p:cNvPr id="10" name="Rectangle 9"/>
          <p:cNvSpPr/>
          <p:nvPr/>
        </p:nvSpPr>
        <p:spPr>
          <a:xfrm>
            <a:off x="5470060" y="4876406"/>
            <a:ext cx="308456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latin typeface="Arial" panose="020B0604020202020204" pitchFamily="34" charset="0"/>
              </a:rPr>
              <a:t>P-MHL: MHLs which Plasma &gt; Tissue</a:t>
            </a:r>
            <a:endParaRPr lang="en-US" sz="1350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74399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748" y="866776"/>
            <a:ext cx="2261886" cy="577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836830" y="1720913"/>
          <a:ext cx="4301786" cy="298881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548966"/>
                <a:gridCol w="692678"/>
                <a:gridCol w="738655"/>
                <a:gridCol w="816038"/>
                <a:gridCol w="689411"/>
                <a:gridCol w="816038"/>
              </a:tblGrid>
              <a:tr h="260828">
                <a:tc>
                  <a:txBody>
                    <a:bodyPr/>
                    <a:lstStyle/>
                    <a:p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 smtClean="0"/>
                        <a:t>T-MHL(</a:t>
                      </a:r>
                      <a:r>
                        <a:rPr lang="en-US" sz="900" kern="1200" dirty="0" err="1" smtClean="0"/>
                        <a:t>bp</a:t>
                      </a:r>
                      <a:r>
                        <a:rPr lang="en-US" sz="900" kern="1200" dirty="0" smtClean="0"/>
                        <a:t>)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 smtClean="0"/>
                        <a:t>P-MHL(</a:t>
                      </a:r>
                      <a:r>
                        <a:rPr lang="en-US" sz="900" kern="1200" dirty="0" err="1" smtClean="0"/>
                        <a:t>bp</a:t>
                      </a:r>
                      <a:r>
                        <a:rPr lang="en-US" sz="900" kern="1200" dirty="0" smtClean="0"/>
                        <a:t>)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 smtClean="0"/>
                        <a:t>Fold-Change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Delta(</a:t>
                      </a:r>
                      <a:r>
                        <a:rPr lang="en-US" sz="900" kern="1200" dirty="0" err="1"/>
                        <a:t>bp</a:t>
                      </a:r>
                      <a:r>
                        <a:rPr lang="en-US" sz="900" kern="1200" dirty="0"/>
                        <a:t>)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P-value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</a:tr>
              <a:tr h="181866"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6-P-1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138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164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1.19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26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>
                          <a:solidFill>
                            <a:srgbClr val="FF0000"/>
                          </a:solidFill>
                        </a:rPr>
                        <a:t>1.43E-25</a:t>
                      </a:r>
                      <a:endParaRPr lang="en-US" sz="900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</a:tr>
              <a:tr h="181866"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6-P-2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149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154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1.03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5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rgbClr val="FF0000"/>
                          </a:solidFill>
                        </a:rPr>
                        <a:t>4.34E-02</a:t>
                      </a:r>
                      <a:endParaRPr lang="en-US" sz="900" kern="120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</a:tr>
              <a:tr h="181866"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6-P-3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146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159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1.09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13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>
                          <a:solidFill>
                            <a:srgbClr val="FF0000"/>
                          </a:solidFill>
                        </a:rPr>
                        <a:t>1.69E-09</a:t>
                      </a:r>
                      <a:endParaRPr lang="en-US" sz="900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</a:tr>
              <a:tr h="181866"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6-P-4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/>
                        <a:t>136</a:t>
                      </a:r>
                      <a:endParaRPr lang="en-US" sz="900" kern="12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157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1.15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21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>
                          <a:solidFill>
                            <a:srgbClr val="FF0000"/>
                          </a:solidFill>
                        </a:rPr>
                        <a:t>3.10E-19</a:t>
                      </a:r>
                      <a:endParaRPr lang="en-US" sz="900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</a:tr>
              <a:tr h="181866"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6-P-5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135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166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1.23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31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>
                          <a:solidFill>
                            <a:srgbClr val="FF0000"/>
                          </a:solidFill>
                        </a:rPr>
                        <a:t>6.94E-32</a:t>
                      </a:r>
                      <a:endParaRPr lang="en-US" sz="900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</a:tr>
              <a:tr h="181866"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7-P-1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/>
                        <a:t>138</a:t>
                      </a:r>
                      <a:endParaRPr lang="en-US" sz="900" kern="12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159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1.15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21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>
                          <a:solidFill>
                            <a:srgbClr val="FF0000"/>
                          </a:solidFill>
                        </a:rPr>
                        <a:t>3.36E-23</a:t>
                      </a:r>
                      <a:endParaRPr lang="en-US" sz="900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</a:tr>
              <a:tr h="181866"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7-P-2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/>
                        <a:t>137</a:t>
                      </a:r>
                      <a:endParaRPr lang="en-US" sz="900" kern="12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169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1.23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32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>
                          <a:solidFill>
                            <a:srgbClr val="FF0000"/>
                          </a:solidFill>
                        </a:rPr>
                        <a:t>5.64E-32</a:t>
                      </a:r>
                      <a:endParaRPr lang="en-US" sz="900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</a:tr>
              <a:tr h="181866"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7-P-3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/>
                        <a:t>137</a:t>
                      </a:r>
                      <a:endParaRPr lang="en-US" sz="900" kern="12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167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1.22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30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>
                          <a:solidFill>
                            <a:srgbClr val="FF0000"/>
                          </a:solidFill>
                        </a:rPr>
                        <a:t>1.74E-31</a:t>
                      </a:r>
                      <a:endParaRPr lang="en-US" sz="900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</a:tr>
              <a:tr h="181866"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7-P-4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/>
                        <a:t>139</a:t>
                      </a:r>
                      <a:endParaRPr lang="en-US" sz="900" kern="12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158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1.14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19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>
                          <a:solidFill>
                            <a:srgbClr val="FF0000"/>
                          </a:solidFill>
                        </a:rPr>
                        <a:t>1.63E-18</a:t>
                      </a:r>
                      <a:endParaRPr lang="en-US" sz="900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</a:tr>
              <a:tr h="181866"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7-P-5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/>
                        <a:t>132</a:t>
                      </a:r>
                      <a:endParaRPr lang="en-US" sz="900" kern="12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177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1.34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45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>
                          <a:solidFill>
                            <a:srgbClr val="FF0000"/>
                          </a:solidFill>
                        </a:rPr>
                        <a:t>5.71E-66</a:t>
                      </a:r>
                      <a:endParaRPr lang="en-US" sz="900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</a:tr>
              <a:tr h="181866"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PC-P-1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/>
                        <a:t>131</a:t>
                      </a:r>
                      <a:endParaRPr lang="en-US" sz="900" kern="12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171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1.31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40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>
                          <a:solidFill>
                            <a:srgbClr val="FF0000"/>
                          </a:solidFill>
                        </a:rPr>
                        <a:t>1.86E-45</a:t>
                      </a:r>
                      <a:endParaRPr lang="en-US" sz="900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</a:tr>
              <a:tr h="181866"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PC-P-2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/>
                        <a:t>133</a:t>
                      </a:r>
                      <a:endParaRPr lang="en-US" sz="900" kern="12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161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1.21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28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>
                          <a:solidFill>
                            <a:srgbClr val="FF0000"/>
                          </a:solidFill>
                        </a:rPr>
                        <a:t>6.73E-37</a:t>
                      </a:r>
                      <a:endParaRPr lang="en-US" sz="900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</a:tr>
              <a:tr h="181866"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PC-P-4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/>
                        <a:t>127</a:t>
                      </a:r>
                      <a:endParaRPr lang="en-US" sz="900" kern="12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167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1.31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40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>
                          <a:solidFill>
                            <a:srgbClr val="FF0000"/>
                          </a:solidFill>
                        </a:rPr>
                        <a:t>1.61E-62</a:t>
                      </a:r>
                      <a:endParaRPr lang="en-US" sz="900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</a:tr>
              <a:tr h="181866"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PC-P-6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/>
                        <a:t>132</a:t>
                      </a:r>
                      <a:endParaRPr lang="en-US" sz="900" kern="12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176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1.33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/>
                        <a:t>44</a:t>
                      </a:r>
                      <a:endParaRPr lang="en-US" sz="900" kern="12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>
                          <a:solidFill>
                            <a:srgbClr val="FF0000"/>
                          </a:solidFill>
                        </a:rPr>
                        <a:t>3.05E-66</a:t>
                      </a:r>
                      <a:endParaRPr lang="en-US" sz="900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</a:tr>
              <a:tr h="181866"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PC-P-7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/>
                        <a:t>128</a:t>
                      </a:r>
                      <a:endParaRPr lang="en-US" sz="900" kern="12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171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1.34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/>
                        <a:t>43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>
                          <a:solidFill>
                            <a:srgbClr val="FF0000"/>
                          </a:solidFill>
                        </a:rPr>
                        <a:t>3.75E-63</a:t>
                      </a:r>
                      <a:endParaRPr lang="en-US" sz="900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4705" marR="44705" marT="22353" marB="22353"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200227" y="5024707"/>
            <a:ext cx="752269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/>
              <a:t>Length of P-MHL are significantly longer than T-MHL in all the sample sets. </a:t>
            </a:r>
          </a:p>
        </p:txBody>
      </p:sp>
      <p:sp>
        <p:nvSpPr>
          <p:cNvPr id="3" name="Rectangle 2"/>
          <p:cNvSpPr/>
          <p:nvPr/>
        </p:nvSpPr>
        <p:spPr>
          <a:xfrm>
            <a:off x="2766902" y="1119403"/>
            <a:ext cx="6758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Significant difference of the length MHL between T-MHL and P-MHL</a:t>
            </a:r>
          </a:p>
        </p:txBody>
      </p:sp>
    </p:spTree>
    <p:extLst>
      <p:ext uri="{BB962C8B-B14F-4D97-AF65-F5344CB8AC3E}">
        <p14:creationId xmlns:p14="http://schemas.microsoft.com/office/powerpoint/2010/main" val="51803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9984" y="417920"/>
            <a:ext cx="8893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Definition of methylation haplotypes and methylation haplotype blocks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5947" y="1201906"/>
            <a:ext cx="90619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Methylation haplotype </a:t>
            </a:r>
            <a:r>
              <a:rPr lang="en-US" altLang="zh-CN" dirty="0"/>
              <a:t>is </a:t>
            </a:r>
            <a:r>
              <a:rPr lang="en-US" dirty="0"/>
              <a:t>collection of adjacent methylation status in specific genome region.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Methylation haplotype block </a:t>
            </a:r>
            <a:r>
              <a:rPr lang="en-US" altLang="zh-CN" dirty="0"/>
              <a:t>is genomic region in which the methylation correlation between adjacent </a:t>
            </a:r>
            <a:r>
              <a:rPr lang="en-US" altLang="zh-CN" dirty="0" err="1"/>
              <a:t>CpG</a:t>
            </a:r>
            <a:r>
              <a:rPr lang="en-US" altLang="zh-CN" dirty="0"/>
              <a:t> loci were relatively higher compared with the expectation.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Methylation haplotype load </a:t>
            </a:r>
            <a:r>
              <a:rPr lang="en-US" altLang="zh-CN" dirty="0"/>
              <a:t>is proposed to measure the methylation level for the methylation blocks which is weighted by the length of the haplotype.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Methylation entropy </a:t>
            </a:r>
            <a:r>
              <a:rPr lang="en-US" altLang="zh-CN" dirty="0"/>
              <a:t>is a extent measurement to DNA methylation based on traditional </a:t>
            </a:r>
            <a:r>
              <a:rPr lang="en-US" dirty="0"/>
              <a:t>Shannon entropy. It can be used to evaluate the epigenetic heterogeneity.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0" r="11495"/>
          <a:stretch/>
        </p:blipFill>
        <p:spPr>
          <a:xfrm>
            <a:off x="5871846" y="4714240"/>
            <a:ext cx="3759835" cy="1692574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48" y="4748566"/>
            <a:ext cx="3486150" cy="1666875"/>
          </a:xfrm>
          <a:prstGeom prst="rect">
            <a:avLst/>
          </a:prstGeom>
          <a:ln>
            <a:solidFill>
              <a:srgbClr val="92D05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2048648" y="6498829"/>
                <a:ext cx="33028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is to favor the contribution of longer haplotype</a:t>
                </a: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48" y="6498828"/>
                <a:ext cx="3302892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03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05582" y="340787"/>
            <a:ext cx="74708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Methylated Haplotype Loading (MHL) for a genome region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0" y="3838662"/>
            <a:ext cx="3090479" cy="1131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805582" y="4811748"/>
                <a:ext cx="679921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350" dirty="0">
                    <a:solidFill>
                      <a:srgbClr val="00000A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350">
                        <a:solidFill>
                          <a:srgbClr val="00000A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 sz="1350">
                        <a:solidFill>
                          <a:srgbClr val="00000A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50">
                        <a:solidFill>
                          <a:srgbClr val="00000A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r>
                  <a:rPr lang="en-US" sz="1350" dirty="0">
                    <a:solidFill>
                      <a:srgbClr val="00000A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 the length of haplotypes, 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srgbClr val="00000A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35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solidFill>
                                  <a:srgbClr val="00000A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pitchFamily="18" charset="0"/>
                              </a:rPr>
                              <m:t>𝑀𝐻</m:t>
                            </m:r>
                          </m:e>
                          <m:sub>
                            <m:r>
                              <a:rPr lang="en-US" sz="1350" i="1">
                                <a:solidFill>
                                  <a:srgbClr val="00000A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350" dirty="0">
                    <a:solidFill>
                      <a:srgbClr val="00000A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is the fraction of fully methylated haplotype with </a:t>
                </a:r>
                <a:r>
                  <a:rPr lang="en-US" sz="1350" dirty="0" err="1">
                    <a:solidFill>
                      <a:srgbClr val="00000A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1350" dirty="0">
                    <a:solidFill>
                      <a:srgbClr val="00000A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loci. For a haplotype of length L, we considered all the sub-strings with length from 1 to L in this calculation.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50" i="1">
                            <a:solidFill>
                              <a:srgbClr val="00000A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350" i="1">
                            <a:solidFill>
                              <a:srgbClr val="00000A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350" dirty="0">
                    <a:solidFill>
                      <a:srgbClr val="00000A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is the weight for </a:t>
                </a:r>
                <a:r>
                  <a:rPr lang="en-US" sz="1350" dirty="0" err="1">
                    <a:solidFill>
                      <a:srgbClr val="00000A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1350" dirty="0">
                    <a:solidFill>
                      <a:srgbClr val="00000A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-locus haplotype. We typically used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50" i="1">
                            <a:solidFill>
                              <a:srgbClr val="00000A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350" i="1">
                            <a:solidFill>
                              <a:srgbClr val="00000A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350" i="1">
                        <a:solidFill>
                          <a:srgbClr val="00000A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sz="1350" i="1">
                        <a:solidFill>
                          <a:srgbClr val="00000A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350" dirty="0">
                    <a:solidFill>
                      <a:srgbClr val="00000A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50" i="1">
                            <a:solidFill>
                              <a:srgbClr val="00000A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350" i="1">
                            <a:solidFill>
                              <a:srgbClr val="00000A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350" i="1">
                        <a:solidFill>
                          <a:srgbClr val="00000A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35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50" i="1">
                            <a:solidFill>
                              <a:srgbClr val="00000A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350" i="1">
                            <a:solidFill>
                              <a:srgbClr val="00000A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350" dirty="0">
                    <a:solidFill>
                      <a:srgbClr val="00000A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to favor the contribution of longer haplotype. </a:t>
                </a:r>
                <a:endParaRPr lang="en-US" sz="135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581" y="4811748"/>
                <a:ext cx="6799217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179" t="-1316" r="-179" b="-4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249719" y="5783542"/>
            <a:ext cx="641386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A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 MHL is the unbiased estimate of methylation for a genome region </a:t>
            </a:r>
          </a:p>
          <a:p>
            <a:r>
              <a:rPr lang="en-US" sz="1350" dirty="0">
                <a:solidFill>
                  <a:srgbClr val="00000A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2, MHL ranges from 0 to1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68141" y="1260830"/>
            <a:ext cx="6226659" cy="2529368"/>
            <a:chOff x="502039" y="2854772"/>
            <a:chExt cx="7988818" cy="309965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039" y="2854772"/>
              <a:ext cx="7988818" cy="3099655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966652" y="2982443"/>
              <a:ext cx="632034" cy="727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5579007" y="6537903"/>
            <a:ext cx="633984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Shoemaker R, Deng J, Wang W, Zhang K. Genome research. 2010;20(7):883-9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62888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28"/>
          <a:stretch/>
        </p:blipFill>
        <p:spPr>
          <a:xfrm>
            <a:off x="1657350" y="957532"/>
            <a:ext cx="9010650" cy="190751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48062" y="254523"/>
            <a:ext cx="4011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RRBS covered genomic regions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460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2454" y="463540"/>
            <a:ext cx="98561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Description of methylation haplotypes and methylation haplotype blocks.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Systematic search of methylation haplotype blocks in the human genome.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Distribution of haplotype diversity across tissues and different methylation haplotype blocks.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Definition of methylated haplotype loads and estimation of tumor fraction using MHL.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Detection of tumor methylated haplotypes in plasma.</a:t>
            </a:r>
          </a:p>
        </p:txBody>
      </p:sp>
    </p:spTree>
    <p:extLst>
      <p:ext uri="{BB962C8B-B14F-4D97-AF65-F5344CB8AC3E}">
        <p14:creationId xmlns:p14="http://schemas.microsoft.com/office/powerpoint/2010/main" val="166010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24001" y="-1435"/>
            <a:ext cx="9352047" cy="6859435"/>
            <a:chOff x="0" y="-51577"/>
            <a:chExt cx="9352047" cy="6859435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-51577"/>
              <a:ext cx="9000451" cy="4675658"/>
              <a:chOff x="0" y="814697"/>
              <a:chExt cx="9000451" cy="4675658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814697"/>
                <a:ext cx="9000451" cy="4675658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765174" y="1344270"/>
                <a:ext cx="7933658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88.8%</a:t>
                </a:r>
              </a:p>
              <a:p>
                <a:endParaRPr lang="en-US" dirty="0"/>
              </a:p>
              <a:p>
                <a:r>
                  <a:rPr lang="en-US" dirty="0"/>
                  <a:t>          </a:t>
                </a:r>
              </a:p>
              <a:p>
                <a:r>
                  <a:rPr lang="en-US" dirty="0"/>
                  <a:t>         </a:t>
                </a:r>
              </a:p>
              <a:p>
                <a:endParaRPr lang="en-US" dirty="0"/>
              </a:p>
              <a:p>
                <a:r>
                  <a:rPr lang="en-US" dirty="0"/>
                  <a:t>         48%</a:t>
                </a:r>
              </a:p>
              <a:p>
                <a:r>
                  <a:rPr lang="en-US" dirty="0"/>
                  <a:t>                </a:t>
                </a:r>
              </a:p>
              <a:p>
                <a:r>
                  <a:rPr lang="en-US" dirty="0"/>
                  <a:t>                 27%                                                          </a:t>
                </a:r>
              </a:p>
              <a:p>
                <a:endParaRPr lang="en-US" dirty="0"/>
              </a:p>
              <a:p>
                <a:r>
                  <a:rPr lang="en-US" dirty="0"/>
                  <a:t>                                                         </a:t>
                </a:r>
              </a:p>
              <a:p>
                <a:r>
                  <a:rPr lang="en-US" dirty="0"/>
                  <a:t>                                                         7.6%                                               5.4%</a:t>
                </a: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152400" y="4222535"/>
              <a:ext cx="8258607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LAD:  lamina-associated domains,  </a:t>
              </a:r>
              <a:r>
                <a:rPr lang="en-US" sz="1600" dirty="0">
                  <a:solidFill>
                    <a:srgbClr val="FF0000"/>
                  </a:solidFill>
                </a:rPr>
                <a:t>gene silence, require the involvement of methylation blocks</a:t>
              </a:r>
            </a:p>
            <a:p>
              <a:r>
                <a:rPr lang="en-US" sz="1600" dirty="0"/>
                <a:t>LOCKS: phenotypic plasticity, </a:t>
              </a:r>
              <a:r>
                <a:rPr lang="en-US" sz="1600" dirty="0">
                  <a:solidFill>
                    <a:srgbClr val="FF0000"/>
                  </a:solidFill>
                </a:rPr>
                <a:t>partially (48%) require methylation blocks</a:t>
              </a:r>
              <a:endParaRPr lang="en-US" sz="1600" dirty="0"/>
            </a:p>
            <a:p>
              <a:endParaRPr lang="en-US" sz="1600" dirty="0"/>
            </a:p>
            <a:p>
              <a:r>
                <a:rPr lang="en-US" sz="1600" dirty="0"/>
                <a:t>DMV: DNA methylation valley, conserved, </a:t>
              </a:r>
              <a:r>
                <a:rPr lang="en-US" sz="1600" dirty="0">
                  <a:solidFill>
                    <a:srgbClr val="FF0000"/>
                  </a:solidFill>
                </a:rPr>
                <a:t>partially (27%) require methylation blocks</a:t>
              </a:r>
            </a:p>
            <a:p>
              <a:r>
                <a:rPr lang="en-US" sz="1600" dirty="0"/>
                <a:t>LMR: low methylation region, dynamic, </a:t>
              </a:r>
              <a:r>
                <a:rPr lang="en-US" sz="1600" dirty="0">
                  <a:solidFill>
                    <a:srgbClr val="FF0000"/>
                  </a:solidFill>
                </a:rPr>
                <a:t>do not require methylation blocks</a:t>
              </a:r>
              <a:endParaRPr lang="en-US" sz="1600" dirty="0"/>
            </a:p>
            <a:p>
              <a:r>
                <a:rPr lang="en-US" sz="1600" dirty="0"/>
                <a:t>UMR: low methylation region, dynamic, </a:t>
              </a:r>
              <a:r>
                <a:rPr lang="en-US" sz="1600" dirty="0">
                  <a:solidFill>
                    <a:srgbClr val="FF0000"/>
                  </a:solidFill>
                </a:rPr>
                <a:t>do not require methylation blocks</a:t>
              </a:r>
              <a:endParaRPr lang="en-US" sz="1600" dirty="0"/>
            </a:p>
            <a:p>
              <a:endParaRPr lang="en-US" sz="1600" dirty="0"/>
            </a:p>
            <a:p>
              <a:r>
                <a:rPr lang="en-US" sz="1600" dirty="0"/>
                <a:t>Methylation memory region (MMR): on the way…</a:t>
              </a:r>
            </a:p>
            <a:p>
              <a:r>
                <a:rPr lang="en-US" sz="1600" dirty="0"/>
                <a:t>Variably methylation region (VMR):  implemented in CHARM, no genome-wide searching method</a:t>
              </a:r>
            </a:p>
            <a:p>
              <a:r>
                <a:rPr lang="en-US" sz="1600" dirty="0">
                  <a:solidFill>
                    <a:srgbClr val="FF0000"/>
                  </a:solidFill>
                </a:rPr>
                <a:t>Hi-C : (Nature 485, 376–380): on the way…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0" y="-50142"/>
              <a:ext cx="93520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Relationship between Methylation haplotype block and important methylation features </a:t>
              </a:r>
              <a:endParaRPr lang="en-US" sz="2000" dirty="0"/>
            </a:p>
          </p:txBody>
        </p:sp>
        <p:sp>
          <p:nvSpPr>
            <p:cNvPr id="7" name="Down Arrow 6"/>
            <p:cNvSpPr/>
            <p:nvPr/>
          </p:nvSpPr>
          <p:spPr>
            <a:xfrm>
              <a:off x="3549730" y="3164306"/>
              <a:ext cx="950495" cy="12140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0136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821154"/>
              </p:ext>
            </p:extLst>
          </p:nvPr>
        </p:nvGraphicFramePr>
        <p:xfrm>
          <a:off x="2384183" y="962929"/>
          <a:ext cx="6955116" cy="172293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49282"/>
                <a:gridCol w="869577"/>
                <a:gridCol w="762000"/>
                <a:gridCol w="815788"/>
                <a:gridCol w="842682"/>
                <a:gridCol w="815787"/>
              </a:tblGrid>
              <a:tr h="320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Ref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r>
                        <a:rPr lang="en-US" sz="1100" u="none" strike="noStrike" dirty="0" smtClean="0">
                          <a:effectLst/>
                        </a:rPr>
                        <a:t>bservation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</a:t>
                      </a:r>
                      <a:r>
                        <a:rPr lang="en-US" sz="1100" u="none" strike="noStrike" dirty="0" smtClean="0">
                          <a:effectLst/>
                        </a:rPr>
                        <a:t>xpectation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</a:t>
                      </a:r>
                      <a:r>
                        <a:rPr lang="en-US" sz="1100" u="none" strike="noStrike" dirty="0" smtClean="0">
                          <a:effectLst/>
                        </a:rPr>
                        <a:t>atio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Fold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Change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711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VMR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0.000969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20.4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&lt; 0.005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711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CpG</a:t>
                      </a:r>
                      <a:r>
                        <a:rPr lang="en-US" sz="1100" u="none" strike="noStrike" baseline="0" smtClean="0">
                          <a:solidFill>
                            <a:srgbClr val="7030A0"/>
                          </a:solidFill>
                          <a:effectLst/>
                        </a:rPr>
                        <a:t> Island</a:t>
                      </a:r>
                      <a:endParaRPr lang="en-US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5,845</a:t>
                      </a:r>
                      <a:endParaRPr lang="en-US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379</a:t>
                      </a:r>
                      <a:endParaRPr lang="en-US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0.117981</a:t>
                      </a:r>
                      <a:endParaRPr lang="en-US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15.4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&lt; 0.005</a:t>
                      </a:r>
                      <a:endParaRPr lang="en-US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711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CpG</a:t>
                      </a:r>
                      <a:r>
                        <a:rPr lang="en-US" sz="1100" u="none" strike="noStrike" baseline="0" dirty="0" smtClean="0">
                          <a:solidFill>
                            <a:srgbClr val="7030A0"/>
                          </a:solidFill>
                          <a:effectLst/>
                        </a:rPr>
                        <a:t> </a:t>
                      </a:r>
                      <a:r>
                        <a:rPr lang="en-US" sz="110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Shore</a:t>
                      </a:r>
                      <a:endParaRPr lang="en-US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4,269</a:t>
                      </a:r>
                      <a:endParaRPr lang="en-US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1596</a:t>
                      </a:r>
                      <a:endParaRPr lang="en-US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0.086169</a:t>
                      </a:r>
                      <a:endParaRPr lang="en-US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2.6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&lt; 0.005</a:t>
                      </a:r>
                      <a:endParaRPr lang="en-US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711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Hi</a:t>
                      </a:r>
                      <a:r>
                        <a:rPr lang="en-US" altLang="zh-CN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-C </a:t>
                      </a:r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Common</a:t>
                      </a:r>
                      <a:r>
                        <a:rPr lang="en-US" sz="1100" u="none" strike="noStrike" baseline="0" dirty="0" smtClean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Boundary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6,322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4,357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0.127609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1.4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&lt; 0.005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711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Hi-C</a:t>
                      </a:r>
                      <a:r>
                        <a:rPr lang="en-US" sz="1100" u="none" strike="noStrike" baseline="0" dirty="0" smtClean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Topological </a:t>
                      </a:r>
                      <a:r>
                        <a:rPr lang="en-US" sz="1100" u="none" strike="noStrike" dirty="0" err="1" smtClean="0">
                          <a:solidFill>
                            <a:srgbClr val="00B050"/>
                          </a:solidFill>
                          <a:effectLst/>
                        </a:rPr>
                        <a:t>Ddomain</a:t>
                      </a:r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 (IMR90)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44,794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4,1041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smtClean="0">
                          <a:solidFill>
                            <a:srgbClr val="00B050"/>
                          </a:solidFill>
                          <a:effectLst/>
                        </a:rPr>
                        <a:t>0.904162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1.1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&lt; 0.005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711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Hi-C</a:t>
                      </a:r>
                      <a:r>
                        <a:rPr lang="en-US" sz="1100" u="none" strike="noStrike" baseline="0" dirty="0" smtClean="0">
                          <a:solidFill>
                            <a:srgbClr val="00B050"/>
                          </a:solidFill>
                          <a:effectLst/>
                        </a:rPr>
                        <a:t> T</a:t>
                      </a:r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opological</a:t>
                      </a:r>
                      <a:r>
                        <a:rPr lang="en-US" sz="1100" u="none" strike="noStrike" baseline="0" dirty="0" smtClean="0">
                          <a:solidFill>
                            <a:srgbClr val="00B050"/>
                          </a:solidFill>
                          <a:effectLst/>
                        </a:rPr>
                        <a:t> D</a:t>
                      </a:r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omain (</a:t>
                      </a:r>
                      <a:r>
                        <a:rPr lang="en-US" sz="1100" u="none" strike="noStrike" dirty="0" err="1" smtClean="0">
                          <a:solidFill>
                            <a:srgbClr val="00B050"/>
                          </a:solidFill>
                          <a:effectLst/>
                        </a:rPr>
                        <a:t>hESC</a:t>
                      </a:r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44,806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4,1802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0.904404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1.1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&lt; 0.005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711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LOCK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131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215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0.002644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0.6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&lt; 0.005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711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LAD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10,639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18319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0.214747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0.6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&lt; 0.005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10701" y="266972"/>
            <a:ext cx="8687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Methylation haplotype block regions enriched in Annotation regions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8685" b="8218"/>
          <a:stretch/>
        </p:blipFill>
        <p:spPr>
          <a:xfrm>
            <a:off x="4025154" y="3238947"/>
            <a:ext cx="4069977" cy="323048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37025" y="3432593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dirty="0">
                <a:solidFill>
                  <a:srgbClr val="FF0000"/>
                </a:solidFill>
              </a:rPr>
              <a:t>48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55729" y="6469435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VMR</a:t>
            </a:r>
          </a:p>
        </p:txBody>
      </p:sp>
    </p:spTree>
    <p:extLst>
      <p:ext uri="{BB962C8B-B14F-4D97-AF65-F5344CB8AC3E}">
        <p14:creationId xmlns:p14="http://schemas.microsoft.com/office/powerpoint/2010/main" val="1234176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797" y="446337"/>
            <a:ext cx="5409158" cy="605291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7607001" y="3680011"/>
            <a:ext cx="129540" cy="937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9402" y="2365422"/>
            <a:ext cx="3890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1, Remove H1, WBC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2, Just keep few H1, WBS specific </a:t>
            </a:r>
            <a:r>
              <a:rPr lang="en-US" sz="1200" dirty="0" err="1">
                <a:solidFill>
                  <a:srgbClr val="7030A0"/>
                </a:solidFill>
              </a:rPr>
              <a:t>hypermethylation</a:t>
            </a:r>
            <a:r>
              <a:rPr lang="en-US" sz="1200" dirty="0">
                <a:solidFill>
                  <a:srgbClr val="7030A0"/>
                </a:solidFill>
              </a:rPr>
              <a:t> regions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3, select classic specific genes for each tissue</a:t>
            </a:r>
          </a:p>
        </p:txBody>
      </p:sp>
    </p:spTree>
    <p:extLst>
      <p:ext uri="{BB962C8B-B14F-4D97-AF65-F5344CB8AC3E}">
        <p14:creationId xmlns:p14="http://schemas.microsoft.com/office/powerpoint/2010/main" val="1795827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556259"/>
              </p:ext>
            </p:extLst>
          </p:nvPr>
        </p:nvGraphicFramePr>
        <p:xfrm>
          <a:off x="2223076" y="1186379"/>
          <a:ext cx="6911788" cy="1664397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068188"/>
                <a:gridCol w="752799"/>
                <a:gridCol w="747821"/>
                <a:gridCol w="906510"/>
                <a:gridCol w="906510"/>
                <a:gridCol w="529960"/>
              </a:tblGrid>
              <a:tr h="184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observation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expectation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ratio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Fold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Change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P-value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4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VMR.charm.PMID20844285.hg19.bed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0.092511013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10.34482759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&lt; 0.005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4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CpGI.hg19.bed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2188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337.225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0.076260848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6.488249685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&lt; 0.005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4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CpG.Shore.hg19.bed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3321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1324.01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0.070935771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2.508289212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&lt; 0.005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4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Hic.common.boundary.hESC.IMR90.hg19.bed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1392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1108.33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0.804159445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1.255943627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&lt; 0.005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4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Hic.topological.domain.IMR90.hg19.bed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2201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1937.2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0.961135371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1.136175924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&lt; 0.005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4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Hic.topological.domain.hESC.hg19.bed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2915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2581.47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0.951992162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1.129201579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&lt; 0.005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4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LAD.hg19.bed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1156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1046.99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0.887864823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1.104117518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&lt; 0.005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4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LOCK.hg19.bed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32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32.175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0.484848485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0.994560995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0.425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68535" y="645458"/>
            <a:ext cx="5837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Annotation enriched in Methylation haplotype block regions</a:t>
            </a:r>
          </a:p>
        </p:txBody>
      </p:sp>
    </p:spTree>
    <p:extLst>
      <p:ext uri="{BB962C8B-B14F-4D97-AF65-F5344CB8AC3E}">
        <p14:creationId xmlns:p14="http://schemas.microsoft.com/office/powerpoint/2010/main" val="1114241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5047" y="172966"/>
            <a:ext cx="9308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Relationship between methylation haplotype block with Transcriptional binding region of 161 TF from Encode Project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805356" y="1471724"/>
            <a:ext cx="74470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1, 0.085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%-9.4% TFBR contain methylation haplotype block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2, lowest: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POU5F1, FAM48A, BRF2, MAFF, SETDB1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3, highest: 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</a:rPr>
              <a:t>MTA3,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IKZF1, SMARCC1, SMARCB1, NFATC1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745" y="2828110"/>
            <a:ext cx="7827742" cy="32092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92105" y="6037384"/>
            <a:ext cx="2749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161 Transcriptional Factors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1255757" y="4248080"/>
            <a:ext cx="1202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proportion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62822" y="3269678"/>
            <a:ext cx="1949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Enrich fold= 2-45 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200573" y="2025722"/>
            <a:ext cx="2346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methylation sensitive ?</a:t>
            </a:r>
          </a:p>
        </p:txBody>
      </p:sp>
    </p:spTree>
    <p:extLst>
      <p:ext uri="{BB962C8B-B14F-4D97-AF65-F5344CB8AC3E}">
        <p14:creationId xmlns:p14="http://schemas.microsoft.com/office/powerpoint/2010/main" val="1764258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8125" y="3140479"/>
            <a:ext cx="9061938" cy="1779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2.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Haiminen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N,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Mannila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H, Terzi E. Determining significance of pairwise co-occurrences of events in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bursty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sequences. BMC bioinformatics 2008;9:336.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3.Fu AQ,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Adryan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B. Scoring overlapping and adjacent signals from genome-wide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ChIP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DamID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assays. Molecular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bioSystems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2009;5:1429-38.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6062" y="1405991"/>
            <a:ext cx="9894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1, CRG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mapability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: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Mapability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or Uniqueness of Reference Genome 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8125" y="529304"/>
            <a:ext cx="8393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False Positive C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o-occurrences/Enrichment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69479" y="2005680"/>
            <a:ext cx="98942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22M genome </a:t>
            </a:r>
            <a:r>
              <a:rPr lang="en-US" i="1" dirty="0" err="1">
                <a:solidFill>
                  <a:srgbClr val="FF0000"/>
                </a:solidFill>
              </a:rPr>
              <a:t>postion</a:t>
            </a:r>
            <a:r>
              <a:rPr lang="en-US" i="1" dirty="0">
                <a:solidFill>
                  <a:srgbClr val="FF0000"/>
                </a:solidFill>
              </a:rPr>
              <a:t> were excluded.</a:t>
            </a:r>
          </a:p>
          <a:p>
            <a:r>
              <a:rPr lang="en-US" i="1" dirty="0">
                <a:solidFill>
                  <a:srgbClr val="FF0000"/>
                </a:solidFill>
              </a:rPr>
              <a:t>DAC Blacklisted Regions: 11,588,272bp (</a:t>
            </a:r>
            <a:r>
              <a:rPr lang="en-US" dirty="0">
                <a:solidFill>
                  <a:srgbClr val="FF0000"/>
                </a:solidFill>
              </a:rPr>
              <a:t>anomalous, unstructured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  <a:p>
            <a:r>
              <a:rPr lang="en-US" i="1" dirty="0">
                <a:solidFill>
                  <a:srgbClr val="FF0000"/>
                </a:solidFill>
              </a:rPr>
              <a:t>Duke Excluded Regions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i="1" dirty="0">
                <a:solidFill>
                  <a:srgbClr val="FF0000"/>
                </a:solidFill>
              </a:rPr>
              <a:t>10,734,023bp (</a:t>
            </a:r>
            <a:r>
              <a:rPr lang="en-US" dirty="0">
                <a:solidFill>
                  <a:srgbClr val="FF0000"/>
                </a:solidFill>
              </a:rPr>
              <a:t>satellites and </a:t>
            </a:r>
            <a:r>
              <a:rPr lang="en-US" dirty="0" err="1">
                <a:solidFill>
                  <a:srgbClr val="FF0000"/>
                </a:solidFill>
              </a:rPr>
              <a:t>rRNA</a:t>
            </a:r>
            <a:r>
              <a:rPr lang="en-US" dirty="0">
                <a:solidFill>
                  <a:srgbClr val="FF0000"/>
                </a:solidFill>
              </a:rPr>
              <a:t> genes</a:t>
            </a:r>
            <a:r>
              <a:rPr lang="en-US" i="1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362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735015" y="831082"/>
          <a:ext cx="2215662" cy="52806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515816"/>
                <a:gridCol w="961292"/>
                <a:gridCol w="738554"/>
              </a:tblGrid>
              <a:tr h="12519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Tissue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Freq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2519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Bladder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2519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Brain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2519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Colon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3885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Esophagus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2519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Fat cell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2519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Gastric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2519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Stem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Cell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2519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Heart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2519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Intestine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2519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Kidney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2519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Liver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2519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Lung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2519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muscle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2519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Ovary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2519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Pancreas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2519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Spleen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2519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Stomach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2519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Thymus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2519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Vessel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2519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640301" y="223212"/>
            <a:ext cx="9186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Tissue Specific </a:t>
            </a:r>
            <a:r>
              <a:rPr lang="en-US" sz="2400" b="1" dirty="0" err="1"/>
              <a:t>Hypermethylated</a:t>
            </a:r>
            <a:r>
              <a:rPr lang="en-US" sz="2400" b="1" dirty="0"/>
              <a:t> Methylation Haplotype Block Regions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2847" r="9203" b="6019"/>
          <a:stretch/>
        </p:blipFill>
        <p:spPr>
          <a:xfrm>
            <a:off x="3926555" y="3012832"/>
            <a:ext cx="3744886" cy="3118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369" y="785717"/>
            <a:ext cx="5834540" cy="188008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6975953" y="4091355"/>
            <a:ext cx="281354" cy="961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464754" y="3622431"/>
            <a:ext cx="0" cy="175846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722268" y="3622431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5806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83820" y="3437765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82347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553275"/>
              </p:ext>
            </p:extLst>
          </p:nvPr>
        </p:nvGraphicFramePr>
        <p:xfrm>
          <a:off x="7707336" y="2872152"/>
          <a:ext cx="2780665" cy="384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865"/>
                <a:gridCol w="660400"/>
                <a:gridCol w="711200"/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Tissue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Sample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GSI&gt;0.7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GSI&gt;0.8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Bladder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Brain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133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Colon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Esophagus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Fat cell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Gastric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743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Heart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Kidney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Liver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Lung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muscle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Ovary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78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Pancreas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111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24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Spleen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Stomach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Thymus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230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Vessel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2440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1079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5284536" y="6170421"/>
            <a:ext cx="18980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Group Specificity Index</a:t>
            </a:r>
          </a:p>
        </p:txBody>
      </p:sp>
    </p:spTree>
    <p:extLst>
      <p:ext uri="{BB962C8B-B14F-4D97-AF65-F5344CB8AC3E}">
        <p14:creationId xmlns:p14="http://schemas.microsoft.com/office/powerpoint/2010/main" val="283877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795" b="9157"/>
          <a:stretch/>
        </p:blipFill>
        <p:spPr>
          <a:xfrm>
            <a:off x="3342944" y="1453265"/>
            <a:ext cx="4875754" cy="2101302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8472698" y="1453265"/>
            <a:ext cx="1046480" cy="2101302"/>
            <a:chOff x="4185920" y="241639"/>
            <a:chExt cx="1046480" cy="2101302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3"/>
            <a:srcRect l="27848" t="7795" r="50689" b="9157"/>
            <a:stretch/>
          </p:blipFill>
          <p:spPr>
            <a:xfrm>
              <a:off x="4185920" y="241639"/>
              <a:ext cx="1046480" cy="2101302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3"/>
            <a:srcRect l="55254" t="8520" r="36827" b="51111"/>
            <a:stretch/>
          </p:blipFill>
          <p:spPr>
            <a:xfrm>
              <a:off x="4277360" y="1280160"/>
              <a:ext cx="380190" cy="100584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/>
            <a:srcRect l="55254" t="8520" r="36827" b="51111"/>
            <a:stretch/>
          </p:blipFill>
          <p:spPr>
            <a:xfrm>
              <a:off x="4667710" y="270894"/>
              <a:ext cx="380190" cy="1005840"/>
            </a:xfrm>
            <a:prstGeom prst="rect">
              <a:avLst/>
            </a:prstGeom>
          </p:spPr>
        </p:pic>
      </p:grpSp>
      <p:sp>
        <p:nvSpPr>
          <p:cNvPr id="41" name="Rectangle 40"/>
          <p:cNvSpPr/>
          <p:nvPr/>
        </p:nvSpPr>
        <p:spPr>
          <a:xfrm>
            <a:off x="3575697" y="1146758"/>
            <a:ext cx="75209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0%                    100%              50%                 </a:t>
            </a:r>
            <a:r>
              <a:rPr lang="en-US" altLang="zh-CN" b="1" dirty="0"/>
              <a:t>50</a:t>
            </a:r>
            <a:r>
              <a:rPr lang="en-US" b="1" dirty="0"/>
              <a:t>%                50%                   50%</a:t>
            </a:r>
          </a:p>
          <a:p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3342945" y="1146757"/>
            <a:ext cx="3793019" cy="278330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548001" y="3559674"/>
            <a:ext cx="717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=1                  R</a:t>
            </a:r>
            <a:r>
              <a:rPr lang="en-US" baseline="30000" dirty="0"/>
              <a:t>2</a:t>
            </a:r>
            <a:r>
              <a:rPr lang="en-US" dirty="0"/>
              <a:t>=1                R</a:t>
            </a:r>
            <a:r>
              <a:rPr lang="en-US" baseline="30000" dirty="0"/>
              <a:t>2</a:t>
            </a:r>
            <a:r>
              <a:rPr lang="en-US" dirty="0"/>
              <a:t>=1               R</a:t>
            </a:r>
            <a:r>
              <a:rPr lang="en-US" baseline="30000" dirty="0"/>
              <a:t>2</a:t>
            </a:r>
            <a:r>
              <a:rPr lang="en-US" dirty="0"/>
              <a:t>=0               R</a:t>
            </a:r>
            <a:r>
              <a:rPr lang="en-US" baseline="30000" dirty="0"/>
              <a:t>2</a:t>
            </a:r>
            <a:r>
              <a:rPr lang="en-US" dirty="0"/>
              <a:t>=-1                 R</a:t>
            </a:r>
            <a:r>
              <a:rPr lang="en-US" baseline="30000" dirty="0"/>
              <a:t>2</a:t>
            </a:r>
            <a:r>
              <a:rPr lang="en-US" dirty="0"/>
              <a:t>=1                                           </a:t>
            </a:r>
            <a:endParaRPr lang="en-US" baseline="300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3"/>
          <a:srcRect l="27848" t="7795" r="50689" b="9157"/>
          <a:stretch/>
        </p:blipFill>
        <p:spPr>
          <a:xfrm>
            <a:off x="9852523" y="1466630"/>
            <a:ext cx="1046480" cy="210130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3"/>
          <a:srcRect l="55254" t="8520" r="36827" b="51111"/>
          <a:stretch/>
        </p:blipFill>
        <p:spPr>
          <a:xfrm>
            <a:off x="10342945" y="2499967"/>
            <a:ext cx="380190" cy="100584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3"/>
          <a:srcRect l="55254" t="8520" r="36827" b="51111"/>
          <a:stretch/>
        </p:blipFill>
        <p:spPr>
          <a:xfrm>
            <a:off x="10354515" y="1489118"/>
            <a:ext cx="380190" cy="100584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3500716" y="4279218"/>
            <a:ext cx="75959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1                       1                 2                      16                   2                        2</a:t>
            </a:r>
          </a:p>
          <a:p>
            <a:r>
              <a:rPr lang="en-US" sz="2000" dirty="0" smtClean="0"/>
              <a:t>1                       1                 1                    0.325              0.23                 0.23</a:t>
            </a:r>
          </a:p>
          <a:p>
            <a:r>
              <a:rPr lang="en-US" sz="2000" dirty="0" smtClean="0"/>
              <a:t>0                       0                0.5                      </a:t>
            </a:r>
            <a:r>
              <a:rPr lang="en-US" sz="2000" smtClean="0"/>
              <a:t>2                  0.5                      0</a:t>
            </a:r>
            <a:endParaRPr lang="en-US" sz="2000" dirty="0" smtClean="0"/>
          </a:p>
          <a:p>
            <a:r>
              <a:rPr lang="en-US" sz="2000" dirty="0" smtClean="0"/>
              <a:t>0                       1                0.5                     0.5                0.5                    0.5                    </a:t>
            </a:r>
            <a:endParaRPr 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1050936" y="4912413"/>
            <a:ext cx="2181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 × Methylation entropy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63218" y="5250967"/>
            <a:ext cx="1620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Methylation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494026" y="4617773"/>
                <a:ext cx="11590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MHL(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=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 )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026" y="4617773"/>
                <a:ext cx="1159002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632" t="-5455" r="-3684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1107398" y="4278111"/>
            <a:ext cx="2068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Methylation haplotype</a:t>
            </a:r>
          </a:p>
        </p:txBody>
      </p:sp>
    </p:spTree>
    <p:extLst>
      <p:ext uri="{BB962C8B-B14F-4D97-AF65-F5344CB8AC3E}">
        <p14:creationId xmlns:p14="http://schemas.microsoft.com/office/powerpoint/2010/main" val="169499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79320" b="82705"/>
          <a:stretch/>
        </p:blipFill>
        <p:spPr>
          <a:xfrm>
            <a:off x="5127809" y="980966"/>
            <a:ext cx="1308852" cy="10181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7564" t="17600" r="9065"/>
          <a:stretch/>
        </p:blipFill>
        <p:spPr>
          <a:xfrm>
            <a:off x="1792943" y="1757081"/>
            <a:ext cx="4643718" cy="4850787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6436661" y="3352799"/>
            <a:ext cx="188258" cy="130884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23248" y="2312892"/>
            <a:ext cx="331694" cy="251013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09248" y="4105835"/>
            <a:ext cx="367553" cy="224117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80213" y="4805080"/>
            <a:ext cx="313765" cy="179295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24920" y="1814555"/>
            <a:ext cx="38977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Validation dataset</a:t>
            </a:r>
            <a:r>
              <a:rPr lang="zh-CN" altLang="en-US" dirty="0"/>
              <a:t>： </a:t>
            </a:r>
            <a:r>
              <a:rPr lang="en-US" altLang="zh-CN" dirty="0"/>
              <a:t>RRBS (24 samples)</a:t>
            </a:r>
          </a:p>
          <a:p>
            <a:endParaRPr lang="en-US" altLang="zh-CN" dirty="0"/>
          </a:p>
          <a:p>
            <a:r>
              <a:rPr lang="en-US" altLang="zh-CN" dirty="0"/>
              <a:t>Criterion: &gt;20% marker positive</a:t>
            </a:r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lung cancer</a:t>
            </a:r>
            <a:r>
              <a:rPr lang="zh-CN" altLang="en-US" dirty="0"/>
              <a:t>： </a:t>
            </a:r>
            <a:r>
              <a:rPr lang="en-US" altLang="zh-CN" dirty="0"/>
              <a:t>7/9=77.7%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colon cancer</a:t>
            </a:r>
            <a:r>
              <a:rPr lang="zh-CN" altLang="en-US" dirty="0"/>
              <a:t>：</a:t>
            </a:r>
            <a:r>
              <a:rPr lang="en-US" altLang="zh-CN" dirty="0"/>
              <a:t>6/10=60.0%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pancreatic cancer</a:t>
            </a:r>
            <a:r>
              <a:rPr lang="zh-CN" altLang="en-US" dirty="0"/>
              <a:t>：</a:t>
            </a:r>
            <a:r>
              <a:rPr lang="en-US" altLang="zh-CN" dirty="0"/>
              <a:t>5/5=100%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20653" y="1445222"/>
            <a:ext cx="764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WGBS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23010" y="5638800"/>
            <a:ext cx="367553" cy="224117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95678" y="5638800"/>
            <a:ext cx="532252" cy="224117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58849" y="4117553"/>
            <a:ext cx="4037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Validation dataset</a:t>
            </a:r>
            <a:r>
              <a:rPr lang="zh-CN" altLang="en-US" dirty="0"/>
              <a:t>： </a:t>
            </a:r>
            <a:r>
              <a:rPr lang="en-US" altLang="zh-CN" dirty="0"/>
              <a:t>BSPP (16 samples)</a:t>
            </a:r>
          </a:p>
          <a:p>
            <a:endParaRPr lang="en-US" altLang="zh-CN" dirty="0"/>
          </a:p>
          <a:p>
            <a:r>
              <a:rPr lang="en-US" altLang="zh-CN" dirty="0"/>
              <a:t>Criterion: &gt;20% marker positive</a:t>
            </a:r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lung cancer</a:t>
            </a:r>
            <a:r>
              <a:rPr lang="zh-CN" altLang="en-US" dirty="0"/>
              <a:t>： </a:t>
            </a:r>
            <a:r>
              <a:rPr lang="en-US" altLang="zh-CN" dirty="0"/>
              <a:t>5/8=62.5%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colon cancer</a:t>
            </a:r>
            <a:r>
              <a:rPr lang="zh-CN" altLang="en-US" dirty="0"/>
              <a:t>：</a:t>
            </a:r>
            <a:r>
              <a:rPr lang="en-US" altLang="zh-CN" dirty="0"/>
              <a:t>6/8=75.0%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9483" y="274874"/>
            <a:ext cx="838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Detection power to plasma based on identified tissue signatures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68315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679574" y="-144463"/>
            <a:ext cx="8988427" cy="8404543"/>
            <a:chOff x="155573" y="-144463"/>
            <a:chExt cx="8988427" cy="8404543"/>
          </a:xfrm>
        </p:grpSpPr>
        <p:sp>
          <p:nvSpPr>
            <p:cNvPr id="2" name="AutoShape 2" descr="File:GSI.yellow2blue.tissue.specificity.png"/>
            <p:cNvSpPr>
              <a:spLocks noChangeAspect="1" noChangeArrowheads="1"/>
            </p:cNvSpPr>
            <p:nvPr/>
          </p:nvSpPr>
          <p:spPr bwMode="auto">
            <a:xfrm>
              <a:off x="155574" y="-144463"/>
              <a:ext cx="8024413" cy="8404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58" t="18490" r="10519"/>
            <a:stretch/>
          </p:blipFill>
          <p:spPr>
            <a:xfrm>
              <a:off x="155573" y="1490101"/>
              <a:ext cx="4836951" cy="491429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6" r="79613" b="83661"/>
            <a:stretch/>
          </p:blipFill>
          <p:spPr>
            <a:xfrm>
              <a:off x="277904" y="604552"/>
              <a:ext cx="905437" cy="92749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106035" y="1662154"/>
              <a:ext cx="3897761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Validation dataset</a:t>
              </a:r>
              <a:r>
                <a:rPr lang="zh-CN" altLang="en-US" sz="1400" dirty="0"/>
                <a:t>： </a:t>
              </a:r>
              <a:r>
                <a:rPr lang="en-US" altLang="zh-CN" sz="1400" dirty="0"/>
                <a:t>RRBS (24 samples)</a:t>
              </a:r>
            </a:p>
            <a:p>
              <a:endParaRPr lang="en-US" altLang="zh-CN" sz="1400" dirty="0"/>
            </a:p>
            <a:p>
              <a:r>
                <a:rPr lang="en-US" altLang="zh-CN" sz="1400" dirty="0"/>
                <a:t>Criterion: </a:t>
              </a:r>
            </a:p>
            <a:p>
              <a:r>
                <a:rPr lang="en-US" altLang="zh-CN" sz="1400" dirty="0"/>
                <a:t>1, </a:t>
              </a:r>
              <a:r>
                <a:rPr lang="en-US" altLang="zh-CN" sz="1400" dirty="0" err="1"/>
                <a:t>mhl</a:t>
              </a:r>
              <a:r>
                <a:rPr lang="en-US" altLang="zh-CN" sz="1400" dirty="0"/>
                <a:t>&gt;0.2   (alpha)</a:t>
              </a:r>
            </a:p>
            <a:p>
              <a:r>
                <a:rPr lang="en-US" altLang="zh-CN" sz="1400" dirty="0"/>
                <a:t>2, &gt; 3% marker positive (beta, 20 markers)</a:t>
              </a:r>
            </a:p>
            <a:p>
              <a:endParaRPr lang="en-US" altLang="zh-CN" sz="1400" dirty="0"/>
            </a:p>
            <a:p>
              <a:r>
                <a:rPr lang="en-US" altLang="zh-CN" sz="1400" dirty="0"/>
                <a:t>1</a:t>
              </a:r>
              <a:r>
                <a:rPr lang="zh-CN" altLang="en-US" sz="1400" dirty="0"/>
                <a:t>，</a:t>
              </a:r>
              <a:r>
                <a:rPr lang="en-US" altLang="zh-CN" sz="1400" dirty="0"/>
                <a:t>lung cancer</a:t>
              </a:r>
              <a:r>
                <a:rPr lang="zh-CN" altLang="en-US" sz="1400" dirty="0"/>
                <a:t>： </a:t>
              </a:r>
              <a:r>
                <a:rPr lang="en-US" altLang="zh-CN" sz="1400" dirty="0"/>
                <a:t>9/9=100%</a:t>
              </a:r>
            </a:p>
            <a:p>
              <a:r>
                <a:rPr lang="en-US" altLang="zh-CN" sz="1400" dirty="0"/>
                <a:t>2</a:t>
              </a:r>
              <a:r>
                <a:rPr lang="zh-CN" altLang="en-US" sz="1400" dirty="0"/>
                <a:t>，</a:t>
              </a:r>
              <a:r>
                <a:rPr lang="en-US" altLang="zh-CN" sz="1400" dirty="0"/>
                <a:t>colon cancer</a:t>
              </a:r>
              <a:r>
                <a:rPr lang="zh-CN" altLang="en-US" sz="1400" dirty="0"/>
                <a:t>：</a:t>
              </a:r>
              <a:r>
                <a:rPr lang="en-US" altLang="zh-CN" sz="1400" dirty="0"/>
                <a:t>5/10=50.0%</a:t>
              </a:r>
            </a:p>
            <a:p>
              <a:r>
                <a:rPr lang="en-US" altLang="zh-CN" sz="1400" dirty="0"/>
                <a:t>3</a:t>
              </a:r>
              <a:r>
                <a:rPr lang="zh-CN" altLang="en-US" sz="1400" dirty="0"/>
                <a:t>，</a:t>
              </a:r>
              <a:r>
                <a:rPr lang="en-US" altLang="zh-CN" sz="1400" dirty="0"/>
                <a:t>pancreatic cancer</a:t>
              </a:r>
              <a:r>
                <a:rPr lang="zh-CN" altLang="en-US" sz="1400" dirty="0"/>
                <a:t>：</a:t>
              </a:r>
              <a:r>
                <a:rPr lang="en-US" altLang="zh-CN" sz="1400" dirty="0"/>
                <a:t>3/5=60%</a:t>
              </a:r>
            </a:p>
            <a:p>
              <a:r>
                <a:rPr lang="en-US" altLang="zh-CN" sz="1400" dirty="0">
                  <a:solidFill>
                    <a:srgbClr val="FF0000"/>
                  </a:solidFill>
                </a:rPr>
                <a:t>4</a:t>
              </a:r>
              <a:r>
                <a:rPr lang="zh-CN" altLang="en-US" sz="1400" dirty="0">
                  <a:solidFill>
                    <a:srgbClr val="FF0000"/>
                  </a:solidFill>
                </a:rPr>
                <a:t>，</a:t>
              </a:r>
              <a:r>
                <a:rPr lang="en-US" altLang="zh-CN" sz="1400" dirty="0">
                  <a:solidFill>
                    <a:srgbClr val="FF0000"/>
                  </a:solidFill>
                </a:rPr>
                <a:t>Normal Plasma Error</a:t>
              </a:r>
              <a:r>
                <a:rPr lang="zh-CN" altLang="en-US" sz="1400" dirty="0">
                  <a:solidFill>
                    <a:srgbClr val="FF0000"/>
                  </a:solidFill>
                </a:rPr>
                <a:t>：</a:t>
              </a:r>
              <a:r>
                <a:rPr lang="en-US" altLang="zh-CN" sz="1400" dirty="0">
                  <a:solidFill>
                    <a:srgbClr val="FF0000"/>
                  </a:solidFill>
                </a:rPr>
                <a:t>7/20=35%</a:t>
              </a:r>
            </a:p>
            <a:p>
              <a:endParaRPr lang="en-US" sz="1400" dirty="0">
                <a:solidFill>
                  <a:srgbClr val="FF0000"/>
                </a:solidFill>
              </a:endParaRPr>
            </a:p>
            <a:p>
              <a:r>
                <a:rPr lang="en-US" sz="1400" dirty="0">
                  <a:solidFill>
                    <a:srgbClr val="FF0000"/>
                  </a:solidFill>
                </a:rPr>
                <a:t>* </a:t>
              </a:r>
              <a:r>
                <a:rPr lang="en-US" altLang="zh-CN" sz="1400" dirty="0">
                  <a:solidFill>
                    <a:srgbClr val="FF0000"/>
                  </a:solidFill>
                </a:rPr>
                <a:t>4/20=20%         OR=36  P-value=3.1*10</a:t>
              </a:r>
              <a:r>
                <a:rPr lang="en-US" altLang="zh-CN" sz="1400" baseline="30000" dirty="0">
                  <a:solidFill>
                    <a:srgbClr val="FF0000"/>
                  </a:solidFill>
                </a:rPr>
                <a:t>-4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* 2</a:t>
              </a:r>
              <a:r>
                <a:rPr lang="en-US" altLang="zh-CN" sz="1400" dirty="0">
                  <a:solidFill>
                    <a:srgbClr val="FF0000"/>
                  </a:solidFill>
                </a:rPr>
                <a:t>/20=5%</a:t>
              </a:r>
              <a:r>
                <a:rPr lang="en-US" sz="1400" dirty="0">
                  <a:solidFill>
                    <a:srgbClr val="FF0000"/>
                  </a:solidFill>
                </a:rPr>
                <a:t> </a:t>
              </a:r>
              <a:r>
                <a:rPr lang="en-US" altLang="zh-CN" sz="1400" dirty="0">
                  <a:solidFill>
                    <a:srgbClr val="FF0000"/>
                  </a:solidFill>
                </a:rPr>
                <a:t>          OR= P-value=0.047</a:t>
              </a:r>
              <a:endParaRPr lang="en-US" sz="1400" dirty="0">
                <a:solidFill>
                  <a:srgbClr val="FF0000"/>
                </a:solidFill>
              </a:endParaRPr>
            </a:p>
            <a:p>
              <a:r>
                <a:rPr lang="en-US" sz="1400" dirty="0">
                  <a:solidFill>
                    <a:srgbClr val="FF0000"/>
                  </a:solidFill>
                </a:rPr>
                <a:t>* 1</a:t>
              </a:r>
              <a:r>
                <a:rPr lang="en-US" altLang="zh-CN" sz="1400" dirty="0">
                  <a:solidFill>
                    <a:srgbClr val="FF0000"/>
                  </a:solidFill>
                </a:rPr>
                <a:t>/20=10%         OR= P-value=0.025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    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35932" y="4682013"/>
              <a:ext cx="4037965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Validation dataset</a:t>
              </a:r>
              <a:r>
                <a:rPr lang="zh-CN" altLang="en-US" sz="1400" dirty="0"/>
                <a:t>： </a:t>
              </a:r>
              <a:r>
                <a:rPr lang="en-US" altLang="zh-CN" sz="1400" dirty="0"/>
                <a:t>BSPP (16 +17=33 samples)</a:t>
              </a:r>
            </a:p>
            <a:p>
              <a:r>
                <a:rPr lang="en-US" altLang="zh-CN" sz="1400" dirty="0"/>
                <a:t>GSI&gt; 0.52, 0.75, 0.79</a:t>
              </a:r>
              <a:endParaRPr lang="en-US" sz="1400" dirty="0"/>
            </a:p>
            <a:p>
              <a:endParaRPr lang="en-US" altLang="zh-CN" sz="1400" dirty="0"/>
            </a:p>
            <a:p>
              <a:r>
                <a:rPr lang="en-US" altLang="zh-CN" sz="1400" dirty="0"/>
                <a:t>Criterion: </a:t>
              </a:r>
            </a:p>
            <a:p>
              <a:r>
                <a:rPr lang="en-US" altLang="zh-CN" sz="1400" dirty="0"/>
                <a:t>1, </a:t>
              </a:r>
              <a:r>
                <a:rPr lang="en-US" altLang="zh-CN" sz="1400" dirty="0" err="1"/>
                <a:t>mhl</a:t>
              </a:r>
              <a:r>
                <a:rPr lang="en-US" altLang="zh-CN" sz="1400" dirty="0"/>
                <a:t>&gt; 0  (alpha)</a:t>
              </a:r>
            </a:p>
            <a:p>
              <a:r>
                <a:rPr lang="en-US" altLang="zh-CN" sz="1400" dirty="0"/>
                <a:t>2, &gt; =1 marker positive</a:t>
              </a:r>
            </a:p>
            <a:p>
              <a:endParaRPr lang="en-US" altLang="zh-CN" sz="1400" dirty="0"/>
            </a:p>
            <a:p>
              <a:r>
                <a:rPr lang="en-US" altLang="zh-CN" sz="1400" dirty="0"/>
                <a:t>1</a:t>
              </a:r>
              <a:r>
                <a:rPr lang="zh-CN" altLang="en-US" sz="1400" dirty="0"/>
                <a:t>，</a:t>
              </a:r>
              <a:r>
                <a:rPr lang="en-US" altLang="zh-CN" sz="1400" dirty="0"/>
                <a:t>lung cancer</a:t>
              </a:r>
              <a:r>
                <a:rPr lang="zh-CN" altLang="en-US" sz="1400" dirty="0"/>
                <a:t>： </a:t>
              </a:r>
              <a:r>
                <a:rPr lang="en-US" altLang="zh-CN" sz="1400" dirty="0"/>
                <a:t>6/8=75%             11 marker</a:t>
              </a:r>
            </a:p>
            <a:p>
              <a:r>
                <a:rPr lang="en-US" altLang="zh-CN" sz="1400" dirty="0"/>
                <a:t>2</a:t>
              </a:r>
              <a:r>
                <a:rPr lang="zh-CN" altLang="en-US" sz="1400" dirty="0"/>
                <a:t>，</a:t>
              </a:r>
              <a:r>
                <a:rPr lang="en-US" altLang="zh-CN" sz="1400" dirty="0"/>
                <a:t>colon cancer</a:t>
              </a:r>
              <a:r>
                <a:rPr lang="zh-CN" altLang="en-US" sz="1400" dirty="0"/>
                <a:t>：</a:t>
              </a:r>
              <a:r>
                <a:rPr lang="en-US" altLang="zh-CN" sz="1400" dirty="0"/>
                <a:t>5/8=62.5%         4 marker</a:t>
              </a:r>
            </a:p>
            <a:p>
              <a:r>
                <a:rPr lang="en-US" altLang="zh-CN" sz="1400" dirty="0">
                  <a:solidFill>
                    <a:srgbClr val="FF0000"/>
                  </a:solidFill>
                </a:rPr>
                <a:t>3</a:t>
              </a:r>
              <a:r>
                <a:rPr lang="zh-CN" altLang="en-US" sz="1400" dirty="0">
                  <a:solidFill>
                    <a:srgbClr val="FF0000"/>
                  </a:solidFill>
                </a:rPr>
                <a:t>，</a:t>
              </a:r>
              <a:r>
                <a:rPr lang="en-US" altLang="zh-CN" sz="1400" dirty="0">
                  <a:solidFill>
                    <a:srgbClr val="FF0000"/>
                  </a:solidFill>
                </a:rPr>
                <a:t>Normal Plasma Error</a:t>
              </a:r>
              <a:r>
                <a:rPr lang="zh-CN" altLang="en-US" sz="1400" dirty="0">
                  <a:solidFill>
                    <a:srgbClr val="FF0000"/>
                  </a:solidFill>
                </a:rPr>
                <a:t>：</a:t>
              </a:r>
              <a:r>
                <a:rPr lang="en-US" altLang="zh-CN" sz="1400" dirty="0">
                  <a:solidFill>
                    <a:srgbClr val="FF0000"/>
                  </a:solidFill>
                </a:rPr>
                <a:t>3/16= 18.75%</a:t>
              </a:r>
              <a:endParaRPr lang="en-US" sz="1400" dirty="0">
                <a:solidFill>
                  <a:srgbClr val="FF0000"/>
                </a:solidFill>
              </a:endParaRPr>
            </a:p>
            <a:p>
              <a:endParaRPr lang="en-US" altLang="zh-CN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247" y="58066"/>
              <a:ext cx="83853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Detection power to plasma based on identified tissue signatures</a:t>
              </a:r>
              <a:endParaRPr lang="en-US" sz="2400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29120" y="4547743"/>
              <a:ext cx="221488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88916" y="2296640"/>
              <a:ext cx="221488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GSI&gt; 0.66, 0.75, 0.79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3941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679574" y="-144463"/>
            <a:ext cx="8988427" cy="8404543"/>
            <a:chOff x="155573" y="-144463"/>
            <a:chExt cx="8988427" cy="8404543"/>
          </a:xfrm>
        </p:grpSpPr>
        <p:sp>
          <p:nvSpPr>
            <p:cNvPr id="2" name="AutoShape 2" descr="File:GSI.yellow2blue.tissue.specificity.png"/>
            <p:cNvSpPr>
              <a:spLocks noChangeAspect="1" noChangeArrowheads="1"/>
            </p:cNvSpPr>
            <p:nvPr/>
          </p:nvSpPr>
          <p:spPr bwMode="auto">
            <a:xfrm>
              <a:off x="155574" y="-144463"/>
              <a:ext cx="8024413" cy="8404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58" t="18490" r="10519"/>
            <a:stretch/>
          </p:blipFill>
          <p:spPr>
            <a:xfrm>
              <a:off x="155573" y="1490101"/>
              <a:ext cx="4836951" cy="491429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6" r="79613" b="83661"/>
            <a:stretch/>
          </p:blipFill>
          <p:spPr>
            <a:xfrm>
              <a:off x="277904" y="604552"/>
              <a:ext cx="905437" cy="92749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106035" y="2170154"/>
              <a:ext cx="3897761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Validation dataset</a:t>
              </a:r>
              <a:r>
                <a:rPr lang="zh-CN" altLang="en-US" sz="1400" dirty="0"/>
                <a:t>： </a:t>
              </a:r>
              <a:r>
                <a:rPr lang="en-US" altLang="zh-CN" sz="1400" dirty="0"/>
                <a:t>RRBS (24 samples)</a:t>
              </a:r>
            </a:p>
            <a:p>
              <a:endParaRPr lang="en-US" altLang="zh-CN" sz="1400" dirty="0"/>
            </a:p>
            <a:p>
              <a:r>
                <a:rPr lang="en-US" altLang="zh-CN" sz="1400" dirty="0"/>
                <a:t>Criterion: </a:t>
              </a:r>
            </a:p>
            <a:p>
              <a:r>
                <a:rPr lang="en-US" altLang="zh-CN" sz="1400" dirty="0"/>
                <a:t>1, </a:t>
              </a:r>
              <a:r>
                <a:rPr lang="en-US" altLang="zh-CN" sz="1400" dirty="0" err="1"/>
                <a:t>mhl</a:t>
              </a:r>
              <a:r>
                <a:rPr lang="en-US" altLang="zh-CN" sz="1400" dirty="0"/>
                <a:t>&gt;0.2   (alpha)</a:t>
              </a:r>
            </a:p>
            <a:p>
              <a:r>
                <a:rPr lang="en-US" altLang="zh-CN" sz="1400" dirty="0"/>
                <a:t>2, &gt; 3% marker positive (beta, 20 markers)</a:t>
              </a:r>
            </a:p>
            <a:p>
              <a:endParaRPr lang="en-US" altLang="zh-CN" sz="1400" dirty="0"/>
            </a:p>
            <a:p>
              <a:r>
                <a:rPr lang="en-US" altLang="zh-CN" sz="1400" dirty="0"/>
                <a:t>1</a:t>
              </a:r>
              <a:r>
                <a:rPr lang="zh-CN" altLang="en-US" sz="1400" dirty="0"/>
                <a:t>，</a:t>
              </a:r>
              <a:r>
                <a:rPr lang="en-US" altLang="zh-CN" sz="1400" dirty="0"/>
                <a:t>lung cancer</a:t>
              </a:r>
              <a:r>
                <a:rPr lang="zh-CN" altLang="en-US" sz="1400" dirty="0"/>
                <a:t>： </a:t>
              </a:r>
              <a:r>
                <a:rPr lang="en-US" altLang="zh-CN" sz="1400" dirty="0"/>
                <a:t>9/9=100%</a:t>
              </a:r>
            </a:p>
            <a:p>
              <a:r>
                <a:rPr lang="en-US" altLang="zh-CN" sz="1400" dirty="0"/>
                <a:t>2</a:t>
              </a:r>
              <a:r>
                <a:rPr lang="zh-CN" altLang="en-US" sz="1400" dirty="0"/>
                <a:t>，</a:t>
              </a:r>
              <a:r>
                <a:rPr lang="en-US" altLang="zh-CN" sz="1400" dirty="0"/>
                <a:t>colon cancer</a:t>
              </a:r>
              <a:r>
                <a:rPr lang="zh-CN" altLang="en-US" sz="1400" dirty="0"/>
                <a:t>：</a:t>
              </a:r>
              <a:r>
                <a:rPr lang="en-US" altLang="zh-CN" sz="1400" dirty="0"/>
                <a:t>5/10=50.0%</a:t>
              </a:r>
            </a:p>
            <a:p>
              <a:r>
                <a:rPr lang="en-US" altLang="zh-CN" sz="1400" dirty="0"/>
                <a:t>3</a:t>
              </a:r>
              <a:r>
                <a:rPr lang="zh-CN" altLang="en-US" sz="1400" dirty="0"/>
                <a:t>，</a:t>
              </a:r>
              <a:r>
                <a:rPr lang="en-US" altLang="zh-CN" sz="1400" dirty="0"/>
                <a:t>pancreatic cancer</a:t>
              </a:r>
              <a:r>
                <a:rPr lang="zh-CN" altLang="en-US" sz="1400" dirty="0"/>
                <a:t>：</a:t>
              </a:r>
              <a:r>
                <a:rPr lang="en-US" altLang="zh-CN" sz="1400" dirty="0"/>
                <a:t>3/5=60%</a:t>
              </a:r>
            </a:p>
            <a:p>
              <a:r>
                <a:rPr lang="en-US" altLang="zh-CN" sz="1400" dirty="0">
                  <a:solidFill>
                    <a:srgbClr val="FF0000"/>
                  </a:solidFill>
                </a:rPr>
                <a:t>4</a:t>
              </a:r>
              <a:r>
                <a:rPr lang="zh-CN" altLang="en-US" sz="1400" dirty="0">
                  <a:solidFill>
                    <a:srgbClr val="FF0000"/>
                  </a:solidFill>
                </a:rPr>
                <a:t>，</a:t>
              </a:r>
              <a:r>
                <a:rPr lang="en-US" altLang="zh-CN" sz="1400" dirty="0">
                  <a:solidFill>
                    <a:srgbClr val="FF0000"/>
                  </a:solidFill>
                </a:rPr>
                <a:t>Normal Plasma Error</a:t>
              </a:r>
              <a:r>
                <a:rPr lang="zh-CN" altLang="en-US" sz="1400" dirty="0">
                  <a:solidFill>
                    <a:srgbClr val="FF0000"/>
                  </a:solidFill>
                </a:rPr>
                <a:t>：</a:t>
              </a:r>
              <a:r>
                <a:rPr lang="en-US" altLang="zh-CN" sz="1400" dirty="0">
                  <a:solidFill>
                    <a:srgbClr val="FF0000"/>
                  </a:solidFill>
                </a:rPr>
                <a:t>7/20=35%</a:t>
              </a:r>
            </a:p>
            <a:p>
              <a:endParaRPr lang="en-US" sz="1400" dirty="0">
                <a:solidFill>
                  <a:srgbClr val="FF0000"/>
                </a:solidFill>
              </a:endParaRPr>
            </a:p>
            <a:p>
              <a:r>
                <a:rPr lang="en-US" sz="1400" dirty="0">
                  <a:solidFill>
                    <a:srgbClr val="FF0000"/>
                  </a:solidFill>
                </a:rPr>
                <a:t>* </a:t>
              </a:r>
              <a:r>
                <a:rPr lang="en-US" altLang="zh-CN" sz="1400" dirty="0">
                  <a:solidFill>
                    <a:srgbClr val="FF0000"/>
                  </a:solidFill>
                </a:rPr>
                <a:t>4/20=20%         OR=36   P-value=3.1*10</a:t>
              </a:r>
              <a:r>
                <a:rPr lang="en-US" altLang="zh-CN" sz="1400" baseline="30000" dirty="0">
                  <a:solidFill>
                    <a:srgbClr val="FF0000"/>
                  </a:solidFill>
                </a:rPr>
                <a:t>-4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* 2</a:t>
              </a:r>
              <a:r>
                <a:rPr lang="en-US" altLang="zh-CN" sz="1400" dirty="0">
                  <a:solidFill>
                    <a:srgbClr val="FF0000"/>
                  </a:solidFill>
                </a:rPr>
                <a:t>/20=5%</a:t>
              </a:r>
              <a:r>
                <a:rPr lang="en-US" sz="1400" dirty="0">
                  <a:solidFill>
                    <a:srgbClr val="FF0000"/>
                  </a:solidFill>
                </a:rPr>
                <a:t> </a:t>
              </a:r>
              <a:r>
                <a:rPr lang="en-US" altLang="zh-CN" sz="1400" dirty="0">
                  <a:solidFill>
                    <a:srgbClr val="FF0000"/>
                  </a:solidFill>
                </a:rPr>
                <a:t>          OR=9     P-value=0.047</a:t>
              </a:r>
              <a:endParaRPr lang="en-US" sz="1400" dirty="0">
                <a:solidFill>
                  <a:srgbClr val="FF0000"/>
                </a:solidFill>
              </a:endParaRPr>
            </a:p>
            <a:p>
              <a:r>
                <a:rPr lang="en-US" sz="1400" dirty="0">
                  <a:solidFill>
                    <a:srgbClr val="FF0000"/>
                  </a:solidFill>
                </a:rPr>
                <a:t>* 1</a:t>
              </a:r>
              <a:r>
                <a:rPr lang="en-US" altLang="zh-CN" sz="1400" dirty="0">
                  <a:solidFill>
                    <a:srgbClr val="FF0000"/>
                  </a:solidFill>
                </a:rPr>
                <a:t>/20=10%         OR=27  P-value=0.025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    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247" y="58066"/>
              <a:ext cx="83853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Detection power to plasma based on identified tissue signatures</a:t>
              </a:r>
              <a:endParaRPr lang="en-US" sz="2400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29120" y="4547743"/>
              <a:ext cx="221488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17965" y="2398240"/>
              <a:ext cx="221488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GSI&gt; 0.66, 0.75, 0.79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2702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50694" y="802626"/>
            <a:ext cx="8596260" cy="4582651"/>
            <a:chOff x="226694" y="802625"/>
            <a:chExt cx="8596260" cy="458265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l="18902" t="18077" r="8741"/>
            <a:stretch/>
          </p:blipFill>
          <p:spPr>
            <a:xfrm>
              <a:off x="4348480" y="1264290"/>
              <a:ext cx="4474474" cy="4018909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58" t="18490" r="10519"/>
            <a:stretch/>
          </p:blipFill>
          <p:spPr>
            <a:xfrm>
              <a:off x="226694" y="1280160"/>
              <a:ext cx="4040506" cy="410511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189447" y="802625"/>
              <a:ext cx="68834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MHL                                             Raw methylation Signal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9273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File:GSI.yellow2blue.tissue.specificity.png"/>
          <p:cNvSpPr>
            <a:spLocks noChangeAspect="1" noChangeArrowheads="1"/>
          </p:cNvSpPr>
          <p:nvPr/>
        </p:nvSpPr>
        <p:spPr bwMode="auto">
          <a:xfrm>
            <a:off x="1679575" y="-144463"/>
            <a:ext cx="8024413" cy="802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24927" y="541664"/>
            <a:ext cx="8117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Detection power to plasma based on Methylation Beta-Matrix</a:t>
            </a:r>
            <a:endParaRPr lang="en-US" sz="24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308714" y="2137733"/>
            <a:ext cx="23093" cy="318503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23199" y="3108099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N37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23200" y="3785778"/>
            <a:ext cx="63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SALK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00675" y="2383342"/>
            <a:ext cx="38977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Validation dataset</a:t>
            </a:r>
            <a:r>
              <a:rPr lang="zh-CN" altLang="en-US" sz="1400" dirty="0"/>
              <a:t>： </a:t>
            </a:r>
            <a:r>
              <a:rPr lang="en-US" altLang="zh-CN" sz="1400" dirty="0"/>
              <a:t>RRBS (24 samples)</a:t>
            </a:r>
          </a:p>
          <a:p>
            <a:endParaRPr lang="en-US" altLang="zh-CN" sz="1400" dirty="0"/>
          </a:p>
          <a:p>
            <a:r>
              <a:rPr lang="en-US" altLang="zh-CN" sz="1400" dirty="0"/>
              <a:t>Criterion: </a:t>
            </a:r>
          </a:p>
          <a:p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?</a:t>
            </a:r>
          </a:p>
          <a:p>
            <a:endParaRPr lang="en-US" altLang="zh-CN" sz="1400" dirty="0"/>
          </a:p>
          <a:p>
            <a:r>
              <a:rPr lang="en-US" altLang="zh-CN" sz="1400" dirty="0"/>
              <a:t>1</a:t>
            </a:r>
            <a:r>
              <a:rPr lang="zh-CN" altLang="en-US" sz="1400" dirty="0"/>
              <a:t>，</a:t>
            </a:r>
            <a:r>
              <a:rPr lang="en-US" altLang="zh-CN" sz="1400" dirty="0"/>
              <a:t>lung cancer</a:t>
            </a:r>
            <a:r>
              <a:rPr lang="zh-CN" altLang="en-US" sz="1400" dirty="0"/>
              <a:t>： </a:t>
            </a:r>
            <a:r>
              <a:rPr lang="en-US" altLang="zh-CN" sz="1400" dirty="0"/>
              <a:t>?</a:t>
            </a:r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，</a:t>
            </a:r>
            <a:r>
              <a:rPr lang="en-US" altLang="zh-CN" sz="1400" dirty="0"/>
              <a:t>colon cancer</a:t>
            </a:r>
            <a:r>
              <a:rPr lang="zh-CN" altLang="en-US" sz="1400" dirty="0"/>
              <a:t>：</a:t>
            </a:r>
            <a:r>
              <a:rPr lang="en-US" altLang="zh-CN" sz="1400" dirty="0"/>
              <a:t> ?</a:t>
            </a:r>
          </a:p>
          <a:p>
            <a:r>
              <a:rPr lang="en-US" altLang="zh-CN" sz="1400" dirty="0"/>
              <a:t>3</a:t>
            </a:r>
            <a:r>
              <a:rPr lang="zh-CN" altLang="en-US" sz="1400" dirty="0"/>
              <a:t>，</a:t>
            </a:r>
            <a:r>
              <a:rPr lang="en-US" altLang="zh-CN" sz="1400" dirty="0"/>
              <a:t>pancreatic cancer</a:t>
            </a:r>
            <a:r>
              <a:rPr lang="zh-CN" altLang="en-US" sz="1400" dirty="0"/>
              <a:t>：</a:t>
            </a:r>
            <a:r>
              <a:rPr lang="en-US" altLang="zh-CN" sz="1400" dirty="0"/>
              <a:t> ?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4</a:t>
            </a:r>
            <a:r>
              <a:rPr lang="zh-CN" altLang="en-US" sz="1400" dirty="0">
                <a:solidFill>
                  <a:srgbClr val="FF0000"/>
                </a:solidFill>
              </a:rPr>
              <a:t>，</a:t>
            </a:r>
            <a:r>
              <a:rPr lang="en-US" altLang="zh-CN" sz="1400" dirty="0">
                <a:solidFill>
                  <a:srgbClr val="FF0000"/>
                </a:solidFill>
              </a:rPr>
              <a:t>Normal Plasma Error</a:t>
            </a:r>
            <a:r>
              <a:rPr lang="zh-CN" altLang="en-US" sz="1400" dirty="0">
                <a:solidFill>
                  <a:srgbClr val="FF0000"/>
                </a:solidFill>
              </a:rPr>
              <a:t>：</a:t>
            </a:r>
            <a:r>
              <a:rPr lang="en-US" altLang="zh-CN" sz="1400" dirty="0"/>
              <a:t> 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01406" y="2950248"/>
            <a:ext cx="761648" cy="13119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983206" y="3025772"/>
            <a:ext cx="159026" cy="112933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97588" y="232754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Raw Signal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25343" y="378577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26,176,759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25343" y="3085654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27,835,889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95416" y="1607456"/>
            <a:ext cx="104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Heatmap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463723" y="2076582"/>
            <a:ext cx="2909954" cy="358234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501516" y="3461283"/>
            <a:ext cx="90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49 sites</a:t>
            </a:r>
          </a:p>
        </p:txBody>
      </p:sp>
    </p:spTree>
    <p:extLst>
      <p:ext uri="{BB962C8B-B14F-4D97-AF65-F5344CB8AC3E}">
        <p14:creationId xmlns:p14="http://schemas.microsoft.com/office/powerpoint/2010/main" val="60629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492" y="628596"/>
            <a:ext cx="2933954" cy="12574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666" y="2445385"/>
            <a:ext cx="2882519" cy="134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1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26" y="3830321"/>
            <a:ext cx="4668085" cy="2874076"/>
          </a:xfrm>
          <a:prstGeom prst="rect">
            <a:avLst/>
          </a:prstGeom>
          <a:ln w="952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Rectangle 2"/>
          <p:cNvSpPr/>
          <p:nvPr/>
        </p:nvSpPr>
        <p:spPr>
          <a:xfrm>
            <a:off x="1763090" y="3332318"/>
            <a:ext cx="83503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Methylation entropy implement in </a:t>
            </a:r>
            <a:r>
              <a:rPr lang="en-US" altLang="zh-CN" sz="2000" b="1" dirty="0">
                <a:solidFill>
                  <a:srgbClr val="FF0000"/>
                </a:solidFill>
              </a:rPr>
              <a:t>R</a:t>
            </a:r>
            <a:r>
              <a:rPr lang="en-US" altLang="zh-CN" sz="2000" b="1" dirty="0"/>
              <a:t> and Perl</a:t>
            </a:r>
          </a:p>
        </p:txBody>
      </p:sp>
      <p:sp>
        <p:nvSpPr>
          <p:cNvPr id="4" name="Rectangle 3"/>
          <p:cNvSpPr/>
          <p:nvPr/>
        </p:nvSpPr>
        <p:spPr>
          <a:xfrm>
            <a:off x="1714665" y="158201"/>
            <a:ext cx="83503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Methylation haplotype load implement in </a:t>
            </a:r>
            <a:r>
              <a:rPr lang="en-US" altLang="zh-CN" sz="2000" b="1" dirty="0">
                <a:solidFill>
                  <a:srgbClr val="FF0000"/>
                </a:solidFill>
              </a:rPr>
              <a:t>R</a:t>
            </a:r>
            <a:r>
              <a:rPr lang="en-US" altLang="zh-CN" sz="2000" b="1" dirty="0"/>
              <a:t> and Perl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25" y="726759"/>
            <a:ext cx="3073400" cy="2437110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2941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418082" y="1408019"/>
            <a:ext cx="7954728" cy="3671981"/>
            <a:chOff x="1017037" y="412338"/>
            <a:chExt cx="7598643" cy="350760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6945" y="412338"/>
              <a:ext cx="3668735" cy="350760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26760" t="14798" r="15910" b="22002"/>
            <a:stretch/>
          </p:blipFill>
          <p:spPr>
            <a:xfrm>
              <a:off x="1017037" y="412338"/>
              <a:ext cx="3598671" cy="3173702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2693764" y="371458"/>
            <a:ext cx="6983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Distribution of Methylation block in human genomics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75442" y="5568058"/>
            <a:ext cx="93149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Methylation blocks widely disperse in human genome, especially in gene regulation and body region.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Methylation blocks prefer non-repeat regions in human genome (mapping and functional reason)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Methylation blocks cover 0.4% repeat regions while </a:t>
            </a:r>
            <a:r>
              <a:rPr lang="en-US" sz="1600" dirty="0" err="1"/>
              <a:t>RefGene</a:t>
            </a:r>
            <a:r>
              <a:rPr lang="en-US" sz="1600" dirty="0"/>
              <a:t> cover 7.0% repeat region.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2192952" y="4730446"/>
            <a:ext cx="43392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49,542 methylation blocks </a:t>
            </a:r>
          </a:p>
          <a:p>
            <a:r>
              <a:rPr lang="en-US" dirty="0"/>
              <a:t>(inferred from WGBS data of normal tissues)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54801" y="3771900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0.4%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99601" y="3771900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7.0%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8568" y="402667"/>
            <a:ext cx="8549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Methylation block inferred from microarray and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RRBS dataset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39267" y="1375069"/>
            <a:ext cx="8508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Block: &gt;=4 </a:t>
            </a:r>
            <a:r>
              <a:rPr lang="en-US" b="1" dirty="0" err="1"/>
              <a:t>CpG</a:t>
            </a:r>
            <a:r>
              <a:rPr lang="en-US" b="1" dirty="0"/>
              <a:t> loci and average correlation of the adjacent </a:t>
            </a:r>
            <a:r>
              <a:rPr lang="en-US" b="1" dirty="0" err="1"/>
              <a:t>CpG</a:t>
            </a:r>
            <a:r>
              <a:rPr lang="en-US" b="1" dirty="0"/>
              <a:t> among the region &gt; 0.6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350415"/>
              </p:ext>
            </p:extLst>
          </p:nvPr>
        </p:nvGraphicFramePr>
        <p:xfrm>
          <a:off x="2118568" y="2603452"/>
          <a:ext cx="4989330" cy="35266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3816"/>
                <a:gridCol w="471096"/>
                <a:gridCol w="620990"/>
                <a:gridCol w="3233428"/>
              </a:tblGrid>
              <a:tr h="4591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Symbol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Case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Control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Tissue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types (Cancer types)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690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KIRC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160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Kidney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690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BRCA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92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92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Breast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690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THCA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56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56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Thyroid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767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HNSC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50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50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Head and </a:t>
                      </a:r>
                      <a:r>
                        <a:rPr lang="en-US" sz="1400" u="none" strike="noStrike" dirty="0" smtClean="0">
                          <a:effectLst/>
                        </a:rPr>
                        <a:t>Neck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690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PRAD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49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49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Prostate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690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LIHC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49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49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Liver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690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KIRP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45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45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Kidney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690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LUSC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41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41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Lung squamous </a:t>
                      </a:r>
                      <a:r>
                        <a:rPr lang="en-US" sz="1400" u="none" strike="noStrike" dirty="0" smtClean="0">
                          <a:effectLst/>
                        </a:rPr>
                        <a:t>cell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690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COAD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39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39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Colon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690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UCEC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30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Uterine Corpus </a:t>
                      </a:r>
                      <a:r>
                        <a:rPr lang="en-US" sz="1400" u="none" strike="noStrike" dirty="0" smtClean="0">
                          <a:effectLst/>
                        </a:rPr>
                        <a:t>Endometrial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690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LUAD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26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Lung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26210" y="2113730"/>
            <a:ext cx="2459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Methylation 450K Array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62675" y="2060425"/>
            <a:ext cx="1102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Encode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86427" y="2634418"/>
            <a:ext cx="37716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101 RRBS (bed files) were downloaded. 2,646,999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CpG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loci were covered by 101 RRBS data while 866,979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CpG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loci (32.8%) were detected in at least 80% samples.</a:t>
            </a:r>
            <a:endParaRPr lang="en-US" sz="1600" dirty="0"/>
          </a:p>
        </p:txBody>
      </p:sp>
      <p:sp>
        <p:nvSpPr>
          <p:cNvPr id="9" name="Right Arrow 8"/>
          <p:cNvSpPr/>
          <p:nvPr/>
        </p:nvSpPr>
        <p:spPr>
          <a:xfrm rot="5400000">
            <a:off x="3693367" y="5632435"/>
            <a:ext cx="405114" cy="630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86427" y="3899981"/>
            <a:ext cx="2552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b="1" dirty="0">
                <a:solidFill>
                  <a:srgbClr val="FF0000"/>
                </a:solidFill>
              </a:rPr>
              <a:t>How many kinds of cell? 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57947" y="4222105"/>
            <a:ext cx="1564852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mesoderm 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ectoderm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Inner cell mass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Decidua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Epithelium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Blood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neurons</a:t>
            </a:r>
          </a:p>
          <a:p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2342748" y="3235694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panose="020B0604020202020204" pitchFamily="34" charset="0"/>
              </a:rPr>
              <a:t/>
            </a: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08519" y="6157247"/>
            <a:ext cx="1285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155 blocks</a:t>
            </a:r>
          </a:p>
        </p:txBody>
      </p:sp>
      <p:sp>
        <p:nvSpPr>
          <p:cNvPr id="16" name="Right Arrow 15"/>
          <p:cNvSpPr/>
          <p:nvPr/>
        </p:nvSpPr>
        <p:spPr>
          <a:xfrm rot="5400000">
            <a:off x="8330548" y="5570182"/>
            <a:ext cx="405114" cy="630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45701" y="6094994"/>
            <a:ext cx="1415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1885 blocks</a:t>
            </a:r>
          </a:p>
        </p:txBody>
      </p:sp>
    </p:spTree>
    <p:extLst>
      <p:ext uri="{BB962C8B-B14F-4D97-AF65-F5344CB8AC3E}">
        <p14:creationId xmlns:p14="http://schemas.microsoft.com/office/powerpoint/2010/main" val="2128939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1946" y="4747131"/>
            <a:ext cx="4297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Array: Fold change: </a:t>
            </a:r>
            <a:r>
              <a:rPr lang="en-US" b="1" dirty="0">
                <a:solidFill>
                  <a:srgbClr val="FF0000"/>
                </a:solidFill>
              </a:rPr>
              <a:t>23.4</a:t>
            </a:r>
            <a:r>
              <a:rPr lang="en-US" dirty="0"/>
              <a:t>, P-value&lt;1.0 × 10</a:t>
            </a:r>
            <a:r>
              <a:rPr lang="en-US" baseline="30000" dirty="0"/>
              <a:t>-6</a:t>
            </a:r>
          </a:p>
          <a:p>
            <a:r>
              <a:rPr lang="en-US" altLang="zh-CN" dirty="0"/>
              <a:t>RRBS: Fold change: </a:t>
            </a:r>
            <a:r>
              <a:rPr lang="en-US" dirty="0">
                <a:solidFill>
                  <a:srgbClr val="FF0000"/>
                </a:solidFill>
              </a:rPr>
              <a:t>19.8</a:t>
            </a:r>
            <a:r>
              <a:rPr lang="en-US" dirty="0"/>
              <a:t>, P-value&lt;1.0 × 10</a:t>
            </a:r>
            <a:r>
              <a:rPr lang="en-US" baseline="30000" dirty="0"/>
              <a:t>-6</a:t>
            </a:r>
          </a:p>
          <a:p>
            <a:endParaRPr lang="en-US" baseline="30000" dirty="0"/>
          </a:p>
        </p:txBody>
      </p:sp>
      <p:grpSp>
        <p:nvGrpSpPr>
          <p:cNvPr id="3" name="Group 2"/>
          <p:cNvGrpSpPr/>
          <p:nvPr/>
        </p:nvGrpSpPr>
        <p:grpSpPr>
          <a:xfrm>
            <a:off x="2149409" y="946503"/>
            <a:ext cx="3365301" cy="3608321"/>
            <a:chOff x="128569" y="3539801"/>
            <a:chExt cx="2835617" cy="298140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t="23157" r="16848" b="18578"/>
            <a:stretch/>
          </p:blipFill>
          <p:spPr>
            <a:xfrm>
              <a:off x="1248603" y="3683769"/>
              <a:ext cx="1715583" cy="283744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/>
            <a:srcRect t="11085" r="18609" b="17929"/>
            <a:stretch/>
          </p:blipFill>
          <p:spPr>
            <a:xfrm>
              <a:off x="128569" y="3539801"/>
              <a:ext cx="1433451" cy="2950928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6024" y="697403"/>
            <a:ext cx="2720576" cy="451143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530342" y="4970384"/>
            <a:ext cx="1941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P-value&lt;2.2 × 10</a:t>
            </a:r>
            <a:r>
              <a:rPr lang="en-US" baseline="30000" dirty="0"/>
              <a:t>-16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r="7828"/>
          <a:stretch/>
        </p:blipFill>
        <p:spPr>
          <a:xfrm>
            <a:off x="5892901" y="697403"/>
            <a:ext cx="2507611" cy="451143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403997" y="4997663"/>
            <a:ext cx="1941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P-value&lt;2.2 × 10</a:t>
            </a:r>
            <a:r>
              <a:rPr lang="en-US" baseline="30000" dirty="0"/>
              <a:t>-16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38755" y="4710328"/>
            <a:ext cx="2680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Array                            RRBS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5357486"/>
            <a:ext cx="9314946" cy="1364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aseline="30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Methylation block regions were  significantly conserved in different dataset or platform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High </a:t>
            </a:r>
            <a:r>
              <a:rPr lang="en-US" altLang="zh-CN" dirty="0" err="1"/>
              <a:t>CpG</a:t>
            </a:r>
            <a:r>
              <a:rPr lang="en-US" altLang="zh-CN" dirty="0"/>
              <a:t> density regions within methylation block have significant higher correlation compared with regions without methylation block.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814680" y="2457107"/>
            <a:ext cx="132080" cy="10160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845160" y="2518067"/>
            <a:ext cx="132080" cy="10160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255524" y="2457107"/>
            <a:ext cx="132080" cy="10160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286004" y="2518067"/>
            <a:ext cx="132080" cy="10160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48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817272" y="1673518"/>
            <a:ext cx="3404969" cy="4270082"/>
            <a:chOff x="465991" y="1673518"/>
            <a:chExt cx="3404969" cy="427008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t="13507" r="8978" b="3450"/>
            <a:stretch/>
          </p:blipFill>
          <p:spPr>
            <a:xfrm>
              <a:off x="465991" y="1673518"/>
              <a:ext cx="3404969" cy="4270082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1696720" y="3156327"/>
              <a:ext cx="15380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  <a:cs typeface="Aldhabi" panose="01000000000000000000" pitchFamily="2" charset="-78"/>
                </a:rPr>
                <a:t>E</a:t>
              </a:r>
              <a:r>
                <a:rPr lang="en-US" sz="1400" b="1" dirty="0">
                  <a:solidFill>
                    <a:srgbClr val="FF0000"/>
                  </a:solidFill>
                  <a:cs typeface="Aldhabi" panose="01000000000000000000" pitchFamily="2" charset="-78"/>
                </a:rPr>
                <a:t>xponential decay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1696720" y="2875280"/>
              <a:ext cx="95029" cy="25729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2245360" y="4065853"/>
              <a:ext cx="206760" cy="14038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2452119" y="3871118"/>
              <a:ext cx="11678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00B050"/>
                  </a:solidFill>
                  <a:cs typeface="Aldhabi" panose="01000000000000000000" pitchFamily="2" charset="-78"/>
                </a:rPr>
                <a:t>Conservation</a:t>
              </a:r>
              <a:endParaRPr lang="en-US" sz="1400" b="1" dirty="0">
                <a:solidFill>
                  <a:srgbClr val="00B050"/>
                </a:solidFill>
                <a:cs typeface="Aldhabi" panose="01000000000000000000" pitchFamily="2" charset="-78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989991" y="804840"/>
            <a:ext cx="9156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Methylation block conservation among 11 human normal tissues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5407756" y="2309943"/>
            <a:ext cx="52602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2421 methylation block regions (</a:t>
            </a:r>
            <a:r>
              <a:rPr lang="en-US" b="1" dirty="0"/>
              <a:t>59.97% in WGBS</a:t>
            </a:r>
            <a:r>
              <a:rPr lang="en-US" dirty="0">
                <a:latin typeface="Arial" panose="020B0604020202020204" pitchFamily="34" charset="0"/>
              </a:rPr>
              <a:t>) were collected from 11 tissues. The probability of the number occurred in different tissues would be in a exponential decay as the red lines showed (P=0.4). However, we found a regions significantly deviate from the theoretical </a:t>
            </a:r>
            <a:r>
              <a:rPr lang="en-US" altLang="zh-CN" dirty="0">
                <a:latin typeface="Arial" panose="020B0604020202020204" pitchFamily="34" charset="0"/>
              </a:rPr>
              <a:t>distribution (P&lt;2.2</a:t>
            </a:r>
            <a:r>
              <a:rPr lang="en-US" b="1" dirty="0"/>
              <a:t> × </a:t>
            </a:r>
            <a:r>
              <a:rPr lang="en-US" altLang="zh-CN" dirty="0">
                <a:latin typeface="Arial" panose="020B0604020202020204" pitchFamily="34" charset="0"/>
              </a:rPr>
              <a:t>10</a:t>
            </a:r>
            <a:r>
              <a:rPr lang="en-US" altLang="zh-CN" baseline="30000" dirty="0">
                <a:latin typeface="Arial" panose="020B0604020202020204" pitchFamily="34" charset="0"/>
              </a:rPr>
              <a:t>-16</a:t>
            </a:r>
            <a:r>
              <a:rPr lang="en-US" altLang="zh-CN" dirty="0">
                <a:latin typeface="Arial" panose="020B0604020202020204" pitchFamily="34" charset="0"/>
              </a:rPr>
              <a:t>,chi-square test) and therefore, the methylation block have strong conservation in different tissues.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486292" y="6343817"/>
            <a:ext cx="5181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P=length(blocks)/(length(</a:t>
            </a:r>
            <a:r>
              <a:rPr lang="en-US" dirty="0" err="1"/>
              <a:t>uniqueblock</a:t>
            </a:r>
            <a:r>
              <a:rPr lang="en-US" dirty="0"/>
              <a:t>)*</a:t>
            </a:r>
            <a:r>
              <a:rPr lang="en-US" dirty="0" err="1"/>
              <a:t>event.time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032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24469</TotalTime>
  <Words>3158</Words>
  <Application>Microsoft Office PowerPoint</Application>
  <PresentationFormat>Widescreen</PresentationFormat>
  <Paragraphs>830</Paragraphs>
  <Slides>34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Aldhabi</vt:lpstr>
      <vt:lpstr>宋体</vt:lpstr>
      <vt:lpstr>Arial</vt:lpstr>
      <vt:lpstr>Calibri</vt:lpstr>
      <vt:lpstr>Calibri Light</vt:lpstr>
      <vt:lpstr>Cambria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420</cp:revision>
  <dcterms:created xsi:type="dcterms:W3CDTF">2015-08-12T17:01:30Z</dcterms:created>
  <dcterms:modified xsi:type="dcterms:W3CDTF">2015-10-19T22:21:30Z</dcterms:modified>
</cp:coreProperties>
</file>