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7"/>
  </p:notesMasterIdLst>
  <p:sldIdLst>
    <p:sldId id="256" r:id="rId2"/>
    <p:sldId id="291" r:id="rId3"/>
    <p:sldId id="261" r:id="rId4"/>
    <p:sldId id="278" r:id="rId5"/>
    <p:sldId id="292" r:id="rId6"/>
    <p:sldId id="257" r:id="rId7"/>
    <p:sldId id="263" r:id="rId8"/>
    <p:sldId id="312" r:id="rId9"/>
    <p:sldId id="277" r:id="rId10"/>
    <p:sldId id="262" r:id="rId11"/>
    <p:sldId id="306" r:id="rId12"/>
    <p:sldId id="279" r:id="rId13"/>
    <p:sldId id="293" r:id="rId14"/>
    <p:sldId id="294" r:id="rId15"/>
    <p:sldId id="288" r:id="rId16"/>
    <p:sldId id="289" r:id="rId17"/>
    <p:sldId id="297" r:id="rId18"/>
    <p:sldId id="281" r:id="rId19"/>
    <p:sldId id="280" r:id="rId20"/>
    <p:sldId id="285" r:id="rId21"/>
    <p:sldId id="286" r:id="rId22"/>
    <p:sldId id="298" r:id="rId23"/>
    <p:sldId id="299" r:id="rId24"/>
    <p:sldId id="308" r:id="rId25"/>
    <p:sldId id="258" r:id="rId26"/>
    <p:sldId id="309" r:id="rId27"/>
    <p:sldId id="310" r:id="rId28"/>
    <p:sldId id="303" r:id="rId29"/>
    <p:sldId id="302" r:id="rId30"/>
    <p:sldId id="307" r:id="rId31"/>
    <p:sldId id="295" r:id="rId32"/>
    <p:sldId id="311" r:id="rId33"/>
    <p:sldId id="260" r:id="rId34"/>
    <p:sldId id="341" r:id="rId35"/>
    <p:sldId id="275" r:id="rId36"/>
    <p:sldId id="269" r:id="rId37"/>
    <p:sldId id="264" r:id="rId38"/>
    <p:sldId id="271" r:id="rId39"/>
    <p:sldId id="301" r:id="rId40"/>
    <p:sldId id="272" r:id="rId41"/>
    <p:sldId id="267" r:id="rId42"/>
    <p:sldId id="259" r:id="rId43"/>
    <p:sldId id="268" r:id="rId44"/>
    <p:sldId id="274" r:id="rId45"/>
    <p:sldId id="346" r:id="rId46"/>
    <p:sldId id="318" r:id="rId47"/>
    <p:sldId id="319" r:id="rId48"/>
    <p:sldId id="317" r:id="rId49"/>
    <p:sldId id="342" r:id="rId50"/>
    <p:sldId id="325" r:id="rId51"/>
    <p:sldId id="327" r:id="rId52"/>
    <p:sldId id="328" r:id="rId53"/>
    <p:sldId id="361" r:id="rId54"/>
    <p:sldId id="330" r:id="rId55"/>
    <p:sldId id="331" r:id="rId56"/>
    <p:sldId id="320" r:id="rId57"/>
    <p:sldId id="323" r:id="rId58"/>
    <p:sldId id="321" r:id="rId59"/>
    <p:sldId id="322" r:id="rId60"/>
    <p:sldId id="324" r:id="rId61"/>
    <p:sldId id="336" r:id="rId62"/>
    <p:sldId id="337" r:id="rId63"/>
    <p:sldId id="332" r:id="rId64"/>
    <p:sldId id="338" r:id="rId65"/>
    <p:sldId id="333" r:id="rId66"/>
    <p:sldId id="335" r:id="rId67"/>
    <p:sldId id="340" r:id="rId68"/>
    <p:sldId id="349" r:id="rId69"/>
    <p:sldId id="350" r:id="rId70"/>
    <p:sldId id="351" r:id="rId71"/>
    <p:sldId id="352" r:id="rId72"/>
    <p:sldId id="353" r:id="rId73"/>
    <p:sldId id="354" r:id="rId74"/>
    <p:sldId id="355" r:id="rId75"/>
    <p:sldId id="356" r:id="rId76"/>
    <p:sldId id="357" r:id="rId77"/>
    <p:sldId id="359" r:id="rId78"/>
    <p:sldId id="360" r:id="rId79"/>
    <p:sldId id="362" r:id="rId80"/>
    <p:sldId id="369" r:id="rId81"/>
    <p:sldId id="370" r:id="rId82"/>
    <p:sldId id="363" r:id="rId83"/>
    <p:sldId id="365" r:id="rId84"/>
    <p:sldId id="366" r:id="rId85"/>
    <p:sldId id="368"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2019" autoAdjust="0"/>
  </p:normalViewPr>
  <p:slideViewPr>
    <p:cSldViewPr snapToGrid="0">
      <p:cViewPr>
        <p:scale>
          <a:sx n="125" d="100"/>
          <a:sy n="125" d="100"/>
        </p:scale>
        <p:origin x="29" y="-1013"/>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B6AFF-C30D-47FA-BFEF-3F2BFFA4A2E0}" type="datetimeFigureOut">
              <a:rPr lang="en-US" smtClean="0"/>
              <a:t>8/13/2015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9E644-D69D-445A-9100-837DF00C67F4}" type="slidenum">
              <a:rPr lang="en-US" smtClean="0"/>
              <a:t>‹#›</a:t>
            </a:fld>
            <a:endParaRPr lang="en-US"/>
          </a:p>
        </p:txBody>
      </p:sp>
    </p:spTree>
    <p:extLst>
      <p:ext uri="{BB962C8B-B14F-4D97-AF65-F5344CB8AC3E}">
        <p14:creationId xmlns:p14="http://schemas.microsoft.com/office/powerpoint/2010/main" val="128185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_ENREF_7"/><Relationship Id="rId7" Type="http://schemas.openxmlformats.org/officeDocument/2006/relationships/hyperlink" Target="#_ENREF_11"/><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_ENREF_10"/><Relationship Id="rId5" Type="http://schemas.openxmlformats.org/officeDocument/2006/relationships/hyperlink" Target="#_ENREF_9"/><Relationship Id="rId4" Type="http://schemas.openxmlformats.org/officeDocument/2006/relationships/hyperlink" Target="#_ENREF_8"/></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Hello,</a:t>
            </a:r>
            <a:r>
              <a:rPr lang="en-US" baseline="0" dirty="0" smtClean="0"/>
              <a:t> everyone, today I will introduce the progress of the </a:t>
            </a:r>
            <a:r>
              <a:rPr lang="en-US" baseline="0" dirty="0" err="1" smtClean="0"/>
              <a:t>mond</a:t>
            </a:r>
            <a:r>
              <a:rPr lang="en-US" baseline="0" dirty="0" smtClean="0"/>
              <a:t> project which is shorted for </a:t>
            </a:r>
            <a:r>
              <a:rPr lang="en-US" sz="1200" dirty="0" smtClean="0">
                <a:solidFill>
                  <a:srgbClr val="FF0000"/>
                </a:solidFill>
                <a:latin typeface="Arial" panose="020B0604020202020204" pitchFamily="34" charset="0"/>
              </a:rPr>
              <a:t>M</a:t>
            </a:r>
            <a:r>
              <a:rPr lang="en-US" sz="1200" dirty="0" smtClean="0">
                <a:solidFill>
                  <a:srgbClr val="000000"/>
                </a:solidFill>
                <a:latin typeface="Arial" panose="020B0604020202020204" pitchFamily="34" charset="0"/>
              </a:rPr>
              <a:t>ethylation Hapl</a:t>
            </a:r>
            <a:r>
              <a:rPr lang="en-US" sz="1200" dirty="0" smtClean="0">
                <a:solidFill>
                  <a:srgbClr val="FF0000"/>
                </a:solidFill>
                <a:latin typeface="Arial" panose="020B0604020202020204" pitchFamily="34" charset="0"/>
              </a:rPr>
              <a:t>o</a:t>
            </a:r>
            <a:r>
              <a:rPr lang="en-US" sz="1200" dirty="0" smtClean="0">
                <a:solidFill>
                  <a:srgbClr val="000000"/>
                </a:solidFill>
                <a:latin typeface="Arial" panose="020B0604020202020204" pitchFamily="34" charset="0"/>
              </a:rPr>
              <a:t>type in </a:t>
            </a:r>
            <a:r>
              <a:rPr lang="en-US" sz="1200" dirty="0" smtClean="0">
                <a:solidFill>
                  <a:srgbClr val="FF0000"/>
                </a:solidFill>
                <a:latin typeface="Arial" panose="020B0604020202020204" pitchFamily="34" charset="0"/>
              </a:rPr>
              <a:t>no</a:t>
            </a:r>
            <a:r>
              <a:rPr lang="en-US" sz="1200" dirty="0" smtClean="0">
                <a:solidFill>
                  <a:srgbClr val="000000"/>
                </a:solidFill>
                <a:latin typeface="Arial" panose="020B0604020202020204" pitchFamily="34" charset="0"/>
              </a:rPr>
              <a:t>n-invasive Cancer </a:t>
            </a:r>
            <a:r>
              <a:rPr lang="en-US" sz="1200" dirty="0" smtClean="0">
                <a:solidFill>
                  <a:srgbClr val="FF0000"/>
                </a:solidFill>
                <a:latin typeface="Arial" panose="020B0604020202020204" pitchFamily="34" charset="0"/>
              </a:rPr>
              <a:t>D</a:t>
            </a:r>
            <a:r>
              <a:rPr lang="en-US" sz="1200" dirty="0" smtClean="0">
                <a:solidFill>
                  <a:srgbClr val="000000"/>
                </a:solidFill>
                <a:latin typeface="Arial" panose="020B0604020202020204" pitchFamily="34" charset="0"/>
              </a:rPr>
              <a:t>iagnosis</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a:t>
            </a:fld>
            <a:endParaRPr lang="en-US"/>
          </a:p>
        </p:txBody>
      </p:sp>
    </p:spTree>
    <p:extLst>
      <p:ext uri="{BB962C8B-B14F-4D97-AF65-F5344CB8AC3E}">
        <p14:creationId xmlns:p14="http://schemas.microsoft.com/office/powerpoint/2010/main" val="472225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atinLnBrk="1"/>
            <a:r>
              <a:rPr lang="en-US" dirty="0" smtClean="0"/>
              <a:t>After</a:t>
            </a:r>
            <a:r>
              <a:rPr lang="en-US" baseline="0" dirty="0" smtClean="0"/>
              <a:t> the view of the genome-wide data, we want to check the </a:t>
            </a:r>
            <a:r>
              <a:rPr lang="en-US" dirty="0" smtClean="0"/>
              <a:t>differential MHL regions between cancer and normal.</a:t>
            </a:r>
            <a:r>
              <a:rPr lang="en-US" baseline="0" dirty="0" smtClean="0"/>
              <a:t> We obtained 843 significant regions and we found these regions were preferred to </a:t>
            </a:r>
            <a:r>
              <a:rPr lang="en-US" sz="1200" b="1" dirty="0" smtClean="0"/>
              <a:t>intergenic region.</a:t>
            </a:r>
            <a:r>
              <a:rPr lang="en-US" sz="1200" b="1" baseline="0" dirty="0" smtClean="0"/>
              <a:t>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14</a:t>
            </a:fld>
            <a:endParaRPr lang="en-US"/>
          </a:p>
        </p:txBody>
      </p:sp>
    </p:spTree>
    <p:extLst>
      <p:ext uri="{BB962C8B-B14F-4D97-AF65-F5344CB8AC3E}">
        <p14:creationId xmlns:p14="http://schemas.microsoft.com/office/powerpoint/2010/main" val="3419481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Cluster</a:t>
            </a:r>
            <a:r>
              <a:rPr lang="en-US" baseline="0" dirty="0" smtClean="0"/>
              <a:t> analysis based </a:t>
            </a:r>
            <a:r>
              <a:rPr lang="en-US" baseline="0" smtClean="0"/>
              <a:t>on differential </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15</a:t>
            </a:fld>
            <a:endParaRPr lang="en-US"/>
          </a:p>
        </p:txBody>
      </p:sp>
    </p:spTree>
    <p:extLst>
      <p:ext uri="{BB962C8B-B14F-4D97-AF65-F5344CB8AC3E}">
        <p14:creationId xmlns:p14="http://schemas.microsoft.com/office/powerpoint/2010/main" val="3285991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16</a:t>
            </a:fld>
            <a:endParaRPr lang="en-US"/>
          </a:p>
        </p:txBody>
      </p:sp>
    </p:spTree>
    <p:extLst>
      <p:ext uri="{BB962C8B-B14F-4D97-AF65-F5344CB8AC3E}">
        <p14:creationId xmlns:p14="http://schemas.microsoft.com/office/powerpoint/2010/main" val="231983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19</a:t>
            </a:fld>
            <a:endParaRPr lang="en-US"/>
          </a:p>
        </p:txBody>
      </p:sp>
    </p:spTree>
    <p:extLst>
      <p:ext uri="{BB962C8B-B14F-4D97-AF65-F5344CB8AC3E}">
        <p14:creationId xmlns:p14="http://schemas.microsoft.com/office/powerpoint/2010/main" val="991601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panose="020B0604020202020204" pitchFamily="34" charset="0"/>
              </a:rPr>
              <a:t>12.6%-16.6% blocks are intersected between these two methods. meanwhile, there are only 20%-29% regions were shared in these two methods.</a:t>
            </a:r>
            <a:endParaRPr lang="en-US" b="0" i="0" dirty="0" smtClean="0">
              <a:solidFill>
                <a:srgbClr val="000000"/>
              </a:solidFill>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22</a:t>
            </a:fld>
            <a:endParaRPr lang="en-US"/>
          </a:p>
        </p:txBody>
      </p:sp>
    </p:spTree>
    <p:extLst>
      <p:ext uri="{BB962C8B-B14F-4D97-AF65-F5344CB8AC3E}">
        <p14:creationId xmlns:p14="http://schemas.microsoft.com/office/powerpoint/2010/main" val="241102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30 regions were located in the promoter or gene body of 24 genes, including </a:t>
            </a:r>
            <a:r>
              <a:rPr lang="en-US" sz="1200" i="1" kern="1200" dirty="0" smtClean="0">
                <a:solidFill>
                  <a:schemeClr val="tx1"/>
                </a:solidFill>
                <a:effectLst/>
                <a:latin typeface="+mn-lt"/>
                <a:ea typeface="+mn-ea"/>
                <a:cs typeface="+mn-cs"/>
              </a:rPr>
              <a:t>FGF19, MEF2C-AS1, MEF2C, HABP2, AGO3, TAF15, ZWILCH, YTHDF3-AS1, ZNF213, C9orf114, C14orf28, ADAM11, CDKN2AIP, TMEM87B, CDKL3, MSH5, MSH5-SAPCD1, UBC, PCM1, PCK2, NR2F6, JADE2, KANK1</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MCM3</a:t>
            </a:r>
            <a:r>
              <a:rPr lang="en-US" sz="1200" kern="1200" dirty="0" smtClean="0">
                <a:solidFill>
                  <a:schemeClr val="tx1"/>
                </a:solidFill>
                <a:effectLst/>
                <a:latin typeface="+mn-lt"/>
                <a:ea typeface="+mn-ea"/>
                <a:cs typeface="+mn-cs"/>
              </a:rPr>
              <a:t>. At least 12 genes have been demonstrated to be associated with human cancers with the annotation from NCBI (</a:t>
            </a:r>
            <a:r>
              <a:rPr lang="en-US" sz="1200" i="1" kern="1200" dirty="0" smtClean="0">
                <a:solidFill>
                  <a:schemeClr val="tx1"/>
                </a:solidFill>
                <a:effectLst/>
                <a:latin typeface="+mn-lt"/>
                <a:ea typeface="+mn-ea"/>
                <a:cs typeface="+mn-cs"/>
              </a:rPr>
              <a:t>HABP2</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FGF19, MEF2C, AGO3, CDKL3, MCM3, TAF15, PCK2, NR2F6, MSH5, ZWILCH and PCM1</a:t>
            </a:r>
            <a:r>
              <a:rPr lang="en-US" sz="1200" kern="1200" dirty="0" smtClean="0">
                <a:solidFill>
                  <a:schemeClr val="tx1"/>
                </a:solidFill>
                <a:effectLst/>
                <a:latin typeface="+mn-lt"/>
                <a:ea typeface="+mn-ea"/>
                <a:cs typeface="+mn-cs"/>
              </a:rPr>
              <a:t>). For example, the </a:t>
            </a:r>
            <a:r>
              <a:rPr lang="en-US" sz="1200" i="1" kern="1200" dirty="0" smtClean="0">
                <a:solidFill>
                  <a:schemeClr val="tx1"/>
                </a:solidFill>
                <a:effectLst/>
                <a:latin typeface="+mn-lt"/>
                <a:ea typeface="+mn-ea"/>
                <a:cs typeface="+mn-cs"/>
              </a:rPr>
              <a:t>FGF19-FGFR4</a:t>
            </a:r>
            <a:r>
              <a:rPr lang="en-US" sz="1200" kern="1200" dirty="0" smtClean="0">
                <a:solidFill>
                  <a:schemeClr val="tx1"/>
                </a:solidFill>
                <a:effectLst/>
                <a:latin typeface="+mn-lt"/>
                <a:ea typeface="+mn-ea"/>
                <a:cs typeface="+mn-cs"/>
              </a:rPr>
              <a:t> signaling axis has been implicated in the pathogenesis of several cancers in mice and potentially in humans (</a:t>
            </a:r>
            <a:r>
              <a:rPr lang="en-US" sz="1200" u="none" strike="noStrike" kern="1200" dirty="0" smtClean="0">
                <a:solidFill>
                  <a:schemeClr val="tx1"/>
                </a:solidFill>
                <a:effectLst/>
                <a:latin typeface="+mn-lt"/>
                <a:ea typeface="+mn-ea"/>
                <a:cs typeface="+mn-cs"/>
                <a:hlinkClick r:id="rId3" action="ppaction://hlinkfile" tooltip="Desnoyers, 2008 #1166"/>
              </a:rPr>
              <a:t>7</a:t>
            </a:r>
            <a:r>
              <a:rPr lang="en-US" sz="1200" kern="1200" dirty="0" smtClean="0">
                <a:solidFill>
                  <a:schemeClr val="tx1"/>
                </a:solidFill>
                <a:effectLst/>
                <a:latin typeface="+mn-lt"/>
                <a:ea typeface="+mn-ea"/>
                <a:cs typeface="+mn-cs"/>
              </a:rPr>
              <a:t>) while </a:t>
            </a:r>
            <a:r>
              <a:rPr lang="en-US" sz="1200" i="1" kern="1200" dirty="0" smtClean="0">
                <a:solidFill>
                  <a:schemeClr val="tx1"/>
                </a:solidFill>
                <a:effectLst/>
                <a:latin typeface="+mn-lt"/>
                <a:ea typeface="+mn-ea"/>
                <a:cs typeface="+mn-cs"/>
              </a:rPr>
              <a:t>HABP2</a:t>
            </a:r>
            <a:r>
              <a:rPr lang="en-US" sz="1200" kern="1200" dirty="0" smtClean="0">
                <a:solidFill>
                  <a:schemeClr val="tx1"/>
                </a:solidFill>
                <a:effectLst/>
                <a:latin typeface="+mn-lt"/>
                <a:ea typeface="+mn-ea"/>
                <a:cs typeface="+mn-cs"/>
              </a:rPr>
              <a:t> has been found to be </a:t>
            </a:r>
            <a:r>
              <a:rPr lang="en-US" sz="1200" kern="1200" dirty="0" err="1" smtClean="0">
                <a:solidFill>
                  <a:schemeClr val="tx1"/>
                </a:solidFill>
                <a:effectLst/>
                <a:latin typeface="+mn-lt"/>
                <a:ea typeface="+mn-ea"/>
                <a:cs typeface="+mn-cs"/>
              </a:rPr>
              <a:t>hypermethylated</a:t>
            </a:r>
            <a:r>
              <a:rPr lang="en-US" sz="1200" kern="1200" dirty="0" smtClean="0">
                <a:solidFill>
                  <a:schemeClr val="tx1"/>
                </a:solidFill>
                <a:effectLst/>
                <a:latin typeface="+mn-lt"/>
                <a:ea typeface="+mn-ea"/>
                <a:cs typeface="+mn-cs"/>
              </a:rPr>
              <a:t> in hepatocellular carcinomas cancer (</a:t>
            </a:r>
            <a:r>
              <a:rPr lang="en-US" sz="1200" u="none" strike="noStrike" kern="1200" dirty="0" smtClean="0">
                <a:solidFill>
                  <a:schemeClr val="tx1"/>
                </a:solidFill>
                <a:effectLst/>
                <a:latin typeface="+mn-lt"/>
                <a:ea typeface="+mn-ea"/>
                <a:cs typeface="+mn-cs"/>
                <a:hlinkClick r:id="rId4" action="ppaction://hlinkfile" tooltip="Revill, 2013 #1165"/>
              </a:rPr>
              <a:t>8</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AGO3</a:t>
            </a:r>
            <a:r>
              <a:rPr lang="en-US" sz="1200" kern="1200" dirty="0" smtClean="0">
                <a:solidFill>
                  <a:schemeClr val="tx1"/>
                </a:solidFill>
                <a:effectLst/>
                <a:latin typeface="+mn-lt"/>
                <a:ea typeface="+mn-ea"/>
                <a:cs typeface="+mn-cs"/>
              </a:rPr>
              <a:t> was found significant decreased in human liver cancer (</a:t>
            </a:r>
            <a:r>
              <a:rPr lang="en-US" sz="1200" u="none" strike="noStrike" kern="1200" dirty="0" smtClean="0">
                <a:solidFill>
                  <a:schemeClr val="tx1"/>
                </a:solidFill>
                <a:effectLst/>
                <a:latin typeface="+mn-lt"/>
                <a:ea typeface="+mn-ea"/>
                <a:cs typeface="+mn-cs"/>
                <a:hlinkClick r:id="rId5" action="ppaction://hlinkfile" tooltip="Kitagawa, 2013 #1167"/>
              </a:rPr>
              <a:t>9</a:t>
            </a:r>
            <a:r>
              <a:rPr lang="en-US" sz="1200" kern="1200" dirty="0" smtClean="0">
                <a:solidFill>
                  <a:schemeClr val="tx1"/>
                </a:solidFill>
                <a:effectLst/>
                <a:latin typeface="+mn-lt"/>
                <a:ea typeface="+mn-ea"/>
                <a:cs typeface="+mn-cs"/>
              </a:rPr>
              <a:t>).  KANK1 re-expression induced by 5-Aza-2'-deoxycytidine could suppresses nasopharyngeal carcinoma cell proliferation and promotes apoptosis (</a:t>
            </a:r>
            <a:r>
              <a:rPr lang="en-US" sz="1200" u="none" strike="noStrike" kern="1200" dirty="0" smtClean="0">
                <a:solidFill>
                  <a:schemeClr val="tx1"/>
                </a:solidFill>
                <a:effectLst/>
                <a:latin typeface="+mn-lt"/>
                <a:ea typeface="+mn-ea"/>
                <a:cs typeface="+mn-cs"/>
                <a:hlinkClick r:id="rId6" action="ppaction://hlinkfile" tooltip="Luo, 2015 #1168"/>
              </a:rPr>
              <a:t>10</a:t>
            </a:r>
            <a:r>
              <a:rPr lang="en-US" sz="1200" kern="1200" dirty="0" smtClean="0">
                <a:solidFill>
                  <a:schemeClr val="tx1"/>
                </a:solidFill>
                <a:effectLst/>
                <a:latin typeface="+mn-lt"/>
                <a:ea typeface="+mn-ea"/>
                <a:cs typeface="+mn-cs"/>
              </a:rPr>
              <a:t>). Whole-</a:t>
            </a:r>
            <a:r>
              <a:rPr lang="en-US" sz="1200" kern="1200" dirty="0" err="1" smtClean="0">
                <a:solidFill>
                  <a:schemeClr val="tx1"/>
                </a:solidFill>
                <a:effectLst/>
                <a:latin typeface="+mn-lt"/>
                <a:ea typeface="+mn-ea"/>
                <a:cs typeface="+mn-cs"/>
              </a:rPr>
              <a:t>exome</a:t>
            </a:r>
            <a:r>
              <a:rPr lang="en-US" sz="1200" kern="1200" dirty="0" smtClean="0">
                <a:solidFill>
                  <a:schemeClr val="tx1"/>
                </a:solidFill>
                <a:effectLst/>
                <a:latin typeface="+mn-lt"/>
                <a:ea typeface="+mn-ea"/>
                <a:cs typeface="+mn-cs"/>
              </a:rPr>
              <a:t> sequencing identifies mutated </a:t>
            </a:r>
            <a:r>
              <a:rPr lang="en-US" sz="1200" i="1" kern="1200" dirty="0" smtClean="0">
                <a:solidFill>
                  <a:schemeClr val="tx1"/>
                </a:solidFill>
                <a:effectLst/>
                <a:latin typeface="+mn-lt"/>
                <a:ea typeface="+mn-ea"/>
                <a:cs typeface="+mn-cs"/>
              </a:rPr>
              <a:t>PCK2</a:t>
            </a:r>
            <a:r>
              <a:rPr lang="en-US" sz="1200" kern="1200" dirty="0" smtClean="0">
                <a:solidFill>
                  <a:schemeClr val="tx1"/>
                </a:solidFill>
                <a:effectLst/>
                <a:latin typeface="+mn-lt"/>
                <a:ea typeface="+mn-ea"/>
                <a:cs typeface="+mn-cs"/>
              </a:rPr>
              <a:t> associated with carcinoma cell proliferation in a hepatocellular carcinoma patient(</a:t>
            </a:r>
            <a:r>
              <a:rPr lang="en-US" sz="1200" u="none" strike="noStrike" kern="1200" dirty="0" smtClean="0">
                <a:solidFill>
                  <a:schemeClr val="tx1"/>
                </a:solidFill>
                <a:effectLst/>
                <a:latin typeface="+mn-lt"/>
                <a:ea typeface="+mn-ea"/>
                <a:cs typeface="+mn-cs"/>
                <a:hlinkClick r:id="rId7" action="ppaction://hlinkfile" tooltip="Liu, 2012 #1169"/>
              </a:rPr>
              <a:t>11</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24</a:t>
            </a:fld>
            <a:endParaRPr lang="en-US"/>
          </a:p>
        </p:txBody>
      </p:sp>
    </p:spTree>
    <p:extLst>
      <p:ext uri="{BB962C8B-B14F-4D97-AF65-F5344CB8AC3E}">
        <p14:creationId xmlns:p14="http://schemas.microsoft.com/office/powerpoint/2010/main" val="4005794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25</a:t>
            </a:fld>
            <a:endParaRPr lang="en-US"/>
          </a:p>
        </p:txBody>
      </p:sp>
    </p:spTree>
    <p:extLst>
      <p:ext uri="{BB962C8B-B14F-4D97-AF65-F5344CB8AC3E}">
        <p14:creationId xmlns:p14="http://schemas.microsoft.com/office/powerpoint/2010/main" val="1139653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Here, I need take T-MHL</a:t>
            </a:r>
            <a:r>
              <a:rPr lang="en-US" baseline="0" dirty="0" smtClean="0"/>
              <a:t> and do it again.</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26</a:t>
            </a:fld>
            <a:endParaRPr lang="en-US"/>
          </a:p>
        </p:txBody>
      </p:sp>
    </p:spTree>
    <p:extLst>
      <p:ext uri="{BB962C8B-B14F-4D97-AF65-F5344CB8AC3E}">
        <p14:creationId xmlns:p14="http://schemas.microsoft.com/office/powerpoint/2010/main" val="413913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28</a:t>
            </a:fld>
            <a:endParaRPr lang="en-US"/>
          </a:p>
        </p:txBody>
      </p:sp>
    </p:spTree>
    <p:extLst>
      <p:ext uri="{BB962C8B-B14F-4D97-AF65-F5344CB8AC3E}">
        <p14:creationId xmlns:p14="http://schemas.microsoft.com/office/powerpoint/2010/main" val="3607470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this analysis, 15 pairs of solid tissue and matching plasma samples were collected. The regions with higher MHL in solid tissues than plasma were defined as tissue-dominant MHL (T-MHL), and regions with higher MHL in plasma than in solid tissues were defined as plasma-dominant MHL (P-MHL). We assume that cell-free DNA typically come from apoptotic cells, and are in small fragments (Chan et al. 2004), while whole blood DNA typically have larger sizes (at least </a:t>
            </a:r>
            <a:r>
              <a:rPr lang="en-US" sz="1200" b="0" i="0" kern="1200" dirty="0" err="1" smtClean="0">
                <a:solidFill>
                  <a:schemeClr val="tx1"/>
                </a:solidFill>
                <a:effectLst/>
                <a:latin typeface="+mn-lt"/>
                <a:ea typeface="+mn-ea"/>
                <a:cs typeface="+mn-cs"/>
              </a:rPr>
              <a:t>kilobases</a:t>
            </a:r>
            <a:r>
              <a:rPr lang="en-US" sz="1200" b="0" i="0" kern="1200" dirty="0" smtClean="0">
                <a:solidFill>
                  <a:schemeClr val="tx1"/>
                </a:solidFill>
                <a:effectLst/>
                <a:latin typeface="+mn-lt"/>
                <a:ea typeface="+mn-ea"/>
                <a:cs typeface="+mn-cs"/>
              </a:rPr>
              <a:t>) even after DNA extraction. Therefore, we hypothesize that P-MHL is longer than T-MHL. The results showed that the length of P-MHL are significantly longer than T-MHL in all the sample sets.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29</a:t>
            </a:fld>
            <a:endParaRPr lang="en-US"/>
          </a:p>
        </p:txBody>
      </p:sp>
    </p:spTree>
    <p:extLst>
      <p:ext uri="{BB962C8B-B14F-4D97-AF65-F5344CB8AC3E}">
        <p14:creationId xmlns:p14="http://schemas.microsoft.com/office/powerpoint/2010/main" val="184688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 will introduce</a:t>
            </a:r>
            <a:r>
              <a:rPr lang="en-US" baseline="0" dirty="0" smtClean="0"/>
              <a:t> this project as the following pipeline. First, let’s start with some background. </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a:t>
            </a:fld>
            <a:endParaRPr lang="en-US"/>
          </a:p>
        </p:txBody>
      </p:sp>
    </p:spTree>
    <p:extLst>
      <p:ext uri="{BB962C8B-B14F-4D97-AF65-F5344CB8AC3E}">
        <p14:creationId xmlns:p14="http://schemas.microsoft.com/office/powerpoint/2010/main" val="1920830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56046 regions were obtained</a:t>
            </a:r>
            <a:r>
              <a:rPr lang="en-US" baseline="0" dirty="0" smtClean="0"/>
              <a:t> by MLH algorithm and 17263 regions were 100% un-methylated in 8 normal samples. The optimal number of variables tried at each split is131(</a:t>
            </a:r>
            <a:r>
              <a:rPr lang="en-US" baseline="0" dirty="0" err="1" smtClean="0"/>
              <a:t>mtry</a:t>
            </a:r>
            <a:r>
              <a:rPr lang="en-US" baseline="0" dirty="0" smtClean="0"/>
              <a:t>) and number of trees (</a:t>
            </a:r>
            <a:r>
              <a:rPr lang="en-US" baseline="0" dirty="0" err="1" smtClean="0"/>
              <a:t>mtrees</a:t>
            </a:r>
            <a:r>
              <a:rPr lang="en-US" baseline="0" dirty="0" smtClean="0"/>
              <a:t>) makes no difference to the prediction accuracy from 500 to 7000.  Random forest algorithm showed 1592 regions </a:t>
            </a:r>
            <a:r>
              <a:rPr lang="en-US" altLang="zh-CN" baseline="0" dirty="0" smtClean="0"/>
              <a:t>could provide positive </a:t>
            </a:r>
            <a:r>
              <a:rPr lang="en-US" baseline="0" dirty="0" smtClean="0"/>
              <a:t>ability to distinguish cancer samples from normal samples while the top 206 most importance regions could take account of 80.0% contribution, with sensitivity of 97.06%, specificity of 100% and accuracy of 97.37%.  The second round prediction process of random forest model based on top 206 regions with </a:t>
            </a:r>
            <a:r>
              <a:rPr lang="en-US" baseline="0" dirty="0" err="1" smtClean="0"/>
              <a:t>mtry</a:t>
            </a:r>
            <a:r>
              <a:rPr lang="en-US" baseline="0" dirty="0" smtClean="0"/>
              <a:t> of 14 and </a:t>
            </a:r>
            <a:r>
              <a:rPr lang="en-US" baseline="0" dirty="0" err="1" smtClean="0"/>
              <a:t>mtrees</a:t>
            </a:r>
            <a:r>
              <a:rPr lang="en-US" baseline="0" dirty="0" smtClean="0"/>
              <a:t> of 500 showed 100% sensitivity, 100 specificity and 100% accuracy.  One the other side, </a:t>
            </a:r>
            <a:r>
              <a:rPr lang="en-US" altLang="zh-CN" dirty="0" smtClean="0"/>
              <a:t>248 regions were </a:t>
            </a:r>
            <a:r>
              <a:rPr lang="en-US" altLang="zh-CN" dirty="0" err="1" smtClean="0"/>
              <a:t>hypermethylated</a:t>
            </a:r>
            <a:r>
              <a:rPr lang="en-US" altLang="zh-CN" baseline="0" dirty="0" smtClean="0"/>
              <a:t> </a:t>
            </a:r>
            <a:r>
              <a:rPr lang="en-US" altLang="zh-CN" dirty="0" smtClean="0"/>
              <a:t>in at least 50% cancer samples. The average length of the regions were 103bp (IQR=95bp, SD=126)</a:t>
            </a:r>
            <a:r>
              <a:rPr lang="en-US" altLang="zh-CN" baseline="0" dirty="0" smtClean="0"/>
              <a:t> and were </a:t>
            </a:r>
            <a:r>
              <a:rPr lang="en-US" altLang="zh-CN" dirty="0" smtClean="0"/>
              <a:t>located in the promoter region of 182 genes (2000bp up-stream of TSS). With the help of text</a:t>
            </a:r>
            <a:r>
              <a:rPr lang="en-US" altLang="zh-CN" baseline="0" dirty="0" smtClean="0"/>
              <a:t> mining, </a:t>
            </a:r>
            <a:r>
              <a:rPr lang="en-US" altLang="zh-CN" dirty="0" smtClean="0"/>
              <a:t>21 genes of them were validated</a:t>
            </a:r>
            <a:r>
              <a:rPr lang="en-US" altLang="zh-CN" baseline="0" dirty="0" smtClean="0"/>
              <a:t> to be </a:t>
            </a:r>
            <a:r>
              <a:rPr lang="en-US" altLang="zh-CN" dirty="0" smtClean="0"/>
              <a:t>methylation relevant cancer related genes</a:t>
            </a:r>
            <a:r>
              <a:rPr lang="en-US" altLang="zh-CN" baseline="0" dirty="0" smtClean="0"/>
              <a:t> (Table)</a:t>
            </a:r>
            <a:r>
              <a:rPr lang="en-US" altLang="zh-C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37</a:t>
            </a:fld>
            <a:endParaRPr lang="en-US"/>
          </a:p>
        </p:txBody>
      </p:sp>
    </p:spTree>
    <p:extLst>
      <p:ext uri="{BB962C8B-B14F-4D97-AF65-F5344CB8AC3E}">
        <p14:creationId xmlns:p14="http://schemas.microsoft.com/office/powerpoint/2010/main" val="4046387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38</a:t>
            </a:fld>
            <a:endParaRPr lang="en-US"/>
          </a:p>
        </p:txBody>
      </p:sp>
    </p:spTree>
    <p:extLst>
      <p:ext uri="{BB962C8B-B14F-4D97-AF65-F5344CB8AC3E}">
        <p14:creationId xmlns:p14="http://schemas.microsoft.com/office/powerpoint/2010/main" val="3102696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42</a:t>
            </a:fld>
            <a:endParaRPr lang="en-US"/>
          </a:p>
        </p:txBody>
      </p:sp>
    </p:spTree>
    <p:extLst>
      <p:ext uri="{BB962C8B-B14F-4D97-AF65-F5344CB8AC3E}">
        <p14:creationId xmlns:p14="http://schemas.microsoft.com/office/powerpoint/2010/main" val="3349791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ltLang="zh-CN" dirty="0" smtClean="0"/>
          </a:p>
          <a:p>
            <a:r>
              <a:rPr lang="en-US" altLang="zh-CN" sz="1200" dirty="0" smtClean="0"/>
              <a:t>【left】</a:t>
            </a:r>
            <a:endParaRPr lang="en-US" sz="1200" dirty="0" smtClean="0"/>
          </a:p>
          <a:p>
            <a:r>
              <a:rPr lang="en-US" sz="1200" dirty="0" smtClean="0"/>
              <a:t>number4&lt;-c(3734,1926,1679,1220,965,878,795,755,665,654,654)</a:t>
            </a:r>
          </a:p>
          <a:p>
            <a:r>
              <a:rPr lang="en-US" sz="1200" dirty="0" smtClean="0"/>
              <a:t>number5&lt;-c(2260,999, 880, 655, 563,471,415,401,366,357,357)</a:t>
            </a:r>
          </a:p>
          <a:p>
            <a:r>
              <a:rPr lang="en-US" sz="1200" dirty="0" smtClean="0"/>
              <a:t>number6&lt;-c(1181,529, 480, 350, 291,211,184,176,164,155,155)</a:t>
            </a:r>
          </a:p>
          <a:p>
            <a:endParaRPr lang="en-US" sz="1200" dirty="0" smtClean="0"/>
          </a:p>
          <a:p>
            <a:r>
              <a:rPr lang="en-US" sz="1200" dirty="0" smtClean="0"/>
              <a:t>plot(number4,type="l",</a:t>
            </a:r>
            <a:r>
              <a:rPr lang="en-US" sz="1200" dirty="0" err="1" smtClean="0"/>
              <a:t>lwd</a:t>
            </a:r>
            <a:r>
              <a:rPr lang="en-US" sz="1200" dirty="0" smtClean="0"/>
              <a:t>=3,col="red",</a:t>
            </a:r>
            <a:r>
              <a:rPr lang="en-US" sz="1200" dirty="0" err="1" smtClean="0"/>
              <a:t>ylim</a:t>
            </a:r>
            <a:r>
              <a:rPr lang="en-US" sz="1200" dirty="0" smtClean="0"/>
              <a:t>=c(150,3000),</a:t>
            </a:r>
            <a:r>
              <a:rPr lang="en-US" sz="1200" dirty="0" err="1" smtClean="0"/>
              <a:t>xlab</a:t>
            </a:r>
            <a:r>
              <a:rPr lang="en-US" sz="1200" dirty="0" smtClean="0"/>
              <a:t>="Numbers of cancer",</a:t>
            </a:r>
            <a:r>
              <a:rPr lang="en-US" sz="1200" dirty="0" err="1" smtClean="0"/>
              <a:t>ylab</a:t>
            </a:r>
            <a:r>
              <a:rPr lang="en-US" sz="1200" dirty="0" smtClean="0"/>
              <a:t>="Number of region",</a:t>
            </a:r>
            <a:r>
              <a:rPr lang="en-US" sz="1200" dirty="0" err="1" smtClean="0"/>
              <a:t>cex.axis</a:t>
            </a:r>
            <a:r>
              <a:rPr lang="en-US" sz="1200" dirty="0" smtClean="0"/>
              <a:t>=1.25,cex.lab=1.25)</a:t>
            </a:r>
          </a:p>
          <a:p>
            <a:r>
              <a:rPr lang="en-US" sz="1200" dirty="0" smtClean="0"/>
              <a:t>lines(number5,lwd=3,col="blue")</a:t>
            </a:r>
          </a:p>
          <a:p>
            <a:r>
              <a:rPr lang="en-US" sz="1200" dirty="0" smtClean="0"/>
              <a:t>lines(number6,lwd=3,col="black")</a:t>
            </a:r>
          </a:p>
          <a:p>
            <a:r>
              <a:rPr lang="en-US" sz="1200" dirty="0" smtClean="0"/>
              <a:t>legend("</a:t>
            </a:r>
            <a:r>
              <a:rPr lang="en-US" sz="1200" dirty="0" err="1" smtClean="0"/>
              <a:t>topright</a:t>
            </a:r>
            <a:r>
              <a:rPr lang="en-US" sz="1200" dirty="0" smtClean="0"/>
              <a:t>",legend=c("cut-off=0.6","cut-off=0.5","cut-off=0.4"),col=c("</a:t>
            </a:r>
            <a:r>
              <a:rPr lang="en-US" sz="1200" dirty="0" err="1" smtClean="0"/>
              <a:t>red","blue","black</a:t>
            </a:r>
            <a:r>
              <a:rPr lang="en-US" sz="1200" dirty="0" smtClean="0"/>
              <a:t>"),</a:t>
            </a:r>
            <a:r>
              <a:rPr lang="en-US" sz="1200" dirty="0" err="1" smtClean="0"/>
              <a:t>lwd</a:t>
            </a:r>
            <a:r>
              <a:rPr lang="en-US" sz="1200" dirty="0" smtClean="0"/>
              <a:t>=3,lty=1,bty="n",</a:t>
            </a:r>
            <a:r>
              <a:rPr lang="en-US" sz="1200" dirty="0" err="1" smtClean="0"/>
              <a:t>cex</a:t>
            </a:r>
            <a:r>
              <a:rPr lang="en-US" sz="1200" dirty="0" smtClean="0"/>
              <a:t>=1.25)</a:t>
            </a:r>
          </a:p>
          <a:p>
            <a:endParaRPr lang="en-US" altLang="zh-CN" dirty="0" smtClean="0"/>
          </a:p>
          <a:p>
            <a:endParaRPr lang="en-US" altLang="zh-CN" dirty="0" smtClean="0"/>
          </a:p>
          <a:p>
            <a:r>
              <a:rPr lang="en-US" altLang="zh-CN" dirty="0" smtClean="0"/>
              <a:t>【Right】</a:t>
            </a:r>
            <a:endParaRPr lang="en-US" dirty="0" smtClean="0"/>
          </a:p>
          <a:p>
            <a:r>
              <a:rPr lang="en-US" dirty="0" smtClean="0"/>
              <a:t>number4&lt;-rev(c(3734,1926,1679,1220,965,878,795,755,665,654,654))</a:t>
            </a:r>
          </a:p>
          <a:p>
            <a:r>
              <a:rPr lang="en-US" dirty="0" smtClean="0"/>
              <a:t>number5&lt;-rev(c(2260,999, 880, 655, 563, 471, 415, 401, 366, 357, 357))</a:t>
            </a:r>
          </a:p>
          <a:p>
            <a:r>
              <a:rPr lang="en-US" dirty="0" smtClean="0"/>
              <a:t>number6&lt;-rev(c(1181,529, 480, 350, 291, 211, 184, 176, 164, 155, 155))</a:t>
            </a:r>
          </a:p>
          <a:p>
            <a:r>
              <a:rPr lang="en-US" dirty="0" smtClean="0"/>
              <a:t>number4&lt;-rev(</a:t>
            </a:r>
            <a:r>
              <a:rPr lang="en-US" dirty="0" err="1" smtClean="0"/>
              <a:t>cumsum</a:t>
            </a:r>
            <a:r>
              <a:rPr lang="en-US" dirty="0" smtClean="0"/>
              <a:t>(number4)/sum(number4))</a:t>
            </a:r>
          </a:p>
          <a:p>
            <a:r>
              <a:rPr lang="en-US" dirty="0" smtClean="0"/>
              <a:t>number5&lt;-rev(</a:t>
            </a:r>
            <a:r>
              <a:rPr lang="en-US" dirty="0" err="1" smtClean="0"/>
              <a:t>cumsum</a:t>
            </a:r>
            <a:r>
              <a:rPr lang="en-US" dirty="0" smtClean="0"/>
              <a:t>(number5)/sum(number5))</a:t>
            </a:r>
          </a:p>
          <a:p>
            <a:r>
              <a:rPr lang="en-US" dirty="0" smtClean="0"/>
              <a:t>number6&lt;-rev(</a:t>
            </a:r>
            <a:r>
              <a:rPr lang="en-US" dirty="0" err="1" smtClean="0"/>
              <a:t>cumsum</a:t>
            </a:r>
            <a:r>
              <a:rPr lang="en-US" dirty="0" smtClean="0"/>
              <a:t>(number6)/sum(number6))</a:t>
            </a:r>
          </a:p>
          <a:p>
            <a:r>
              <a:rPr lang="en-US" dirty="0" smtClean="0"/>
              <a:t>plot(number4,type="l",</a:t>
            </a:r>
            <a:r>
              <a:rPr lang="en-US" dirty="0" err="1" smtClean="0"/>
              <a:t>lwd</a:t>
            </a:r>
            <a:r>
              <a:rPr lang="en-US" dirty="0" smtClean="0"/>
              <a:t>=3,lty=2,col="red",</a:t>
            </a:r>
            <a:r>
              <a:rPr lang="en-US" dirty="0" err="1" smtClean="0"/>
              <a:t>ylim</a:t>
            </a:r>
            <a:r>
              <a:rPr lang="en-US" dirty="0" smtClean="0"/>
              <a:t>=c(0,1),</a:t>
            </a:r>
            <a:r>
              <a:rPr lang="en-US" dirty="0" err="1" smtClean="0"/>
              <a:t>xlab</a:t>
            </a:r>
            <a:r>
              <a:rPr lang="en-US" dirty="0" smtClean="0"/>
              <a:t>="Numbers of cancer",</a:t>
            </a:r>
            <a:r>
              <a:rPr lang="en-US" dirty="0" err="1" smtClean="0"/>
              <a:t>ylab</a:t>
            </a:r>
            <a:r>
              <a:rPr lang="en-US" dirty="0" smtClean="0"/>
              <a:t>="Number of region",</a:t>
            </a:r>
            <a:r>
              <a:rPr lang="en-US" dirty="0" err="1" smtClean="0"/>
              <a:t>cex.axis</a:t>
            </a:r>
            <a:r>
              <a:rPr lang="en-US" dirty="0" smtClean="0"/>
              <a:t>=1.25,cex.lab=1.25)</a:t>
            </a:r>
          </a:p>
          <a:p>
            <a:r>
              <a:rPr lang="en-US" dirty="0" smtClean="0"/>
              <a:t>lines(number5,lwd=3,lty=2,col="blue")</a:t>
            </a:r>
          </a:p>
          <a:p>
            <a:r>
              <a:rPr lang="en-US" dirty="0" smtClean="0"/>
              <a:t>lines(number6,lwd=3,lty=2,col="black")</a:t>
            </a:r>
          </a:p>
          <a:p>
            <a:r>
              <a:rPr lang="en-US" dirty="0" smtClean="0"/>
              <a:t>legend("</a:t>
            </a:r>
            <a:r>
              <a:rPr lang="en-US" dirty="0" err="1" smtClean="0"/>
              <a:t>topright</a:t>
            </a:r>
            <a:r>
              <a:rPr lang="en-US" dirty="0" smtClean="0"/>
              <a:t>",legend=c("cut-off=0.6","cut-off=0.5","cut-off=0.4"),col=c("</a:t>
            </a:r>
            <a:r>
              <a:rPr lang="en-US" dirty="0" err="1" smtClean="0"/>
              <a:t>red","blue","black</a:t>
            </a:r>
            <a:r>
              <a:rPr lang="en-US" dirty="0" smtClean="0"/>
              <a:t>"),</a:t>
            </a:r>
            <a:r>
              <a:rPr lang="en-US" dirty="0" err="1" smtClean="0"/>
              <a:t>lwd</a:t>
            </a:r>
            <a:r>
              <a:rPr lang="en-US" dirty="0" smtClean="0"/>
              <a:t>=3,lty=3,bty="n",</a:t>
            </a:r>
            <a:r>
              <a:rPr lang="en-US" dirty="0" err="1" smtClean="0"/>
              <a:t>cex</a:t>
            </a:r>
            <a:r>
              <a:rPr lang="en-US" dirty="0" smtClean="0"/>
              <a:t>=1.25)</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45</a:t>
            </a:fld>
            <a:endParaRPr lang="en-US"/>
          </a:p>
        </p:txBody>
      </p:sp>
    </p:spTree>
    <p:extLst>
      <p:ext uri="{BB962C8B-B14F-4D97-AF65-F5344CB8AC3E}">
        <p14:creationId xmlns:p14="http://schemas.microsoft.com/office/powerpoint/2010/main" val="2138701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68</a:t>
            </a:fld>
            <a:endParaRPr lang="en-US"/>
          </a:p>
        </p:txBody>
      </p:sp>
    </p:spTree>
    <p:extLst>
      <p:ext uri="{BB962C8B-B14F-4D97-AF65-F5344CB8AC3E}">
        <p14:creationId xmlns:p14="http://schemas.microsoft.com/office/powerpoint/2010/main" val="3220346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different cancer dataset, the number of the high density </a:t>
            </a:r>
            <a:r>
              <a:rPr lang="en-US" sz="1200" b="0" i="0" kern="1200" dirty="0" err="1" smtClean="0">
                <a:solidFill>
                  <a:schemeClr val="tx1"/>
                </a:solidFill>
                <a:effectLst/>
                <a:latin typeface="+mn-lt"/>
                <a:ea typeface="+mn-ea"/>
                <a:cs typeface="+mn-cs"/>
              </a:rPr>
              <a:t>CpG</a:t>
            </a:r>
            <a:r>
              <a:rPr lang="en-US" sz="1200" b="0" i="0" kern="1200" dirty="0" smtClean="0">
                <a:solidFill>
                  <a:schemeClr val="tx1"/>
                </a:solidFill>
                <a:effectLst/>
                <a:latin typeface="+mn-lt"/>
                <a:ea typeface="+mn-ea"/>
                <a:cs typeface="+mn-cs"/>
              </a:rPr>
              <a:t> region (HDR) were slightly different because some probes might totally or majority missed in the dataset and these probes were removed and then to find the HDR. From the HDR analysis, you could find that there is not significant difference for the number of the HDR in different cancer dataset. the number of the HDR in all the 11 dataset ranged from 4858 to 5290. The average length of the HDR is 171bp (IQR=117bp) and the average distance between neighbor </a:t>
            </a:r>
            <a:r>
              <a:rPr lang="en-US" sz="1200" b="0" i="0" kern="1200" dirty="0" err="1" smtClean="0">
                <a:solidFill>
                  <a:schemeClr val="tx1"/>
                </a:solidFill>
                <a:effectLst/>
                <a:latin typeface="+mn-lt"/>
                <a:ea typeface="+mn-ea"/>
                <a:cs typeface="+mn-cs"/>
              </a:rPr>
              <a:t>CpG</a:t>
            </a:r>
            <a:r>
              <a:rPr lang="en-US" sz="1200" b="0" i="0" kern="1200" dirty="0" smtClean="0">
                <a:solidFill>
                  <a:schemeClr val="tx1"/>
                </a:solidFill>
                <a:effectLst/>
                <a:latin typeface="+mn-lt"/>
                <a:ea typeface="+mn-ea"/>
                <a:cs typeface="+mn-cs"/>
              </a:rPr>
              <a:t> site is about 27bp(IQR=13bp). the average number of the </a:t>
            </a:r>
            <a:r>
              <a:rPr lang="en-US" sz="1200" b="0" i="0" kern="1200" dirty="0" err="1" smtClean="0">
                <a:solidFill>
                  <a:schemeClr val="tx1"/>
                </a:solidFill>
                <a:effectLst/>
                <a:latin typeface="+mn-lt"/>
                <a:ea typeface="+mn-ea"/>
                <a:cs typeface="+mn-cs"/>
              </a:rPr>
              <a:t>CpG</a:t>
            </a:r>
            <a:r>
              <a:rPr lang="en-US" sz="1200" b="0" i="0" kern="1200" dirty="0" smtClean="0">
                <a:solidFill>
                  <a:schemeClr val="tx1"/>
                </a:solidFill>
                <a:effectLst/>
                <a:latin typeface="+mn-lt"/>
                <a:ea typeface="+mn-ea"/>
                <a:cs typeface="+mn-cs"/>
              </a:rPr>
              <a:t> site in the HDR is 6 (range from 5 to 50).</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69</a:t>
            </a:fld>
            <a:endParaRPr lang="en-US"/>
          </a:p>
        </p:txBody>
      </p:sp>
    </p:spTree>
    <p:extLst>
      <p:ext uri="{BB962C8B-B14F-4D97-AF65-F5344CB8AC3E}">
        <p14:creationId xmlns:p14="http://schemas.microsoft.com/office/powerpoint/2010/main" val="3839674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ltLang="zh-CN" dirty="0" smtClean="0"/>
          </a:p>
          <a:p>
            <a:r>
              <a:rPr lang="en-US" altLang="zh-CN" sz="1200" dirty="0" smtClean="0"/>
              <a:t>【left】</a:t>
            </a:r>
            <a:endParaRPr lang="en-US" sz="1200" dirty="0" smtClean="0"/>
          </a:p>
          <a:p>
            <a:r>
              <a:rPr lang="en-US" sz="1200" dirty="0" smtClean="0"/>
              <a:t>number4&lt;-c(3734,1926,1679,1220,965,878,795,755,665,654,654)</a:t>
            </a:r>
          </a:p>
          <a:p>
            <a:r>
              <a:rPr lang="en-US" sz="1200" dirty="0" smtClean="0"/>
              <a:t>number5&lt;-c(2260,999, 880, 655, 563,471,415,401,366,357,357)</a:t>
            </a:r>
          </a:p>
          <a:p>
            <a:r>
              <a:rPr lang="en-US" sz="1200" dirty="0" smtClean="0"/>
              <a:t>number6&lt;-c(1181,529, 480, 350, 291,211,184,176,164,155,155)</a:t>
            </a:r>
          </a:p>
          <a:p>
            <a:endParaRPr lang="en-US" sz="1200" dirty="0" smtClean="0"/>
          </a:p>
          <a:p>
            <a:r>
              <a:rPr lang="en-US" sz="1200" dirty="0" smtClean="0"/>
              <a:t>plot(number4,type="l",</a:t>
            </a:r>
            <a:r>
              <a:rPr lang="en-US" sz="1200" dirty="0" err="1" smtClean="0"/>
              <a:t>lwd</a:t>
            </a:r>
            <a:r>
              <a:rPr lang="en-US" sz="1200" dirty="0" smtClean="0"/>
              <a:t>=3,col="red",</a:t>
            </a:r>
            <a:r>
              <a:rPr lang="en-US" sz="1200" dirty="0" err="1" smtClean="0"/>
              <a:t>ylim</a:t>
            </a:r>
            <a:r>
              <a:rPr lang="en-US" sz="1200" dirty="0" smtClean="0"/>
              <a:t>=c(150,3000),</a:t>
            </a:r>
            <a:r>
              <a:rPr lang="en-US" sz="1200" dirty="0" err="1" smtClean="0"/>
              <a:t>xlab</a:t>
            </a:r>
            <a:r>
              <a:rPr lang="en-US" sz="1200" dirty="0" smtClean="0"/>
              <a:t>="Numbers of cancer",</a:t>
            </a:r>
            <a:r>
              <a:rPr lang="en-US" sz="1200" dirty="0" err="1" smtClean="0"/>
              <a:t>ylab</a:t>
            </a:r>
            <a:r>
              <a:rPr lang="en-US" sz="1200" dirty="0" smtClean="0"/>
              <a:t>="Number of region",</a:t>
            </a:r>
            <a:r>
              <a:rPr lang="en-US" sz="1200" dirty="0" err="1" smtClean="0"/>
              <a:t>cex.axis</a:t>
            </a:r>
            <a:r>
              <a:rPr lang="en-US" sz="1200" dirty="0" smtClean="0"/>
              <a:t>=1.25,cex.lab=1.25)</a:t>
            </a:r>
          </a:p>
          <a:p>
            <a:r>
              <a:rPr lang="en-US" sz="1200" dirty="0" smtClean="0"/>
              <a:t>lines(number5,lwd=3,col="blue")</a:t>
            </a:r>
          </a:p>
          <a:p>
            <a:r>
              <a:rPr lang="en-US" sz="1200" dirty="0" smtClean="0"/>
              <a:t>lines(number6,lwd=3,col="black")</a:t>
            </a:r>
          </a:p>
          <a:p>
            <a:r>
              <a:rPr lang="en-US" sz="1200" dirty="0" smtClean="0"/>
              <a:t>legend("</a:t>
            </a:r>
            <a:r>
              <a:rPr lang="en-US" sz="1200" dirty="0" err="1" smtClean="0"/>
              <a:t>topright</a:t>
            </a:r>
            <a:r>
              <a:rPr lang="en-US" sz="1200" dirty="0" smtClean="0"/>
              <a:t>",legend=c("cut-off=0.6","cut-off=0.5","cut-off=0.4"),col=c("</a:t>
            </a:r>
            <a:r>
              <a:rPr lang="en-US" sz="1200" dirty="0" err="1" smtClean="0"/>
              <a:t>red","blue","black</a:t>
            </a:r>
            <a:r>
              <a:rPr lang="en-US" sz="1200" dirty="0" smtClean="0"/>
              <a:t>"),</a:t>
            </a:r>
            <a:r>
              <a:rPr lang="en-US" sz="1200" dirty="0" err="1" smtClean="0"/>
              <a:t>lwd</a:t>
            </a:r>
            <a:r>
              <a:rPr lang="en-US" sz="1200" dirty="0" smtClean="0"/>
              <a:t>=3,lty=1,bty="n",</a:t>
            </a:r>
            <a:r>
              <a:rPr lang="en-US" sz="1200" dirty="0" err="1" smtClean="0"/>
              <a:t>cex</a:t>
            </a:r>
            <a:r>
              <a:rPr lang="en-US" sz="1200" dirty="0" smtClean="0"/>
              <a:t>=1.25)</a:t>
            </a:r>
          </a:p>
          <a:p>
            <a:endParaRPr lang="en-US" altLang="zh-CN" dirty="0" smtClean="0"/>
          </a:p>
          <a:p>
            <a:endParaRPr lang="en-US" altLang="zh-CN" dirty="0" smtClean="0"/>
          </a:p>
          <a:p>
            <a:r>
              <a:rPr lang="en-US" altLang="zh-CN" dirty="0" smtClean="0"/>
              <a:t>【Right】</a:t>
            </a:r>
            <a:endParaRPr lang="en-US" dirty="0" smtClean="0"/>
          </a:p>
          <a:p>
            <a:r>
              <a:rPr lang="en-US" dirty="0" smtClean="0"/>
              <a:t>number4&lt;-rev(c(3734,1926,1679,1220,965,878,795,755,665,654,654))</a:t>
            </a:r>
          </a:p>
          <a:p>
            <a:r>
              <a:rPr lang="en-US" dirty="0" smtClean="0"/>
              <a:t>number5&lt;-rev(c(2260,999, 880, 655, 563, 471, 415, 401, 366, 357, 357))</a:t>
            </a:r>
          </a:p>
          <a:p>
            <a:r>
              <a:rPr lang="en-US" dirty="0" smtClean="0"/>
              <a:t>number6&lt;-rev(c(1181,529, 480, 350, 291, 211, 184, 176, 164, 155, 155))</a:t>
            </a:r>
          </a:p>
          <a:p>
            <a:r>
              <a:rPr lang="en-US" dirty="0" smtClean="0"/>
              <a:t>number4&lt;-rev(</a:t>
            </a:r>
            <a:r>
              <a:rPr lang="en-US" dirty="0" err="1" smtClean="0"/>
              <a:t>cumsum</a:t>
            </a:r>
            <a:r>
              <a:rPr lang="en-US" dirty="0" smtClean="0"/>
              <a:t>(number4)/sum(number4))</a:t>
            </a:r>
          </a:p>
          <a:p>
            <a:r>
              <a:rPr lang="en-US" dirty="0" smtClean="0"/>
              <a:t>number5&lt;-rev(</a:t>
            </a:r>
            <a:r>
              <a:rPr lang="en-US" dirty="0" err="1" smtClean="0"/>
              <a:t>cumsum</a:t>
            </a:r>
            <a:r>
              <a:rPr lang="en-US" dirty="0" smtClean="0"/>
              <a:t>(number5)/sum(number5))</a:t>
            </a:r>
          </a:p>
          <a:p>
            <a:r>
              <a:rPr lang="en-US" dirty="0" smtClean="0"/>
              <a:t>number6&lt;-rev(</a:t>
            </a:r>
            <a:r>
              <a:rPr lang="en-US" dirty="0" err="1" smtClean="0"/>
              <a:t>cumsum</a:t>
            </a:r>
            <a:r>
              <a:rPr lang="en-US" dirty="0" smtClean="0"/>
              <a:t>(number6)/sum(number6))</a:t>
            </a:r>
          </a:p>
          <a:p>
            <a:r>
              <a:rPr lang="en-US" dirty="0" smtClean="0"/>
              <a:t>plot(number4,type="l",</a:t>
            </a:r>
            <a:r>
              <a:rPr lang="en-US" dirty="0" err="1" smtClean="0"/>
              <a:t>lwd</a:t>
            </a:r>
            <a:r>
              <a:rPr lang="en-US" dirty="0" smtClean="0"/>
              <a:t>=3,lty=2,col="red",</a:t>
            </a:r>
            <a:r>
              <a:rPr lang="en-US" dirty="0" err="1" smtClean="0"/>
              <a:t>ylim</a:t>
            </a:r>
            <a:r>
              <a:rPr lang="en-US" dirty="0" smtClean="0"/>
              <a:t>=c(0,1),</a:t>
            </a:r>
            <a:r>
              <a:rPr lang="en-US" dirty="0" err="1" smtClean="0"/>
              <a:t>xlab</a:t>
            </a:r>
            <a:r>
              <a:rPr lang="en-US" dirty="0" smtClean="0"/>
              <a:t>="Numbers of cancer",</a:t>
            </a:r>
            <a:r>
              <a:rPr lang="en-US" dirty="0" err="1" smtClean="0"/>
              <a:t>ylab</a:t>
            </a:r>
            <a:r>
              <a:rPr lang="en-US" dirty="0" smtClean="0"/>
              <a:t>="Number of region",</a:t>
            </a:r>
            <a:r>
              <a:rPr lang="en-US" dirty="0" err="1" smtClean="0"/>
              <a:t>cex.axis</a:t>
            </a:r>
            <a:r>
              <a:rPr lang="en-US" dirty="0" smtClean="0"/>
              <a:t>=1.25,cex.lab=1.25)</a:t>
            </a:r>
          </a:p>
          <a:p>
            <a:r>
              <a:rPr lang="en-US" dirty="0" smtClean="0"/>
              <a:t>lines(number5,lwd=3,lty=2,col="blue")</a:t>
            </a:r>
          </a:p>
          <a:p>
            <a:r>
              <a:rPr lang="en-US" dirty="0" smtClean="0"/>
              <a:t>lines(number6,lwd=3,lty=2,col="black")</a:t>
            </a:r>
          </a:p>
          <a:p>
            <a:r>
              <a:rPr lang="en-US" dirty="0" smtClean="0"/>
              <a:t>legend("</a:t>
            </a:r>
            <a:r>
              <a:rPr lang="en-US" dirty="0" err="1" smtClean="0"/>
              <a:t>topright</a:t>
            </a:r>
            <a:r>
              <a:rPr lang="en-US" dirty="0" smtClean="0"/>
              <a:t>",legend=c("cut-off=0.6","cut-off=0.5","cut-off=0.4"),col=c("</a:t>
            </a:r>
            <a:r>
              <a:rPr lang="en-US" dirty="0" err="1" smtClean="0"/>
              <a:t>red","blue","black</a:t>
            </a:r>
            <a:r>
              <a:rPr lang="en-US" dirty="0" smtClean="0"/>
              <a:t>"),</a:t>
            </a:r>
            <a:r>
              <a:rPr lang="en-US" dirty="0" err="1" smtClean="0"/>
              <a:t>lwd</a:t>
            </a:r>
            <a:r>
              <a:rPr lang="en-US" dirty="0" smtClean="0"/>
              <a:t>=3,lty=3,bty="n",</a:t>
            </a:r>
            <a:r>
              <a:rPr lang="en-US" dirty="0" err="1" smtClean="0"/>
              <a:t>cex</a:t>
            </a:r>
            <a:r>
              <a:rPr lang="en-US" dirty="0" smtClean="0"/>
              <a:t>=1.25)</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70</a:t>
            </a:fld>
            <a:endParaRPr lang="en-US"/>
          </a:p>
        </p:txBody>
      </p:sp>
    </p:spTree>
    <p:extLst>
      <p:ext uri="{BB962C8B-B14F-4D97-AF65-F5344CB8AC3E}">
        <p14:creationId xmlns:p14="http://schemas.microsoft.com/office/powerpoint/2010/main" val="4259151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72</a:t>
            </a:fld>
            <a:endParaRPr lang="en-US"/>
          </a:p>
        </p:txBody>
      </p:sp>
    </p:spTree>
    <p:extLst>
      <p:ext uri="{BB962C8B-B14F-4D97-AF65-F5344CB8AC3E}">
        <p14:creationId xmlns:p14="http://schemas.microsoft.com/office/powerpoint/2010/main" val="38665959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75</a:t>
            </a:fld>
            <a:endParaRPr lang="en-US"/>
          </a:p>
        </p:txBody>
      </p:sp>
    </p:spTree>
    <p:extLst>
      <p:ext uri="{BB962C8B-B14F-4D97-AF65-F5344CB8AC3E}">
        <p14:creationId xmlns:p14="http://schemas.microsoft.com/office/powerpoint/2010/main" val="3146736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76</a:t>
            </a:fld>
            <a:endParaRPr lang="en-US"/>
          </a:p>
        </p:txBody>
      </p:sp>
    </p:spTree>
    <p:extLst>
      <p:ext uri="{BB962C8B-B14F-4D97-AF65-F5344CB8AC3E}">
        <p14:creationId xmlns:p14="http://schemas.microsoft.com/office/powerpoint/2010/main" val="386700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All of us know what’s cancer and what’s DNA methylation, therefore, I do</a:t>
            </a:r>
            <a:r>
              <a:rPr lang="en-US" baseline="0" dirty="0" smtClean="0"/>
              <a:t> not need to talk more about these two concept. What I need to introduce is the potential role of DNA methylation in the diagnosis of cancers.  Long time cancer therapy research showed the most efficient method to decrease the death of the cancer is to diagnosis cancer as early as we can. </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3</a:t>
            </a:fld>
            <a:endParaRPr lang="en-US"/>
          </a:p>
        </p:txBody>
      </p:sp>
    </p:spTree>
    <p:extLst>
      <p:ext uri="{BB962C8B-B14F-4D97-AF65-F5344CB8AC3E}">
        <p14:creationId xmlns:p14="http://schemas.microsoft.com/office/powerpoint/2010/main" val="1158337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85</a:t>
            </a:fld>
            <a:endParaRPr lang="en-US"/>
          </a:p>
        </p:txBody>
      </p:sp>
    </p:spTree>
    <p:extLst>
      <p:ext uri="{BB962C8B-B14F-4D97-AF65-F5344CB8AC3E}">
        <p14:creationId xmlns:p14="http://schemas.microsoft.com/office/powerpoint/2010/main" val="3711056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characteristics of DNA</a:t>
            </a:r>
            <a:r>
              <a:rPr lang="zh-CN" altLang="en-US" baseline="0" dirty="0" smtClean="0"/>
              <a:t> </a:t>
            </a:r>
            <a:r>
              <a:rPr lang="en-US" altLang="zh-CN" baseline="0" dirty="0" smtClean="0"/>
              <a:t>methylation in cancer are included genome-wide </a:t>
            </a:r>
            <a:r>
              <a:rPr lang="en-US" altLang="zh-CN" baseline="0" dirty="0" err="1" smtClean="0"/>
              <a:t>hypomethylation</a:t>
            </a:r>
            <a:r>
              <a:rPr lang="en-US" altLang="zh-CN" baseline="0" dirty="0" smtClean="0"/>
              <a:t> and </a:t>
            </a:r>
            <a:r>
              <a:rPr lang="en-US" altLang="zh-CN" baseline="0" dirty="0" err="1" smtClean="0"/>
              <a:t>hypermethylation</a:t>
            </a:r>
            <a:r>
              <a:rPr lang="en-US" altLang="zh-CN" baseline="0" dirty="0" smtClean="0"/>
              <a:t> in tumor suppressor genes. In addition, </a:t>
            </a:r>
            <a:r>
              <a:rPr lang="en-US" altLang="zh-CN" dirty="0" smtClean="0">
                <a:solidFill>
                  <a:srgbClr val="000000"/>
                </a:solidFill>
                <a:latin typeface="Cambria" panose="02040503050406030204" pitchFamily="18" charset="0"/>
              </a:rPr>
              <a:t>Methylation variation could explain </a:t>
            </a:r>
            <a:r>
              <a:rPr lang="en-US" dirty="0" smtClean="0">
                <a:solidFill>
                  <a:srgbClr val="000000"/>
                </a:solidFill>
                <a:latin typeface="Cambria" panose="02040503050406030204" pitchFamily="18" charset="0"/>
              </a:rPr>
              <a:t>cancer heterogeneity. However, till now, most methylation</a:t>
            </a:r>
            <a:r>
              <a:rPr lang="en-US" baseline="0" dirty="0" smtClean="0">
                <a:solidFill>
                  <a:srgbClr val="000000"/>
                </a:solidFill>
                <a:latin typeface="Cambria" panose="02040503050406030204" pitchFamily="18" charset="0"/>
              </a:rPr>
              <a:t> based cancer biomarker are derived from solid tissue. In the clinical practice, it is useless. In this study, we obtained </a:t>
            </a:r>
            <a:r>
              <a:rPr lang="en-US" sz="1200" baseline="0" dirty="0" smtClean="0">
                <a:solidFill>
                  <a:srgbClr val="000000"/>
                </a:solidFill>
                <a:latin typeface="Cambria" panose="02040503050406030204" pitchFamily="18" charset="0"/>
              </a:rPr>
              <a:t>g</a:t>
            </a:r>
            <a:r>
              <a:rPr lang="en-US" altLang="zh-CN" sz="1200" dirty="0" smtClean="0">
                <a:solidFill>
                  <a:srgbClr val="000000"/>
                </a:solidFill>
                <a:latin typeface="Cambria" panose="02040503050406030204" pitchFamily="18" charset="0"/>
              </a:rPr>
              <a:t>enome-wide DNA methylation profile in cell-free circulating DNA</a:t>
            </a:r>
            <a:r>
              <a:rPr lang="en-US" altLang="zh-CN" sz="1200" baseline="0" dirty="0" smtClean="0">
                <a:solidFill>
                  <a:srgbClr val="000000"/>
                </a:solidFill>
                <a:latin typeface="Cambria" panose="02040503050406030204" pitchFamily="18" charset="0"/>
              </a:rPr>
              <a:t> with 3 kinds of method and </a:t>
            </a:r>
            <a:r>
              <a:rPr lang="en-US" baseline="0" dirty="0" smtClean="0">
                <a:solidFill>
                  <a:srgbClr val="000000"/>
                </a:solidFill>
                <a:latin typeface="Cambria" panose="02040503050406030204" pitchFamily="18" charset="0"/>
              </a:rPr>
              <a:t>we want to identify some cancer biomarker which is based on </a:t>
            </a:r>
            <a:r>
              <a:rPr lang="en-US" altLang="zh-CN" sz="1200" dirty="0" smtClean="0">
                <a:solidFill>
                  <a:srgbClr val="000000"/>
                </a:solidFill>
                <a:latin typeface="Cambria" panose="02040503050406030204" pitchFamily="18" charset="0"/>
              </a:rPr>
              <a:t>cell-free circulating DNA and evaluate its prediction</a:t>
            </a:r>
            <a:r>
              <a:rPr lang="en-US" altLang="zh-CN" sz="1200" baseline="0" dirty="0" smtClean="0">
                <a:solidFill>
                  <a:srgbClr val="000000"/>
                </a:solidFill>
                <a:latin typeface="Cambria" panose="02040503050406030204" pitchFamily="18" charset="0"/>
              </a:rPr>
              <a:t> performance. </a:t>
            </a:r>
            <a:endParaRPr lang="en-US" sz="1200" dirty="0" smtClean="0">
              <a:solidFill>
                <a:srgbClr val="00000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4</a:t>
            </a:fld>
            <a:endParaRPr lang="en-US"/>
          </a:p>
        </p:txBody>
      </p:sp>
    </p:spTree>
    <p:extLst>
      <p:ext uri="{BB962C8B-B14F-4D97-AF65-F5344CB8AC3E}">
        <p14:creationId xmlns:p14="http://schemas.microsoft.com/office/powerpoint/2010/main" val="271080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7</a:t>
            </a:fld>
            <a:endParaRPr lang="en-US"/>
          </a:p>
        </p:txBody>
      </p:sp>
    </p:spTree>
    <p:extLst>
      <p:ext uri="{BB962C8B-B14F-4D97-AF65-F5344CB8AC3E}">
        <p14:creationId xmlns:p14="http://schemas.microsoft.com/office/powerpoint/2010/main" val="634529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MHL is the unbiased estimate of methylation for a genome region and MHL ranges from 0 to1</a:t>
            </a:r>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9</a:t>
            </a:fld>
            <a:endParaRPr lang="en-US"/>
          </a:p>
        </p:txBody>
      </p:sp>
    </p:spTree>
    <p:extLst>
      <p:ext uri="{BB962C8B-B14F-4D97-AF65-F5344CB8AC3E}">
        <p14:creationId xmlns:p14="http://schemas.microsoft.com/office/powerpoint/2010/main" val="411119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10</a:t>
            </a:fld>
            <a:endParaRPr lang="en-US"/>
          </a:p>
        </p:txBody>
      </p:sp>
    </p:spTree>
    <p:extLst>
      <p:ext uri="{BB962C8B-B14F-4D97-AF65-F5344CB8AC3E}">
        <p14:creationId xmlns:p14="http://schemas.microsoft.com/office/powerpoint/2010/main" val="53450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dirty="0" smtClean="0"/>
              <a:t>This figure is cluster analysis to genome-wide MHL profile for </a:t>
            </a:r>
            <a:r>
              <a:rPr lang="en-US" altLang="zh-CN" sz="1200" dirty="0" smtClean="0"/>
              <a:t>RRBS dataset.</a:t>
            </a:r>
            <a:r>
              <a:rPr lang="en-US" altLang="zh-CN" sz="1200" baseline="0" dirty="0" smtClean="0"/>
              <a:t> In the figure, all the samples are clustered into 3 groups which include solid tissue, plasma tissue and formalin fixed samples. The accuracy is very high. Only 2 solid tissues sample were grouped into formalin-fix cluster, which I think these samples might be stored for long time. </a:t>
            </a:r>
            <a:endParaRPr lang="en-US" sz="1200" dirty="0" smtClean="0"/>
          </a:p>
          <a:p>
            <a:endParaRPr lang="en-US" sz="1200" dirty="0" smtClean="0"/>
          </a:p>
          <a:p>
            <a:endParaRPr lang="en-US" sz="1200" dirty="0" smtClean="0"/>
          </a:p>
          <a:p>
            <a:r>
              <a:rPr lang="en-US" sz="1200" dirty="0" smtClean="0"/>
              <a:t>Data: RRBS MHL data</a:t>
            </a:r>
          </a:p>
          <a:p>
            <a:r>
              <a:rPr lang="en-US" sz="1200" dirty="0" err="1" smtClean="0"/>
              <a:t>Process:Raw</a:t>
            </a:r>
            <a:r>
              <a:rPr lang="en-US" sz="1200" dirty="0" smtClean="0"/>
              <a:t> data, no center and no scale</a:t>
            </a:r>
          </a:p>
          <a:p>
            <a:r>
              <a:rPr lang="en-US" sz="1200" dirty="0" smtClean="0"/>
              <a:t>Distance </a:t>
            </a:r>
            <a:r>
              <a:rPr lang="en-US" sz="1200" dirty="0" err="1" smtClean="0"/>
              <a:t>fumula:euclidean</a:t>
            </a:r>
            <a:r>
              <a:rPr lang="en-US" sz="1200" dirty="0" smtClean="0"/>
              <a:t> </a:t>
            </a:r>
          </a:p>
          <a:p>
            <a:r>
              <a:rPr lang="en-US" sz="1200" dirty="0" smtClean="0"/>
              <a:t>agglomeration method: ward</a:t>
            </a:r>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12</a:t>
            </a:fld>
            <a:endParaRPr lang="en-US"/>
          </a:p>
        </p:txBody>
      </p:sp>
    </p:spTree>
    <p:extLst>
      <p:ext uri="{BB962C8B-B14F-4D97-AF65-F5344CB8AC3E}">
        <p14:creationId xmlns:p14="http://schemas.microsoft.com/office/powerpoint/2010/main" val="3920596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smtClean="0"/>
              <a:t>左上角的四对组织可能是</a:t>
            </a:r>
            <a:r>
              <a:rPr lang="en-US" altLang="zh-CN" dirty="0" smtClean="0"/>
              <a:t>FFPC</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13</a:t>
            </a:fld>
            <a:endParaRPr lang="en-US"/>
          </a:p>
        </p:txBody>
      </p:sp>
    </p:spTree>
    <p:extLst>
      <p:ext uri="{BB962C8B-B14F-4D97-AF65-F5344CB8AC3E}">
        <p14:creationId xmlns:p14="http://schemas.microsoft.com/office/powerpoint/2010/main" val="1686716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935B11-5EA8-4066-A7CA-BEC0108E5FAB}"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17129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35B11-5EA8-4066-A7CA-BEC0108E5FAB}"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304790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35B11-5EA8-4066-A7CA-BEC0108E5FAB}"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300707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35B11-5EA8-4066-A7CA-BEC0108E5FAB}"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394465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35B11-5EA8-4066-A7CA-BEC0108E5FAB}"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423835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935B11-5EA8-4066-A7CA-BEC0108E5FAB}" type="datetimeFigureOut">
              <a:rPr lang="en-US" smtClean="0"/>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228033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935B11-5EA8-4066-A7CA-BEC0108E5FAB}" type="datetimeFigureOut">
              <a:rPr lang="en-US" smtClean="0"/>
              <a:t>8/13/2015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200487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935B11-5EA8-4066-A7CA-BEC0108E5FAB}" type="datetimeFigureOut">
              <a:rPr lang="en-US" smtClean="0"/>
              <a:t>8/13/2015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88071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5B11-5EA8-4066-A7CA-BEC0108E5FAB}" type="datetimeFigureOut">
              <a:rPr lang="en-US" smtClean="0"/>
              <a:t>8/13/2015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224545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35B11-5EA8-4066-A7CA-BEC0108E5FAB}" type="datetimeFigureOut">
              <a:rPr lang="en-US" smtClean="0"/>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90065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35B11-5EA8-4066-A7CA-BEC0108E5FAB}" type="datetimeFigureOut">
              <a:rPr lang="en-US" smtClean="0"/>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379391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35B11-5EA8-4066-A7CA-BEC0108E5FAB}" type="datetimeFigureOut">
              <a:rPr lang="en-US" smtClean="0"/>
              <a:t>8/13/2015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ED3D7-B391-4428-AE38-36BD2F7496E5}" type="slidenum">
              <a:rPr lang="en-US" smtClean="0"/>
              <a:t>‹#›</a:t>
            </a:fld>
            <a:endParaRPr lang="en-US"/>
          </a:p>
        </p:txBody>
      </p:sp>
    </p:spTree>
    <p:extLst>
      <p:ext uri="{BB962C8B-B14F-4D97-AF65-F5344CB8AC3E}">
        <p14:creationId xmlns:p14="http://schemas.microsoft.com/office/powerpoint/2010/main" val="19339816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3" Type="http://schemas.openxmlformats.org/officeDocument/2006/relationships/hyperlink" Target="http://www.gopubmed.org/web/goprot/logRedirect?http://www.ncbi.nlm.nih.gov/gene?term%3D84662%5buid%5d&amp;NKL&amp;7" TargetMode="External"/><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3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3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 Id="rId4" Type="http://schemas.openxmlformats.org/officeDocument/2006/relationships/image" Target="../media/image43.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gi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jpe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3.jpeg"/></Relationships>
</file>

<file path=ppt/slides/_rels/slide76.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86.png"/><Relationship Id="rId4" Type="http://schemas.openxmlformats.org/officeDocument/2006/relationships/image" Target="../media/image8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 Id="rId4" Type="http://schemas.openxmlformats.org/officeDocument/2006/relationships/image" Target="../media/image98.png"/></Relationships>
</file>

<file path=ppt/slides/_rels/slide8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01.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636994"/>
            <a:ext cx="7032694" cy="369332"/>
          </a:xfrm>
          <a:prstGeom prst="rect">
            <a:avLst/>
          </a:prstGeom>
        </p:spPr>
        <p:txBody>
          <a:bodyPr wrap="none">
            <a:spAutoFit/>
          </a:bodyPr>
          <a:lstStyle/>
          <a:p>
            <a:r>
              <a:rPr lang="en-US" dirty="0">
                <a:solidFill>
                  <a:srgbClr val="000000"/>
                </a:solidFill>
                <a:latin typeface="Arial" panose="020B0604020202020204" pitchFamily="34" charset="0"/>
              </a:rPr>
              <a:t>MONOD: </a:t>
            </a:r>
            <a:r>
              <a:rPr lang="en-US" dirty="0">
                <a:solidFill>
                  <a:srgbClr val="FF0000"/>
                </a:solidFill>
                <a:latin typeface="Arial" panose="020B0604020202020204" pitchFamily="34" charset="0"/>
              </a:rPr>
              <a:t>M</a:t>
            </a:r>
            <a:r>
              <a:rPr lang="en-US" dirty="0">
                <a:solidFill>
                  <a:srgbClr val="000000"/>
                </a:solidFill>
                <a:latin typeface="Arial" panose="020B0604020202020204" pitchFamily="34" charset="0"/>
              </a:rPr>
              <a:t>ethylation Hapl</a:t>
            </a:r>
            <a:r>
              <a:rPr lang="en-US" dirty="0">
                <a:solidFill>
                  <a:srgbClr val="FF0000"/>
                </a:solidFill>
                <a:latin typeface="Arial" panose="020B0604020202020204" pitchFamily="34" charset="0"/>
              </a:rPr>
              <a:t>o</a:t>
            </a:r>
            <a:r>
              <a:rPr lang="en-US" dirty="0">
                <a:solidFill>
                  <a:srgbClr val="000000"/>
                </a:solidFill>
                <a:latin typeface="Arial" panose="020B0604020202020204" pitchFamily="34" charset="0"/>
              </a:rPr>
              <a:t>type in </a:t>
            </a:r>
            <a:r>
              <a:rPr lang="en-US" dirty="0">
                <a:solidFill>
                  <a:srgbClr val="FF0000"/>
                </a:solidFill>
                <a:latin typeface="Arial" panose="020B0604020202020204" pitchFamily="34" charset="0"/>
              </a:rPr>
              <a:t>no</a:t>
            </a:r>
            <a:r>
              <a:rPr lang="en-US" dirty="0">
                <a:solidFill>
                  <a:srgbClr val="000000"/>
                </a:solidFill>
                <a:latin typeface="Arial" panose="020B0604020202020204" pitchFamily="34" charset="0"/>
              </a:rPr>
              <a:t>n-invasive Cancer </a:t>
            </a:r>
            <a:r>
              <a:rPr lang="en-US" dirty="0">
                <a:solidFill>
                  <a:srgbClr val="FF0000"/>
                </a:solidFill>
                <a:latin typeface="Arial" panose="020B0604020202020204" pitchFamily="34" charset="0"/>
              </a:rPr>
              <a:t>D</a:t>
            </a:r>
            <a:r>
              <a:rPr lang="en-US" dirty="0">
                <a:solidFill>
                  <a:srgbClr val="000000"/>
                </a:solidFill>
                <a:latin typeface="Arial" panose="020B0604020202020204" pitchFamily="34" charset="0"/>
              </a:rPr>
              <a:t>iagnosis </a:t>
            </a:r>
          </a:p>
        </p:txBody>
      </p:sp>
      <p:sp>
        <p:nvSpPr>
          <p:cNvPr id="2" name="TextBox 1"/>
          <p:cNvSpPr txBox="1"/>
          <p:nvPr/>
        </p:nvSpPr>
        <p:spPr>
          <a:xfrm>
            <a:off x="3483667" y="3364829"/>
            <a:ext cx="2098651" cy="507831"/>
          </a:xfrm>
          <a:prstGeom prst="rect">
            <a:avLst/>
          </a:prstGeom>
          <a:noFill/>
        </p:spPr>
        <p:txBody>
          <a:bodyPr wrap="none" rtlCol="0">
            <a:spAutoFit/>
          </a:bodyPr>
          <a:lstStyle/>
          <a:p>
            <a:r>
              <a:rPr lang="en-US" sz="1350" dirty="0"/>
              <a:t>Shicheng Guo @ Zhang Lab</a:t>
            </a:r>
          </a:p>
          <a:p>
            <a:endParaRPr lang="en-US" sz="1350" dirty="0"/>
          </a:p>
        </p:txBody>
      </p:sp>
      <p:sp>
        <p:nvSpPr>
          <p:cNvPr id="4" name="Rectangle 3"/>
          <p:cNvSpPr/>
          <p:nvPr/>
        </p:nvSpPr>
        <p:spPr>
          <a:xfrm>
            <a:off x="3867201" y="3849576"/>
            <a:ext cx="1055097" cy="300082"/>
          </a:xfrm>
          <a:prstGeom prst="rect">
            <a:avLst/>
          </a:prstGeom>
        </p:spPr>
        <p:txBody>
          <a:bodyPr wrap="none">
            <a:spAutoFit/>
          </a:bodyPr>
          <a:lstStyle/>
          <a:p>
            <a:r>
              <a:rPr lang="en-US" sz="1350" dirty="0"/>
              <a:t>July 22 2015</a:t>
            </a:r>
          </a:p>
        </p:txBody>
      </p:sp>
    </p:spTree>
    <p:extLst>
      <p:ext uri="{BB962C8B-B14F-4D97-AF65-F5344CB8AC3E}">
        <p14:creationId xmlns:p14="http://schemas.microsoft.com/office/powerpoint/2010/main" val="1697235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3941" y="1129797"/>
            <a:ext cx="5287345" cy="415498"/>
          </a:xfrm>
          <a:prstGeom prst="rect">
            <a:avLst/>
          </a:prstGeom>
          <a:noFill/>
        </p:spPr>
        <p:txBody>
          <a:bodyPr wrap="none" rtlCol="0">
            <a:spAutoFit/>
          </a:bodyPr>
          <a:lstStyle/>
          <a:p>
            <a:r>
              <a:rPr lang="en-US" sz="2100" dirty="0"/>
              <a:t>Methylated Haplotype (Load) based biomarker</a:t>
            </a:r>
          </a:p>
        </p:txBody>
      </p:sp>
      <p:grpSp>
        <p:nvGrpSpPr>
          <p:cNvPr id="8" name="Group 7"/>
          <p:cNvGrpSpPr/>
          <p:nvPr/>
        </p:nvGrpSpPr>
        <p:grpSpPr>
          <a:xfrm>
            <a:off x="2488477" y="2062075"/>
            <a:ext cx="1413359" cy="899160"/>
            <a:chOff x="453652" y="1552669"/>
            <a:chExt cx="1884479" cy="1198880"/>
          </a:xfrm>
        </p:grpSpPr>
        <p:sp>
          <p:nvSpPr>
            <p:cNvPr id="11" name="Oval 10"/>
            <p:cNvSpPr/>
            <p:nvPr/>
          </p:nvSpPr>
          <p:spPr>
            <a:xfrm>
              <a:off x="83365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 name="Oval 11"/>
            <p:cNvSpPr/>
            <p:nvPr/>
          </p:nvSpPr>
          <p:spPr>
            <a:xfrm>
              <a:off x="1184371" y="155266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3" name="Oval 12"/>
            <p:cNvSpPr/>
            <p:nvPr/>
          </p:nvSpPr>
          <p:spPr>
            <a:xfrm>
              <a:off x="101409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 name="Oval 13"/>
            <p:cNvSpPr/>
            <p:nvPr/>
          </p:nvSpPr>
          <p:spPr>
            <a:xfrm>
              <a:off x="135465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5" name="Oval 14"/>
            <p:cNvSpPr/>
            <p:nvPr/>
          </p:nvSpPr>
          <p:spPr>
            <a:xfrm>
              <a:off x="152493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6" name="Oval 15"/>
            <p:cNvSpPr/>
            <p:nvPr/>
          </p:nvSpPr>
          <p:spPr>
            <a:xfrm>
              <a:off x="186549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7" name="Oval 16"/>
            <p:cNvSpPr/>
            <p:nvPr/>
          </p:nvSpPr>
          <p:spPr>
            <a:xfrm>
              <a:off x="169521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8" name="Oval 17"/>
            <p:cNvSpPr/>
            <p:nvPr/>
          </p:nvSpPr>
          <p:spPr>
            <a:xfrm>
              <a:off x="203577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9" name="Oval 18"/>
            <p:cNvSpPr/>
            <p:nvPr/>
          </p:nvSpPr>
          <p:spPr>
            <a:xfrm>
              <a:off x="220605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 name="Oval 23"/>
            <p:cNvSpPr/>
            <p:nvPr/>
          </p:nvSpPr>
          <p:spPr>
            <a:xfrm>
              <a:off x="473972"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 name="Oval 25"/>
            <p:cNvSpPr/>
            <p:nvPr/>
          </p:nvSpPr>
          <p:spPr>
            <a:xfrm>
              <a:off x="64425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07" name="Oval 106"/>
            <p:cNvSpPr/>
            <p:nvPr/>
          </p:nvSpPr>
          <p:spPr>
            <a:xfrm>
              <a:off x="83365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08" name="Oval 107"/>
            <p:cNvSpPr/>
            <p:nvPr/>
          </p:nvSpPr>
          <p:spPr>
            <a:xfrm>
              <a:off x="117421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09" name="Oval 108"/>
            <p:cNvSpPr/>
            <p:nvPr/>
          </p:nvSpPr>
          <p:spPr>
            <a:xfrm>
              <a:off x="100393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10" name="Oval 109"/>
            <p:cNvSpPr/>
            <p:nvPr/>
          </p:nvSpPr>
          <p:spPr>
            <a:xfrm>
              <a:off x="134449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11" name="Oval 110"/>
            <p:cNvSpPr/>
            <p:nvPr/>
          </p:nvSpPr>
          <p:spPr>
            <a:xfrm>
              <a:off x="151477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12" name="Oval 111"/>
            <p:cNvSpPr/>
            <p:nvPr/>
          </p:nvSpPr>
          <p:spPr>
            <a:xfrm>
              <a:off x="1855331" y="174570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13" name="Oval 112"/>
            <p:cNvSpPr/>
            <p:nvPr/>
          </p:nvSpPr>
          <p:spPr>
            <a:xfrm>
              <a:off x="168505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14" name="Oval 113"/>
            <p:cNvSpPr/>
            <p:nvPr/>
          </p:nvSpPr>
          <p:spPr>
            <a:xfrm>
              <a:off x="202561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15" name="Oval 114"/>
            <p:cNvSpPr/>
            <p:nvPr/>
          </p:nvSpPr>
          <p:spPr>
            <a:xfrm>
              <a:off x="219589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0" name="Oval 119"/>
            <p:cNvSpPr/>
            <p:nvPr/>
          </p:nvSpPr>
          <p:spPr>
            <a:xfrm>
              <a:off x="463812"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2" name="Oval 121"/>
            <p:cNvSpPr/>
            <p:nvPr/>
          </p:nvSpPr>
          <p:spPr>
            <a:xfrm>
              <a:off x="644251" y="174570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3" name="Oval 122"/>
            <p:cNvSpPr/>
            <p:nvPr/>
          </p:nvSpPr>
          <p:spPr>
            <a:xfrm>
              <a:off x="833651" y="196922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4" name="Oval 123"/>
            <p:cNvSpPr/>
            <p:nvPr/>
          </p:nvSpPr>
          <p:spPr>
            <a:xfrm>
              <a:off x="118437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5" name="Oval 124"/>
            <p:cNvSpPr/>
            <p:nvPr/>
          </p:nvSpPr>
          <p:spPr>
            <a:xfrm>
              <a:off x="101409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6" name="Oval 125"/>
            <p:cNvSpPr/>
            <p:nvPr/>
          </p:nvSpPr>
          <p:spPr>
            <a:xfrm>
              <a:off x="135465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7" name="Oval 126"/>
            <p:cNvSpPr/>
            <p:nvPr/>
          </p:nvSpPr>
          <p:spPr>
            <a:xfrm>
              <a:off x="152493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8" name="Oval 127"/>
            <p:cNvSpPr/>
            <p:nvPr/>
          </p:nvSpPr>
          <p:spPr>
            <a:xfrm>
              <a:off x="186549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9" name="Oval 128"/>
            <p:cNvSpPr/>
            <p:nvPr/>
          </p:nvSpPr>
          <p:spPr>
            <a:xfrm>
              <a:off x="169521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30" name="Oval 129"/>
            <p:cNvSpPr/>
            <p:nvPr/>
          </p:nvSpPr>
          <p:spPr>
            <a:xfrm>
              <a:off x="203577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31" name="Oval 130"/>
            <p:cNvSpPr/>
            <p:nvPr/>
          </p:nvSpPr>
          <p:spPr>
            <a:xfrm>
              <a:off x="2206051" y="196922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36" name="Oval 135"/>
            <p:cNvSpPr/>
            <p:nvPr/>
          </p:nvSpPr>
          <p:spPr>
            <a:xfrm>
              <a:off x="473972"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38" name="Oval 137"/>
            <p:cNvSpPr/>
            <p:nvPr/>
          </p:nvSpPr>
          <p:spPr>
            <a:xfrm>
              <a:off x="64425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39" name="Oval 138"/>
            <p:cNvSpPr/>
            <p:nvPr/>
          </p:nvSpPr>
          <p:spPr>
            <a:xfrm>
              <a:off x="83365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0" name="Oval 139"/>
            <p:cNvSpPr/>
            <p:nvPr/>
          </p:nvSpPr>
          <p:spPr>
            <a:xfrm>
              <a:off x="1174211" y="2182589"/>
              <a:ext cx="132080" cy="142240"/>
            </a:xfrm>
            <a:prstGeom prst="ellipse">
              <a:avLst/>
            </a:prstGeom>
            <a:solidFill>
              <a:schemeClr val="tx1"/>
            </a:solidFill>
            <a:ln>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1" name="Oval 140"/>
            <p:cNvSpPr/>
            <p:nvPr/>
          </p:nvSpPr>
          <p:spPr>
            <a:xfrm>
              <a:off x="100393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2" name="Oval 141"/>
            <p:cNvSpPr/>
            <p:nvPr/>
          </p:nvSpPr>
          <p:spPr>
            <a:xfrm>
              <a:off x="1344491" y="218258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3" name="Oval 142"/>
            <p:cNvSpPr/>
            <p:nvPr/>
          </p:nvSpPr>
          <p:spPr>
            <a:xfrm>
              <a:off x="151477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4" name="Oval 143"/>
            <p:cNvSpPr/>
            <p:nvPr/>
          </p:nvSpPr>
          <p:spPr>
            <a:xfrm>
              <a:off x="1855331" y="218258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5" name="Oval 144"/>
            <p:cNvSpPr/>
            <p:nvPr/>
          </p:nvSpPr>
          <p:spPr>
            <a:xfrm>
              <a:off x="168505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6" name="Oval 145"/>
            <p:cNvSpPr/>
            <p:nvPr/>
          </p:nvSpPr>
          <p:spPr>
            <a:xfrm>
              <a:off x="202561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7" name="Oval 146"/>
            <p:cNvSpPr/>
            <p:nvPr/>
          </p:nvSpPr>
          <p:spPr>
            <a:xfrm>
              <a:off x="219589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52" name="Oval 151"/>
            <p:cNvSpPr/>
            <p:nvPr/>
          </p:nvSpPr>
          <p:spPr>
            <a:xfrm>
              <a:off x="463812"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54" name="Oval 153"/>
            <p:cNvSpPr/>
            <p:nvPr/>
          </p:nvSpPr>
          <p:spPr>
            <a:xfrm>
              <a:off x="64425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9" name="Oval 248"/>
            <p:cNvSpPr/>
            <p:nvPr/>
          </p:nvSpPr>
          <p:spPr>
            <a:xfrm>
              <a:off x="823491" y="239594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0" name="Oval 249"/>
            <p:cNvSpPr/>
            <p:nvPr/>
          </p:nvSpPr>
          <p:spPr>
            <a:xfrm>
              <a:off x="117421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1" name="Oval 250"/>
            <p:cNvSpPr/>
            <p:nvPr/>
          </p:nvSpPr>
          <p:spPr>
            <a:xfrm>
              <a:off x="100393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2" name="Oval 251"/>
            <p:cNvSpPr/>
            <p:nvPr/>
          </p:nvSpPr>
          <p:spPr>
            <a:xfrm>
              <a:off x="134449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3" name="Oval 252"/>
            <p:cNvSpPr/>
            <p:nvPr/>
          </p:nvSpPr>
          <p:spPr>
            <a:xfrm>
              <a:off x="151477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4" name="Oval 253"/>
            <p:cNvSpPr/>
            <p:nvPr/>
          </p:nvSpPr>
          <p:spPr>
            <a:xfrm>
              <a:off x="185533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5" name="Oval 254"/>
            <p:cNvSpPr/>
            <p:nvPr/>
          </p:nvSpPr>
          <p:spPr>
            <a:xfrm>
              <a:off x="168505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6" name="Oval 255"/>
            <p:cNvSpPr/>
            <p:nvPr/>
          </p:nvSpPr>
          <p:spPr>
            <a:xfrm>
              <a:off x="202561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7" name="Oval 256"/>
            <p:cNvSpPr/>
            <p:nvPr/>
          </p:nvSpPr>
          <p:spPr>
            <a:xfrm>
              <a:off x="219589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8" name="Oval 257"/>
            <p:cNvSpPr/>
            <p:nvPr/>
          </p:nvSpPr>
          <p:spPr>
            <a:xfrm>
              <a:off x="463812"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9" name="Oval 258"/>
            <p:cNvSpPr/>
            <p:nvPr/>
          </p:nvSpPr>
          <p:spPr>
            <a:xfrm>
              <a:off x="63409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0" name="Oval 259"/>
            <p:cNvSpPr/>
            <p:nvPr/>
          </p:nvSpPr>
          <p:spPr>
            <a:xfrm>
              <a:off x="82349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1" name="Oval 260"/>
            <p:cNvSpPr/>
            <p:nvPr/>
          </p:nvSpPr>
          <p:spPr>
            <a:xfrm>
              <a:off x="116405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2" name="Oval 261"/>
            <p:cNvSpPr/>
            <p:nvPr/>
          </p:nvSpPr>
          <p:spPr>
            <a:xfrm>
              <a:off x="99377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3" name="Oval 262"/>
            <p:cNvSpPr/>
            <p:nvPr/>
          </p:nvSpPr>
          <p:spPr>
            <a:xfrm>
              <a:off x="133433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4" name="Oval 263"/>
            <p:cNvSpPr/>
            <p:nvPr/>
          </p:nvSpPr>
          <p:spPr>
            <a:xfrm>
              <a:off x="150461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5" name="Oval 264"/>
            <p:cNvSpPr/>
            <p:nvPr/>
          </p:nvSpPr>
          <p:spPr>
            <a:xfrm>
              <a:off x="1845171" y="260930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6" name="Oval 265"/>
            <p:cNvSpPr/>
            <p:nvPr/>
          </p:nvSpPr>
          <p:spPr>
            <a:xfrm>
              <a:off x="167489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7" name="Oval 266"/>
            <p:cNvSpPr/>
            <p:nvPr/>
          </p:nvSpPr>
          <p:spPr>
            <a:xfrm>
              <a:off x="201545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8" name="Oval 267"/>
            <p:cNvSpPr/>
            <p:nvPr/>
          </p:nvSpPr>
          <p:spPr>
            <a:xfrm>
              <a:off x="218573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9" name="Oval 268"/>
            <p:cNvSpPr/>
            <p:nvPr/>
          </p:nvSpPr>
          <p:spPr>
            <a:xfrm>
              <a:off x="453652" y="260930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0" name="Oval 269"/>
            <p:cNvSpPr/>
            <p:nvPr/>
          </p:nvSpPr>
          <p:spPr>
            <a:xfrm>
              <a:off x="63409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93" name="Rectangle 292"/>
            <p:cNvSpPr/>
            <p:nvPr/>
          </p:nvSpPr>
          <p:spPr>
            <a:xfrm>
              <a:off x="1154690" y="2182589"/>
              <a:ext cx="349921" cy="142240"/>
            </a:xfrm>
            <a:prstGeom prst="rect">
              <a:avLst/>
            </a:prstGeom>
            <a:solidFill>
              <a:srgbClr val="00B050">
                <a:alpha val="23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 name="Group 6"/>
          <p:cNvGrpSpPr/>
          <p:nvPr/>
        </p:nvGrpSpPr>
        <p:grpSpPr>
          <a:xfrm>
            <a:off x="4910480" y="2084935"/>
            <a:ext cx="1419749" cy="876300"/>
            <a:chOff x="453651" y="3093664"/>
            <a:chExt cx="1892999" cy="1168400"/>
          </a:xfrm>
        </p:grpSpPr>
        <p:sp>
          <p:nvSpPr>
            <p:cNvPr id="202" name="Oval 201"/>
            <p:cNvSpPr/>
            <p:nvPr/>
          </p:nvSpPr>
          <p:spPr>
            <a:xfrm>
              <a:off x="842170" y="30936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3" name="Oval 202"/>
            <p:cNvSpPr/>
            <p:nvPr/>
          </p:nvSpPr>
          <p:spPr>
            <a:xfrm>
              <a:off x="119289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4" name="Oval 203"/>
            <p:cNvSpPr/>
            <p:nvPr/>
          </p:nvSpPr>
          <p:spPr>
            <a:xfrm>
              <a:off x="102261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5" name="Oval 204"/>
            <p:cNvSpPr/>
            <p:nvPr/>
          </p:nvSpPr>
          <p:spPr>
            <a:xfrm>
              <a:off x="136317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6" name="Oval 205"/>
            <p:cNvSpPr/>
            <p:nvPr/>
          </p:nvSpPr>
          <p:spPr>
            <a:xfrm>
              <a:off x="153345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7" name="Oval 206"/>
            <p:cNvSpPr/>
            <p:nvPr/>
          </p:nvSpPr>
          <p:spPr>
            <a:xfrm>
              <a:off x="1874010" y="30936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8" name="Oval 207"/>
            <p:cNvSpPr/>
            <p:nvPr/>
          </p:nvSpPr>
          <p:spPr>
            <a:xfrm>
              <a:off x="170373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9" name="Oval 208"/>
            <p:cNvSpPr/>
            <p:nvPr/>
          </p:nvSpPr>
          <p:spPr>
            <a:xfrm>
              <a:off x="2044290" y="30936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0" name="Oval 209"/>
            <p:cNvSpPr/>
            <p:nvPr/>
          </p:nvSpPr>
          <p:spPr>
            <a:xfrm>
              <a:off x="2214570" y="309366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1" name="Oval 210"/>
            <p:cNvSpPr/>
            <p:nvPr/>
          </p:nvSpPr>
          <p:spPr>
            <a:xfrm>
              <a:off x="482491"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2" name="Oval 211"/>
            <p:cNvSpPr/>
            <p:nvPr/>
          </p:nvSpPr>
          <p:spPr>
            <a:xfrm>
              <a:off x="652770" y="309366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3" name="Oval 212"/>
            <p:cNvSpPr/>
            <p:nvPr/>
          </p:nvSpPr>
          <p:spPr>
            <a:xfrm>
              <a:off x="84217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4" name="Oval 213"/>
            <p:cNvSpPr/>
            <p:nvPr/>
          </p:nvSpPr>
          <p:spPr>
            <a:xfrm>
              <a:off x="118273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5" name="Oval 214"/>
            <p:cNvSpPr/>
            <p:nvPr/>
          </p:nvSpPr>
          <p:spPr>
            <a:xfrm>
              <a:off x="101245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6" name="Oval 215"/>
            <p:cNvSpPr/>
            <p:nvPr/>
          </p:nvSpPr>
          <p:spPr>
            <a:xfrm>
              <a:off x="135301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7" name="Oval 216"/>
            <p:cNvSpPr/>
            <p:nvPr/>
          </p:nvSpPr>
          <p:spPr>
            <a:xfrm>
              <a:off x="152329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8" name="Oval 217"/>
            <p:cNvSpPr/>
            <p:nvPr/>
          </p:nvSpPr>
          <p:spPr>
            <a:xfrm>
              <a:off x="1863850" y="328670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9" name="Oval 218"/>
            <p:cNvSpPr/>
            <p:nvPr/>
          </p:nvSpPr>
          <p:spPr>
            <a:xfrm>
              <a:off x="169357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0" name="Oval 219"/>
            <p:cNvSpPr/>
            <p:nvPr/>
          </p:nvSpPr>
          <p:spPr>
            <a:xfrm>
              <a:off x="2034130" y="328670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1" name="Oval 220"/>
            <p:cNvSpPr/>
            <p:nvPr/>
          </p:nvSpPr>
          <p:spPr>
            <a:xfrm>
              <a:off x="2204410" y="328670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2" name="Oval 221"/>
            <p:cNvSpPr/>
            <p:nvPr/>
          </p:nvSpPr>
          <p:spPr>
            <a:xfrm>
              <a:off x="472331"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3" name="Oval 222"/>
            <p:cNvSpPr/>
            <p:nvPr/>
          </p:nvSpPr>
          <p:spPr>
            <a:xfrm>
              <a:off x="65277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4" name="Oval 223"/>
            <p:cNvSpPr/>
            <p:nvPr/>
          </p:nvSpPr>
          <p:spPr>
            <a:xfrm>
              <a:off x="84217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5" name="Oval 224"/>
            <p:cNvSpPr/>
            <p:nvPr/>
          </p:nvSpPr>
          <p:spPr>
            <a:xfrm>
              <a:off x="1192890" y="351022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6" name="Oval 225"/>
            <p:cNvSpPr/>
            <p:nvPr/>
          </p:nvSpPr>
          <p:spPr>
            <a:xfrm>
              <a:off x="102261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7" name="Oval 226"/>
            <p:cNvSpPr/>
            <p:nvPr/>
          </p:nvSpPr>
          <p:spPr>
            <a:xfrm>
              <a:off x="136317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8" name="Oval 227"/>
            <p:cNvSpPr/>
            <p:nvPr/>
          </p:nvSpPr>
          <p:spPr>
            <a:xfrm>
              <a:off x="153345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9" name="Oval 228"/>
            <p:cNvSpPr/>
            <p:nvPr/>
          </p:nvSpPr>
          <p:spPr>
            <a:xfrm>
              <a:off x="1874010" y="351022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0" name="Oval 229"/>
            <p:cNvSpPr/>
            <p:nvPr/>
          </p:nvSpPr>
          <p:spPr>
            <a:xfrm>
              <a:off x="170373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1" name="Oval 230"/>
            <p:cNvSpPr/>
            <p:nvPr/>
          </p:nvSpPr>
          <p:spPr>
            <a:xfrm>
              <a:off x="2044290" y="35102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2" name="Oval 231"/>
            <p:cNvSpPr/>
            <p:nvPr/>
          </p:nvSpPr>
          <p:spPr>
            <a:xfrm>
              <a:off x="2214570" y="35102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3" name="Oval 232"/>
            <p:cNvSpPr/>
            <p:nvPr/>
          </p:nvSpPr>
          <p:spPr>
            <a:xfrm>
              <a:off x="482491"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4" name="Oval 233"/>
            <p:cNvSpPr/>
            <p:nvPr/>
          </p:nvSpPr>
          <p:spPr>
            <a:xfrm>
              <a:off x="65277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5" name="Oval 234"/>
            <p:cNvSpPr/>
            <p:nvPr/>
          </p:nvSpPr>
          <p:spPr>
            <a:xfrm>
              <a:off x="84217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6" name="Oval 235"/>
            <p:cNvSpPr/>
            <p:nvPr/>
          </p:nvSpPr>
          <p:spPr>
            <a:xfrm>
              <a:off x="118273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7" name="Oval 236"/>
            <p:cNvSpPr/>
            <p:nvPr/>
          </p:nvSpPr>
          <p:spPr>
            <a:xfrm>
              <a:off x="101245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8" name="Oval 237"/>
            <p:cNvSpPr/>
            <p:nvPr/>
          </p:nvSpPr>
          <p:spPr>
            <a:xfrm>
              <a:off x="135301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9" name="Oval 238"/>
            <p:cNvSpPr/>
            <p:nvPr/>
          </p:nvSpPr>
          <p:spPr>
            <a:xfrm>
              <a:off x="152329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0" name="Oval 239"/>
            <p:cNvSpPr/>
            <p:nvPr/>
          </p:nvSpPr>
          <p:spPr>
            <a:xfrm>
              <a:off x="1863850" y="372358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1" name="Oval 240"/>
            <p:cNvSpPr/>
            <p:nvPr/>
          </p:nvSpPr>
          <p:spPr>
            <a:xfrm>
              <a:off x="169357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2" name="Oval 241"/>
            <p:cNvSpPr/>
            <p:nvPr/>
          </p:nvSpPr>
          <p:spPr>
            <a:xfrm>
              <a:off x="2034130" y="372358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3" name="Oval 242"/>
            <p:cNvSpPr/>
            <p:nvPr/>
          </p:nvSpPr>
          <p:spPr>
            <a:xfrm>
              <a:off x="2204410" y="372358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4" name="Oval 243"/>
            <p:cNvSpPr/>
            <p:nvPr/>
          </p:nvSpPr>
          <p:spPr>
            <a:xfrm>
              <a:off x="472331" y="372358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5" name="Oval 244"/>
            <p:cNvSpPr/>
            <p:nvPr/>
          </p:nvSpPr>
          <p:spPr>
            <a:xfrm>
              <a:off x="65277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1" name="Oval 270"/>
            <p:cNvSpPr/>
            <p:nvPr/>
          </p:nvSpPr>
          <p:spPr>
            <a:xfrm>
              <a:off x="842170" y="390646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2" name="Oval 271"/>
            <p:cNvSpPr/>
            <p:nvPr/>
          </p:nvSpPr>
          <p:spPr>
            <a:xfrm>
              <a:off x="119289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3" name="Oval 272"/>
            <p:cNvSpPr/>
            <p:nvPr/>
          </p:nvSpPr>
          <p:spPr>
            <a:xfrm>
              <a:off x="102261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4" name="Oval 273"/>
            <p:cNvSpPr/>
            <p:nvPr/>
          </p:nvSpPr>
          <p:spPr>
            <a:xfrm>
              <a:off x="136317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5" name="Oval 274"/>
            <p:cNvSpPr/>
            <p:nvPr/>
          </p:nvSpPr>
          <p:spPr>
            <a:xfrm>
              <a:off x="153345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6" name="Oval 275"/>
            <p:cNvSpPr/>
            <p:nvPr/>
          </p:nvSpPr>
          <p:spPr>
            <a:xfrm>
              <a:off x="1874010" y="390646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7" name="Oval 276"/>
            <p:cNvSpPr/>
            <p:nvPr/>
          </p:nvSpPr>
          <p:spPr>
            <a:xfrm>
              <a:off x="170373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8" name="Oval 277"/>
            <p:cNvSpPr/>
            <p:nvPr/>
          </p:nvSpPr>
          <p:spPr>
            <a:xfrm>
              <a:off x="2044290" y="39064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9" name="Oval 278"/>
            <p:cNvSpPr/>
            <p:nvPr/>
          </p:nvSpPr>
          <p:spPr>
            <a:xfrm>
              <a:off x="2214570" y="39064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0" name="Oval 279"/>
            <p:cNvSpPr/>
            <p:nvPr/>
          </p:nvSpPr>
          <p:spPr>
            <a:xfrm>
              <a:off x="482491"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1" name="Oval 280"/>
            <p:cNvSpPr/>
            <p:nvPr/>
          </p:nvSpPr>
          <p:spPr>
            <a:xfrm>
              <a:off x="65277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2" name="Oval 281"/>
            <p:cNvSpPr/>
            <p:nvPr/>
          </p:nvSpPr>
          <p:spPr>
            <a:xfrm>
              <a:off x="84217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3" name="Oval 282"/>
            <p:cNvSpPr/>
            <p:nvPr/>
          </p:nvSpPr>
          <p:spPr>
            <a:xfrm>
              <a:off x="118273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4" name="Oval 283"/>
            <p:cNvSpPr/>
            <p:nvPr/>
          </p:nvSpPr>
          <p:spPr>
            <a:xfrm>
              <a:off x="101245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5" name="Oval 284"/>
            <p:cNvSpPr/>
            <p:nvPr/>
          </p:nvSpPr>
          <p:spPr>
            <a:xfrm>
              <a:off x="1353010" y="411982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6" name="Oval 285"/>
            <p:cNvSpPr/>
            <p:nvPr/>
          </p:nvSpPr>
          <p:spPr>
            <a:xfrm>
              <a:off x="152329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7" name="Oval 286"/>
            <p:cNvSpPr/>
            <p:nvPr/>
          </p:nvSpPr>
          <p:spPr>
            <a:xfrm>
              <a:off x="1863850" y="41198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8" name="Oval 287"/>
            <p:cNvSpPr/>
            <p:nvPr/>
          </p:nvSpPr>
          <p:spPr>
            <a:xfrm>
              <a:off x="169357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9" name="Oval 288"/>
            <p:cNvSpPr/>
            <p:nvPr/>
          </p:nvSpPr>
          <p:spPr>
            <a:xfrm>
              <a:off x="2034130" y="41198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90" name="Oval 289"/>
            <p:cNvSpPr/>
            <p:nvPr/>
          </p:nvSpPr>
          <p:spPr>
            <a:xfrm>
              <a:off x="2204410" y="41198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91" name="Oval 290"/>
            <p:cNvSpPr/>
            <p:nvPr/>
          </p:nvSpPr>
          <p:spPr>
            <a:xfrm>
              <a:off x="472331"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92" name="Oval 291"/>
            <p:cNvSpPr/>
            <p:nvPr/>
          </p:nvSpPr>
          <p:spPr>
            <a:xfrm>
              <a:off x="65277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94" name="Rectangle 293"/>
            <p:cNvSpPr/>
            <p:nvPr/>
          </p:nvSpPr>
          <p:spPr>
            <a:xfrm>
              <a:off x="453651" y="3286704"/>
              <a:ext cx="1363480" cy="152400"/>
            </a:xfrm>
            <a:prstGeom prst="rect">
              <a:avLst/>
            </a:prstGeom>
            <a:solidFill>
              <a:srgbClr val="00B050">
                <a:alpha val="23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 name="Group 5"/>
          <p:cNvGrpSpPr/>
          <p:nvPr/>
        </p:nvGrpSpPr>
        <p:grpSpPr>
          <a:xfrm>
            <a:off x="1704622" y="3372355"/>
            <a:ext cx="2883218" cy="1199016"/>
            <a:chOff x="2565690" y="1471180"/>
            <a:chExt cx="3844290" cy="1598688"/>
          </a:xfrm>
        </p:grpSpPr>
        <p:sp>
          <p:nvSpPr>
            <p:cNvPr id="295" name="Rectangle 294"/>
            <p:cNvSpPr/>
            <p:nvPr/>
          </p:nvSpPr>
          <p:spPr>
            <a:xfrm>
              <a:off x="2579917" y="1471180"/>
              <a:ext cx="2379541" cy="1538883"/>
            </a:xfrm>
            <a:prstGeom prst="rect">
              <a:avLst/>
            </a:prstGeom>
          </p:spPr>
          <p:txBody>
            <a:bodyPr wrap="none">
              <a:spAutoFit/>
            </a:bodyPr>
            <a:lstStyle/>
            <a:p>
              <a:r>
                <a:rPr lang="en-US" sz="1500" b="1" dirty="0">
                  <a:solidFill>
                    <a:srgbClr val="000000"/>
                  </a:solidFill>
                </a:rPr>
                <a:t>Likelihood-ratio test</a:t>
              </a:r>
            </a:p>
            <a:p>
              <a:endParaRPr lang="en-US" sz="1350" dirty="0">
                <a:solidFill>
                  <a:srgbClr val="000000"/>
                </a:solidFill>
              </a:endParaRPr>
            </a:p>
            <a:p>
              <a:endParaRPr lang="en-US" sz="1350" dirty="0">
                <a:solidFill>
                  <a:srgbClr val="000000"/>
                </a:solidFill>
              </a:endParaRPr>
            </a:p>
            <a:p>
              <a:endParaRPr lang="en-US" sz="1350" dirty="0">
                <a:solidFill>
                  <a:srgbClr val="000000"/>
                </a:solidFill>
              </a:endParaRPr>
            </a:p>
            <a:p>
              <a:endParaRPr lang="en-US" sz="1350" dirty="0">
                <a:solidFill>
                  <a:srgbClr val="000000"/>
                </a:solidFill>
              </a:endParaRPr>
            </a:p>
          </p:txBody>
        </p:sp>
        <p:pic>
          <p:nvPicPr>
            <p:cNvPr id="296" name="Picture 2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5690" y="1858444"/>
              <a:ext cx="3844290" cy="713708"/>
            </a:xfrm>
            <a:prstGeom prst="rect">
              <a:avLst/>
            </a:prstGeom>
          </p:spPr>
        </p:pic>
        <p:sp>
          <p:nvSpPr>
            <p:cNvPr id="297" name="Rectangle 296"/>
            <p:cNvSpPr/>
            <p:nvPr/>
          </p:nvSpPr>
          <p:spPr>
            <a:xfrm>
              <a:off x="2633501" y="2700536"/>
              <a:ext cx="3032369" cy="369332"/>
            </a:xfrm>
            <a:prstGeom prst="rect">
              <a:avLst/>
            </a:prstGeom>
          </p:spPr>
          <p:txBody>
            <a:bodyPr wrap="none">
              <a:spAutoFit/>
            </a:bodyPr>
            <a:lstStyle/>
            <a:p>
              <a:r>
                <a:rPr lang="en-US" altLang="zh-CN" sz="1200" i="1" dirty="0"/>
                <a:t>LRT  </a:t>
              </a:r>
              <a:r>
                <a:rPr lang="en-US" sz="1200" i="1" dirty="0"/>
                <a:t>has a Chi-Square Distribution</a:t>
              </a:r>
            </a:p>
          </p:txBody>
        </p:sp>
      </p:grpSp>
      <p:sp>
        <p:nvSpPr>
          <p:cNvPr id="3" name="Rectangle 2"/>
          <p:cNvSpPr/>
          <p:nvPr/>
        </p:nvSpPr>
        <p:spPr>
          <a:xfrm>
            <a:off x="1389811" y="5144188"/>
            <a:ext cx="6396057" cy="553998"/>
          </a:xfrm>
          <a:prstGeom prst="rect">
            <a:avLst/>
          </a:prstGeom>
        </p:spPr>
        <p:txBody>
          <a:bodyPr wrap="square">
            <a:spAutoFit/>
          </a:bodyPr>
          <a:lstStyle/>
          <a:p>
            <a:pPr algn="ctr"/>
            <a:r>
              <a:rPr lang="en-US" sz="1500" dirty="0"/>
              <a:t>Methylated Haplotype based biomarker can be used to detect hyper-methylated fragment in low concentration</a:t>
            </a:r>
          </a:p>
        </p:txBody>
      </p:sp>
      <p:sp>
        <p:nvSpPr>
          <p:cNvPr id="9" name="Rectangle 8"/>
          <p:cNvSpPr/>
          <p:nvPr/>
        </p:nvSpPr>
        <p:spPr>
          <a:xfrm>
            <a:off x="4932109" y="3656796"/>
            <a:ext cx="3429000" cy="715581"/>
          </a:xfrm>
          <a:prstGeom prst="rect">
            <a:avLst/>
          </a:prstGeom>
        </p:spPr>
        <p:txBody>
          <a:bodyPr>
            <a:spAutoFit/>
          </a:bodyPr>
          <a:lstStyle/>
          <a:p>
            <a:r>
              <a:rPr lang="en-US" sz="1350" b="1" dirty="0"/>
              <a:t>Monte Carlo sampling/permutation</a:t>
            </a:r>
          </a:p>
          <a:p>
            <a:endParaRPr lang="en-US" sz="1350" dirty="0">
              <a:solidFill>
                <a:srgbClr val="000000"/>
              </a:solidFill>
            </a:endParaRPr>
          </a:p>
          <a:p>
            <a:r>
              <a:rPr lang="en-US" sz="1350" dirty="0">
                <a:solidFill>
                  <a:srgbClr val="000000"/>
                </a:solidFill>
              </a:rPr>
              <a:t>P(A)=1-P(x&lt;a)</a:t>
            </a:r>
          </a:p>
        </p:txBody>
      </p:sp>
      <p:sp>
        <p:nvSpPr>
          <p:cNvPr id="10" name="Down Arrow 9"/>
          <p:cNvSpPr/>
          <p:nvPr/>
        </p:nvSpPr>
        <p:spPr>
          <a:xfrm>
            <a:off x="3919558" y="4734381"/>
            <a:ext cx="1467170" cy="1302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94923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2066" y="2527025"/>
            <a:ext cx="3585541" cy="2949525"/>
          </a:xfrm>
          <a:prstGeom prst="rect">
            <a:avLst/>
          </a:prstGeom>
          <a:noFill/>
        </p:spPr>
        <p:txBody>
          <a:bodyPr wrap="square" rtlCol="0">
            <a:spAutoFit/>
          </a:bodyPr>
          <a:lstStyle/>
          <a:p>
            <a:pPr marL="214313" indent="-214313">
              <a:spcBef>
                <a:spcPts val="450"/>
              </a:spcBef>
              <a:spcAft>
                <a:spcPts val="450"/>
              </a:spcAft>
              <a:buFont typeface="Wingdings" panose="05000000000000000000" pitchFamily="2" charset="2"/>
              <a:buChar char="Ø"/>
            </a:pPr>
            <a:r>
              <a:rPr lang="en-US" sz="2400" dirty="0"/>
              <a:t>Background</a:t>
            </a:r>
          </a:p>
          <a:p>
            <a:pPr marL="214313" indent="-214313">
              <a:spcBef>
                <a:spcPts val="450"/>
              </a:spcBef>
              <a:spcAft>
                <a:spcPts val="450"/>
              </a:spcAft>
              <a:buFont typeface="Wingdings" panose="05000000000000000000" pitchFamily="2" charset="2"/>
              <a:buChar char="Ø"/>
            </a:pPr>
            <a:r>
              <a:rPr lang="en-US" sz="2400" dirty="0"/>
              <a:t>Material and Method</a:t>
            </a:r>
          </a:p>
          <a:p>
            <a:pPr marL="214313" indent="-214313">
              <a:spcBef>
                <a:spcPts val="450"/>
              </a:spcBef>
              <a:spcAft>
                <a:spcPts val="450"/>
              </a:spcAft>
              <a:buFont typeface="Wingdings" panose="05000000000000000000" pitchFamily="2" charset="2"/>
              <a:buChar char="Ø"/>
            </a:pPr>
            <a:r>
              <a:rPr lang="en-US" sz="2400" dirty="0">
                <a:solidFill>
                  <a:srgbClr val="FF0000"/>
                </a:solidFill>
              </a:rPr>
              <a:t>Result</a:t>
            </a:r>
          </a:p>
          <a:p>
            <a:pPr marL="214313" indent="-214313">
              <a:spcBef>
                <a:spcPts val="450"/>
              </a:spcBef>
              <a:spcAft>
                <a:spcPts val="450"/>
              </a:spcAft>
              <a:buFont typeface="Wingdings" panose="05000000000000000000" pitchFamily="2" charset="2"/>
              <a:buChar char="Ø"/>
            </a:pPr>
            <a:r>
              <a:rPr lang="en-US" sz="2400" dirty="0"/>
              <a:t>Conclusion</a:t>
            </a:r>
          </a:p>
          <a:p>
            <a:pPr marL="214313" indent="-214313">
              <a:spcBef>
                <a:spcPts val="450"/>
              </a:spcBef>
              <a:spcAft>
                <a:spcPts val="450"/>
              </a:spcAft>
              <a:buFont typeface="Wingdings" panose="05000000000000000000" pitchFamily="2" charset="2"/>
              <a:buChar char="Ø"/>
            </a:pPr>
            <a:r>
              <a:rPr lang="en-US" sz="2400" dirty="0"/>
              <a:t>Future work</a:t>
            </a:r>
          </a:p>
          <a:p>
            <a:pPr>
              <a:spcBef>
                <a:spcPts val="450"/>
              </a:spcBef>
              <a:spcAft>
                <a:spcPts val="450"/>
              </a:spcAft>
            </a:pPr>
            <a:endParaRPr lang="en-US" sz="2400" dirty="0"/>
          </a:p>
        </p:txBody>
      </p:sp>
      <p:sp>
        <p:nvSpPr>
          <p:cNvPr id="3" name="Rectangle 2"/>
          <p:cNvSpPr/>
          <p:nvPr/>
        </p:nvSpPr>
        <p:spPr>
          <a:xfrm>
            <a:off x="1061987" y="1547541"/>
            <a:ext cx="7032694" cy="369332"/>
          </a:xfrm>
          <a:prstGeom prst="rect">
            <a:avLst/>
          </a:prstGeom>
        </p:spPr>
        <p:txBody>
          <a:bodyPr wrap="none">
            <a:spAutoFit/>
          </a:bodyPr>
          <a:lstStyle/>
          <a:p>
            <a:pPr algn="ctr"/>
            <a:r>
              <a:rPr lang="en-US" dirty="0">
                <a:solidFill>
                  <a:srgbClr val="000000"/>
                </a:solidFill>
                <a:latin typeface="Arial" panose="020B0604020202020204" pitchFamily="34" charset="0"/>
              </a:rPr>
              <a:t>MONOD: </a:t>
            </a:r>
            <a:r>
              <a:rPr lang="en-US" dirty="0">
                <a:solidFill>
                  <a:srgbClr val="FF0000"/>
                </a:solidFill>
                <a:latin typeface="Arial" panose="020B0604020202020204" pitchFamily="34" charset="0"/>
              </a:rPr>
              <a:t>M</a:t>
            </a:r>
            <a:r>
              <a:rPr lang="en-US" dirty="0">
                <a:solidFill>
                  <a:srgbClr val="000000"/>
                </a:solidFill>
                <a:latin typeface="Arial" panose="020B0604020202020204" pitchFamily="34" charset="0"/>
              </a:rPr>
              <a:t>ethylation Hapl</a:t>
            </a:r>
            <a:r>
              <a:rPr lang="en-US" dirty="0">
                <a:solidFill>
                  <a:srgbClr val="FF0000"/>
                </a:solidFill>
                <a:latin typeface="Arial" panose="020B0604020202020204" pitchFamily="34" charset="0"/>
              </a:rPr>
              <a:t>o</a:t>
            </a:r>
            <a:r>
              <a:rPr lang="en-US" dirty="0">
                <a:solidFill>
                  <a:srgbClr val="000000"/>
                </a:solidFill>
                <a:latin typeface="Arial" panose="020B0604020202020204" pitchFamily="34" charset="0"/>
              </a:rPr>
              <a:t>type in </a:t>
            </a:r>
            <a:r>
              <a:rPr lang="en-US" dirty="0">
                <a:solidFill>
                  <a:srgbClr val="FF0000"/>
                </a:solidFill>
                <a:latin typeface="Arial" panose="020B0604020202020204" pitchFamily="34" charset="0"/>
              </a:rPr>
              <a:t>no</a:t>
            </a:r>
            <a:r>
              <a:rPr lang="en-US" dirty="0">
                <a:solidFill>
                  <a:srgbClr val="000000"/>
                </a:solidFill>
                <a:latin typeface="Arial" panose="020B0604020202020204" pitchFamily="34" charset="0"/>
              </a:rPr>
              <a:t>n-invasive Cancer </a:t>
            </a:r>
            <a:r>
              <a:rPr lang="en-US" dirty="0">
                <a:solidFill>
                  <a:srgbClr val="FF0000"/>
                </a:solidFill>
                <a:latin typeface="Arial" panose="020B0604020202020204" pitchFamily="34" charset="0"/>
              </a:rPr>
              <a:t>D</a:t>
            </a:r>
            <a:r>
              <a:rPr lang="en-US"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5168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44921" y="959077"/>
            <a:ext cx="6992235" cy="346249"/>
          </a:xfrm>
          <a:prstGeom prst="rect">
            <a:avLst/>
          </a:prstGeom>
        </p:spPr>
        <p:txBody>
          <a:bodyPr wrap="none">
            <a:spAutoFit/>
          </a:bodyPr>
          <a:lstStyle/>
          <a:p>
            <a:r>
              <a:rPr lang="en-US" altLang="zh-CN" sz="1650" b="1" dirty="0"/>
              <a:t>Genome-wide</a:t>
            </a:r>
            <a:r>
              <a:rPr lang="en-US" altLang="zh-CN" sz="1650" dirty="0"/>
              <a:t> MHL </a:t>
            </a:r>
            <a:r>
              <a:rPr lang="en-US" sz="1650" dirty="0"/>
              <a:t>Profile Indicates Different Sample Types  and Sample Status</a:t>
            </a:r>
          </a:p>
        </p:txBody>
      </p:sp>
      <p:sp>
        <p:nvSpPr>
          <p:cNvPr id="14" name="TextBox 13"/>
          <p:cNvSpPr txBox="1"/>
          <p:nvPr/>
        </p:nvSpPr>
        <p:spPr>
          <a:xfrm>
            <a:off x="5873462" y="5239004"/>
            <a:ext cx="2118360" cy="230832"/>
          </a:xfrm>
          <a:prstGeom prst="rect">
            <a:avLst/>
          </a:prstGeom>
          <a:noFill/>
        </p:spPr>
        <p:txBody>
          <a:bodyPr wrap="square" rtlCol="0">
            <a:spAutoFit/>
          </a:bodyPr>
          <a:lstStyle/>
          <a:p>
            <a:endParaRPr lang="en-US" sz="900" dirty="0"/>
          </a:p>
        </p:txBody>
      </p:sp>
      <p:grpSp>
        <p:nvGrpSpPr>
          <p:cNvPr id="16" name="Group 15"/>
          <p:cNvGrpSpPr/>
          <p:nvPr/>
        </p:nvGrpSpPr>
        <p:grpSpPr>
          <a:xfrm>
            <a:off x="1143001" y="1282242"/>
            <a:ext cx="7059268" cy="4002928"/>
            <a:chOff x="375919" y="613283"/>
            <a:chExt cx="8473440" cy="5337238"/>
          </a:xfrm>
        </p:grpSpPr>
        <p:grpSp>
          <p:nvGrpSpPr>
            <p:cNvPr id="13" name="Group 12"/>
            <p:cNvGrpSpPr/>
            <p:nvPr/>
          </p:nvGrpSpPr>
          <p:grpSpPr>
            <a:xfrm>
              <a:off x="375919" y="613283"/>
              <a:ext cx="8473440" cy="5088764"/>
              <a:chOff x="375919" y="633603"/>
              <a:chExt cx="8473440" cy="5088764"/>
            </a:xfrm>
          </p:grpSpPr>
          <p:grpSp>
            <p:nvGrpSpPr>
              <p:cNvPr id="8" name="Group 7"/>
              <p:cNvGrpSpPr/>
              <p:nvPr/>
            </p:nvGrpSpPr>
            <p:grpSpPr>
              <a:xfrm>
                <a:off x="375919" y="633603"/>
                <a:ext cx="8473440" cy="4629778"/>
                <a:chOff x="436880" y="863600"/>
                <a:chExt cx="8473440" cy="4629778"/>
              </a:xfrm>
            </p:grpSpPr>
            <p:pic>
              <p:nvPicPr>
                <p:cNvPr id="4" name="Picture 3"/>
                <p:cNvPicPr>
                  <a:picLocks noChangeAspect="1"/>
                </p:cNvPicPr>
                <p:nvPr/>
              </p:nvPicPr>
              <p:blipFill rotWithShape="1">
                <a:blip r:embed="rId3"/>
                <a:srcRect t="10289" b="17088"/>
                <a:stretch/>
              </p:blipFill>
              <p:spPr>
                <a:xfrm>
                  <a:off x="436880" y="863600"/>
                  <a:ext cx="8473440" cy="4629778"/>
                </a:xfrm>
                <a:prstGeom prst="rect">
                  <a:avLst/>
                </a:prstGeom>
              </p:spPr>
            </p:pic>
            <p:sp>
              <p:nvSpPr>
                <p:cNvPr id="5" name="Rectangle 4"/>
                <p:cNvSpPr/>
                <p:nvPr/>
              </p:nvSpPr>
              <p:spPr>
                <a:xfrm>
                  <a:off x="1422400" y="2989345"/>
                  <a:ext cx="914400" cy="25040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p:nvSpPr>
              <p:spPr>
                <a:xfrm>
                  <a:off x="2336800" y="2989344"/>
                  <a:ext cx="3403600" cy="25040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5740400" y="2989344"/>
                  <a:ext cx="2560320" cy="250403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Rectangle 11"/>
              <p:cNvSpPr/>
              <p:nvPr/>
            </p:nvSpPr>
            <p:spPr>
              <a:xfrm>
                <a:off x="1224848" y="5353035"/>
                <a:ext cx="7157151" cy="369332"/>
              </a:xfrm>
              <a:prstGeom prst="rect">
                <a:avLst/>
              </a:prstGeom>
            </p:spPr>
            <p:txBody>
              <a:bodyPr wrap="square">
                <a:spAutoFit/>
              </a:bodyPr>
              <a:lstStyle/>
              <a:p>
                <a:r>
                  <a:rPr lang="en-US" sz="1200" dirty="0"/>
                  <a:t>Long Storage                            Plasma                                                        Solid Tissue</a:t>
                </a:r>
              </a:p>
            </p:txBody>
          </p:sp>
        </p:grpSp>
        <p:sp>
          <p:nvSpPr>
            <p:cNvPr id="15" name="Rectangle 14"/>
            <p:cNvSpPr/>
            <p:nvPr/>
          </p:nvSpPr>
          <p:spPr>
            <a:xfrm>
              <a:off x="1235008" y="5611966"/>
              <a:ext cx="7157151" cy="338555"/>
            </a:xfrm>
            <a:prstGeom prst="rect">
              <a:avLst/>
            </a:prstGeom>
          </p:spPr>
          <p:txBody>
            <a:bodyPr wrap="square">
              <a:spAutoFit/>
            </a:bodyPr>
            <a:lstStyle/>
            <a:p>
              <a:r>
                <a:rPr lang="en-US" sz="1050" b="1" dirty="0">
                  <a:solidFill>
                    <a:srgbClr val="FF0000"/>
                  </a:solidFill>
                </a:rPr>
                <a:t>Accuracy:80%                            Accuracy:100%                                                          Accuracy:100%</a:t>
              </a:r>
              <a:endParaRPr lang="en-US" sz="1350" b="1" dirty="0">
                <a:solidFill>
                  <a:srgbClr val="FF0000"/>
                </a:solidFill>
              </a:endParaRPr>
            </a:p>
          </p:txBody>
        </p:sp>
      </p:grpSp>
      <p:sp>
        <p:nvSpPr>
          <p:cNvPr id="17" name="Rectangle 16"/>
          <p:cNvSpPr/>
          <p:nvPr/>
        </p:nvSpPr>
        <p:spPr>
          <a:xfrm>
            <a:off x="1541380" y="5283481"/>
            <a:ext cx="6471072" cy="715581"/>
          </a:xfrm>
          <a:prstGeom prst="rect">
            <a:avLst/>
          </a:prstGeom>
        </p:spPr>
        <p:txBody>
          <a:bodyPr wrap="square">
            <a:spAutoFit/>
          </a:bodyPr>
          <a:lstStyle/>
          <a:p>
            <a:r>
              <a:rPr lang="en-US" sz="1350" b="1" dirty="0"/>
              <a:t>Result</a:t>
            </a:r>
            <a:r>
              <a:rPr lang="en-US" sz="1350" dirty="0"/>
              <a:t>: Cluster analysis showed genome-wide MHL based on RRBS dataset could distinguish sample size with very high accuracy. Cluster analysis were conducted with </a:t>
            </a:r>
            <a:r>
              <a:rPr lang="en-US" sz="1350" dirty="0" err="1"/>
              <a:t>euclidean</a:t>
            </a:r>
            <a:r>
              <a:rPr lang="en-US" sz="1350" dirty="0"/>
              <a:t> distance and ward agglomeration. </a:t>
            </a:r>
          </a:p>
        </p:txBody>
      </p:sp>
      <p:sp>
        <p:nvSpPr>
          <p:cNvPr id="18" name="Isosceles Triangle 17"/>
          <p:cNvSpPr/>
          <p:nvPr/>
        </p:nvSpPr>
        <p:spPr>
          <a:xfrm>
            <a:off x="1964042" y="4308944"/>
            <a:ext cx="182880" cy="129540"/>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 name="Rectangle 1"/>
          <p:cNvSpPr/>
          <p:nvPr/>
        </p:nvSpPr>
        <p:spPr>
          <a:xfrm>
            <a:off x="4904268" y="1558920"/>
            <a:ext cx="2833917" cy="715581"/>
          </a:xfrm>
          <a:prstGeom prst="rect">
            <a:avLst/>
          </a:prstGeom>
        </p:spPr>
        <p:txBody>
          <a:bodyPr wrap="none">
            <a:spAutoFit/>
          </a:bodyPr>
          <a:lstStyle/>
          <a:p>
            <a:r>
              <a:rPr lang="en-US" sz="1350" dirty="0"/>
              <a:t>Dataset: RRBS</a:t>
            </a:r>
          </a:p>
          <a:p>
            <a:r>
              <a:rPr lang="en-US" sz="1350" dirty="0"/>
              <a:t>Sample Size:  68 cancer and 8 normal </a:t>
            </a:r>
          </a:p>
          <a:p>
            <a:r>
              <a:rPr lang="en-US" sz="1350" dirty="0"/>
              <a:t>Genomic region: 50646 MHRs </a:t>
            </a:r>
          </a:p>
        </p:txBody>
      </p:sp>
      <p:sp>
        <p:nvSpPr>
          <p:cNvPr id="3" name="Rectangle 1"/>
          <p:cNvSpPr>
            <a:spLocks noChangeArrowheads="1"/>
          </p:cNvSpPr>
          <p:nvPr/>
        </p:nvSpPr>
        <p:spPr bwMode="auto">
          <a:xfrm>
            <a:off x="1143001" y="799542"/>
            <a:ext cx="288541" cy="115416"/>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750">
                <a:solidFill>
                  <a:srgbClr val="000000"/>
                </a:solidFill>
                <a:latin typeface="Lucida Console" panose="020B0609040504020204" pitchFamily="49" charset="0"/>
              </a:rPr>
              <a:t>56046</a:t>
            </a:r>
            <a:endParaRPr lang="en-US" altLang="en-US" sz="1350">
              <a:latin typeface="Arial" panose="020B0604020202020204" pitchFamily="34" charset="0"/>
            </a:endParaRPr>
          </a:p>
        </p:txBody>
      </p:sp>
    </p:spTree>
    <p:extLst>
      <p:ext uri="{BB962C8B-B14F-4D97-AF65-F5344CB8AC3E}">
        <p14:creationId xmlns:p14="http://schemas.microsoft.com/office/powerpoint/2010/main" val="2701004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1" y="1094719"/>
            <a:ext cx="7003969" cy="646331"/>
          </a:xfrm>
          <a:prstGeom prst="rect">
            <a:avLst/>
          </a:prstGeom>
          <a:noFill/>
        </p:spPr>
        <p:txBody>
          <a:bodyPr wrap="none" rtlCol="0">
            <a:spAutoFit/>
          </a:bodyPr>
          <a:lstStyle/>
          <a:p>
            <a:r>
              <a:rPr lang="en-US" b="1" dirty="0"/>
              <a:t>Principle Component Analysis reveal the relationship between samples </a:t>
            </a:r>
          </a:p>
          <a:p>
            <a:pPr algn="ctr"/>
            <a:r>
              <a:rPr lang="en-US" b="1" dirty="0"/>
              <a:t>based on RRBS dataset</a:t>
            </a:r>
          </a:p>
        </p:txBody>
      </p:sp>
      <p:sp>
        <p:nvSpPr>
          <p:cNvPr id="8" name="TextBox 7"/>
          <p:cNvSpPr txBox="1"/>
          <p:nvPr/>
        </p:nvSpPr>
        <p:spPr>
          <a:xfrm>
            <a:off x="1247361" y="4926406"/>
            <a:ext cx="6711578" cy="553998"/>
          </a:xfrm>
          <a:prstGeom prst="rect">
            <a:avLst/>
          </a:prstGeom>
          <a:noFill/>
        </p:spPr>
        <p:txBody>
          <a:bodyPr wrap="square" rtlCol="0">
            <a:spAutoFit/>
          </a:bodyPr>
          <a:lstStyle/>
          <a:p>
            <a:r>
              <a:rPr lang="en-US" sz="1500" dirty="0"/>
              <a:t>The first principle component is significantly larger than the other PCs indicating certain factor might highly variant among the samples</a:t>
            </a:r>
          </a:p>
        </p:txBody>
      </p:sp>
      <p:sp>
        <p:nvSpPr>
          <p:cNvPr id="9" name="TextBox 8"/>
          <p:cNvSpPr txBox="1"/>
          <p:nvPr/>
        </p:nvSpPr>
        <p:spPr>
          <a:xfrm>
            <a:off x="5247762" y="4160642"/>
            <a:ext cx="3088684" cy="300082"/>
          </a:xfrm>
          <a:prstGeom prst="rect">
            <a:avLst/>
          </a:prstGeom>
          <a:noFill/>
        </p:spPr>
        <p:txBody>
          <a:bodyPr wrap="square" rtlCol="0">
            <a:spAutoFit/>
          </a:bodyPr>
          <a:lstStyle/>
          <a:p>
            <a:endParaRPr lang="en-US" sz="1350" dirty="0"/>
          </a:p>
        </p:txBody>
      </p:sp>
      <p:grpSp>
        <p:nvGrpSpPr>
          <p:cNvPr id="13" name="Group 12"/>
          <p:cNvGrpSpPr/>
          <p:nvPr/>
        </p:nvGrpSpPr>
        <p:grpSpPr>
          <a:xfrm>
            <a:off x="1454790" y="1764499"/>
            <a:ext cx="5949863" cy="2946647"/>
            <a:chOff x="218660" y="415452"/>
            <a:chExt cx="8632868" cy="4687309"/>
          </a:xfrm>
        </p:grpSpPr>
        <p:pic>
          <p:nvPicPr>
            <p:cNvPr id="11" name="Picture 10"/>
            <p:cNvPicPr>
              <a:picLocks noChangeAspect="1"/>
            </p:cNvPicPr>
            <p:nvPr/>
          </p:nvPicPr>
          <p:blipFill rotWithShape="1">
            <a:blip r:embed="rId3"/>
            <a:srcRect l="577" b="51281"/>
            <a:stretch/>
          </p:blipFill>
          <p:spPr>
            <a:xfrm>
              <a:off x="218660" y="415452"/>
              <a:ext cx="4492487" cy="4687309"/>
            </a:xfrm>
            <a:prstGeom prst="rect">
              <a:avLst/>
            </a:prstGeom>
          </p:spPr>
        </p:pic>
        <p:pic>
          <p:nvPicPr>
            <p:cNvPr id="12" name="Picture 11"/>
            <p:cNvPicPr>
              <a:picLocks noChangeAspect="1"/>
            </p:cNvPicPr>
            <p:nvPr/>
          </p:nvPicPr>
          <p:blipFill rotWithShape="1">
            <a:blip r:embed="rId3"/>
            <a:srcRect l="440" t="55605"/>
            <a:stretch/>
          </p:blipFill>
          <p:spPr>
            <a:xfrm>
              <a:off x="4412972" y="745435"/>
              <a:ext cx="4438556" cy="4214191"/>
            </a:xfrm>
            <a:prstGeom prst="rect">
              <a:avLst/>
            </a:prstGeom>
          </p:spPr>
        </p:pic>
      </p:grpSp>
      <p:sp>
        <p:nvSpPr>
          <p:cNvPr id="14" name="Oval 13"/>
          <p:cNvSpPr/>
          <p:nvPr/>
        </p:nvSpPr>
        <p:spPr>
          <a:xfrm>
            <a:off x="4930128" y="2463918"/>
            <a:ext cx="380171" cy="357809"/>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1247361" y="5486097"/>
            <a:ext cx="7089084" cy="323165"/>
          </a:xfrm>
          <a:prstGeom prst="rect">
            <a:avLst/>
          </a:prstGeom>
          <a:noFill/>
        </p:spPr>
        <p:txBody>
          <a:bodyPr wrap="square" rtlCol="0">
            <a:spAutoFit/>
          </a:bodyPr>
          <a:lstStyle/>
          <a:p>
            <a:r>
              <a:rPr lang="en-US" sz="1500" dirty="0"/>
              <a:t>Sample status of cancer or normal could be distinctly separated in the PC1-PC2 space </a:t>
            </a:r>
          </a:p>
        </p:txBody>
      </p:sp>
    </p:spTree>
    <p:extLst>
      <p:ext uri="{BB962C8B-B14F-4D97-AF65-F5344CB8AC3E}">
        <p14:creationId xmlns:p14="http://schemas.microsoft.com/office/powerpoint/2010/main" val="3012158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50954" y="1118833"/>
            <a:ext cx="6063070" cy="369332"/>
          </a:xfrm>
          <a:prstGeom prst="rect">
            <a:avLst/>
          </a:prstGeom>
        </p:spPr>
        <p:txBody>
          <a:bodyPr wrap="none">
            <a:spAutoFit/>
          </a:bodyPr>
          <a:lstStyle/>
          <a:p>
            <a:r>
              <a:rPr lang="en-US" b="1" dirty="0"/>
              <a:t>Significant differential MHL region preferred intergenic region</a:t>
            </a:r>
          </a:p>
        </p:txBody>
      </p:sp>
      <p:sp>
        <p:nvSpPr>
          <p:cNvPr id="15" name="Rectangle 14"/>
          <p:cNvSpPr/>
          <p:nvPr/>
        </p:nvSpPr>
        <p:spPr>
          <a:xfrm>
            <a:off x="1240973" y="5241113"/>
            <a:ext cx="6760028" cy="553998"/>
          </a:xfrm>
          <a:prstGeom prst="rect">
            <a:avLst/>
          </a:prstGeom>
        </p:spPr>
        <p:txBody>
          <a:bodyPr wrap="square">
            <a:spAutoFit/>
          </a:bodyPr>
          <a:lstStyle/>
          <a:p>
            <a:r>
              <a:rPr lang="en-US" sz="1500" dirty="0"/>
              <a:t>The significant differential MHL region have more regions far from TSS are therefore have more proportion regions without associated gene</a:t>
            </a:r>
          </a:p>
        </p:txBody>
      </p:sp>
      <p:grpSp>
        <p:nvGrpSpPr>
          <p:cNvPr id="10" name="Group 9"/>
          <p:cNvGrpSpPr/>
          <p:nvPr/>
        </p:nvGrpSpPr>
        <p:grpSpPr>
          <a:xfrm>
            <a:off x="1427226" y="2173379"/>
            <a:ext cx="6101152" cy="3058323"/>
            <a:chOff x="534609" y="1138133"/>
            <a:chExt cx="8134869" cy="4077763"/>
          </a:xfrm>
        </p:grpSpPr>
        <p:grpSp>
          <p:nvGrpSpPr>
            <p:cNvPr id="2" name="Group 1"/>
            <p:cNvGrpSpPr/>
            <p:nvPr/>
          </p:nvGrpSpPr>
          <p:grpSpPr>
            <a:xfrm>
              <a:off x="534609" y="1138133"/>
              <a:ext cx="8134869" cy="4077763"/>
              <a:chOff x="482357" y="1124024"/>
              <a:chExt cx="8134869" cy="4077763"/>
            </a:xfrm>
          </p:grpSpPr>
          <p:pic>
            <p:nvPicPr>
              <p:cNvPr id="7" name="Picture 6"/>
              <p:cNvPicPr>
                <a:picLocks noChangeAspect="1"/>
              </p:cNvPicPr>
              <p:nvPr/>
            </p:nvPicPr>
            <p:blipFill rotWithShape="1">
              <a:blip r:embed="rId3"/>
              <a:srcRect b="11059"/>
              <a:stretch/>
            </p:blipFill>
            <p:spPr>
              <a:xfrm>
                <a:off x="482357" y="1124025"/>
                <a:ext cx="4775753" cy="4046984"/>
              </a:xfrm>
              <a:prstGeom prst="rect">
                <a:avLst/>
              </a:prstGeom>
            </p:spPr>
          </p:pic>
          <p:grpSp>
            <p:nvGrpSpPr>
              <p:cNvPr id="12" name="Group 11"/>
              <p:cNvGrpSpPr/>
              <p:nvPr/>
            </p:nvGrpSpPr>
            <p:grpSpPr>
              <a:xfrm>
                <a:off x="5258110" y="1124024"/>
                <a:ext cx="3359116" cy="3527489"/>
                <a:chOff x="0" y="1084268"/>
                <a:chExt cx="3205991" cy="3388342"/>
              </a:xfrm>
            </p:grpSpPr>
            <p:pic>
              <p:nvPicPr>
                <p:cNvPr id="6" name="Picture 5"/>
                <p:cNvPicPr>
                  <a:picLocks noChangeAspect="1"/>
                </p:cNvPicPr>
                <p:nvPr/>
              </p:nvPicPr>
              <p:blipFill rotWithShape="1">
                <a:blip r:embed="rId4"/>
                <a:srcRect t="-1" r="50538" b="26265"/>
                <a:stretch/>
              </p:blipFill>
              <p:spPr>
                <a:xfrm>
                  <a:off x="0" y="1084268"/>
                  <a:ext cx="3205991" cy="3388342"/>
                </a:xfrm>
                <a:prstGeom prst="rect">
                  <a:avLst/>
                </a:prstGeom>
              </p:spPr>
            </p:pic>
            <p:cxnSp>
              <p:nvCxnSpPr>
                <p:cNvPr id="9" name="Straight Connector 8"/>
                <p:cNvCxnSpPr/>
                <p:nvPr/>
              </p:nvCxnSpPr>
              <p:spPr>
                <a:xfrm>
                  <a:off x="3205991" y="1212574"/>
                  <a:ext cx="0" cy="3071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973418" y="4863232"/>
                <a:ext cx="2349361" cy="338555"/>
              </a:xfrm>
              <a:prstGeom prst="rect">
                <a:avLst/>
              </a:prstGeom>
              <a:noFill/>
            </p:spPr>
            <p:txBody>
              <a:bodyPr wrap="none" rtlCol="0">
                <a:spAutoFit/>
              </a:bodyPr>
              <a:lstStyle/>
              <a:p>
                <a:r>
                  <a:rPr lang="en-US" altLang="zh-CN" sz="1050" b="1" dirty="0">
                    <a:solidFill>
                      <a:schemeClr val="bg1">
                        <a:lumMod val="50000"/>
                      </a:schemeClr>
                    </a:solidFill>
                  </a:rPr>
                  <a:t>Number of associated genes</a:t>
                </a:r>
                <a:endParaRPr lang="en-US" sz="1050" b="1" dirty="0">
                  <a:solidFill>
                    <a:schemeClr val="bg1">
                      <a:lumMod val="50000"/>
                    </a:schemeClr>
                  </a:solidFill>
                </a:endParaRPr>
              </a:p>
            </p:txBody>
          </p:sp>
        </p:grpSp>
        <p:sp>
          <p:nvSpPr>
            <p:cNvPr id="11" name="Right Arrow 10"/>
            <p:cNvSpPr/>
            <p:nvPr/>
          </p:nvSpPr>
          <p:spPr>
            <a:xfrm rot="10800000">
              <a:off x="2265244" y="3888376"/>
              <a:ext cx="302934" cy="317864"/>
            </a:xfrm>
            <a:prstGeom prst="rightArrow">
              <a:avLst/>
            </a:prstGeom>
            <a:solidFill>
              <a:schemeClr val="accent5">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350"/>
            </a:p>
          </p:txBody>
        </p:sp>
        <p:sp>
          <p:nvSpPr>
            <p:cNvPr id="16" name="Right Arrow 15"/>
            <p:cNvSpPr/>
            <p:nvPr/>
          </p:nvSpPr>
          <p:spPr>
            <a:xfrm>
              <a:off x="3470628" y="3888376"/>
              <a:ext cx="302934" cy="317864"/>
            </a:xfrm>
            <a:prstGeom prst="rightArrow">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8770" y="1296999"/>
              <a:ext cx="181000" cy="152421"/>
            </a:xfrm>
            <a:prstGeom prst="rect">
              <a:avLst/>
            </a:prstGeom>
          </p:spPr>
        </p:pic>
        <p:sp>
          <p:nvSpPr>
            <p:cNvPr id="5" name="TextBox 4"/>
            <p:cNvSpPr txBox="1"/>
            <p:nvPr/>
          </p:nvSpPr>
          <p:spPr>
            <a:xfrm>
              <a:off x="4029770" y="1242524"/>
              <a:ext cx="1308479" cy="307776"/>
            </a:xfrm>
            <a:prstGeom prst="rect">
              <a:avLst/>
            </a:prstGeom>
            <a:noFill/>
          </p:spPr>
          <p:txBody>
            <a:bodyPr wrap="none" rtlCol="0">
              <a:spAutoFit/>
            </a:bodyPr>
            <a:lstStyle/>
            <a:p>
              <a:r>
                <a:rPr lang="en-US" sz="900" b="1" dirty="0"/>
                <a:t>Differential MHL</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1738" y="1532074"/>
              <a:ext cx="152421" cy="152421"/>
            </a:xfrm>
            <a:prstGeom prst="rect">
              <a:avLst/>
            </a:prstGeom>
            <a:ln>
              <a:solidFill>
                <a:srgbClr val="002060"/>
              </a:solidFill>
            </a:ln>
          </p:spPr>
        </p:pic>
        <p:sp>
          <p:nvSpPr>
            <p:cNvPr id="17" name="TextBox 16"/>
            <p:cNvSpPr txBox="1"/>
            <p:nvPr/>
          </p:nvSpPr>
          <p:spPr>
            <a:xfrm>
              <a:off x="4029770" y="1471481"/>
              <a:ext cx="996427" cy="307776"/>
            </a:xfrm>
            <a:prstGeom prst="rect">
              <a:avLst/>
            </a:prstGeom>
            <a:noFill/>
          </p:spPr>
          <p:txBody>
            <a:bodyPr wrap="none" rtlCol="0">
              <a:spAutoFit/>
            </a:bodyPr>
            <a:lstStyle/>
            <a:p>
              <a:r>
                <a:rPr lang="en-US" sz="900" b="1" dirty="0"/>
                <a:t>Whole MHL</a:t>
              </a:r>
            </a:p>
          </p:txBody>
        </p:sp>
      </p:grpSp>
      <p:sp>
        <p:nvSpPr>
          <p:cNvPr id="20" name="Rectangle 19"/>
          <p:cNvSpPr/>
          <p:nvPr/>
        </p:nvSpPr>
        <p:spPr>
          <a:xfrm>
            <a:off x="1143001" y="1804469"/>
            <a:ext cx="7486085" cy="300082"/>
          </a:xfrm>
          <a:prstGeom prst="rect">
            <a:avLst/>
          </a:prstGeom>
        </p:spPr>
        <p:txBody>
          <a:bodyPr wrap="square">
            <a:spAutoFit/>
          </a:bodyPr>
          <a:lstStyle/>
          <a:p>
            <a:r>
              <a:rPr lang="en-US" sz="1350" dirty="0"/>
              <a:t>843 significant differential MHL regions were identified between cancer and normal (P&lt;9.8*10</a:t>
            </a:r>
            <a:r>
              <a:rPr lang="en-US" sz="1350" baseline="30000" dirty="0"/>
              <a:t>-7</a:t>
            </a:r>
            <a:r>
              <a:rPr lang="en-US" sz="1350" dirty="0"/>
              <a:t>)</a:t>
            </a:r>
          </a:p>
        </p:txBody>
      </p:sp>
      <p:sp>
        <p:nvSpPr>
          <p:cNvPr id="21" name="Rectangle 20"/>
          <p:cNvSpPr/>
          <p:nvPr/>
        </p:nvSpPr>
        <p:spPr>
          <a:xfrm>
            <a:off x="1876831" y="4232825"/>
            <a:ext cx="673582" cy="253916"/>
          </a:xfrm>
          <a:prstGeom prst="rect">
            <a:avLst/>
          </a:prstGeom>
        </p:spPr>
        <p:txBody>
          <a:bodyPr wrap="none">
            <a:spAutoFit/>
          </a:bodyPr>
          <a:lstStyle/>
          <a:p>
            <a:r>
              <a:rPr lang="en-US" sz="1050" b="1" dirty="0">
                <a:solidFill>
                  <a:schemeClr val="bg1">
                    <a:lumMod val="75000"/>
                  </a:schemeClr>
                </a:solidFill>
              </a:rPr>
              <a:t>Discrete </a:t>
            </a:r>
            <a:endParaRPr lang="en-US" sz="1050" dirty="0">
              <a:solidFill>
                <a:schemeClr val="bg1">
                  <a:lumMod val="75000"/>
                </a:schemeClr>
              </a:solidFill>
            </a:endParaRPr>
          </a:p>
        </p:txBody>
      </p:sp>
    </p:spTree>
    <p:extLst>
      <p:ext uri="{BB962C8B-B14F-4D97-AF65-F5344CB8AC3E}">
        <p14:creationId xmlns:p14="http://schemas.microsoft.com/office/powerpoint/2010/main" val="767819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6131" y="1020322"/>
            <a:ext cx="6198813" cy="369332"/>
          </a:xfrm>
          <a:prstGeom prst="rect">
            <a:avLst/>
          </a:prstGeom>
        </p:spPr>
        <p:txBody>
          <a:bodyPr wrap="none">
            <a:spAutoFit/>
          </a:bodyPr>
          <a:lstStyle/>
          <a:p>
            <a:r>
              <a:rPr lang="en-US" dirty="0"/>
              <a:t>Differential MHL region Profile Indicate</a:t>
            </a:r>
            <a:r>
              <a:rPr lang="en-US" altLang="zh-CN" dirty="0"/>
              <a:t>s</a:t>
            </a:r>
            <a:r>
              <a:rPr lang="en-US" dirty="0"/>
              <a:t> Different Sample Types </a:t>
            </a:r>
          </a:p>
        </p:txBody>
      </p:sp>
      <p:sp>
        <p:nvSpPr>
          <p:cNvPr id="6" name="Rectangle 5"/>
          <p:cNvSpPr/>
          <p:nvPr/>
        </p:nvSpPr>
        <p:spPr>
          <a:xfrm>
            <a:off x="1155696" y="5669446"/>
            <a:ext cx="6982937" cy="300082"/>
          </a:xfrm>
          <a:prstGeom prst="rect">
            <a:avLst/>
          </a:prstGeom>
        </p:spPr>
        <p:txBody>
          <a:bodyPr wrap="none">
            <a:spAutoFit/>
          </a:bodyPr>
          <a:lstStyle/>
          <a:p>
            <a:r>
              <a:rPr lang="en-US" sz="1350" dirty="0"/>
              <a:t>Result: Methylation Haplotype Loading is informative to indicate sample type and sample status  </a:t>
            </a:r>
          </a:p>
        </p:txBody>
      </p:sp>
      <p:grpSp>
        <p:nvGrpSpPr>
          <p:cNvPr id="16" name="Group 15"/>
          <p:cNvGrpSpPr/>
          <p:nvPr/>
        </p:nvGrpSpPr>
        <p:grpSpPr>
          <a:xfrm>
            <a:off x="1166360" y="1605390"/>
            <a:ext cx="7012208" cy="3981378"/>
            <a:chOff x="31147" y="1071754"/>
            <a:chExt cx="9349610" cy="5308504"/>
          </a:xfrm>
        </p:grpSpPr>
        <p:pic>
          <p:nvPicPr>
            <p:cNvPr id="4" name="Picture 3"/>
            <p:cNvPicPr>
              <a:picLocks noChangeAspect="1"/>
            </p:cNvPicPr>
            <p:nvPr/>
          </p:nvPicPr>
          <p:blipFill rotWithShape="1">
            <a:blip r:embed="rId3"/>
            <a:srcRect r="5526"/>
            <a:stretch/>
          </p:blipFill>
          <p:spPr>
            <a:xfrm>
              <a:off x="31147" y="1071754"/>
              <a:ext cx="9127073" cy="4816061"/>
            </a:xfrm>
            <a:prstGeom prst="rect">
              <a:avLst/>
            </a:prstGeom>
          </p:spPr>
        </p:pic>
        <p:cxnSp>
          <p:nvCxnSpPr>
            <p:cNvPr id="8" name="Straight Connector 7"/>
            <p:cNvCxnSpPr/>
            <p:nvPr/>
          </p:nvCxnSpPr>
          <p:spPr>
            <a:xfrm>
              <a:off x="1828800" y="5923280"/>
              <a:ext cx="79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V="1">
              <a:off x="2621280" y="5887815"/>
              <a:ext cx="2958652" cy="3546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5" idx="0"/>
            </p:cNvCxnSpPr>
            <p:nvPr/>
          </p:nvCxnSpPr>
          <p:spPr>
            <a:xfrm>
              <a:off x="5579932" y="5887815"/>
              <a:ext cx="2741108" cy="255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321040" y="5913120"/>
              <a:ext cx="70104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79106" y="5887815"/>
              <a:ext cx="7601651" cy="492443"/>
            </a:xfrm>
            <a:prstGeom prst="rect">
              <a:avLst/>
            </a:prstGeom>
          </p:spPr>
          <p:txBody>
            <a:bodyPr wrap="square">
              <a:spAutoFit/>
            </a:bodyPr>
            <a:lstStyle/>
            <a:p>
              <a:r>
                <a:rPr lang="en-US" sz="900" b="1" dirty="0">
                  <a:solidFill>
                    <a:srgbClr val="FF0000"/>
                  </a:solidFill>
                </a:rPr>
                <a:t>    FFPE                                        Solid Tissue                                           Cancer Plasma                                  Normal Plasma</a:t>
              </a:r>
            </a:p>
            <a:p>
              <a:r>
                <a:rPr lang="en-US" sz="900" b="1" dirty="0">
                  <a:solidFill>
                    <a:srgbClr val="FF0000"/>
                  </a:solidFill>
                </a:rPr>
                <a:t>ACC=100%                                   ACC=100%                                                 ACC=100%                                          ACC=100%</a:t>
              </a:r>
            </a:p>
          </p:txBody>
        </p:sp>
      </p:grpSp>
      <p:sp>
        <p:nvSpPr>
          <p:cNvPr id="18" name="Rectangle 17"/>
          <p:cNvSpPr/>
          <p:nvPr/>
        </p:nvSpPr>
        <p:spPr>
          <a:xfrm>
            <a:off x="1166361" y="2033371"/>
            <a:ext cx="2052613" cy="276999"/>
          </a:xfrm>
          <a:prstGeom prst="rect">
            <a:avLst/>
          </a:prstGeom>
        </p:spPr>
        <p:txBody>
          <a:bodyPr wrap="none">
            <a:spAutoFit/>
          </a:bodyPr>
          <a:lstStyle/>
          <a:p>
            <a:r>
              <a:rPr lang="en-US" sz="1200" b="1" dirty="0">
                <a:solidFill>
                  <a:srgbClr val="FF0000"/>
                </a:solidFill>
              </a:rPr>
              <a:t>843 Differential MHL regions </a:t>
            </a:r>
          </a:p>
        </p:txBody>
      </p:sp>
      <p:sp>
        <p:nvSpPr>
          <p:cNvPr id="19" name="Rectangle 18"/>
          <p:cNvSpPr/>
          <p:nvPr/>
        </p:nvSpPr>
        <p:spPr>
          <a:xfrm>
            <a:off x="1664655" y="5042393"/>
            <a:ext cx="865943" cy="230832"/>
          </a:xfrm>
          <a:prstGeom prst="rect">
            <a:avLst/>
          </a:prstGeom>
        </p:spPr>
        <p:txBody>
          <a:bodyPr wrap="none">
            <a:spAutoFit/>
          </a:bodyPr>
          <a:lstStyle/>
          <a:p>
            <a:r>
              <a:rPr lang="en-US" sz="900" b="1" dirty="0">
                <a:solidFill>
                  <a:srgbClr val="FF0000"/>
                </a:solidFill>
              </a:rPr>
              <a:t>ACC: Accuracy</a:t>
            </a:r>
            <a:endParaRPr lang="en-US" sz="900" dirty="0"/>
          </a:p>
        </p:txBody>
      </p:sp>
      <p:sp>
        <p:nvSpPr>
          <p:cNvPr id="2" name="Rectangle 1"/>
          <p:cNvSpPr/>
          <p:nvPr/>
        </p:nvSpPr>
        <p:spPr>
          <a:xfrm>
            <a:off x="1400592" y="4740071"/>
            <a:ext cx="2206053" cy="219291"/>
          </a:xfrm>
          <a:prstGeom prst="rect">
            <a:avLst/>
          </a:prstGeom>
        </p:spPr>
        <p:txBody>
          <a:bodyPr wrap="none">
            <a:spAutoFit/>
          </a:bodyPr>
          <a:lstStyle/>
          <a:p>
            <a:r>
              <a:rPr lang="en-US" sz="825" dirty="0">
                <a:solidFill>
                  <a:schemeClr val="bg1">
                    <a:lumMod val="75000"/>
                  </a:schemeClr>
                </a:solidFill>
                <a:latin typeface="Arial" panose="020B0604020202020204" pitchFamily="34" charset="0"/>
              </a:rPr>
              <a:t> Formalin-fixed paraffin-embedded (FFPE) </a:t>
            </a:r>
            <a:endParaRPr lang="en-US" sz="825" dirty="0">
              <a:solidFill>
                <a:schemeClr val="bg1">
                  <a:lumMod val="75000"/>
                </a:schemeClr>
              </a:solidFill>
            </a:endParaRPr>
          </a:p>
        </p:txBody>
      </p:sp>
    </p:spTree>
    <p:extLst>
      <p:ext uri="{BB962C8B-B14F-4D97-AF65-F5344CB8AC3E}">
        <p14:creationId xmlns:p14="http://schemas.microsoft.com/office/powerpoint/2010/main" val="2274490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45898" y="949376"/>
            <a:ext cx="7200900" cy="646331"/>
          </a:xfrm>
          <a:prstGeom prst="rect">
            <a:avLst/>
          </a:prstGeom>
        </p:spPr>
        <p:txBody>
          <a:bodyPr wrap="square">
            <a:spAutoFit/>
          </a:bodyPr>
          <a:lstStyle/>
          <a:p>
            <a:pPr algn="ctr"/>
            <a:r>
              <a:rPr lang="en-US" b="1" dirty="0"/>
              <a:t>Gene ontology analysis reveal metabolism and </a:t>
            </a:r>
            <a:r>
              <a:rPr lang="en-US" altLang="zh-CN" b="1" dirty="0"/>
              <a:t>immunology related </a:t>
            </a:r>
            <a:r>
              <a:rPr lang="en-US" b="1" dirty="0"/>
              <a:t>module aberrant</a:t>
            </a:r>
          </a:p>
        </p:txBody>
      </p:sp>
      <p:grpSp>
        <p:nvGrpSpPr>
          <p:cNvPr id="9" name="Group 8"/>
          <p:cNvGrpSpPr/>
          <p:nvPr/>
        </p:nvGrpSpPr>
        <p:grpSpPr>
          <a:xfrm>
            <a:off x="1590262" y="1642513"/>
            <a:ext cx="5784574" cy="3940793"/>
            <a:chOff x="-49695" y="1236680"/>
            <a:chExt cx="8278789" cy="5444306"/>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33611"/>
            <a:stretch/>
          </p:blipFill>
          <p:spPr>
            <a:xfrm>
              <a:off x="0" y="1276892"/>
              <a:ext cx="8010939" cy="2741642"/>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34682"/>
            <a:stretch/>
          </p:blipFill>
          <p:spPr>
            <a:xfrm>
              <a:off x="0" y="3858272"/>
              <a:ext cx="8229094" cy="2822714"/>
            </a:xfrm>
            <a:prstGeom prst="rect">
              <a:avLst/>
            </a:prstGeom>
          </p:spPr>
        </p:pic>
        <p:sp>
          <p:nvSpPr>
            <p:cNvPr id="4" name="Rectangle 3"/>
            <p:cNvSpPr/>
            <p:nvPr/>
          </p:nvSpPr>
          <p:spPr>
            <a:xfrm>
              <a:off x="-49695" y="1236680"/>
              <a:ext cx="2279235" cy="382681"/>
            </a:xfrm>
            <a:prstGeom prst="rect">
              <a:avLst/>
            </a:prstGeom>
          </p:spPr>
          <p:txBody>
            <a:bodyPr wrap="none">
              <a:spAutoFit/>
            </a:bodyPr>
            <a:lstStyle/>
            <a:p>
              <a:r>
                <a:rPr lang="en-US" sz="1200" b="1" dirty="0">
                  <a:solidFill>
                    <a:srgbClr val="FF0000"/>
                  </a:solidFill>
                </a:rPr>
                <a:t> GO Biological Process</a:t>
              </a:r>
            </a:p>
          </p:txBody>
        </p:sp>
        <p:sp>
          <p:nvSpPr>
            <p:cNvPr id="5" name="Rectangle 4"/>
            <p:cNvSpPr/>
            <p:nvPr/>
          </p:nvSpPr>
          <p:spPr>
            <a:xfrm>
              <a:off x="-49695" y="3816744"/>
              <a:ext cx="2478461" cy="382681"/>
            </a:xfrm>
            <a:prstGeom prst="rect">
              <a:avLst/>
            </a:prstGeom>
          </p:spPr>
          <p:txBody>
            <a:bodyPr wrap="none">
              <a:spAutoFit/>
            </a:bodyPr>
            <a:lstStyle/>
            <a:p>
              <a:r>
                <a:rPr lang="en-US" sz="1200" b="1" dirty="0">
                  <a:solidFill>
                    <a:srgbClr val="FF0000"/>
                  </a:solidFill>
                </a:rPr>
                <a:t>GO Cellular Component </a:t>
              </a:r>
            </a:p>
          </p:txBody>
        </p:sp>
        <p:sp>
          <p:nvSpPr>
            <p:cNvPr id="7" name="Rectangle 6"/>
            <p:cNvSpPr/>
            <p:nvPr/>
          </p:nvSpPr>
          <p:spPr>
            <a:xfrm>
              <a:off x="2661062" y="1969436"/>
              <a:ext cx="1507927" cy="414571"/>
            </a:xfrm>
            <a:prstGeom prst="rect">
              <a:avLst/>
            </a:prstGeom>
          </p:spPr>
          <p:txBody>
            <a:bodyPr wrap="none">
              <a:spAutoFit/>
            </a:bodyPr>
            <a:lstStyle/>
            <a:p>
              <a:r>
                <a:rPr lang="en-US" sz="1350" dirty="0">
                  <a:solidFill>
                    <a:srgbClr val="FF0000"/>
                  </a:solidFill>
                </a:rPr>
                <a:t>metabolism </a:t>
              </a:r>
            </a:p>
          </p:txBody>
        </p:sp>
        <p:sp>
          <p:nvSpPr>
            <p:cNvPr id="8" name="Rectangle 7"/>
            <p:cNvSpPr/>
            <p:nvPr/>
          </p:nvSpPr>
          <p:spPr>
            <a:xfrm>
              <a:off x="2911560" y="4900296"/>
              <a:ext cx="1581158" cy="414571"/>
            </a:xfrm>
            <a:prstGeom prst="rect">
              <a:avLst/>
            </a:prstGeom>
          </p:spPr>
          <p:txBody>
            <a:bodyPr wrap="none">
              <a:spAutoFit/>
            </a:bodyPr>
            <a:lstStyle/>
            <a:p>
              <a:r>
                <a:rPr lang="en-US" altLang="zh-CN" sz="1350" dirty="0">
                  <a:solidFill>
                    <a:srgbClr val="FF0000"/>
                  </a:solidFill>
                </a:rPr>
                <a:t>immunology </a:t>
              </a:r>
              <a:endParaRPr lang="en-US" sz="1350" dirty="0">
                <a:solidFill>
                  <a:srgbClr val="FF0000"/>
                </a:solidFill>
              </a:endParaRPr>
            </a:p>
          </p:txBody>
        </p:sp>
      </p:grpSp>
      <p:sp>
        <p:nvSpPr>
          <p:cNvPr id="10" name="TextBox 9"/>
          <p:cNvSpPr txBox="1"/>
          <p:nvPr/>
        </p:nvSpPr>
        <p:spPr>
          <a:xfrm>
            <a:off x="2754440" y="5623616"/>
            <a:ext cx="2949846" cy="415498"/>
          </a:xfrm>
          <a:prstGeom prst="rect">
            <a:avLst/>
          </a:prstGeom>
          <a:noFill/>
        </p:spPr>
        <p:txBody>
          <a:bodyPr wrap="none" rtlCol="0">
            <a:spAutoFit/>
          </a:bodyPr>
          <a:lstStyle/>
          <a:p>
            <a:pPr algn="ctr"/>
            <a:r>
              <a:rPr lang="en-US" sz="1050" dirty="0"/>
              <a:t>Target: 843 significant MHL regions</a:t>
            </a:r>
          </a:p>
          <a:p>
            <a:pPr algn="ctr"/>
            <a:r>
              <a:rPr lang="en-US" sz="1050" dirty="0"/>
              <a:t>Background: 50646 methylation haplotype regions</a:t>
            </a:r>
          </a:p>
        </p:txBody>
      </p:sp>
    </p:spTree>
    <p:extLst>
      <p:ext uri="{BB962C8B-B14F-4D97-AF65-F5344CB8AC3E}">
        <p14:creationId xmlns:p14="http://schemas.microsoft.com/office/powerpoint/2010/main" val="1984184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2646" y="1213951"/>
            <a:ext cx="6224381" cy="1615827"/>
          </a:xfrm>
          <a:prstGeom prst="rect">
            <a:avLst/>
          </a:prstGeom>
        </p:spPr>
        <p:txBody>
          <a:bodyPr wrap="square">
            <a:spAutoFit/>
          </a:bodyPr>
          <a:lstStyle/>
          <a:p>
            <a:r>
              <a:rPr lang="en-US" b="1" dirty="0"/>
              <a:t>3 enriched </a:t>
            </a:r>
            <a:r>
              <a:rPr lang="en-US" altLang="zh-CN" b="1" dirty="0"/>
              <a:t>gene family </a:t>
            </a:r>
            <a:endParaRPr lang="en-US" b="1" dirty="0"/>
          </a:p>
          <a:p>
            <a:endPar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endParaRPr>
          </a:p>
          <a:p>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PCDHN (Fold enrichment=9.5, P=1.6*10-4), NKL (FE=3.5, P=1.9*10-4) and MLNR (22.16, P=2.7*10-4) gene family were significantly enriched in the differential MHL regions in RRBS dataset. These three gene family are related with </a:t>
            </a:r>
            <a:r>
              <a:rPr lang="en-US" sz="1350" dirty="0">
                <a:solidFill>
                  <a:srgbClr val="FF0000"/>
                </a:solidFill>
                <a:latin typeface="Cambria" panose="02040503050406030204" pitchFamily="18" charset="0"/>
                <a:ea typeface="宋体" panose="02010600030101010101" pitchFamily="2" charset="-122"/>
                <a:cs typeface="Times New Roman" panose="02020603050405020304" pitchFamily="18" charset="0"/>
              </a:rPr>
              <a:t>morphogenesis, cell-movement and cytoskeleton</a:t>
            </a:r>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a:t>
            </a:r>
          </a:p>
          <a:p>
            <a:endParaRPr lang="en-US" sz="1350" dirty="0">
              <a:solidFill>
                <a:srgbClr val="00000A"/>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4" name="Rectangle 3"/>
          <p:cNvSpPr/>
          <p:nvPr/>
        </p:nvSpPr>
        <p:spPr>
          <a:xfrm>
            <a:off x="1352646" y="2737595"/>
            <a:ext cx="6224381" cy="761747"/>
          </a:xfrm>
          <a:prstGeom prst="rect">
            <a:avLst/>
          </a:prstGeom>
        </p:spPr>
        <p:txBody>
          <a:bodyPr wrap="square">
            <a:spAutoFit/>
          </a:bodyPr>
          <a:lstStyle/>
          <a:p>
            <a:r>
              <a:rPr lang="en-US" sz="1050" b="1"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Protocadherins</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The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(PCDH) gene family encodes proteins with an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ectodomain</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comprising six or seven cadherin repeats with high sequence conservation within the family and weaker homology to the cadherin repeats of members of the major cadherin family. Further,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protocadherins</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have a single transmembrane domain and a distinct,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-specific, cytoplasmic domain.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Protocadherins</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can be further subdivided into clustered and non-clustered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protocadherins</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on the basis of particular genomic organizations. [Source: Roy &amp;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Hulpiau</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Feb 2010]</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646" y="4754271"/>
            <a:ext cx="5172888" cy="552620"/>
          </a:xfrm>
          <a:prstGeom prst="rect">
            <a:avLst/>
          </a:prstGeom>
        </p:spPr>
      </p:pic>
      <p:sp>
        <p:nvSpPr>
          <p:cNvPr id="8" name="Rectangle 7"/>
          <p:cNvSpPr/>
          <p:nvPr/>
        </p:nvSpPr>
        <p:spPr>
          <a:xfrm>
            <a:off x="1352646" y="3624745"/>
            <a:ext cx="6393629" cy="1050288"/>
          </a:xfrm>
          <a:prstGeom prst="rect">
            <a:avLst/>
          </a:prstGeom>
        </p:spPr>
        <p:txBody>
          <a:bodyPr wrap="square">
            <a:spAutoFit/>
          </a:bodyPr>
          <a:lstStyle/>
          <a:p>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NKL: GLI-similar zinc finger protein family and encodes a </a:t>
            </a:r>
            <a:r>
              <a:rPr lang="en-US" sz="1050" b="1" dirty="0">
                <a:solidFill>
                  <a:srgbClr val="00000A"/>
                </a:solidFill>
                <a:latin typeface="Cambria" panose="02040503050406030204" pitchFamily="18" charset="0"/>
                <a:ea typeface="宋体" panose="02010600030101010101" pitchFamily="2" charset="-122"/>
                <a:cs typeface="Times New Roman" panose="02020603050405020304" pitchFamily="18" charset="0"/>
              </a:rPr>
              <a:t>nuclear transcription factor </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with five C2H2-type zinc finger domains. The protein encoded by this gene is widely expressed at low levels in the neural tube and peripheral nervous system and likely promotes neuronal differentiation. It is abundantly expressed in the kidney and may have a role in the regulation of kidney </a:t>
            </a:r>
            <a:r>
              <a:rPr lang="en-US" sz="1050" b="1" dirty="0">
                <a:solidFill>
                  <a:srgbClr val="00000A"/>
                </a:solidFill>
                <a:latin typeface="Cambria" panose="02040503050406030204" pitchFamily="18" charset="0"/>
                <a:ea typeface="宋体" panose="02010600030101010101" pitchFamily="2" charset="-122"/>
                <a:cs typeface="Times New Roman" panose="02020603050405020304" pitchFamily="18" charset="0"/>
              </a:rPr>
              <a:t>morphogenesis.</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p120 regulates the expression level of this protein and induces the cleavage of this protein's C-terminal zinc finger domain. This protein also promotes the nuclear translocation of p120. Mutations in this gene cause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nephronophthisis</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(NPHP), an autosomal recessive kidney disease characterized by tubular basement membrane disruption, interstitial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lymphohistiocytic</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cell infiltration, and development of cysts at the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corticomedullary</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border of the kidneys.[provided by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RefSeq</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Jan 2010] (from </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hlinkClick r:id="rId3"/>
              </a:rPr>
              <a:t>NCBI</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a:t>
            </a:r>
          </a:p>
        </p:txBody>
      </p:sp>
      <p:sp>
        <p:nvSpPr>
          <p:cNvPr id="10" name="Oval 9"/>
          <p:cNvSpPr/>
          <p:nvPr/>
        </p:nvSpPr>
        <p:spPr>
          <a:xfrm>
            <a:off x="1290577" y="2737594"/>
            <a:ext cx="1171937" cy="22046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6405090" y="3917886"/>
            <a:ext cx="1171937" cy="22046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2680987" y="4726521"/>
            <a:ext cx="1517729" cy="252007"/>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movement</a:t>
            </a:r>
          </a:p>
        </p:txBody>
      </p:sp>
    </p:spTree>
    <p:extLst>
      <p:ext uri="{BB962C8B-B14F-4D97-AF65-F5344CB8AC3E}">
        <p14:creationId xmlns:p14="http://schemas.microsoft.com/office/powerpoint/2010/main" val="1608039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384" r="5650" b="18226"/>
          <a:stretch/>
        </p:blipFill>
        <p:spPr>
          <a:xfrm>
            <a:off x="1417111" y="1482090"/>
            <a:ext cx="6263850" cy="3002280"/>
          </a:xfrm>
          <a:prstGeom prst="rect">
            <a:avLst/>
          </a:prstGeom>
        </p:spPr>
      </p:pic>
      <p:sp>
        <p:nvSpPr>
          <p:cNvPr id="3" name="Rectangle 2"/>
          <p:cNvSpPr/>
          <p:nvPr/>
        </p:nvSpPr>
        <p:spPr>
          <a:xfrm>
            <a:off x="1508551" y="1047888"/>
            <a:ext cx="6587573" cy="369332"/>
          </a:xfrm>
          <a:prstGeom prst="rect">
            <a:avLst/>
          </a:prstGeom>
        </p:spPr>
        <p:txBody>
          <a:bodyPr wrap="none">
            <a:spAutoFit/>
          </a:bodyPr>
          <a:lstStyle/>
          <a:p>
            <a:r>
              <a:rPr lang="en-US" b="1" dirty="0"/>
              <a:t>Methylation Haplotype Loading Profile in Plasma based on </a:t>
            </a:r>
            <a:r>
              <a:rPr lang="en-US" b="1" dirty="0" err="1"/>
              <a:t>SeqCap</a:t>
            </a:r>
            <a:r>
              <a:rPr lang="en-US" b="1" dirty="0"/>
              <a:t> </a:t>
            </a:r>
          </a:p>
        </p:txBody>
      </p:sp>
      <p:sp>
        <p:nvSpPr>
          <p:cNvPr id="5" name="TextBox 4"/>
          <p:cNvSpPr txBox="1"/>
          <p:nvPr/>
        </p:nvSpPr>
        <p:spPr>
          <a:xfrm>
            <a:off x="2575560" y="4353151"/>
            <a:ext cx="4853940" cy="276999"/>
          </a:xfrm>
          <a:prstGeom prst="rect">
            <a:avLst/>
          </a:prstGeom>
          <a:noFill/>
        </p:spPr>
        <p:txBody>
          <a:bodyPr wrap="square" rtlCol="0">
            <a:spAutoFit/>
          </a:bodyPr>
          <a:lstStyle/>
          <a:p>
            <a:r>
              <a:rPr lang="en-US" sz="1200" dirty="0">
                <a:solidFill>
                  <a:srgbClr val="FF0000"/>
                </a:solidFill>
              </a:rPr>
              <a:t>Sensitivity=67.74%                                                        Specificity=91.66%</a:t>
            </a:r>
          </a:p>
        </p:txBody>
      </p:sp>
      <p:sp>
        <p:nvSpPr>
          <p:cNvPr id="6" name="Rectangle 5"/>
          <p:cNvSpPr/>
          <p:nvPr/>
        </p:nvSpPr>
        <p:spPr>
          <a:xfrm>
            <a:off x="1143001" y="4729762"/>
            <a:ext cx="6857999" cy="1015663"/>
          </a:xfrm>
          <a:prstGeom prst="rect">
            <a:avLst/>
          </a:prstGeom>
        </p:spPr>
        <p:txBody>
          <a:bodyPr wrap="square">
            <a:spAutoFit/>
          </a:bodyPr>
          <a:lstStyle/>
          <a:p>
            <a:pPr algn="just"/>
            <a:r>
              <a:rPr lang="en-US" sz="1200" b="1" dirty="0"/>
              <a:t>Result</a:t>
            </a:r>
            <a:r>
              <a:rPr lang="en-US" sz="1200" dirty="0"/>
              <a:t>: Cluster analysis based on MHL matrix of </a:t>
            </a:r>
            <a:r>
              <a:rPr lang="en-US" sz="1200" dirty="0" err="1"/>
              <a:t>SeqCap</a:t>
            </a:r>
            <a:r>
              <a:rPr lang="en-US" sz="1200" dirty="0"/>
              <a:t> dataset on 31 cancer and 24 normal showed the samples were clustered into two groups simultaneously. The Specificity is greatly higher than sensitivity indicate large number of biomarkers in </a:t>
            </a:r>
            <a:r>
              <a:rPr lang="en-US" sz="1200" dirty="0" err="1"/>
              <a:t>SeqCap</a:t>
            </a:r>
            <a:r>
              <a:rPr lang="en-US" sz="1200" dirty="0"/>
              <a:t> are </a:t>
            </a:r>
            <a:r>
              <a:rPr lang="en-US" sz="1200" dirty="0" err="1"/>
              <a:t>hypomethylated</a:t>
            </a:r>
            <a:r>
              <a:rPr lang="en-US" sz="1200" dirty="0"/>
              <a:t> and it was consistent with later analysis. </a:t>
            </a:r>
          </a:p>
          <a:p>
            <a:pPr algn="just"/>
            <a:endParaRPr lang="en-US" sz="1200" dirty="0"/>
          </a:p>
        </p:txBody>
      </p:sp>
      <p:sp>
        <p:nvSpPr>
          <p:cNvPr id="9" name="Down Arrow 8"/>
          <p:cNvSpPr/>
          <p:nvPr/>
        </p:nvSpPr>
        <p:spPr>
          <a:xfrm>
            <a:off x="2575560" y="2137410"/>
            <a:ext cx="861060" cy="1828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1" name="Down Arrow 10"/>
          <p:cNvSpPr/>
          <p:nvPr/>
        </p:nvSpPr>
        <p:spPr>
          <a:xfrm>
            <a:off x="5524500" y="2137410"/>
            <a:ext cx="861060" cy="1828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2" name="TextBox 11"/>
          <p:cNvSpPr txBox="1"/>
          <p:nvPr/>
        </p:nvSpPr>
        <p:spPr>
          <a:xfrm>
            <a:off x="2647997" y="3080749"/>
            <a:ext cx="4177747" cy="369332"/>
          </a:xfrm>
          <a:prstGeom prst="rect">
            <a:avLst/>
          </a:prstGeom>
          <a:noFill/>
        </p:spPr>
        <p:txBody>
          <a:bodyPr wrap="none" rtlCol="0">
            <a:spAutoFit/>
          </a:bodyPr>
          <a:lstStyle/>
          <a:p>
            <a:r>
              <a:rPr lang="en-US" altLang="zh-CN" dirty="0">
                <a:solidFill>
                  <a:srgbClr val="7030A0"/>
                </a:solidFill>
              </a:rPr>
              <a:t>Cancer                                                  Normal</a:t>
            </a:r>
            <a:endParaRPr lang="en-US" dirty="0">
              <a:solidFill>
                <a:srgbClr val="7030A0"/>
              </a:solidFill>
            </a:endParaRPr>
          </a:p>
        </p:txBody>
      </p:sp>
      <p:sp>
        <p:nvSpPr>
          <p:cNvPr id="4" name="Rectangle 3"/>
          <p:cNvSpPr/>
          <p:nvPr/>
        </p:nvSpPr>
        <p:spPr>
          <a:xfrm>
            <a:off x="1143001" y="5783068"/>
            <a:ext cx="7037614" cy="230832"/>
          </a:xfrm>
          <a:prstGeom prst="rect">
            <a:avLst/>
          </a:prstGeom>
        </p:spPr>
        <p:txBody>
          <a:bodyPr wrap="square">
            <a:spAutoFit/>
          </a:bodyPr>
          <a:lstStyle/>
          <a:p>
            <a:pPr algn="just"/>
            <a:r>
              <a:rPr lang="en-US" sz="900" dirty="0"/>
              <a:t>Cluster analysis were conducted with Manhattan distance and complete agglomeration. </a:t>
            </a:r>
          </a:p>
        </p:txBody>
      </p:sp>
    </p:spTree>
    <p:extLst>
      <p:ext uri="{BB962C8B-B14F-4D97-AF65-F5344CB8AC3E}">
        <p14:creationId xmlns:p14="http://schemas.microsoft.com/office/powerpoint/2010/main" val="1781155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2370" y="1047888"/>
            <a:ext cx="6313460" cy="369332"/>
          </a:xfrm>
          <a:prstGeom prst="rect">
            <a:avLst/>
          </a:prstGeom>
        </p:spPr>
        <p:txBody>
          <a:bodyPr wrap="none">
            <a:spAutoFit/>
          </a:bodyPr>
          <a:lstStyle/>
          <a:p>
            <a:r>
              <a:rPr lang="en-US" b="1" dirty="0"/>
              <a:t>Methylation Haplotype Loading Profile in Plasma based on BSPP</a:t>
            </a:r>
          </a:p>
        </p:txBody>
      </p:sp>
      <p:sp>
        <p:nvSpPr>
          <p:cNvPr id="6" name="Rectangle 5"/>
          <p:cNvSpPr/>
          <p:nvPr/>
        </p:nvSpPr>
        <p:spPr>
          <a:xfrm>
            <a:off x="1388099" y="4545837"/>
            <a:ext cx="6324600" cy="1384995"/>
          </a:xfrm>
          <a:prstGeom prst="rect">
            <a:avLst/>
          </a:prstGeom>
        </p:spPr>
        <p:txBody>
          <a:bodyPr wrap="square">
            <a:spAutoFit/>
          </a:bodyPr>
          <a:lstStyle/>
          <a:p>
            <a:r>
              <a:rPr lang="en-US" sz="1200" b="1" dirty="0"/>
              <a:t>Result</a:t>
            </a:r>
            <a:r>
              <a:rPr lang="en-US" sz="1200" dirty="0"/>
              <a:t>: Cluster analysis based on MHL matrix of BSPP dataset on 16 cancer plasma and 16 normal plasma showed normal plasma sample have high similarity and would agglomerate together. However, some normal plasma samples were clustered into the cancer subgroup which indicated we selected too many genome-regions which were </a:t>
            </a:r>
            <a:r>
              <a:rPr lang="en-US" sz="1200" dirty="0" err="1"/>
              <a:t>hypermethylated</a:t>
            </a:r>
            <a:r>
              <a:rPr lang="en-US" sz="1200" dirty="0"/>
              <a:t> both in cancer and normal tissues. In next step, we will select more specific biomarkers with feature selection operation. Cluster analysis were conducted with Manhattan distance and complete agglomeration. </a:t>
            </a:r>
          </a:p>
          <a:p>
            <a:endParaRPr lang="en-US" sz="1200" dirty="0"/>
          </a:p>
        </p:txBody>
      </p:sp>
      <p:grpSp>
        <p:nvGrpSpPr>
          <p:cNvPr id="15" name="Group 14"/>
          <p:cNvGrpSpPr/>
          <p:nvPr/>
        </p:nvGrpSpPr>
        <p:grpSpPr>
          <a:xfrm>
            <a:off x="1592370" y="1489710"/>
            <a:ext cx="5768550" cy="2638025"/>
            <a:chOff x="548360" y="1087120"/>
            <a:chExt cx="7691400" cy="3517366"/>
          </a:xfrm>
        </p:grpSpPr>
        <p:pic>
          <p:nvPicPr>
            <p:cNvPr id="2" name="Picture 1"/>
            <p:cNvPicPr>
              <a:picLocks noChangeAspect="1"/>
            </p:cNvPicPr>
            <p:nvPr/>
          </p:nvPicPr>
          <p:blipFill rotWithShape="1">
            <a:blip r:embed="rId3"/>
            <a:srcRect t="4984" b="19060"/>
            <a:stretch/>
          </p:blipFill>
          <p:spPr>
            <a:xfrm>
              <a:off x="548360" y="1087120"/>
              <a:ext cx="7691400" cy="3458412"/>
            </a:xfrm>
            <a:prstGeom prst="rect">
              <a:avLst/>
            </a:prstGeom>
          </p:spPr>
        </p:pic>
        <p:sp>
          <p:nvSpPr>
            <p:cNvPr id="3" name="Rectangle 2"/>
            <p:cNvSpPr/>
            <p:nvPr/>
          </p:nvSpPr>
          <p:spPr>
            <a:xfrm>
              <a:off x="5334000" y="2346960"/>
              <a:ext cx="2448561" cy="2098978"/>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p:cNvSpPr/>
            <p:nvPr/>
          </p:nvSpPr>
          <p:spPr>
            <a:xfrm>
              <a:off x="158496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8" name="Isosceles Triangle 7"/>
            <p:cNvSpPr/>
            <p:nvPr/>
          </p:nvSpPr>
          <p:spPr>
            <a:xfrm>
              <a:off x="218440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9" name="Isosceles Triangle 8"/>
            <p:cNvSpPr/>
            <p:nvPr/>
          </p:nvSpPr>
          <p:spPr>
            <a:xfrm>
              <a:off x="277368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0" name="Isosceles Triangle 9"/>
            <p:cNvSpPr/>
            <p:nvPr/>
          </p:nvSpPr>
          <p:spPr>
            <a:xfrm>
              <a:off x="415544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1" name="Isosceles Triangle 10"/>
            <p:cNvSpPr/>
            <p:nvPr/>
          </p:nvSpPr>
          <p:spPr>
            <a:xfrm>
              <a:off x="474472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2" name="Isosceles Triangle 11"/>
            <p:cNvSpPr/>
            <p:nvPr/>
          </p:nvSpPr>
          <p:spPr>
            <a:xfrm>
              <a:off x="514096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3" name="Isosceles Triangle 12"/>
            <p:cNvSpPr/>
            <p:nvPr/>
          </p:nvSpPr>
          <p:spPr>
            <a:xfrm>
              <a:off x="5364480" y="4456098"/>
              <a:ext cx="182880" cy="138228"/>
            </a:xfrm>
            <a:prstGeom prst="triangl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4" name="Isosceles Triangle 13"/>
            <p:cNvSpPr/>
            <p:nvPr/>
          </p:nvSpPr>
          <p:spPr>
            <a:xfrm>
              <a:off x="5938519" y="4466258"/>
              <a:ext cx="182880" cy="138228"/>
            </a:xfrm>
            <a:prstGeom prst="triangl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a:p>
          </p:txBody>
        </p:sp>
      </p:grpSp>
      <p:sp>
        <p:nvSpPr>
          <p:cNvPr id="16" name="TextBox 15"/>
          <p:cNvSpPr txBox="1"/>
          <p:nvPr/>
        </p:nvSpPr>
        <p:spPr>
          <a:xfrm>
            <a:off x="2369820" y="4127735"/>
            <a:ext cx="4853940" cy="276999"/>
          </a:xfrm>
          <a:prstGeom prst="rect">
            <a:avLst/>
          </a:prstGeom>
          <a:noFill/>
        </p:spPr>
        <p:txBody>
          <a:bodyPr wrap="square" rtlCol="0">
            <a:spAutoFit/>
          </a:bodyPr>
          <a:lstStyle/>
          <a:p>
            <a:r>
              <a:rPr lang="en-US" sz="1200" dirty="0"/>
              <a:t>Sensitivity=87.5%                                                        Specificity=62.5%</a:t>
            </a:r>
          </a:p>
        </p:txBody>
      </p:sp>
      <p:sp>
        <p:nvSpPr>
          <p:cNvPr id="17" name="TextBox 16"/>
          <p:cNvSpPr txBox="1"/>
          <p:nvPr/>
        </p:nvSpPr>
        <p:spPr>
          <a:xfrm>
            <a:off x="5627370" y="1866576"/>
            <a:ext cx="814647" cy="415498"/>
          </a:xfrm>
          <a:prstGeom prst="rect">
            <a:avLst/>
          </a:prstGeom>
          <a:noFill/>
        </p:spPr>
        <p:txBody>
          <a:bodyPr wrap="none" rtlCol="0">
            <a:spAutoFit/>
          </a:bodyPr>
          <a:lstStyle/>
          <a:p>
            <a:r>
              <a:rPr lang="en-US" sz="1050" dirty="0"/>
              <a:t>   P: Plasma</a:t>
            </a:r>
          </a:p>
          <a:p>
            <a:r>
              <a:rPr lang="en-US" sz="1050" dirty="0"/>
              <a:t>NC: Normal</a:t>
            </a:r>
          </a:p>
        </p:txBody>
      </p:sp>
      <p:sp>
        <p:nvSpPr>
          <p:cNvPr id="18" name="TextBox 17"/>
          <p:cNvSpPr txBox="1"/>
          <p:nvPr/>
        </p:nvSpPr>
        <p:spPr>
          <a:xfrm>
            <a:off x="6305550" y="1873366"/>
            <a:ext cx="724878" cy="415498"/>
          </a:xfrm>
          <a:prstGeom prst="rect">
            <a:avLst/>
          </a:prstGeom>
          <a:noFill/>
        </p:spPr>
        <p:txBody>
          <a:bodyPr wrap="none" rtlCol="0">
            <a:spAutoFit/>
          </a:bodyPr>
          <a:lstStyle/>
          <a:p>
            <a:r>
              <a:rPr lang="en-US" sz="1050" dirty="0"/>
              <a:t>   6: Colon</a:t>
            </a:r>
          </a:p>
          <a:p>
            <a:r>
              <a:rPr lang="en-US" sz="1050" dirty="0"/>
              <a:t>   7: Lung</a:t>
            </a:r>
          </a:p>
        </p:txBody>
      </p:sp>
    </p:spTree>
    <p:extLst>
      <p:ext uri="{BB962C8B-B14F-4D97-AF65-F5344CB8AC3E}">
        <p14:creationId xmlns:p14="http://schemas.microsoft.com/office/powerpoint/2010/main" val="674419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2066" y="2527025"/>
            <a:ext cx="3585541" cy="2451953"/>
          </a:xfrm>
          <a:prstGeom prst="rect">
            <a:avLst/>
          </a:prstGeom>
          <a:noFill/>
        </p:spPr>
        <p:txBody>
          <a:bodyPr wrap="square" rtlCol="0">
            <a:spAutoFit/>
          </a:bodyPr>
          <a:lstStyle/>
          <a:p>
            <a:pPr marL="214313" indent="-214313">
              <a:spcBef>
                <a:spcPts val="450"/>
              </a:spcBef>
              <a:spcAft>
                <a:spcPts val="450"/>
              </a:spcAft>
              <a:buFont typeface="Wingdings" panose="05000000000000000000" pitchFamily="2" charset="2"/>
              <a:buChar char="Ø"/>
            </a:pPr>
            <a:r>
              <a:rPr lang="en-US" sz="2400" dirty="0">
                <a:solidFill>
                  <a:srgbClr val="FF0000"/>
                </a:solidFill>
              </a:rPr>
              <a:t>Background</a:t>
            </a:r>
          </a:p>
          <a:p>
            <a:pPr marL="214313" indent="-214313">
              <a:spcBef>
                <a:spcPts val="450"/>
              </a:spcBef>
              <a:spcAft>
                <a:spcPts val="450"/>
              </a:spcAft>
              <a:buFont typeface="Wingdings" panose="05000000000000000000" pitchFamily="2" charset="2"/>
              <a:buChar char="Ø"/>
            </a:pPr>
            <a:r>
              <a:rPr lang="en-US" sz="2400" dirty="0"/>
              <a:t>Material and Method</a:t>
            </a:r>
          </a:p>
          <a:p>
            <a:pPr marL="214313" indent="-214313">
              <a:spcBef>
                <a:spcPts val="450"/>
              </a:spcBef>
              <a:spcAft>
                <a:spcPts val="450"/>
              </a:spcAft>
              <a:buFont typeface="Wingdings" panose="05000000000000000000" pitchFamily="2" charset="2"/>
              <a:buChar char="Ø"/>
            </a:pPr>
            <a:r>
              <a:rPr lang="en-US" sz="2400" dirty="0"/>
              <a:t>Result</a:t>
            </a:r>
          </a:p>
          <a:p>
            <a:pPr marL="214313" indent="-214313">
              <a:spcBef>
                <a:spcPts val="450"/>
              </a:spcBef>
              <a:spcAft>
                <a:spcPts val="450"/>
              </a:spcAft>
              <a:buFont typeface="Wingdings" panose="05000000000000000000" pitchFamily="2" charset="2"/>
              <a:buChar char="Ø"/>
            </a:pPr>
            <a:r>
              <a:rPr lang="en-US" sz="2400" dirty="0"/>
              <a:t>Conclusion</a:t>
            </a:r>
          </a:p>
          <a:p>
            <a:pPr marL="214313" indent="-214313">
              <a:spcBef>
                <a:spcPts val="450"/>
              </a:spcBef>
              <a:spcAft>
                <a:spcPts val="450"/>
              </a:spcAft>
              <a:buFont typeface="Wingdings" panose="05000000000000000000" pitchFamily="2" charset="2"/>
              <a:buChar char="Ø"/>
            </a:pPr>
            <a:r>
              <a:rPr lang="en-US" sz="2400" dirty="0"/>
              <a:t>Future work</a:t>
            </a:r>
          </a:p>
        </p:txBody>
      </p:sp>
      <p:sp>
        <p:nvSpPr>
          <p:cNvPr id="3" name="Rectangle 2"/>
          <p:cNvSpPr/>
          <p:nvPr/>
        </p:nvSpPr>
        <p:spPr>
          <a:xfrm>
            <a:off x="1061987" y="1547541"/>
            <a:ext cx="7032694" cy="369332"/>
          </a:xfrm>
          <a:prstGeom prst="rect">
            <a:avLst/>
          </a:prstGeom>
        </p:spPr>
        <p:txBody>
          <a:bodyPr wrap="none">
            <a:spAutoFit/>
          </a:bodyPr>
          <a:lstStyle/>
          <a:p>
            <a:pPr algn="ctr"/>
            <a:r>
              <a:rPr lang="en-US" dirty="0">
                <a:solidFill>
                  <a:srgbClr val="000000"/>
                </a:solidFill>
                <a:latin typeface="Arial" panose="020B0604020202020204" pitchFamily="34" charset="0"/>
              </a:rPr>
              <a:t>MONOD: </a:t>
            </a:r>
            <a:r>
              <a:rPr lang="en-US" dirty="0">
                <a:solidFill>
                  <a:srgbClr val="FF0000"/>
                </a:solidFill>
                <a:latin typeface="Arial" panose="020B0604020202020204" pitchFamily="34" charset="0"/>
              </a:rPr>
              <a:t>M</a:t>
            </a:r>
            <a:r>
              <a:rPr lang="en-US" dirty="0">
                <a:solidFill>
                  <a:srgbClr val="000000"/>
                </a:solidFill>
                <a:latin typeface="Arial" panose="020B0604020202020204" pitchFamily="34" charset="0"/>
              </a:rPr>
              <a:t>ethylation Hapl</a:t>
            </a:r>
            <a:r>
              <a:rPr lang="en-US" dirty="0">
                <a:solidFill>
                  <a:srgbClr val="FF0000"/>
                </a:solidFill>
                <a:latin typeface="Arial" panose="020B0604020202020204" pitchFamily="34" charset="0"/>
              </a:rPr>
              <a:t>o</a:t>
            </a:r>
            <a:r>
              <a:rPr lang="en-US" dirty="0">
                <a:solidFill>
                  <a:srgbClr val="000000"/>
                </a:solidFill>
                <a:latin typeface="Arial" panose="020B0604020202020204" pitchFamily="34" charset="0"/>
              </a:rPr>
              <a:t>type in </a:t>
            </a:r>
            <a:r>
              <a:rPr lang="en-US" dirty="0">
                <a:solidFill>
                  <a:srgbClr val="FF0000"/>
                </a:solidFill>
                <a:latin typeface="Arial" panose="020B0604020202020204" pitchFamily="34" charset="0"/>
              </a:rPr>
              <a:t>no</a:t>
            </a:r>
            <a:r>
              <a:rPr lang="en-US" dirty="0">
                <a:solidFill>
                  <a:srgbClr val="000000"/>
                </a:solidFill>
                <a:latin typeface="Arial" panose="020B0604020202020204" pitchFamily="34" charset="0"/>
              </a:rPr>
              <a:t>n-invasive Cancer </a:t>
            </a:r>
            <a:r>
              <a:rPr lang="en-US" dirty="0">
                <a:solidFill>
                  <a:srgbClr val="FF0000"/>
                </a:solidFill>
                <a:latin typeface="Arial" panose="020B0604020202020204" pitchFamily="34" charset="0"/>
              </a:rPr>
              <a:t>D</a:t>
            </a:r>
            <a:r>
              <a:rPr lang="en-US"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3494497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136514302"/>
              </p:ext>
            </p:extLst>
          </p:nvPr>
        </p:nvGraphicFramePr>
        <p:xfrm>
          <a:off x="2292981" y="1263044"/>
          <a:ext cx="4680941" cy="4680942"/>
        </p:xfrm>
        <a:graphic>
          <a:graphicData uri="http://schemas.openxmlformats.org/presentationml/2006/ole">
            <mc:AlternateContent xmlns:mc="http://schemas.openxmlformats.org/markup-compatibility/2006">
              <mc:Choice xmlns:v="urn:schemas-microsoft-com:vml" Requires="v">
                <p:oleObj spid="_x0000_s6474" name="Acrobat Document" r:id="rId3" imgW="3840384" imgH="3840224" progId="AcroExch.Document.DC">
                  <p:embed/>
                </p:oleObj>
              </mc:Choice>
              <mc:Fallback>
                <p:oleObj name="Acrobat Document" r:id="rId3" imgW="3840384" imgH="3840224" progId="AcroExch.Document.DC">
                  <p:embed/>
                  <p:pic>
                    <p:nvPicPr>
                      <p:cNvPr id="0" name=""/>
                      <p:cNvPicPr/>
                      <p:nvPr/>
                    </p:nvPicPr>
                    <p:blipFill>
                      <a:blip r:embed="rId4"/>
                      <a:stretch>
                        <a:fillRect/>
                      </a:stretch>
                    </p:blipFill>
                    <p:spPr>
                      <a:xfrm>
                        <a:off x="2292981" y="1263044"/>
                        <a:ext cx="4680941" cy="4680942"/>
                      </a:xfrm>
                      <a:prstGeom prst="rect">
                        <a:avLst/>
                      </a:prstGeom>
                    </p:spPr>
                  </p:pic>
                </p:oleObj>
              </mc:Fallback>
            </mc:AlternateContent>
          </a:graphicData>
        </a:graphic>
      </p:graphicFrame>
      <p:sp>
        <p:nvSpPr>
          <p:cNvPr id="3" name="TextBox 2"/>
          <p:cNvSpPr txBox="1"/>
          <p:nvPr/>
        </p:nvSpPr>
        <p:spPr>
          <a:xfrm>
            <a:off x="1143001" y="1008185"/>
            <a:ext cx="7003969" cy="646331"/>
          </a:xfrm>
          <a:prstGeom prst="rect">
            <a:avLst/>
          </a:prstGeom>
          <a:noFill/>
        </p:spPr>
        <p:txBody>
          <a:bodyPr wrap="none" rtlCol="0">
            <a:spAutoFit/>
          </a:bodyPr>
          <a:lstStyle/>
          <a:p>
            <a:r>
              <a:rPr lang="en-US" b="1" dirty="0"/>
              <a:t>Principle Component Analysis reveal the relationship between samples </a:t>
            </a:r>
          </a:p>
          <a:p>
            <a:pPr algn="ctr"/>
            <a:r>
              <a:rPr lang="en-US" b="1" dirty="0"/>
              <a:t>based on Capseq dataset</a:t>
            </a:r>
          </a:p>
        </p:txBody>
      </p:sp>
      <p:sp>
        <p:nvSpPr>
          <p:cNvPr id="4" name="Oval 3"/>
          <p:cNvSpPr/>
          <p:nvPr/>
        </p:nvSpPr>
        <p:spPr>
          <a:xfrm>
            <a:off x="2663057" y="4087238"/>
            <a:ext cx="487266" cy="23506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Oval 4"/>
          <p:cNvSpPr/>
          <p:nvPr/>
        </p:nvSpPr>
        <p:spPr>
          <a:xfrm rot="20670697">
            <a:off x="5180543" y="3981990"/>
            <a:ext cx="233127" cy="125446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970249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087037447"/>
              </p:ext>
            </p:extLst>
          </p:nvPr>
        </p:nvGraphicFramePr>
        <p:xfrm>
          <a:off x="2338664" y="1261109"/>
          <a:ext cx="4739640" cy="4739640"/>
        </p:xfrm>
        <a:graphic>
          <a:graphicData uri="http://schemas.openxmlformats.org/presentationml/2006/ole">
            <mc:AlternateContent xmlns:mc="http://schemas.openxmlformats.org/markup-compatibility/2006">
              <mc:Choice xmlns:v="urn:schemas-microsoft-com:vml" Requires="v">
                <p:oleObj spid="_x0000_s7498" name="Acrobat Document" r:id="rId3" imgW="3840384" imgH="3840224" progId="AcroExch.Document.DC">
                  <p:embed/>
                </p:oleObj>
              </mc:Choice>
              <mc:Fallback>
                <p:oleObj name="Acrobat Document" r:id="rId3" imgW="3840384" imgH="3840224" progId="AcroExch.Document.DC">
                  <p:embed/>
                  <p:pic>
                    <p:nvPicPr>
                      <p:cNvPr id="0" name=""/>
                      <p:cNvPicPr/>
                      <p:nvPr/>
                    </p:nvPicPr>
                    <p:blipFill>
                      <a:blip r:embed="rId4"/>
                      <a:stretch>
                        <a:fillRect/>
                      </a:stretch>
                    </p:blipFill>
                    <p:spPr>
                      <a:xfrm>
                        <a:off x="2338664" y="1261109"/>
                        <a:ext cx="4739640" cy="4739640"/>
                      </a:xfrm>
                      <a:prstGeom prst="rect">
                        <a:avLst/>
                      </a:prstGeom>
                    </p:spPr>
                  </p:pic>
                </p:oleObj>
              </mc:Fallback>
            </mc:AlternateContent>
          </a:graphicData>
        </a:graphic>
      </p:graphicFrame>
      <p:sp>
        <p:nvSpPr>
          <p:cNvPr id="3" name="TextBox 2"/>
          <p:cNvSpPr txBox="1"/>
          <p:nvPr/>
        </p:nvSpPr>
        <p:spPr>
          <a:xfrm>
            <a:off x="1143001" y="949487"/>
            <a:ext cx="7003969" cy="646331"/>
          </a:xfrm>
          <a:prstGeom prst="rect">
            <a:avLst/>
          </a:prstGeom>
          <a:noFill/>
        </p:spPr>
        <p:txBody>
          <a:bodyPr wrap="none" rtlCol="0">
            <a:spAutoFit/>
          </a:bodyPr>
          <a:lstStyle/>
          <a:p>
            <a:r>
              <a:rPr lang="en-US" b="1" dirty="0"/>
              <a:t>Principle Component Analysis reveal the relationship between samples </a:t>
            </a:r>
          </a:p>
          <a:p>
            <a:pPr algn="ctr"/>
            <a:r>
              <a:rPr lang="en-US" b="1" dirty="0"/>
              <a:t>based on BSPP dataset</a:t>
            </a:r>
          </a:p>
        </p:txBody>
      </p:sp>
    </p:spTree>
    <p:extLst>
      <p:ext uri="{BB962C8B-B14F-4D97-AF65-F5344CB8AC3E}">
        <p14:creationId xmlns:p14="http://schemas.microsoft.com/office/powerpoint/2010/main" val="1880624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3039" y="5107494"/>
            <a:ext cx="6296298" cy="715581"/>
          </a:xfrm>
          <a:prstGeom prst="rect">
            <a:avLst/>
          </a:prstGeom>
        </p:spPr>
        <p:txBody>
          <a:bodyPr wrap="square">
            <a:spAutoFit/>
          </a:bodyPr>
          <a:lstStyle/>
          <a:p>
            <a:r>
              <a:rPr lang="en-US" sz="1350" dirty="0">
                <a:solidFill>
                  <a:srgbClr val="000000"/>
                </a:solidFill>
                <a:latin typeface="Arial" panose="020B0604020202020204" pitchFamily="34" charset="0"/>
              </a:rPr>
              <a:t>RRBS can identify more differential methylation biomarkers. </a:t>
            </a:r>
          </a:p>
          <a:p>
            <a:endParaRPr lang="en-US" sz="1350" dirty="0">
              <a:solidFill>
                <a:srgbClr val="000000"/>
              </a:solidFill>
              <a:latin typeface="Arial" panose="020B0604020202020204" pitchFamily="34" charset="0"/>
            </a:endParaRPr>
          </a:p>
          <a:p>
            <a:r>
              <a:rPr lang="en-US" sz="1350" dirty="0">
                <a:solidFill>
                  <a:srgbClr val="000000"/>
                </a:solidFill>
                <a:latin typeface="Arial" panose="020B0604020202020204" pitchFamily="34" charset="0"/>
              </a:rPr>
              <a:t>BSPP can identify useful biomarker with higher efficiency and specificity</a:t>
            </a:r>
            <a:endParaRPr lang="en-US" sz="1350" dirty="0"/>
          </a:p>
        </p:txBody>
      </p:sp>
      <p:graphicFrame>
        <p:nvGraphicFramePr>
          <p:cNvPr id="3" name="Table 2"/>
          <p:cNvGraphicFramePr>
            <a:graphicFrameLocks noGrp="1"/>
          </p:cNvGraphicFramePr>
          <p:nvPr>
            <p:extLst>
              <p:ext uri="{D42A27DB-BD31-4B8C-83A1-F6EECF244321}">
                <p14:modId xmlns:p14="http://schemas.microsoft.com/office/powerpoint/2010/main" val="994628026"/>
              </p:ext>
            </p:extLst>
          </p:nvPr>
        </p:nvGraphicFramePr>
        <p:xfrm>
          <a:off x="1819628" y="3892511"/>
          <a:ext cx="5252359" cy="909722"/>
        </p:xfrm>
        <a:graphic>
          <a:graphicData uri="http://schemas.openxmlformats.org/drawingml/2006/table">
            <a:tbl>
              <a:tblPr/>
              <a:tblGrid>
                <a:gridCol w="1227909"/>
                <a:gridCol w="873035"/>
                <a:gridCol w="1050472"/>
                <a:gridCol w="1050472"/>
                <a:gridCol w="1050472"/>
              </a:tblGrid>
              <a:tr h="361082">
                <a:tc>
                  <a:txBody>
                    <a:bodyPr/>
                    <a:lstStyle/>
                    <a:p>
                      <a:pPr algn="ctr"/>
                      <a:endParaRPr lang="en-US" sz="1400" dirty="0"/>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smtClean="0">
                          <a:solidFill>
                            <a:schemeClr val="tx1"/>
                          </a:solidFill>
                          <a:effectLst/>
                          <a:latin typeface="+mn-lt"/>
                          <a:ea typeface="+mn-ea"/>
                          <a:cs typeface="+mn-cs"/>
                        </a:rPr>
                        <a:t>P-value</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smtClean="0">
                          <a:solidFill>
                            <a:schemeClr val="tx1"/>
                          </a:solidFill>
                          <a:effectLst/>
                          <a:latin typeface="+mn-lt"/>
                          <a:ea typeface="+mn-ea"/>
                          <a:cs typeface="+mn-cs"/>
                        </a:rPr>
                        <a:t>Delta&gt;0</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a:solidFill>
                            <a:schemeClr val="tx1"/>
                          </a:solidFill>
                          <a:effectLst/>
                          <a:latin typeface="+mn-lt"/>
                          <a:ea typeface="+mn-ea"/>
                          <a:cs typeface="+mn-cs"/>
                        </a:rPr>
                        <a:t>normal&lt;0.3</a:t>
                      </a: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a:solidFill>
                            <a:schemeClr val="tx1"/>
                          </a:solidFill>
                          <a:effectLst/>
                          <a:latin typeface="+mn-lt"/>
                          <a:ea typeface="+mn-ea"/>
                          <a:cs typeface="+mn-cs"/>
                        </a:rPr>
                        <a:t>normal&lt;0.2</a:t>
                      </a: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r h="274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RRBS + </a:t>
                      </a:r>
                      <a:r>
                        <a:rPr lang="en-US" sz="1400" dirty="0" err="1" smtClean="0">
                          <a:solidFill>
                            <a:srgbClr val="FF0000"/>
                          </a:solidFill>
                        </a:rPr>
                        <a:t>dRRBS</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a:solidFill>
                            <a:schemeClr val="tx1"/>
                          </a:solidFill>
                          <a:effectLst/>
                          <a:latin typeface="+mn-lt"/>
                          <a:ea typeface="+mn-ea"/>
                          <a:cs typeface="+mn-cs"/>
                        </a:rPr>
                        <a:t>109</a:t>
                      </a: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smtClean="0">
                          <a:solidFill>
                            <a:schemeClr val="tx1"/>
                          </a:solidFill>
                          <a:effectLst/>
                          <a:latin typeface="+mn-lt"/>
                          <a:ea typeface="+mn-ea"/>
                          <a:cs typeface="+mn-cs"/>
                        </a:rPr>
                        <a:t>36 (33%)</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36(33%)</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rgbClr val="FF0000"/>
                          </a:solidFill>
                          <a:effectLst/>
                          <a:latin typeface="+mn-lt"/>
                          <a:ea typeface="+mn-ea"/>
                          <a:cs typeface="+mn-cs"/>
                        </a:rPr>
                        <a:t>36(33%)</a:t>
                      </a:r>
                      <a:endParaRPr lang="en-US" sz="1400" kern="1200" dirty="0">
                        <a:solidFill>
                          <a:srgbClr val="FF0000"/>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r h="274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solidFill>
                            <a:srgbClr val="FF0000"/>
                          </a:solidFill>
                        </a:rPr>
                        <a:t>SeqCap + BSPP</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a:solidFill>
                            <a:schemeClr val="tx1"/>
                          </a:solidFill>
                          <a:effectLst/>
                          <a:latin typeface="+mn-lt"/>
                          <a:ea typeface="+mn-ea"/>
                          <a:cs typeface="+mn-cs"/>
                        </a:rPr>
                        <a:t>15</a:t>
                      </a: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smtClean="0">
                          <a:solidFill>
                            <a:schemeClr val="tx1"/>
                          </a:solidFill>
                          <a:effectLst/>
                          <a:latin typeface="+mn-lt"/>
                          <a:ea typeface="+mn-ea"/>
                          <a:cs typeface="+mn-cs"/>
                        </a:rPr>
                        <a:t>15 (100%)</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smtClean="0">
                          <a:solidFill>
                            <a:schemeClr val="tx1"/>
                          </a:solidFill>
                          <a:effectLst/>
                          <a:latin typeface="+mn-lt"/>
                          <a:ea typeface="+mn-ea"/>
                          <a:cs typeface="+mn-cs"/>
                        </a:rPr>
                        <a:t>13(86%)</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smtClean="0">
                          <a:solidFill>
                            <a:srgbClr val="FF0000"/>
                          </a:solidFill>
                          <a:effectLst/>
                          <a:latin typeface="+mn-lt"/>
                          <a:ea typeface="+mn-ea"/>
                          <a:cs typeface="+mn-cs"/>
                        </a:rPr>
                        <a:t>8(53%)</a:t>
                      </a:r>
                      <a:endParaRPr lang="en-US" sz="1400" kern="1200" dirty="0">
                        <a:solidFill>
                          <a:srgbClr val="FF0000"/>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bl>
          </a:graphicData>
        </a:graphic>
      </p:graphicFrame>
      <p:sp>
        <p:nvSpPr>
          <p:cNvPr id="4" name="Rectangle 3"/>
          <p:cNvSpPr/>
          <p:nvPr/>
        </p:nvSpPr>
        <p:spPr>
          <a:xfrm>
            <a:off x="1463040" y="1586254"/>
            <a:ext cx="4271555" cy="923330"/>
          </a:xfrm>
          <a:prstGeom prst="rect">
            <a:avLst/>
          </a:prstGeom>
        </p:spPr>
        <p:txBody>
          <a:bodyPr wrap="square">
            <a:spAutoFit/>
          </a:bodyPr>
          <a:lstStyle/>
          <a:p>
            <a:r>
              <a:rPr lang="pt-BR" dirty="0">
                <a:solidFill>
                  <a:srgbClr val="000000"/>
                </a:solidFill>
              </a:rPr>
              <a:t>N37 + WB + WGBS + </a:t>
            </a:r>
            <a:r>
              <a:rPr lang="pt-BR" dirty="0">
                <a:solidFill>
                  <a:srgbClr val="FF0000"/>
                </a:solidFill>
              </a:rPr>
              <a:t>SeqCap + BSPP</a:t>
            </a:r>
          </a:p>
          <a:p>
            <a:r>
              <a:rPr lang="en-US" dirty="0">
                <a:solidFill>
                  <a:srgbClr val="000000"/>
                </a:solidFill>
              </a:rPr>
              <a:t>N37 + WB + WGBS + </a:t>
            </a:r>
            <a:r>
              <a:rPr lang="en-US" dirty="0">
                <a:solidFill>
                  <a:srgbClr val="FF0000"/>
                </a:solidFill>
              </a:rPr>
              <a:t>RRBS + </a:t>
            </a:r>
            <a:r>
              <a:rPr lang="en-US" dirty="0" err="1">
                <a:solidFill>
                  <a:srgbClr val="FF0000"/>
                </a:solidFill>
              </a:rPr>
              <a:t>dRRBS</a:t>
            </a:r>
            <a:endParaRPr lang="en-US" dirty="0">
              <a:solidFill>
                <a:srgbClr val="FF0000"/>
              </a:solidFill>
            </a:endParaRPr>
          </a:p>
          <a:p>
            <a:endParaRPr lang="en-US" dirty="0">
              <a:solidFill>
                <a:srgbClr val="000000"/>
              </a:solidFill>
            </a:endParaRPr>
          </a:p>
        </p:txBody>
      </p:sp>
      <p:sp>
        <p:nvSpPr>
          <p:cNvPr id="5" name="Rectangle 4"/>
          <p:cNvSpPr/>
          <p:nvPr/>
        </p:nvSpPr>
        <p:spPr>
          <a:xfrm>
            <a:off x="1532245" y="958328"/>
            <a:ext cx="5472011" cy="369332"/>
          </a:xfrm>
          <a:prstGeom prst="rect">
            <a:avLst/>
          </a:prstGeom>
        </p:spPr>
        <p:txBody>
          <a:bodyPr wrap="none">
            <a:spAutoFit/>
          </a:bodyPr>
          <a:lstStyle/>
          <a:p>
            <a:r>
              <a:rPr lang="en-US" b="1" dirty="0"/>
              <a:t>Efficiency of different method in identifying biomarkers</a:t>
            </a:r>
          </a:p>
        </p:txBody>
      </p:sp>
      <p:grpSp>
        <p:nvGrpSpPr>
          <p:cNvPr id="18" name="Group 17"/>
          <p:cNvGrpSpPr/>
          <p:nvPr/>
        </p:nvGrpSpPr>
        <p:grpSpPr>
          <a:xfrm>
            <a:off x="2650435" y="2379075"/>
            <a:ext cx="3084160" cy="1275928"/>
            <a:chOff x="2671581" y="1907177"/>
            <a:chExt cx="4112213" cy="1701236"/>
          </a:xfrm>
        </p:grpSpPr>
        <p:sp>
          <p:nvSpPr>
            <p:cNvPr id="8" name="Oval 7"/>
            <p:cNvSpPr/>
            <p:nvPr/>
          </p:nvSpPr>
          <p:spPr>
            <a:xfrm>
              <a:off x="3309257" y="1907177"/>
              <a:ext cx="1454067" cy="1424230"/>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6986</a:t>
              </a:r>
              <a:endParaRPr lang="en-US" sz="1350" dirty="0"/>
            </a:p>
          </p:txBody>
        </p:sp>
        <p:sp>
          <p:nvSpPr>
            <p:cNvPr id="10" name="Oval 9"/>
            <p:cNvSpPr/>
            <p:nvPr/>
          </p:nvSpPr>
          <p:spPr>
            <a:xfrm>
              <a:off x="4405999" y="2185448"/>
              <a:ext cx="1218111" cy="1155498"/>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5049</a:t>
              </a:r>
            </a:p>
          </p:txBody>
        </p:sp>
        <p:sp>
          <p:nvSpPr>
            <p:cNvPr id="11" name="TextBox 10"/>
            <p:cNvSpPr txBox="1"/>
            <p:nvPr/>
          </p:nvSpPr>
          <p:spPr>
            <a:xfrm>
              <a:off x="2671581" y="3208303"/>
              <a:ext cx="1586709" cy="400109"/>
            </a:xfrm>
            <a:prstGeom prst="rect">
              <a:avLst/>
            </a:prstGeom>
            <a:noFill/>
          </p:spPr>
          <p:txBody>
            <a:bodyPr wrap="square" rtlCol="0">
              <a:spAutoFit/>
            </a:bodyPr>
            <a:lstStyle/>
            <a:p>
              <a:r>
                <a:rPr lang="en-US" altLang="zh-CN" sz="1350" dirty="0" err="1"/>
                <a:t>RRBS+dRRBS</a:t>
              </a:r>
              <a:endParaRPr lang="en-US" sz="1350" dirty="0"/>
            </a:p>
          </p:txBody>
        </p:sp>
        <p:sp>
          <p:nvSpPr>
            <p:cNvPr id="13" name="TextBox 12"/>
            <p:cNvSpPr txBox="1"/>
            <p:nvPr/>
          </p:nvSpPr>
          <p:spPr>
            <a:xfrm>
              <a:off x="5015054" y="3208304"/>
              <a:ext cx="1768740" cy="400109"/>
            </a:xfrm>
            <a:prstGeom prst="rect">
              <a:avLst/>
            </a:prstGeom>
            <a:noFill/>
          </p:spPr>
          <p:txBody>
            <a:bodyPr wrap="square" rtlCol="0">
              <a:spAutoFit/>
            </a:bodyPr>
            <a:lstStyle/>
            <a:p>
              <a:r>
                <a:rPr lang="en-US" altLang="zh-CN" sz="1350" dirty="0" err="1"/>
                <a:t>BBSP+SeqCap</a:t>
              </a:r>
              <a:endParaRPr lang="en-US" sz="1350" dirty="0"/>
            </a:p>
          </p:txBody>
        </p:sp>
        <p:sp>
          <p:nvSpPr>
            <p:cNvPr id="14" name="TextBox 13"/>
            <p:cNvSpPr txBox="1"/>
            <p:nvPr/>
          </p:nvSpPr>
          <p:spPr>
            <a:xfrm>
              <a:off x="4214602" y="3183604"/>
              <a:ext cx="716436" cy="400109"/>
            </a:xfrm>
            <a:prstGeom prst="rect">
              <a:avLst/>
            </a:prstGeom>
            <a:noFill/>
          </p:spPr>
          <p:txBody>
            <a:bodyPr wrap="none" rtlCol="0">
              <a:spAutoFit/>
            </a:bodyPr>
            <a:lstStyle/>
            <a:p>
              <a:r>
                <a:rPr lang="en-US" sz="1350" dirty="0">
                  <a:solidFill>
                    <a:srgbClr val="FF0000"/>
                  </a:solidFill>
                </a:rPr>
                <a:t>1007</a:t>
              </a:r>
            </a:p>
          </p:txBody>
        </p:sp>
        <p:cxnSp>
          <p:nvCxnSpPr>
            <p:cNvPr id="16" name="Straight Arrow Connector 15"/>
            <p:cNvCxnSpPr/>
            <p:nvPr/>
          </p:nvCxnSpPr>
          <p:spPr>
            <a:xfrm flipV="1">
              <a:off x="4545872" y="2851223"/>
              <a:ext cx="3139" cy="42553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8280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761781457"/>
              </p:ext>
            </p:extLst>
          </p:nvPr>
        </p:nvGraphicFramePr>
        <p:xfrm>
          <a:off x="1392692" y="2039146"/>
          <a:ext cx="6273398" cy="1097280"/>
        </p:xfrm>
        <a:graphic>
          <a:graphicData uri="http://schemas.openxmlformats.org/drawingml/2006/table">
            <a:tbl>
              <a:tblPr>
                <a:tableStyleId>{9D7B26C5-4107-4FEC-AEDC-1716B250A1EF}</a:tableStyleId>
              </a:tblPr>
              <a:tblGrid>
                <a:gridCol w="1801178"/>
                <a:gridCol w="718900"/>
                <a:gridCol w="807976"/>
                <a:gridCol w="521417"/>
                <a:gridCol w="807976"/>
                <a:gridCol w="807976"/>
                <a:gridCol w="807976"/>
              </a:tblGrid>
              <a:tr h="22598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5715" marR="5715" marT="5715" marB="0" anchor="b">
                    <a:lnB w="12700" cap="flat" cmpd="sng" algn="ctr">
                      <a:solidFill>
                        <a:schemeClr val="tx1"/>
                      </a:solidFill>
                      <a:prstDash val="solid"/>
                      <a:round/>
                      <a:headEnd type="none" w="med" len="med"/>
                      <a:tailEnd type="none" w="med" len="med"/>
                    </a:lnB>
                  </a:tcPr>
                </a:tc>
                <a:tc gridSpan="3">
                  <a:txBody>
                    <a:bodyPr/>
                    <a:lstStyle/>
                    <a:p>
                      <a:pPr algn="ctr" fontAlgn="b"/>
                      <a:r>
                        <a:rPr lang="en-US" sz="1100" u="none" strike="noStrike" dirty="0" smtClean="0">
                          <a:effectLst/>
                        </a:rPr>
                        <a:t>Train</a:t>
                      </a:r>
                      <a:endParaRPr lang="en-US" sz="1100" b="0" i="0" u="none" strike="noStrike" dirty="0">
                        <a:solidFill>
                          <a:srgbClr val="000000"/>
                        </a:solidFill>
                        <a:effectLst/>
                        <a:latin typeface="Calibri" panose="020F0502020204030204" pitchFamily="34" charset="0"/>
                      </a:endParaRPr>
                    </a:p>
                  </a:txBody>
                  <a:tcPr marL="5715" marR="5715" marT="5715"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100" u="none" strike="noStrike" dirty="0">
                          <a:effectLst/>
                        </a:rPr>
                        <a:t>test</a:t>
                      </a:r>
                      <a:endParaRPr lang="en-US" sz="1100" b="0" i="0" u="none" strike="noStrike" dirty="0">
                        <a:solidFill>
                          <a:srgbClr val="000000"/>
                        </a:solidFill>
                        <a:effectLst/>
                        <a:latin typeface="Calibri" panose="020F0502020204030204" pitchFamily="34" charset="0"/>
                      </a:endParaRPr>
                    </a:p>
                  </a:txBody>
                  <a:tcPr marL="5715" marR="5715" marT="5715"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25603">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Specificity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sensitivity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accuracy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specificity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sensitivity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accuracy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578">
                <a:tc>
                  <a:txBody>
                    <a:bodyPr/>
                    <a:lstStyle/>
                    <a:p>
                      <a:pPr algn="l" fontAlgn="b"/>
                      <a:r>
                        <a:rPr lang="en-US" sz="1100" u="none" strike="noStrike" dirty="0">
                          <a:effectLst/>
                        </a:rPr>
                        <a:t>R</a:t>
                      </a:r>
                      <a:r>
                        <a:rPr lang="en-US" sz="1100" u="none" strike="noStrike" dirty="0" smtClean="0">
                          <a:effectLst/>
                        </a:rPr>
                        <a:t>andom </a:t>
                      </a:r>
                      <a:r>
                        <a:rPr lang="en-US" sz="1100" u="none" strike="noStrike" dirty="0">
                          <a:effectLst/>
                        </a:rPr>
                        <a:t>forest</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smtClean="0">
                          <a:effectLst/>
                        </a:rPr>
                        <a:t>1.000</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smtClean="0">
                          <a:effectLst/>
                        </a:rPr>
                        <a:t>1.000</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smtClean="0">
                          <a:effectLst/>
                        </a:rPr>
                        <a:t>1.000</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0.855</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0.974</a:t>
                      </a:r>
                      <a:endParaRPr lang="en-US" sz="1100" b="0" i="0" u="none" strike="noStrike">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solidFill>
                            <a:srgbClr val="FF0000"/>
                          </a:solidFill>
                          <a:effectLst/>
                        </a:rPr>
                        <a:t>0.951</a:t>
                      </a:r>
                      <a:endParaRPr lang="en-US" sz="1100" b="0" i="0" u="none" strike="noStrike" dirty="0">
                        <a:solidFill>
                          <a:srgbClr val="FF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r>
              <a:tr h="216578">
                <a:tc>
                  <a:txBody>
                    <a:bodyPr/>
                    <a:lstStyle/>
                    <a:p>
                      <a:pPr algn="l" fontAlgn="b"/>
                      <a:r>
                        <a:rPr lang="en-US" sz="1100" u="none" strike="noStrike" dirty="0">
                          <a:effectLst/>
                        </a:rPr>
                        <a:t>R</a:t>
                      </a:r>
                      <a:r>
                        <a:rPr lang="en-US" sz="1100" u="none" strike="noStrike" dirty="0" smtClean="0">
                          <a:effectLst/>
                        </a:rPr>
                        <a:t>ecursive </a:t>
                      </a:r>
                      <a:r>
                        <a:rPr lang="en-US" sz="1100" u="none" strike="noStrike" dirty="0">
                          <a:effectLst/>
                        </a:rPr>
                        <a:t>partitioning trees</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smtClean="0">
                          <a:effectLst/>
                        </a:rPr>
                        <a:t>1.000</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a:effectLst/>
                        </a:rPr>
                        <a:t>0.977</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a:effectLst/>
                        </a:rPr>
                        <a:t>0.982</a:t>
                      </a:r>
                      <a:endParaRPr lang="en-US" sz="1100" b="0"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a:effectLst/>
                        </a:rPr>
                        <a:t>0.906</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a:effectLst/>
                        </a:rPr>
                        <a:t>0.892</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a:solidFill>
                            <a:srgbClr val="FF0000"/>
                          </a:solidFill>
                          <a:effectLst/>
                        </a:rPr>
                        <a:t>0.895</a:t>
                      </a:r>
                      <a:endParaRPr lang="en-US" sz="1100" b="0" i="0" u="none" strike="noStrike" dirty="0">
                        <a:solidFill>
                          <a:srgbClr val="FF0000"/>
                        </a:solidFill>
                        <a:effectLst/>
                        <a:latin typeface="Calibri" panose="020F0502020204030204" pitchFamily="34" charset="0"/>
                      </a:endParaRPr>
                    </a:p>
                  </a:txBody>
                  <a:tcPr marL="5715" marR="5715" marT="5715" marB="0" anchor="b"/>
                </a:tc>
              </a:tr>
              <a:tr h="212540">
                <a:tc>
                  <a:txBody>
                    <a:bodyPr/>
                    <a:lstStyle/>
                    <a:p>
                      <a:pPr algn="l" fontAlgn="b"/>
                      <a:r>
                        <a:rPr lang="en-US" sz="1100" u="none" strike="noStrike" dirty="0">
                          <a:effectLst/>
                        </a:rPr>
                        <a:t>S</a:t>
                      </a:r>
                      <a:r>
                        <a:rPr lang="en-US" sz="1100" u="none" strike="noStrike" dirty="0" smtClean="0">
                          <a:effectLst/>
                        </a:rPr>
                        <a:t>upport </a:t>
                      </a:r>
                      <a:r>
                        <a:rPr lang="en-US" sz="1100" u="none" strike="noStrike" dirty="0">
                          <a:effectLst/>
                        </a:rPr>
                        <a:t>vector machine</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smtClean="0">
                          <a:effectLst/>
                        </a:rPr>
                        <a:t>0.900</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a:effectLst/>
                        </a:rPr>
                        <a:t>0.976</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a:effectLst/>
                        </a:rPr>
                        <a:t>0.961</a:t>
                      </a:r>
                      <a:endParaRPr lang="en-US" sz="1100" b="0"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smtClean="0">
                          <a:effectLst/>
                        </a:rPr>
                        <a:t>0.900</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a:effectLst/>
                        </a:rPr>
                        <a:t>0.975</a:t>
                      </a:r>
                      <a:endParaRPr lang="en-US" sz="1100" b="0"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a:solidFill>
                            <a:srgbClr val="FF0000"/>
                          </a:solidFill>
                          <a:effectLst/>
                        </a:rPr>
                        <a:t>0.961</a:t>
                      </a:r>
                      <a:endParaRPr lang="en-US" sz="1100" b="0" i="0" u="none" strike="noStrike" dirty="0">
                        <a:solidFill>
                          <a:srgbClr val="FF0000"/>
                        </a:solidFill>
                        <a:effectLst/>
                        <a:latin typeface="Calibri" panose="020F0502020204030204" pitchFamily="34" charset="0"/>
                      </a:endParaRPr>
                    </a:p>
                  </a:txBody>
                  <a:tcPr marL="5715" marR="5715" marT="5715"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77900250"/>
              </p:ext>
            </p:extLst>
          </p:nvPr>
        </p:nvGraphicFramePr>
        <p:xfrm>
          <a:off x="1380548" y="3623018"/>
          <a:ext cx="6409103" cy="1074420"/>
        </p:xfrm>
        <a:graphic>
          <a:graphicData uri="http://schemas.openxmlformats.org/drawingml/2006/table">
            <a:tbl>
              <a:tblPr>
                <a:tableStyleId>{9D7B26C5-4107-4FEC-AEDC-1716B250A1EF}</a:tableStyleId>
              </a:tblPr>
              <a:tblGrid>
                <a:gridCol w="1840141"/>
                <a:gridCol w="734450"/>
                <a:gridCol w="825454"/>
                <a:gridCol w="532697"/>
                <a:gridCol w="825454"/>
                <a:gridCol w="825454"/>
                <a:gridCol w="825454"/>
              </a:tblGrid>
              <a:tr h="177165">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5715" marR="5715" marT="5715" marB="0" anchor="b">
                    <a:lnB w="12700" cap="flat" cmpd="sng" algn="ctr">
                      <a:solidFill>
                        <a:schemeClr val="tx1"/>
                      </a:solidFill>
                      <a:prstDash val="solid"/>
                      <a:round/>
                      <a:headEnd type="none" w="med" len="med"/>
                      <a:tailEnd type="none" w="med" len="med"/>
                    </a:lnB>
                  </a:tcPr>
                </a:tc>
                <a:tc gridSpan="3">
                  <a:txBody>
                    <a:bodyPr/>
                    <a:lstStyle/>
                    <a:p>
                      <a:pPr algn="ctr" fontAlgn="b"/>
                      <a:r>
                        <a:rPr lang="en-US" sz="1100" u="none" strike="noStrike" dirty="0">
                          <a:effectLst/>
                        </a:rPr>
                        <a:t>train</a:t>
                      </a:r>
                      <a:endParaRPr lang="en-US" sz="1100" b="0" i="0" u="none" strike="noStrike" dirty="0">
                        <a:solidFill>
                          <a:srgbClr val="000000"/>
                        </a:solidFill>
                        <a:effectLst/>
                        <a:latin typeface="Calibri" panose="020F0502020204030204" pitchFamily="34" charset="0"/>
                      </a:endParaRPr>
                    </a:p>
                  </a:txBody>
                  <a:tcPr marL="5715" marR="5715" marT="5715"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100" u="none" strike="noStrike" dirty="0">
                          <a:effectLst/>
                        </a:rPr>
                        <a:t>test</a:t>
                      </a:r>
                      <a:endParaRPr lang="en-US" sz="1100" b="0" i="0" u="none" strike="noStrike" dirty="0">
                        <a:solidFill>
                          <a:srgbClr val="000000"/>
                        </a:solidFill>
                        <a:effectLst/>
                        <a:latin typeface="Calibri" panose="020F0502020204030204" pitchFamily="34" charset="0"/>
                      </a:endParaRPr>
                    </a:p>
                  </a:txBody>
                  <a:tcPr marL="5715" marR="5715" marT="5715"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77165">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specificity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sensitivity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accuracy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specificity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sensitivity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accuracy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030">
                <a:tc>
                  <a:txBody>
                    <a:bodyPr/>
                    <a:lstStyle/>
                    <a:p>
                      <a:pPr algn="l" fontAlgn="b"/>
                      <a:r>
                        <a:rPr lang="en-US" sz="1100" u="none" strike="noStrike" dirty="0">
                          <a:effectLst/>
                        </a:rPr>
                        <a:t>R</a:t>
                      </a:r>
                      <a:r>
                        <a:rPr lang="en-US" sz="1100" u="none" strike="noStrike" dirty="0" smtClean="0">
                          <a:effectLst/>
                        </a:rPr>
                        <a:t>andom </a:t>
                      </a:r>
                      <a:r>
                        <a:rPr lang="en-US" sz="1100" u="none" strike="noStrike" dirty="0">
                          <a:effectLst/>
                        </a:rPr>
                        <a:t>forest</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r>
                        <a:rPr lang="en-US" sz="1100" u="none" strike="noStrike" kern="1200" dirty="0">
                          <a:solidFill>
                            <a:schemeClr val="tx1"/>
                          </a:solidFill>
                          <a:effectLst/>
                          <a:latin typeface="+mn-lt"/>
                          <a:ea typeface="+mn-ea"/>
                          <a:cs typeface="+mn-cs"/>
                        </a:rPr>
                        <a:t>1.000</a:t>
                      </a:r>
                    </a:p>
                  </a:txBody>
                  <a:tcPr marL="68580" marR="68580" marT="34290" marB="34290" anchor="ctr">
                    <a:lnT w="12700" cap="flat" cmpd="sng" algn="ctr">
                      <a:solidFill>
                        <a:schemeClr val="tx1"/>
                      </a:solidFill>
                      <a:prstDash val="solid"/>
                      <a:round/>
                      <a:headEnd type="none" w="med" len="med"/>
                      <a:tailEnd type="none" w="med" len="med"/>
                    </a:lnT>
                  </a:tcPr>
                </a:tc>
                <a:tc>
                  <a:txBody>
                    <a:bodyPr/>
                    <a:lstStyle/>
                    <a:p>
                      <a:r>
                        <a:rPr lang="en-US" sz="1100" u="none" strike="noStrike" kern="1200" dirty="0">
                          <a:solidFill>
                            <a:schemeClr val="tx1"/>
                          </a:solidFill>
                          <a:effectLst/>
                          <a:latin typeface="+mn-lt"/>
                          <a:ea typeface="+mn-ea"/>
                          <a:cs typeface="+mn-cs"/>
                        </a:rPr>
                        <a:t>1.000</a:t>
                      </a:r>
                    </a:p>
                  </a:txBody>
                  <a:tcPr marL="68580" marR="68580" marT="34290" marB="34290" anchor="ctr">
                    <a:lnT w="12700" cap="flat" cmpd="sng" algn="ctr">
                      <a:solidFill>
                        <a:schemeClr val="tx1"/>
                      </a:solidFill>
                      <a:prstDash val="solid"/>
                      <a:round/>
                      <a:headEnd type="none" w="med" len="med"/>
                      <a:tailEnd type="none" w="med" len="med"/>
                    </a:lnT>
                  </a:tcPr>
                </a:tc>
                <a:tc>
                  <a:txBody>
                    <a:bodyPr/>
                    <a:lstStyle/>
                    <a:p>
                      <a:r>
                        <a:rPr lang="en-US" sz="1100" u="none" strike="noStrike" kern="1200" dirty="0">
                          <a:solidFill>
                            <a:schemeClr val="tx1"/>
                          </a:solidFill>
                          <a:effectLst/>
                          <a:latin typeface="+mn-lt"/>
                          <a:ea typeface="+mn-ea"/>
                          <a:cs typeface="+mn-cs"/>
                        </a:rPr>
                        <a:t>1.000</a:t>
                      </a:r>
                    </a:p>
                  </a:txBody>
                  <a:tcPr marL="68580" marR="68580" marT="34290" marB="34290" anchor="ctr">
                    <a:lnT w="12700" cap="flat" cmpd="sng" algn="ctr">
                      <a:solidFill>
                        <a:schemeClr val="tx1"/>
                      </a:solidFill>
                      <a:prstDash val="solid"/>
                      <a:round/>
                      <a:headEnd type="none" w="med" len="med"/>
                      <a:tailEnd type="none" w="med" len="med"/>
                    </a:lnT>
                  </a:tcPr>
                </a:tc>
                <a:tc>
                  <a:txBody>
                    <a:bodyPr/>
                    <a:lstStyle/>
                    <a:p>
                      <a:r>
                        <a:rPr lang="en-US" sz="1100" u="none" strike="noStrike" kern="1200" dirty="0">
                          <a:solidFill>
                            <a:schemeClr val="tx1"/>
                          </a:solidFill>
                          <a:effectLst/>
                          <a:latin typeface="+mn-lt"/>
                          <a:ea typeface="+mn-ea"/>
                          <a:cs typeface="+mn-cs"/>
                        </a:rPr>
                        <a:t>0.911</a:t>
                      </a:r>
                    </a:p>
                  </a:txBody>
                  <a:tcPr marL="68580" marR="68580" marT="34290" marB="34290" anchor="ctr">
                    <a:lnT w="12700" cap="flat" cmpd="sng" algn="ctr">
                      <a:solidFill>
                        <a:schemeClr val="tx1"/>
                      </a:solidFill>
                      <a:prstDash val="solid"/>
                      <a:round/>
                      <a:headEnd type="none" w="med" len="med"/>
                      <a:tailEnd type="none" w="med" len="med"/>
                    </a:lnT>
                  </a:tcPr>
                </a:tc>
                <a:tc>
                  <a:txBody>
                    <a:bodyPr/>
                    <a:lstStyle/>
                    <a:p>
                      <a:r>
                        <a:rPr lang="en-US" sz="1100" u="none" strike="noStrike" kern="1200" dirty="0">
                          <a:solidFill>
                            <a:schemeClr val="tx1"/>
                          </a:solidFill>
                          <a:effectLst/>
                          <a:latin typeface="+mn-lt"/>
                          <a:ea typeface="+mn-ea"/>
                          <a:cs typeface="+mn-cs"/>
                        </a:rPr>
                        <a:t>1.000</a:t>
                      </a:r>
                    </a:p>
                  </a:txBody>
                  <a:tcPr marL="68580" marR="68580" marT="34290" marB="34290" anchor="ctr">
                    <a:lnT w="12700" cap="flat" cmpd="sng" algn="ctr">
                      <a:solidFill>
                        <a:schemeClr val="tx1"/>
                      </a:solidFill>
                      <a:prstDash val="solid"/>
                      <a:round/>
                      <a:headEnd type="none" w="med" len="med"/>
                      <a:tailEnd type="none" w="med" len="med"/>
                    </a:lnT>
                  </a:tcPr>
                </a:tc>
                <a:tc>
                  <a:txBody>
                    <a:bodyPr/>
                    <a:lstStyle/>
                    <a:p>
                      <a:r>
                        <a:rPr lang="en-US" sz="1100" u="none" strike="noStrike" kern="1200" dirty="0">
                          <a:solidFill>
                            <a:srgbClr val="FF0000"/>
                          </a:solidFill>
                          <a:effectLst/>
                          <a:latin typeface="+mn-lt"/>
                          <a:ea typeface="+mn-ea"/>
                          <a:cs typeface="+mn-cs"/>
                        </a:rPr>
                        <a:t>0.979</a:t>
                      </a:r>
                    </a:p>
                  </a:txBody>
                  <a:tcPr marL="68580" marR="68580" marT="34290" marB="34290" anchor="ctr">
                    <a:lnT w="12700" cap="flat" cmpd="sng" algn="ctr">
                      <a:solidFill>
                        <a:schemeClr val="tx1"/>
                      </a:solidFill>
                      <a:prstDash val="solid"/>
                      <a:round/>
                      <a:headEnd type="none" w="med" len="med"/>
                      <a:tailEnd type="none" w="med" len="med"/>
                    </a:lnT>
                  </a:tcPr>
                </a:tc>
              </a:tr>
              <a:tr h="240030">
                <a:tc>
                  <a:txBody>
                    <a:bodyPr/>
                    <a:lstStyle/>
                    <a:p>
                      <a:pPr algn="l" fontAlgn="b"/>
                      <a:r>
                        <a:rPr lang="en-US" sz="1100" u="none" strike="noStrike" dirty="0">
                          <a:effectLst/>
                        </a:rPr>
                        <a:t>R</a:t>
                      </a:r>
                      <a:r>
                        <a:rPr lang="en-US" sz="1100" u="none" strike="noStrike" dirty="0" smtClean="0">
                          <a:effectLst/>
                        </a:rPr>
                        <a:t>ecursive </a:t>
                      </a:r>
                      <a:r>
                        <a:rPr lang="en-US" sz="1100" u="none" strike="noStrike" dirty="0">
                          <a:effectLst/>
                        </a:rPr>
                        <a:t>partitioning trees</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r>
                        <a:rPr lang="en-US" sz="1100" u="none" strike="noStrike" kern="1200" dirty="0">
                          <a:solidFill>
                            <a:schemeClr val="tx1"/>
                          </a:solidFill>
                          <a:effectLst/>
                          <a:latin typeface="+mn-lt"/>
                          <a:ea typeface="+mn-ea"/>
                          <a:cs typeface="+mn-cs"/>
                        </a:rPr>
                        <a:t>0.956</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0.971</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0.967</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0.893</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0.928</a:t>
                      </a:r>
                    </a:p>
                  </a:txBody>
                  <a:tcPr marL="68580" marR="68580" marT="34290" marB="34290" anchor="ctr"/>
                </a:tc>
                <a:tc>
                  <a:txBody>
                    <a:bodyPr/>
                    <a:lstStyle/>
                    <a:p>
                      <a:r>
                        <a:rPr lang="en-US" sz="1100" u="none" strike="noStrike" kern="1200" dirty="0">
                          <a:solidFill>
                            <a:srgbClr val="FF0000"/>
                          </a:solidFill>
                          <a:effectLst/>
                          <a:latin typeface="+mn-lt"/>
                          <a:ea typeface="+mn-ea"/>
                          <a:cs typeface="+mn-cs"/>
                        </a:rPr>
                        <a:t>0.920</a:t>
                      </a:r>
                    </a:p>
                  </a:txBody>
                  <a:tcPr marL="68580" marR="68580" marT="34290" marB="34290" anchor="ctr"/>
                </a:tc>
              </a:tr>
              <a:tr h="24003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u="none" strike="noStrike" dirty="0" smtClean="0">
                          <a:effectLst/>
                        </a:rPr>
                        <a:t>S</a:t>
                      </a:r>
                      <a:r>
                        <a:rPr lang="en-US" sz="1100" u="none" strike="noStrike" smtClean="0">
                          <a:effectLst/>
                        </a:rPr>
                        <a:t>upport </a:t>
                      </a:r>
                      <a:r>
                        <a:rPr lang="en-US" sz="1100" u="none" strike="noStrike" dirty="0" smtClean="0">
                          <a:effectLst/>
                        </a:rPr>
                        <a:t>vector machine</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r>
                        <a:rPr lang="en-US" sz="1100" u="none" strike="noStrike" kern="1200" dirty="0">
                          <a:solidFill>
                            <a:schemeClr val="tx1"/>
                          </a:solidFill>
                          <a:effectLst/>
                          <a:latin typeface="+mn-lt"/>
                          <a:ea typeface="+mn-ea"/>
                          <a:cs typeface="+mn-cs"/>
                        </a:rPr>
                        <a:t>1.000</a:t>
                      </a:r>
                    </a:p>
                  </a:txBody>
                  <a:tcPr marL="68580" marR="68580" marT="34290" marB="34290" anchor="ctr"/>
                </a:tc>
                <a:tc>
                  <a:txBody>
                    <a:bodyPr/>
                    <a:lstStyle/>
                    <a:p>
                      <a:r>
                        <a:rPr lang="en-US" sz="1100" u="none" strike="noStrike" kern="1200">
                          <a:solidFill>
                            <a:schemeClr val="tx1"/>
                          </a:solidFill>
                          <a:effectLst/>
                          <a:latin typeface="+mn-lt"/>
                          <a:ea typeface="+mn-ea"/>
                          <a:cs typeface="+mn-cs"/>
                        </a:rPr>
                        <a:t>1.000</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1.000</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0.930</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0.995</a:t>
                      </a:r>
                    </a:p>
                  </a:txBody>
                  <a:tcPr marL="68580" marR="68580" marT="34290" marB="34290" anchor="ctr"/>
                </a:tc>
                <a:tc>
                  <a:txBody>
                    <a:bodyPr/>
                    <a:lstStyle/>
                    <a:p>
                      <a:r>
                        <a:rPr lang="en-US" sz="1100" u="none" strike="noStrike" kern="1200" dirty="0">
                          <a:solidFill>
                            <a:srgbClr val="FF0000"/>
                          </a:solidFill>
                          <a:effectLst/>
                          <a:latin typeface="+mn-lt"/>
                          <a:ea typeface="+mn-ea"/>
                          <a:cs typeface="+mn-cs"/>
                        </a:rPr>
                        <a:t>0.980</a:t>
                      </a:r>
                    </a:p>
                  </a:txBody>
                  <a:tcPr marL="68580" marR="68580" marT="34290" marB="34290" anchor="ctr"/>
                </a:tc>
              </a:tr>
            </a:tbl>
          </a:graphicData>
        </a:graphic>
      </p:graphicFrame>
      <p:sp>
        <p:nvSpPr>
          <p:cNvPr id="9" name="Rectangle 8"/>
          <p:cNvSpPr/>
          <p:nvPr/>
        </p:nvSpPr>
        <p:spPr>
          <a:xfrm>
            <a:off x="1321766" y="1762147"/>
            <a:ext cx="2721707" cy="300082"/>
          </a:xfrm>
          <a:prstGeom prst="rect">
            <a:avLst/>
          </a:prstGeom>
        </p:spPr>
        <p:txBody>
          <a:bodyPr wrap="none">
            <a:spAutoFit/>
          </a:bodyPr>
          <a:lstStyle/>
          <a:p>
            <a:r>
              <a:rPr lang="pt-BR" sz="1350" b="1" dirty="0">
                <a:solidFill>
                  <a:srgbClr val="000000"/>
                </a:solidFill>
              </a:rPr>
              <a:t>N37 + WB +WGBS  + </a:t>
            </a:r>
            <a:r>
              <a:rPr lang="pt-BR" sz="1350" b="1" dirty="0">
                <a:solidFill>
                  <a:srgbClr val="FF0000"/>
                </a:solidFill>
              </a:rPr>
              <a:t>SeqCap + BSPP</a:t>
            </a:r>
          </a:p>
        </p:txBody>
      </p:sp>
      <p:sp>
        <p:nvSpPr>
          <p:cNvPr id="10" name="Rectangle 9"/>
          <p:cNvSpPr/>
          <p:nvPr/>
        </p:nvSpPr>
        <p:spPr>
          <a:xfrm>
            <a:off x="1321766" y="3319222"/>
            <a:ext cx="2672014" cy="300082"/>
          </a:xfrm>
          <a:prstGeom prst="rect">
            <a:avLst/>
          </a:prstGeom>
        </p:spPr>
        <p:txBody>
          <a:bodyPr wrap="none">
            <a:spAutoFit/>
          </a:bodyPr>
          <a:lstStyle/>
          <a:p>
            <a:r>
              <a:rPr lang="en-US" sz="1350" b="1" dirty="0">
                <a:solidFill>
                  <a:srgbClr val="000000"/>
                </a:solidFill>
              </a:rPr>
              <a:t>N37 + WB + WGBS + </a:t>
            </a:r>
            <a:r>
              <a:rPr lang="en-US" sz="1350" b="1" dirty="0">
                <a:solidFill>
                  <a:srgbClr val="FF0000"/>
                </a:solidFill>
              </a:rPr>
              <a:t>RRBS + </a:t>
            </a:r>
            <a:r>
              <a:rPr lang="en-US" sz="1350" b="1" dirty="0" err="1">
                <a:solidFill>
                  <a:srgbClr val="FF0000"/>
                </a:solidFill>
              </a:rPr>
              <a:t>dRRBS</a:t>
            </a:r>
            <a:endParaRPr lang="en-US" sz="1350" b="1" dirty="0">
              <a:solidFill>
                <a:srgbClr val="FF0000"/>
              </a:solidFill>
            </a:endParaRPr>
          </a:p>
        </p:txBody>
      </p:sp>
      <p:sp>
        <p:nvSpPr>
          <p:cNvPr id="11" name="Rectangle 10"/>
          <p:cNvSpPr/>
          <p:nvPr/>
        </p:nvSpPr>
        <p:spPr>
          <a:xfrm>
            <a:off x="1238492" y="1100867"/>
            <a:ext cx="6996896" cy="415498"/>
          </a:xfrm>
          <a:prstGeom prst="rect">
            <a:avLst/>
          </a:prstGeom>
        </p:spPr>
        <p:txBody>
          <a:bodyPr wrap="square">
            <a:spAutoFit/>
          </a:bodyPr>
          <a:lstStyle/>
          <a:p>
            <a:r>
              <a:rPr lang="en-US" sz="2100" b="1" dirty="0"/>
              <a:t>Performance of prediction with different detection method</a:t>
            </a:r>
          </a:p>
        </p:txBody>
      </p:sp>
      <p:sp>
        <p:nvSpPr>
          <p:cNvPr id="12" name="TextBox 11"/>
          <p:cNvSpPr txBox="1"/>
          <p:nvPr/>
        </p:nvSpPr>
        <p:spPr>
          <a:xfrm>
            <a:off x="1315357" y="4876297"/>
            <a:ext cx="6385199" cy="715581"/>
          </a:xfrm>
          <a:prstGeom prst="rect">
            <a:avLst/>
          </a:prstGeom>
          <a:noFill/>
        </p:spPr>
        <p:txBody>
          <a:bodyPr wrap="square" rtlCol="0">
            <a:spAutoFit/>
          </a:bodyPr>
          <a:lstStyle/>
          <a:p>
            <a:r>
              <a:rPr lang="en-US" sz="1350" b="1" dirty="0"/>
              <a:t>Limitation</a:t>
            </a:r>
            <a:r>
              <a:rPr lang="en-US" sz="1350" dirty="0"/>
              <a:t>: </a:t>
            </a:r>
          </a:p>
          <a:p>
            <a:r>
              <a:rPr lang="en-US" sz="1350" dirty="0"/>
              <a:t>Larger number of missing value in the merged dataset and imputation was applied which would induce uncertainty for the biomarker identification.</a:t>
            </a:r>
          </a:p>
        </p:txBody>
      </p:sp>
    </p:spTree>
    <p:extLst>
      <p:ext uri="{BB962C8B-B14F-4D97-AF65-F5344CB8AC3E}">
        <p14:creationId xmlns:p14="http://schemas.microsoft.com/office/powerpoint/2010/main" val="2318424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56328390"/>
              </p:ext>
            </p:extLst>
          </p:nvPr>
        </p:nvGraphicFramePr>
        <p:xfrm>
          <a:off x="2106596" y="1828012"/>
          <a:ext cx="4842800" cy="937260"/>
        </p:xfrm>
        <a:graphic>
          <a:graphicData uri="http://schemas.openxmlformats.org/drawingml/2006/table">
            <a:tbl>
              <a:tblPr>
                <a:tableStyleId>{0505E3EF-67EA-436B-97B2-0124C06EBD24}</a:tableStyleId>
              </a:tblPr>
              <a:tblGrid>
                <a:gridCol w="1742968"/>
                <a:gridCol w="836624"/>
                <a:gridCol w="836624"/>
                <a:gridCol w="1426583"/>
              </a:tblGrid>
              <a:tr h="234315">
                <a:tc>
                  <a:txBody>
                    <a:bodyPr/>
                    <a:lstStyle/>
                    <a:p>
                      <a:pPr algn="l" fontAlgn="b"/>
                      <a:r>
                        <a:rPr lang="en-US" sz="1500" u="none" strike="noStrike" kern="1200" dirty="0">
                          <a:effectLst/>
                        </a:rPr>
                        <a:t> </a:t>
                      </a:r>
                      <a:endParaRPr lang="en-US" sz="1500" u="none" strike="noStrike" kern="1200" dirty="0">
                        <a:solidFill>
                          <a:schemeClr val="tx1"/>
                        </a:solidFill>
                        <a:effectLst/>
                        <a:latin typeface="+mn-lt"/>
                        <a:ea typeface="+mn-ea"/>
                        <a:cs typeface="+mn-cs"/>
                      </a:endParaRPr>
                    </a:p>
                  </a:txBody>
                  <a:tcPr marL="5715" marR="5715" marT="5715" marB="0" anchor="b"/>
                </a:tc>
                <a:tc>
                  <a:txBody>
                    <a:bodyPr/>
                    <a:lstStyle/>
                    <a:p>
                      <a:pPr algn="l" fontAlgn="b"/>
                      <a:r>
                        <a:rPr lang="en-US" sz="1500" u="none" strike="noStrike" kern="1200" dirty="0">
                          <a:solidFill>
                            <a:srgbClr val="FF0000"/>
                          </a:solidFill>
                          <a:effectLst/>
                        </a:rPr>
                        <a:t>RRBS</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err="1">
                          <a:solidFill>
                            <a:srgbClr val="FF0000"/>
                          </a:solidFill>
                          <a:effectLst/>
                        </a:rPr>
                        <a:t>SeqCap</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a:effectLst/>
                        </a:rPr>
                        <a:t>BSPP</a:t>
                      </a:r>
                      <a:endParaRPr lang="en-US" sz="1500" u="none" strike="noStrike" kern="1200" dirty="0">
                        <a:solidFill>
                          <a:schemeClr val="tx1"/>
                        </a:solidFill>
                        <a:effectLst/>
                        <a:latin typeface="+mn-lt"/>
                        <a:ea typeface="+mn-ea"/>
                        <a:cs typeface="+mn-cs"/>
                      </a:endParaRPr>
                    </a:p>
                  </a:txBody>
                  <a:tcPr marL="5715" marR="5715" marT="5715" marB="0" anchor="b"/>
                </a:tc>
              </a:tr>
              <a:tr h="234315">
                <a:tc>
                  <a:txBody>
                    <a:bodyPr/>
                    <a:lstStyle/>
                    <a:p>
                      <a:pPr algn="l" fontAlgn="b"/>
                      <a:r>
                        <a:rPr lang="en-US" sz="1500" u="none" strike="noStrike" kern="1200" dirty="0">
                          <a:effectLst/>
                        </a:rPr>
                        <a:t>Total </a:t>
                      </a:r>
                      <a:endParaRPr lang="en-US" sz="1500" u="none" strike="noStrike" kern="1200" dirty="0">
                        <a:solidFill>
                          <a:schemeClr val="tx1"/>
                        </a:solidFill>
                        <a:effectLst/>
                        <a:latin typeface="+mn-lt"/>
                        <a:ea typeface="+mn-ea"/>
                        <a:cs typeface="+mn-cs"/>
                      </a:endParaRPr>
                    </a:p>
                  </a:txBody>
                  <a:tcPr marL="5715" marR="5715" marT="5715" marB="0" anchor="b"/>
                </a:tc>
                <a:tc>
                  <a:txBody>
                    <a:bodyPr/>
                    <a:lstStyle/>
                    <a:p>
                      <a:pPr algn="l" fontAlgn="b"/>
                      <a:r>
                        <a:rPr lang="en-US" sz="1500" u="none" strike="noStrike" kern="1200" dirty="0">
                          <a:solidFill>
                            <a:srgbClr val="FF0000"/>
                          </a:solidFill>
                          <a:effectLst/>
                        </a:rPr>
                        <a:t>56046</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a:solidFill>
                            <a:srgbClr val="FF0000"/>
                          </a:solidFill>
                          <a:effectLst/>
                        </a:rPr>
                        <a:t>86206</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a:effectLst/>
                        </a:rPr>
                        <a:t>36281</a:t>
                      </a:r>
                      <a:endParaRPr lang="en-US" sz="1500" u="none" strike="noStrike" kern="1200" dirty="0">
                        <a:solidFill>
                          <a:schemeClr val="tx1"/>
                        </a:solidFill>
                        <a:effectLst/>
                        <a:latin typeface="+mn-lt"/>
                        <a:ea typeface="+mn-ea"/>
                        <a:cs typeface="+mn-cs"/>
                      </a:endParaRPr>
                    </a:p>
                  </a:txBody>
                  <a:tcPr marL="5715" marR="5715" marT="5715" marB="0" anchor="b"/>
                </a:tc>
              </a:tr>
              <a:tr h="234315">
                <a:tc>
                  <a:txBody>
                    <a:bodyPr/>
                    <a:lstStyle/>
                    <a:p>
                      <a:pPr algn="l" fontAlgn="b"/>
                      <a:r>
                        <a:rPr lang="en-US" sz="1500" u="none" strike="noStrike" kern="1200" dirty="0">
                          <a:effectLst/>
                        </a:rPr>
                        <a:t>100% un-methylated </a:t>
                      </a:r>
                      <a:endParaRPr lang="en-US" sz="1500" u="none" strike="noStrike" kern="1200" dirty="0">
                        <a:solidFill>
                          <a:schemeClr val="tx1"/>
                        </a:solidFill>
                        <a:effectLst/>
                        <a:latin typeface="+mn-lt"/>
                        <a:ea typeface="+mn-ea"/>
                        <a:cs typeface="+mn-cs"/>
                      </a:endParaRPr>
                    </a:p>
                  </a:txBody>
                  <a:tcPr marL="5715" marR="5715" marT="5715" marB="0" anchor="b"/>
                </a:tc>
                <a:tc>
                  <a:txBody>
                    <a:bodyPr/>
                    <a:lstStyle/>
                    <a:p>
                      <a:pPr algn="l" fontAlgn="b"/>
                      <a:r>
                        <a:rPr lang="en-US" sz="1500" u="none" strike="noStrike" kern="1200" dirty="0">
                          <a:solidFill>
                            <a:srgbClr val="FF0000"/>
                          </a:solidFill>
                          <a:effectLst/>
                        </a:rPr>
                        <a:t>17263</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a:solidFill>
                            <a:srgbClr val="FF0000"/>
                          </a:solidFill>
                          <a:effectLst/>
                        </a:rPr>
                        <a:t>2205</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a:effectLst/>
                        </a:rPr>
                        <a:t>4194</a:t>
                      </a:r>
                      <a:endParaRPr lang="en-US" sz="1500" u="none" strike="noStrike" kern="1200" dirty="0">
                        <a:solidFill>
                          <a:schemeClr val="tx1"/>
                        </a:solidFill>
                        <a:effectLst/>
                        <a:latin typeface="+mn-lt"/>
                        <a:ea typeface="+mn-ea"/>
                        <a:cs typeface="+mn-cs"/>
                      </a:endParaRPr>
                    </a:p>
                  </a:txBody>
                  <a:tcPr marL="5715" marR="5715" marT="5715" marB="0" anchor="b"/>
                </a:tc>
              </a:tr>
              <a:tr h="234315">
                <a:tc>
                  <a:txBody>
                    <a:bodyPr/>
                    <a:lstStyle/>
                    <a:p>
                      <a:pPr algn="l" fontAlgn="b"/>
                      <a:r>
                        <a:rPr lang="en-US" sz="1500" u="none" strike="noStrike" kern="1200" dirty="0" smtClean="0">
                          <a:effectLst/>
                        </a:rPr>
                        <a:t>Informative in RF</a:t>
                      </a:r>
                      <a:endParaRPr lang="en-US" sz="1500" u="none" strike="noStrike" kern="1200" dirty="0">
                        <a:solidFill>
                          <a:schemeClr val="tx1"/>
                        </a:solidFill>
                        <a:effectLst/>
                        <a:latin typeface="+mn-lt"/>
                        <a:ea typeface="+mn-ea"/>
                        <a:cs typeface="+mn-cs"/>
                      </a:endParaRPr>
                    </a:p>
                  </a:txBody>
                  <a:tcPr marL="5715" marR="5715" marT="5715" marB="0" anchor="b"/>
                </a:tc>
                <a:tc>
                  <a:txBody>
                    <a:bodyPr/>
                    <a:lstStyle/>
                    <a:p>
                      <a:pPr algn="l" fontAlgn="b"/>
                      <a:r>
                        <a:rPr lang="en-US" sz="1500" u="none" strike="noStrike" kern="1200" dirty="0">
                          <a:solidFill>
                            <a:srgbClr val="FF0000"/>
                          </a:solidFill>
                          <a:effectLst/>
                        </a:rPr>
                        <a:t>1592</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smtClean="0">
                          <a:solidFill>
                            <a:srgbClr val="FF0000"/>
                          </a:solidFill>
                          <a:effectLst/>
                        </a:rPr>
                        <a:t>516</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a:effectLst/>
                        </a:rPr>
                        <a:t>1585</a:t>
                      </a:r>
                      <a:endParaRPr lang="en-US" sz="1500" u="none" strike="noStrike" kern="1200" dirty="0">
                        <a:solidFill>
                          <a:schemeClr val="tx1"/>
                        </a:solidFill>
                        <a:effectLst/>
                        <a:latin typeface="+mn-lt"/>
                        <a:ea typeface="+mn-ea"/>
                        <a:cs typeface="+mn-cs"/>
                      </a:endParaRPr>
                    </a:p>
                  </a:txBody>
                  <a:tcPr marL="5715" marR="5715" marT="5715" marB="0" anchor="b"/>
                </a:tc>
              </a:tr>
            </a:tbl>
          </a:graphicData>
        </a:graphic>
      </p:graphicFrame>
      <p:sp>
        <p:nvSpPr>
          <p:cNvPr id="3" name="Rectangle 2"/>
          <p:cNvSpPr/>
          <p:nvPr/>
        </p:nvSpPr>
        <p:spPr>
          <a:xfrm>
            <a:off x="1238492" y="1022738"/>
            <a:ext cx="6996896" cy="415498"/>
          </a:xfrm>
          <a:prstGeom prst="rect">
            <a:avLst/>
          </a:prstGeom>
        </p:spPr>
        <p:txBody>
          <a:bodyPr wrap="square">
            <a:spAutoFit/>
          </a:bodyPr>
          <a:lstStyle/>
          <a:p>
            <a:r>
              <a:rPr lang="en-US" sz="2100" b="1" dirty="0"/>
              <a:t>Performance of prediction evaluated with two stage method</a:t>
            </a:r>
          </a:p>
        </p:txBody>
      </p:sp>
      <p:sp>
        <p:nvSpPr>
          <p:cNvPr id="4" name="Oval 3"/>
          <p:cNvSpPr/>
          <p:nvPr/>
        </p:nvSpPr>
        <p:spPr>
          <a:xfrm>
            <a:off x="1708575" y="3662374"/>
            <a:ext cx="1165724" cy="108535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RRBS</a:t>
            </a:r>
          </a:p>
        </p:txBody>
      </p:sp>
      <p:sp>
        <p:nvSpPr>
          <p:cNvPr id="5" name="Oval 4"/>
          <p:cNvSpPr/>
          <p:nvPr/>
        </p:nvSpPr>
        <p:spPr>
          <a:xfrm>
            <a:off x="2596143" y="3740084"/>
            <a:ext cx="1005730" cy="892788"/>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a:solidFill>
                  <a:schemeClr val="tx1"/>
                </a:solidFill>
              </a:rPr>
              <a:t>SeqCap</a:t>
            </a:r>
            <a:endParaRPr lang="en-US" sz="1350" b="1" dirty="0">
              <a:solidFill>
                <a:schemeClr val="tx1"/>
              </a:solidFill>
            </a:endParaRPr>
          </a:p>
        </p:txBody>
      </p:sp>
      <p:sp>
        <p:nvSpPr>
          <p:cNvPr id="9" name="Rectangle 8"/>
          <p:cNvSpPr/>
          <p:nvPr/>
        </p:nvSpPr>
        <p:spPr>
          <a:xfrm>
            <a:off x="1840353" y="3933157"/>
            <a:ext cx="498855" cy="276999"/>
          </a:xfrm>
          <a:prstGeom prst="rect">
            <a:avLst/>
          </a:prstGeom>
        </p:spPr>
        <p:txBody>
          <a:bodyPr wrap="none">
            <a:spAutoFit/>
          </a:bodyPr>
          <a:lstStyle/>
          <a:p>
            <a:pPr fontAlgn="b"/>
            <a:r>
              <a:rPr lang="en-US" sz="1200" dirty="0"/>
              <a:t>1592</a:t>
            </a:r>
          </a:p>
        </p:txBody>
      </p:sp>
      <p:sp>
        <p:nvSpPr>
          <p:cNvPr id="10" name="Rectangle 9"/>
          <p:cNvSpPr/>
          <p:nvPr/>
        </p:nvSpPr>
        <p:spPr>
          <a:xfrm>
            <a:off x="2992535" y="3933157"/>
            <a:ext cx="420308" cy="276999"/>
          </a:xfrm>
          <a:prstGeom prst="rect">
            <a:avLst/>
          </a:prstGeom>
        </p:spPr>
        <p:txBody>
          <a:bodyPr wrap="none">
            <a:spAutoFit/>
          </a:bodyPr>
          <a:lstStyle/>
          <a:p>
            <a:pPr fontAlgn="b"/>
            <a:r>
              <a:rPr lang="en-US" sz="1200" dirty="0"/>
              <a:t>516</a:t>
            </a:r>
            <a:endParaRPr lang="en-US" sz="1350" dirty="0"/>
          </a:p>
        </p:txBody>
      </p:sp>
      <p:sp>
        <p:nvSpPr>
          <p:cNvPr id="12" name="Rectangle 11"/>
          <p:cNvSpPr/>
          <p:nvPr/>
        </p:nvSpPr>
        <p:spPr>
          <a:xfrm>
            <a:off x="1621765" y="2985519"/>
            <a:ext cx="6230348" cy="507831"/>
          </a:xfrm>
          <a:prstGeom prst="rect">
            <a:avLst/>
          </a:prstGeom>
        </p:spPr>
        <p:txBody>
          <a:bodyPr wrap="square">
            <a:spAutoFit/>
          </a:bodyPr>
          <a:lstStyle/>
          <a:p>
            <a:r>
              <a:rPr lang="en-US" sz="1350" dirty="0">
                <a:solidFill>
                  <a:srgbClr val="000000"/>
                </a:solidFill>
                <a:latin typeface="Arial" panose="020B0604020202020204" pitchFamily="34" charset="0"/>
              </a:rPr>
              <a:t>RRBS: Sensitivity of 97.06%, Specificity of 100% and Accuracy of 97.37%</a:t>
            </a:r>
          </a:p>
          <a:p>
            <a:r>
              <a:rPr lang="en-US" sz="1350" dirty="0" err="1">
                <a:solidFill>
                  <a:srgbClr val="000000"/>
                </a:solidFill>
                <a:latin typeface="Arial" panose="020B0604020202020204" pitchFamily="34" charset="0"/>
              </a:rPr>
              <a:t>SeqCap</a:t>
            </a:r>
            <a:r>
              <a:rPr lang="en-US" sz="1350" dirty="0">
                <a:solidFill>
                  <a:srgbClr val="000000"/>
                </a:solidFill>
                <a:latin typeface="Arial" panose="020B0604020202020204" pitchFamily="34" charset="0"/>
              </a:rPr>
              <a:t>: Sensitivity of 87.1%, Specificity of 75.0% and Accuracy of 81.26%</a:t>
            </a:r>
          </a:p>
        </p:txBody>
      </p:sp>
      <p:sp>
        <p:nvSpPr>
          <p:cNvPr id="13" name="TextBox 12"/>
          <p:cNvSpPr txBox="1"/>
          <p:nvPr/>
        </p:nvSpPr>
        <p:spPr>
          <a:xfrm>
            <a:off x="3601874" y="4747732"/>
            <a:ext cx="955005" cy="507831"/>
          </a:xfrm>
          <a:prstGeom prst="rect">
            <a:avLst/>
          </a:prstGeom>
          <a:noFill/>
        </p:spPr>
        <p:txBody>
          <a:bodyPr wrap="none" rtlCol="0">
            <a:spAutoFit/>
          </a:bodyPr>
          <a:lstStyle/>
          <a:p>
            <a:r>
              <a:rPr lang="en-US" sz="1350" dirty="0">
                <a:solidFill>
                  <a:srgbClr val="FF0000"/>
                </a:solidFill>
              </a:rPr>
              <a:t>30 regions </a:t>
            </a:r>
          </a:p>
          <a:p>
            <a:r>
              <a:rPr lang="en-US" sz="1350" dirty="0">
                <a:solidFill>
                  <a:srgbClr val="FF0000"/>
                </a:solidFill>
              </a:rPr>
              <a:t> (24 gene)</a:t>
            </a:r>
          </a:p>
        </p:txBody>
      </p:sp>
      <p:cxnSp>
        <p:nvCxnSpPr>
          <p:cNvPr id="14" name="Straight Arrow Connector 13"/>
          <p:cNvCxnSpPr/>
          <p:nvPr/>
        </p:nvCxnSpPr>
        <p:spPr>
          <a:xfrm>
            <a:off x="2719939" y="4405254"/>
            <a:ext cx="915154" cy="447865"/>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260872" y="4340303"/>
            <a:ext cx="1170679" cy="110920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BSPP</a:t>
            </a:r>
          </a:p>
        </p:txBody>
      </p:sp>
      <p:sp>
        <p:nvSpPr>
          <p:cNvPr id="19" name="Rectangle 18"/>
          <p:cNvSpPr/>
          <p:nvPr/>
        </p:nvSpPr>
        <p:spPr>
          <a:xfrm>
            <a:off x="2555065" y="4909311"/>
            <a:ext cx="537327" cy="300082"/>
          </a:xfrm>
          <a:prstGeom prst="rect">
            <a:avLst/>
          </a:prstGeom>
        </p:spPr>
        <p:txBody>
          <a:bodyPr wrap="none">
            <a:spAutoFit/>
          </a:bodyPr>
          <a:lstStyle/>
          <a:p>
            <a:r>
              <a:rPr lang="en-US" sz="1350" dirty="0"/>
              <a:t>1585</a:t>
            </a:r>
          </a:p>
        </p:txBody>
      </p:sp>
      <p:sp>
        <p:nvSpPr>
          <p:cNvPr id="21" name="Rectangle 20"/>
          <p:cNvSpPr/>
          <p:nvPr/>
        </p:nvSpPr>
        <p:spPr>
          <a:xfrm>
            <a:off x="1238491" y="5695601"/>
            <a:ext cx="6841821" cy="300082"/>
          </a:xfrm>
          <a:prstGeom prst="rect">
            <a:avLst/>
          </a:prstGeom>
        </p:spPr>
        <p:txBody>
          <a:bodyPr wrap="square">
            <a:spAutoFit/>
          </a:bodyPr>
          <a:lstStyle/>
          <a:p>
            <a:r>
              <a:rPr lang="en-US" sz="1350" dirty="0">
                <a:solidFill>
                  <a:srgbClr val="000000"/>
                </a:solidFill>
                <a:latin typeface="Arial" panose="020B0604020202020204" pitchFamily="34" charset="0"/>
              </a:rPr>
              <a:t>These 30 regions could explain 93.75% cancers incidence </a:t>
            </a:r>
            <a:r>
              <a:rPr lang="en-US" altLang="zh-CN" sz="1350" dirty="0">
                <a:solidFill>
                  <a:srgbClr val="000000"/>
                </a:solidFill>
                <a:latin typeface="Arial" panose="020B0604020202020204" pitchFamily="34" charset="0"/>
              </a:rPr>
              <a:t>with </a:t>
            </a:r>
            <a:r>
              <a:rPr lang="en-US" sz="1350" dirty="0">
                <a:solidFill>
                  <a:srgbClr val="000000"/>
                </a:solidFill>
                <a:latin typeface="Arial" panose="020B0604020202020204" pitchFamily="34" charset="0"/>
              </a:rPr>
              <a:t>the specificity of 100%.</a:t>
            </a:r>
            <a:endParaRPr lang="en-US" sz="1350" dirty="0"/>
          </a:p>
        </p:txBody>
      </p:sp>
      <p:pic>
        <p:nvPicPr>
          <p:cNvPr id="27" name="Picture 26"/>
          <p:cNvPicPr>
            <a:picLocks noChangeAspect="1"/>
          </p:cNvPicPr>
          <p:nvPr/>
        </p:nvPicPr>
        <p:blipFill rotWithShape="1">
          <a:blip r:embed="rId3"/>
          <a:srcRect t="17933"/>
          <a:stretch/>
        </p:blipFill>
        <p:spPr>
          <a:xfrm>
            <a:off x="4971325" y="3511212"/>
            <a:ext cx="2074763" cy="2143443"/>
          </a:xfrm>
          <a:prstGeom prst="rect">
            <a:avLst/>
          </a:prstGeom>
        </p:spPr>
      </p:pic>
    </p:spTree>
    <p:extLst>
      <p:ext uri="{BB962C8B-B14F-4D97-AF65-F5344CB8AC3E}">
        <p14:creationId xmlns:p14="http://schemas.microsoft.com/office/powerpoint/2010/main" val="2712563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10007" y="1677796"/>
            <a:ext cx="6145721" cy="3042249"/>
            <a:chOff x="841248" y="259080"/>
            <a:chExt cx="7714488" cy="365760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136" y="259080"/>
              <a:ext cx="3657600" cy="3657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248" y="259080"/>
              <a:ext cx="3657600" cy="3657600"/>
            </a:xfrm>
            <a:prstGeom prst="rect">
              <a:avLst/>
            </a:prstGeom>
          </p:spPr>
        </p:pic>
      </p:grpSp>
      <p:sp>
        <p:nvSpPr>
          <p:cNvPr id="8" name="Rectangle 7"/>
          <p:cNvSpPr/>
          <p:nvPr/>
        </p:nvSpPr>
        <p:spPr>
          <a:xfrm>
            <a:off x="1288331" y="1621848"/>
            <a:ext cx="5336717" cy="323165"/>
          </a:xfrm>
          <a:prstGeom prst="rect">
            <a:avLst/>
          </a:prstGeom>
        </p:spPr>
        <p:txBody>
          <a:bodyPr wrap="none">
            <a:spAutoFit/>
          </a:bodyPr>
          <a:lstStyle/>
          <a:p>
            <a:r>
              <a:rPr lang="en-US" sz="1500" dirty="0">
                <a:solidFill>
                  <a:srgbClr val="000000"/>
                </a:solidFill>
                <a:latin typeface="Arial" panose="020B0604020202020204" pitchFamily="34" charset="0"/>
              </a:rPr>
              <a:t>15 samples were measured both in solid tissues and plasma</a:t>
            </a:r>
            <a:endParaRPr lang="en-US" sz="1500" dirty="0"/>
          </a:p>
        </p:txBody>
      </p:sp>
      <p:sp>
        <p:nvSpPr>
          <p:cNvPr id="3" name="Rectangle 2"/>
          <p:cNvSpPr/>
          <p:nvPr/>
        </p:nvSpPr>
        <p:spPr>
          <a:xfrm>
            <a:off x="1362159" y="4775995"/>
            <a:ext cx="6559508" cy="507831"/>
          </a:xfrm>
          <a:prstGeom prst="rect">
            <a:avLst/>
          </a:prstGeom>
        </p:spPr>
        <p:txBody>
          <a:bodyPr wrap="square">
            <a:spAutoFit/>
          </a:bodyPr>
          <a:lstStyle/>
          <a:p>
            <a:r>
              <a:rPr lang="en-US" sz="1350" dirty="0">
                <a:solidFill>
                  <a:srgbClr val="000000"/>
                </a:solidFill>
                <a:latin typeface="Arial" panose="020B0604020202020204" pitchFamily="34" charset="0"/>
              </a:rPr>
              <a:t>Correlation of the MHL between tissue and plasma ranges from 0.1 to 0.7. And there is no significant difference among fragments of different methylation levels.</a:t>
            </a:r>
          </a:p>
        </p:txBody>
      </p:sp>
      <p:sp>
        <p:nvSpPr>
          <p:cNvPr id="4" name="Rectangle 3"/>
          <p:cNvSpPr/>
          <p:nvPr/>
        </p:nvSpPr>
        <p:spPr>
          <a:xfrm>
            <a:off x="1216486" y="1101230"/>
            <a:ext cx="6532765" cy="369332"/>
          </a:xfrm>
          <a:prstGeom prst="rect">
            <a:avLst/>
          </a:prstGeom>
        </p:spPr>
        <p:txBody>
          <a:bodyPr wrap="square">
            <a:spAutoFit/>
          </a:bodyPr>
          <a:lstStyle/>
          <a:p>
            <a:r>
              <a:rPr lang="en-US" b="1" dirty="0"/>
              <a:t>Correlation of the MHL between solid tissue and matched plasma</a:t>
            </a:r>
          </a:p>
        </p:txBody>
      </p:sp>
      <p:sp>
        <p:nvSpPr>
          <p:cNvPr id="9" name="Rectangle 8"/>
          <p:cNvSpPr/>
          <p:nvPr/>
        </p:nvSpPr>
        <p:spPr>
          <a:xfrm>
            <a:off x="1362158" y="5316691"/>
            <a:ext cx="6559508" cy="507831"/>
          </a:xfrm>
          <a:prstGeom prst="rect">
            <a:avLst/>
          </a:prstGeom>
        </p:spPr>
        <p:txBody>
          <a:bodyPr wrap="square">
            <a:spAutoFit/>
          </a:bodyPr>
          <a:lstStyle/>
          <a:p>
            <a:r>
              <a:rPr lang="en-US" sz="1350" dirty="0">
                <a:solidFill>
                  <a:srgbClr val="000000"/>
                </a:solidFill>
                <a:latin typeface="Arial" panose="020B0604020202020204" pitchFamily="34" charset="0"/>
              </a:rPr>
              <a:t>Averagely, </a:t>
            </a:r>
            <a:r>
              <a:rPr lang="en-US" altLang="zh-CN" sz="1350" dirty="0">
                <a:solidFill>
                  <a:srgbClr val="000000"/>
                </a:solidFill>
                <a:latin typeface="Arial" panose="020B0604020202020204" pitchFamily="34" charset="0"/>
              </a:rPr>
              <a:t>only </a:t>
            </a:r>
            <a:r>
              <a:rPr lang="en-US" sz="1350" dirty="0">
                <a:solidFill>
                  <a:srgbClr val="000000"/>
                </a:solidFill>
                <a:latin typeface="Arial" panose="020B0604020202020204" pitchFamily="34" charset="0"/>
              </a:rPr>
              <a:t>about 30% hyper-methylated regions in solid tissues can be detected in plasma. And the variation between different sample is very large. </a:t>
            </a:r>
          </a:p>
        </p:txBody>
      </p:sp>
    </p:spTree>
    <p:extLst>
      <p:ext uri="{BB962C8B-B14F-4D97-AF65-F5344CB8AC3E}">
        <p14:creationId xmlns:p14="http://schemas.microsoft.com/office/powerpoint/2010/main" val="3254843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3768" y="1401137"/>
            <a:ext cx="6736466" cy="1131079"/>
          </a:xfrm>
          <a:prstGeom prst="rect">
            <a:avLst/>
          </a:prstGeom>
        </p:spPr>
        <p:txBody>
          <a:bodyPr wrap="square">
            <a:spAutoFit/>
          </a:bodyPr>
          <a:lstStyle/>
          <a:p>
            <a:pPr indent="137160"/>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25204 regions which was methylated in sample pairs for at least one time were selected to evaluate the selectivity of hyper-methylated DNA fragments from solid tissues to plasma. The results showed the process of the releasing were non-random, with at least 1590 fragment were significantly prefer-selected (P&lt;1.98*10</a:t>
            </a:r>
            <a:r>
              <a:rPr lang="en-US" sz="1350" baseline="30000" dirty="0">
                <a:solidFill>
                  <a:srgbClr val="00000A"/>
                </a:solidFill>
                <a:latin typeface="Cambria" panose="02040503050406030204" pitchFamily="18" charset="0"/>
                <a:ea typeface="宋体" panose="02010600030101010101" pitchFamily="2" charset="-122"/>
                <a:cs typeface="Times New Roman" panose="02020603050405020304" pitchFamily="18" charset="0"/>
              </a:rPr>
              <a:t>-6</a:t>
            </a:r>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binomial test, </a:t>
            </a:r>
            <a:r>
              <a:rPr lang="en-US" sz="135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Bonferroni</a:t>
            </a:r>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correction). </a:t>
            </a:r>
          </a:p>
        </p:txBody>
      </p:sp>
      <p:pic>
        <p:nvPicPr>
          <p:cNvPr id="5" name="Picture 4"/>
          <p:cNvPicPr>
            <a:picLocks noChangeAspect="1"/>
          </p:cNvPicPr>
          <p:nvPr/>
        </p:nvPicPr>
        <p:blipFill rotWithShape="1">
          <a:blip r:embed="rId3"/>
          <a:srcRect l="48997" t="8975"/>
          <a:stretch/>
        </p:blipFill>
        <p:spPr>
          <a:xfrm>
            <a:off x="1477835" y="2714986"/>
            <a:ext cx="3083412" cy="3285764"/>
          </a:xfrm>
          <a:prstGeom prst="rect">
            <a:avLst/>
          </a:prstGeom>
        </p:spPr>
      </p:pic>
      <p:sp>
        <p:nvSpPr>
          <p:cNvPr id="7" name="Rectangle 6"/>
          <p:cNvSpPr/>
          <p:nvPr/>
        </p:nvSpPr>
        <p:spPr>
          <a:xfrm>
            <a:off x="1477837" y="961636"/>
            <a:ext cx="6210675" cy="369332"/>
          </a:xfrm>
          <a:prstGeom prst="rect">
            <a:avLst/>
          </a:prstGeom>
        </p:spPr>
        <p:txBody>
          <a:bodyPr wrap="none">
            <a:spAutoFit/>
          </a:bodyPr>
          <a:lstStyle/>
          <a:p>
            <a:r>
              <a:rPr lang="en-US" b="1" dirty="0"/>
              <a:t>The process of DNA methylation releasing is non-random event</a:t>
            </a:r>
          </a:p>
        </p:txBody>
      </p:sp>
      <p:sp>
        <p:nvSpPr>
          <p:cNvPr id="8" name="Rectangle 7"/>
          <p:cNvSpPr/>
          <p:nvPr/>
        </p:nvSpPr>
        <p:spPr>
          <a:xfrm>
            <a:off x="3430874" y="4163338"/>
            <a:ext cx="1323054" cy="300082"/>
          </a:xfrm>
          <a:prstGeom prst="rect">
            <a:avLst/>
          </a:prstGeom>
        </p:spPr>
        <p:txBody>
          <a:bodyPr wrap="none">
            <a:spAutoFit/>
          </a:bodyPr>
          <a:lstStyle/>
          <a:p>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1590 fragment </a:t>
            </a:r>
            <a:endParaRPr lang="en-US" sz="1350" dirty="0"/>
          </a:p>
        </p:txBody>
      </p:sp>
      <p:sp>
        <p:nvSpPr>
          <p:cNvPr id="9" name="Oval 8"/>
          <p:cNvSpPr/>
          <p:nvPr/>
        </p:nvSpPr>
        <p:spPr>
          <a:xfrm>
            <a:off x="3556323" y="5041499"/>
            <a:ext cx="798653" cy="4080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Up Arrow 9"/>
          <p:cNvSpPr/>
          <p:nvPr/>
        </p:nvSpPr>
        <p:spPr>
          <a:xfrm>
            <a:off x="3556323" y="4745911"/>
            <a:ext cx="831305" cy="128441"/>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3540274" y="4428109"/>
            <a:ext cx="1071127" cy="300082"/>
          </a:xfrm>
          <a:prstGeom prst="rect">
            <a:avLst/>
          </a:prstGeom>
        </p:spPr>
        <p:txBody>
          <a:bodyPr wrap="none">
            <a:spAutoFit/>
          </a:bodyPr>
          <a:lstStyle/>
          <a:p>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P&lt;1.98*10</a:t>
            </a:r>
            <a:r>
              <a:rPr lang="en-US" sz="1350" baseline="30000" dirty="0">
                <a:solidFill>
                  <a:srgbClr val="00000A"/>
                </a:solidFill>
                <a:latin typeface="Cambria" panose="02040503050406030204" pitchFamily="18" charset="0"/>
                <a:ea typeface="宋体" panose="02010600030101010101" pitchFamily="2" charset="-122"/>
                <a:cs typeface="Times New Roman" panose="02020603050405020304" pitchFamily="18" charset="0"/>
              </a:rPr>
              <a:t>-6</a:t>
            </a:r>
            <a:endParaRPr lang="en-US" sz="1350" dirty="0"/>
          </a:p>
        </p:txBody>
      </p:sp>
      <p:graphicFrame>
        <p:nvGraphicFramePr>
          <p:cNvPr id="15" name="Table 14"/>
          <p:cNvGraphicFramePr>
            <a:graphicFrameLocks noGrp="1"/>
          </p:cNvGraphicFramePr>
          <p:nvPr>
            <p:extLst>
              <p:ext uri="{D42A27DB-BD31-4B8C-83A1-F6EECF244321}">
                <p14:modId xmlns:p14="http://schemas.microsoft.com/office/powerpoint/2010/main" val="785561015"/>
              </p:ext>
            </p:extLst>
          </p:nvPr>
        </p:nvGraphicFramePr>
        <p:xfrm>
          <a:off x="4791063" y="2566398"/>
          <a:ext cx="3079722" cy="3212993"/>
        </p:xfrm>
        <a:graphic>
          <a:graphicData uri="http://schemas.openxmlformats.org/drawingml/2006/table">
            <a:tbl>
              <a:tblPr/>
              <a:tblGrid>
                <a:gridCol w="564793"/>
                <a:gridCol w="575450"/>
                <a:gridCol w="575450"/>
                <a:gridCol w="692671"/>
                <a:gridCol w="671358"/>
              </a:tblGrid>
              <a:tr h="158744">
                <a:tc>
                  <a:txBody>
                    <a:bodyPr/>
                    <a:lstStyle/>
                    <a:p>
                      <a:pPr algn="l" fontAlgn="b"/>
                      <a:r>
                        <a:rPr lang="en-US" sz="900" b="0" i="0" u="none" strike="noStrike" dirty="0" err="1">
                          <a:solidFill>
                            <a:srgbClr val="000000"/>
                          </a:solidFill>
                          <a:effectLst/>
                          <a:latin typeface="Calibri" panose="020F0502020204030204" pitchFamily="34" charset="0"/>
                        </a:rPr>
                        <a:t>Chrosome</a:t>
                      </a:r>
                      <a:r>
                        <a:rPr lang="en-US" sz="900" b="0" i="0" u="none" strike="noStrike" dirty="0">
                          <a:solidFill>
                            <a:srgbClr val="000000"/>
                          </a:solidFill>
                          <a:effectLst/>
                          <a:latin typeface="Calibri" panose="020F0502020204030204" pitchFamily="34" charset="0"/>
                        </a:rPr>
                        <a:t> </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Start</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End</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P-value</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Gene Symbol</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395">
                <a:tc>
                  <a:txBody>
                    <a:bodyPr/>
                    <a:lstStyle/>
                    <a:p>
                      <a:pPr algn="l" fontAlgn="b"/>
                      <a:r>
                        <a:rPr lang="en-US" sz="900" b="0" i="0" u="none" strike="noStrike">
                          <a:solidFill>
                            <a:srgbClr val="000000"/>
                          </a:solidFill>
                          <a:effectLst/>
                          <a:latin typeface="Calibri" panose="020F0502020204030204" pitchFamily="34" charset="0"/>
                        </a:rPr>
                        <a:t>chr7</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148844549</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148845661</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1.60838E-09</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ZNF398</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chr15</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45694686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45695770</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4.73217E-11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SPATA5L1</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2394352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2395434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1.60838E-09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EIF3B</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chr20</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34541826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34542761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6.57404E-07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SCAND1</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chr3</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120067253</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120068270</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6.57404E-07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LRRC58</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223725830</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223726761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6.57404E-07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ACSL3</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99771397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99772330</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3.79223E-08</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LIPT1</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6717680</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6718723</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1.60838E-09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BLOC1S4</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chr13</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77459256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77460137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7.35884E-15</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KCTD12</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88713677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88714554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4.73217E-11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GOLM1</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99212506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99213315</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4.73217E-11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HABP4</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147096784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147097642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3.79223E-08</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LSM6</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35995636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35996426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1.60838E-09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MAPK14</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84743476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84744245</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6.57404E-07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MRAP2</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chr22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21739186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21739949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7.35884E-15</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RIMBP3C</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chr22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21739186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21739949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7.35884E-15</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RIMBP3B</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153747608</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153748527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6.57404E-07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SLC27A3</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chr16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2022013</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2022814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1.60838E-09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TBL3</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chr22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38477084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38477826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4.73217E-11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SLC16A8</a:t>
                      </a:r>
                    </a:p>
                  </a:txBody>
                  <a:tcPr marL="5715" marR="5715" marT="5715" marB="0" anchor="b">
                    <a:lnL>
                      <a:noFill/>
                    </a:lnL>
                    <a:lnR>
                      <a:noFill/>
                    </a:lnR>
                    <a:lnT>
                      <a:noFill/>
                    </a:lnT>
                    <a:lnB>
                      <a:noFill/>
                    </a:lnB>
                  </a:tcPr>
                </a:tc>
              </a:tr>
              <a:tr h="158744">
                <a:tc>
                  <a:txBody>
                    <a:bodyPr/>
                    <a:lstStyle/>
                    <a:p>
                      <a:pPr algn="l" fontAlgn="b"/>
                      <a:r>
                        <a:rPr lang="en-US" sz="900" b="0" i="0" u="none" strike="noStrike">
                          <a:solidFill>
                            <a:srgbClr val="000000"/>
                          </a:solidFill>
                          <a:effectLst/>
                          <a:latin typeface="Calibri" panose="020F0502020204030204" pitchFamily="34" charset="0"/>
                        </a:rPr>
                        <a:t>chr2</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224903190</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224903928</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1.60838E-09</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SERPINE2</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2912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0363" y="5151214"/>
            <a:ext cx="6840638" cy="1223412"/>
          </a:xfrm>
          <a:prstGeom prst="rect">
            <a:avLst/>
          </a:prstGeom>
        </p:spPr>
        <p:txBody>
          <a:bodyPr wrap="square">
            <a:spAutoFit/>
          </a:bodyPr>
          <a:lstStyle/>
          <a:p>
            <a:pPr indent="137160"/>
            <a:r>
              <a:rPr lang="en-US" sz="1200" dirty="0">
                <a:solidFill>
                  <a:srgbClr val="00000A"/>
                </a:solidFill>
                <a:latin typeface="Cambria" panose="02040503050406030204" pitchFamily="18" charset="0"/>
                <a:ea typeface="宋体" panose="02010600030101010101" pitchFamily="2" charset="-122"/>
                <a:cs typeface="Times New Roman" panose="02020603050405020304" pitchFamily="18" charset="0"/>
              </a:rPr>
              <a:t>26 gene ontologies were significant enriched. Function enrichment analysis showed these genes were significantly associated with cancer relevant biological functions. including embryonic morphogenesis, regulation of transcription, neuron differentiation, regionalization, tissue morphogenesis ,transcription factor activity, sequence-specific DNA binding ,transcription regulator activity. </a:t>
            </a:r>
            <a:endParaRPr lang="en-US" sz="1200" dirty="0">
              <a:solidFill>
                <a:srgbClr val="00000A"/>
              </a:solidFill>
              <a:latin typeface="Calibri" panose="020F0502020204030204" pitchFamily="34" charset="0"/>
              <a:ea typeface="宋体" panose="02010600030101010101" pitchFamily="2" charset="-122"/>
              <a:cs typeface="Times New Roman" panose="02020603050405020304" pitchFamily="18" charset="0"/>
            </a:endParaRPr>
          </a:p>
          <a:p>
            <a:pPr indent="137160"/>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a:t>
            </a:r>
            <a:endParaRPr lang="en-US" sz="1350" dirty="0">
              <a:solidFill>
                <a:srgbClr val="00000A"/>
              </a:solidFill>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35542172"/>
              </p:ext>
            </p:extLst>
          </p:nvPr>
        </p:nvGraphicFramePr>
        <p:xfrm>
          <a:off x="1390411" y="1426829"/>
          <a:ext cx="5998580" cy="3703320"/>
        </p:xfrm>
        <a:graphic>
          <a:graphicData uri="http://schemas.openxmlformats.org/drawingml/2006/table">
            <a:tbl>
              <a:tblPr firstRow="1" firstCol="1" bandRow="1">
                <a:tableStyleId>{5C22544A-7EE6-4342-B048-85BDC9FD1C3A}</a:tableStyleId>
              </a:tblPr>
              <a:tblGrid>
                <a:gridCol w="1147337"/>
                <a:gridCol w="2531626"/>
                <a:gridCol w="548727"/>
                <a:gridCol w="960272"/>
                <a:gridCol w="810619"/>
              </a:tblGrid>
              <a:tr h="137160">
                <a:tc>
                  <a:txBody>
                    <a:bodyPr/>
                    <a:lstStyle/>
                    <a:p>
                      <a:pPr marL="0" marR="0" algn="l">
                        <a:spcBef>
                          <a:spcPts val="0"/>
                        </a:spcBef>
                        <a:spcAft>
                          <a:spcPts val="0"/>
                        </a:spcAft>
                      </a:pPr>
                      <a:r>
                        <a:rPr lang="en-US" sz="900" dirty="0">
                          <a:effectLst/>
                        </a:rPr>
                        <a:t>Category</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a:effectLst/>
                        </a:rPr>
                        <a:t>Term</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a:effectLst/>
                        </a:rPr>
                        <a:t>P-Value</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Fold Enrichment</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a:effectLst/>
                        </a:rPr>
                        <a:t>FDR</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dirty="0">
                          <a:effectLst/>
                        </a:rPr>
                        <a:t>SP_PIR_KEYWORDS</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phosphoprotein</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4.06E-09</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1.235360565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5.89E-06</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alternative splicing</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2.64E-08</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1.216514173</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3.83E-05</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UP_SEQ_FEATURE</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splice variant</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6.29E-08</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1.209681234</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1.12E-04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UP_SEQ_FEATURE</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compositionally biased </a:t>
                      </a:r>
                      <a:r>
                        <a:rPr lang="en-US" sz="900" dirty="0" err="1">
                          <a:effectLst/>
                        </a:rPr>
                        <a:t>region:Pro-rich</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8.04E-08</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1.802578204</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1.43E-04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UP_SEQ_FEATURE</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a:effectLst/>
                        </a:rPr>
                        <a:t>compositionally biased region:Poly-Ala</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4.21E-07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2.27583422</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7.50E-04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GOTERM_MF_FAT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GO:0003700~transcription factor activity</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5.35E-07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1.692075365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8.36E-04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UP_SEQ_FEATURE</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DNA-binding </a:t>
                      </a:r>
                      <a:r>
                        <a:rPr lang="en-US" sz="900" dirty="0" err="1">
                          <a:effectLst/>
                        </a:rPr>
                        <a:t>region:Homeobox</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4.79E-07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2.967698238</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8.54E-04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GOTERM_BP_FAT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GO:0048598~embryonic morphogenesis</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5.06E-07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2.383470989</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9.10E-04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metal-binding</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6.54E-07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1.374657713</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9.48E-04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err="1">
                          <a:effectLst/>
                        </a:rPr>
                        <a:t>dna</a:t>
                      </a:r>
                      <a:r>
                        <a:rPr lang="en-US" sz="900" dirty="0">
                          <a:effectLst/>
                        </a:rPr>
                        <a:t>-binding</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7.39E-07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1.496429489</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0.001071936</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transcription regulation</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1.57E-06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1.456916287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0.002275867</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GOTERM_BP_FAT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GO:0045449~regulation of transcription</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1.52E-06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1.358592545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0.002730545</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INTERPRO</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IPR012287:Homeodomain-related</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2.15E-06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2.541101589</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0.003540582</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Transcription</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3.48E-06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1.434698292</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0.005053555</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zinc</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5.49E-06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1.410939583</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0.007967203</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err="1">
                          <a:effectLst/>
                        </a:rPr>
                        <a:t>Homeobox</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6.55E-06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2.504052442</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0.009502956</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nucleus</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7.08E-06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1.264237845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0.010271517</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GOTERM_BP_FAT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GO:0030182~neuron differentiation</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5.97E-06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1.996578354</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0.010738122</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GOTERM_MF_FAT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GO:0043565~sequence-specific DNA binding</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9.59E-06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1.802094806</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0.01498929</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INTERPRO</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IPR017970:Homeobox, conserved site</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9.76E-06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2.448830659</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0.016083861</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INTERPRO</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IPR001356:Homeobox</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1.26E-05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2.417568991</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0.020757285</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GOTERM_BP_FAT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GO:0003002~regionalization</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1.43E-05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2.536624566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0.025713066</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GOTERM_MF_FAT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GO:0030528~transcription regulator activity</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1.85E-05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1.446920036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0.028850971</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cytoplasm</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2.54E-05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1.290668707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0.036813832</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GOTERM_BP_FAT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GO:0048729~tissue morphogenesis</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2.34E-05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2.577895045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0.042135934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DNA binding</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2.95E-05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2.127256695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0.042845833</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bl>
          </a:graphicData>
        </a:graphic>
      </p:graphicFrame>
      <p:sp>
        <p:nvSpPr>
          <p:cNvPr id="7" name="Rectangle 6"/>
          <p:cNvSpPr/>
          <p:nvPr/>
        </p:nvSpPr>
        <p:spPr>
          <a:xfrm>
            <a:off x="1299258" y="1013508"/>
            <a:ext cx="7300732" cy="300082"/>
          </a:xfrm>
          <a:prstGeom prst="rect">
            <a:avLst/>
          </a:prstGeom>
        </p:spPr>
        <p:txBody>
          <a:bodyPr wrap="square">
            <a:spAutoFit/>
          </a:bodyPr>
          <a:lstStyle/>
          <a:p>
            <a:pPr indent="136922" eaLnBrk="0" fontAlgn="base" hangingPunct="0">
              <a:spcBef>
                <a:spcPct val="0"/>
              </a:spcBef>
              <a:spcAft>
                <a:spcPct val="0"/>
              </a:spcAft>
            </a:pPr>
            <a:r>
              <a:rPr lang="en-US" altLang="en-US" sz="1350" b="1" dirty="0">
                <a:solidFill>
                  <a:srgbClr val="00000A"/>
                </a:solidFill>
                <a:latin typeface="Cambria" panose="02040503050406030204" pitchFamily="18" charset="0"/>
                <a:ea typeface="宋体" panose="02010600030101010101" pitchFamily="2" charset="-122"/>
                <a:cs typeface="Times New Roman" panose="02020603050405020304" pitchFamily="18" charset="0"/>
              </a:rPr>
              <a:t>Gene Function enrichment analysis of over-selected plasma methylated genes </a:t>
            </a:r>
            <a:endParaRPr lang="en-US" altLang="en-US" sz="600" b="1" dirty="0"/>
          </a:p>
        </p:txBody>
      </p:sp>
    </p:spTree>
    <p:extLst>
      <p:ext uri="{BB962C8B-B14F-4D97-AF65-F5344CB8AC3E}">
        <p14:creationId xmlns:p14="http://schemas.microsoft.com/office/powerpoint/2010/main" val="492196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3028" y="1594116"/>
            <a:ext cx="6371864" cy="1962076"/>
          </a:xfrm>
          <a:prstGeom prst="rect">
            <a:avLst/>
          </a:prstGeom>
        </p:spPr>
        <p:txBody>
          <a:bodyPr wrap="square">
            <a:spAutoFit/>
          </a:bodyPr>
          <a:lstStyle/>
          <a:p>
            <a:r>
              <a:rPr lang="en-US" sz="1350" dirty="0">
                <a:solidFill>
                  <a:srgbClr val="000000"/>
                </a:solidFill>
                <a:latin typeface="Arial" panose="020B0604020202020204" pitchFamily="34" charset="0"/>
              </a:rPr>
              <a:t>For this analysis, 15 pairs of solid tissue and matching plasma samples were collected. The regions with higher MHL in solid tissues than plasma were defined as tissue-dominant MHL (T-MHL), and regions with higher MHL in plasma than in solid tissues were defined as plasma-dominant MHL (P-MHL). We assume that cell-free DNA typically come from apoptotic cells, and are in small fragments (Chan et al. 2004), while whole blood DNA typically have larger sizes (at least </a:t>
            </a:r>
            <a:r>
              <a:rPr lang="en-US" sz="1350" dirty="0" err="1">
                <a:solidFill>
                  <a:srgbClr val="000000"/>
                </a:solidFill>
                <a:latin typeface="Arial" panose="020B0604020202020204" pitchFamily="34" charset="0"/>
              </a:rPr>
              <a:t>kilobases</a:t>
            </a:r>
            <a:r>
              <a:rPr lang="en-US" sz="1350" dirty="0">
                <a:solidFill>
                  <a:srgbClr val="000000"/>
                </a:solidFill>
                <a:latin typeface="Arial" panose="020B0604020202020204" pitchFamily="34" charset="0"/>
              </a:rPr>
              <a:t>) even after DNA extraction. Therefore, we hypothesize that P-MHL is longer than T-MHL. The results showed that the length of P-MHL are significantly longer than T-MHL in all the sample sets.</a:t>
            </a:r>
            <a:endParaRPr lang="en-US" sz="1350" dirty="0"/>
          </a:p>
        </p:txBody>
      </p:sp>
      <p:sp>
        <p:nvSpPr>
          <p:cNvPr id="3" name="Rectangle 2"/>
          <p:cNvSpPr/>
          <p:nvPr/>
        </p:nvSpPr>
        <p:spPr>
          <a:xfrm>
            <a:off x="1405839" y="1137611"/>
            <a:ext cx="6513450" cy="380873"/>
          </a:xfrm>
          <a:prstGeom prst="rect">
            <a:avLst/>
          </a:prstGeom>
        </p:spPr>
        <p:txBody>
          <a:bodyPr wrap="none">
            <a:spAutoFit/>
          </a:bodyPr>
          <a:lstStyle/>
          <a:p>
            <a:r>
              <a:rPr lang="en-US" sz="1875" b="1" dirty="0"/>
              <a:t>Influence of biological variations to methylation haplotype load</a:t>
            </a:r>
          </a:p>
        </p:txBody>
      </p:sp>
      <p:sp>
        <p:nvSpPr>
          <p:cNvPr id="4" name="Rectangle 3"/>
          <p:cNvSpPr/>
          <p:nvPr/>
        </p:nvSpPr>
        <p:spPr>
          <a:xfrm>
            <a:off x="2141217" y="5598985"/>
            <a:ext cx="6037645" cy="300082"/>
          </a:xfrm>
          <a:prstGeom prst="rect">
            <a:avLst/>
          </a:prstGeom>
        </p:spPr>
        <p:txBody>
          <a:bodyPr wrap="square">
            <a:spAutoFit/>
          </a:bodyPr>
          <a:lstStyle/>
          <a:p>
            <a:r>
              <a:rPr lang="en-US" sz="1350" dirty="0">
                <a:solidFill>
                  <a:srgbClr val="000000"/>
                </a:solidFill>
                <a:latin typeface="Arial" panose="020B0604020202020204" pitchFamily="34" charset="0"/>
              </a:rPr>
              <a:t>Difference of the length MHL between T-MHL and P-MHL??</a:t>
            </a:r>
            <a:endParaRPr lang="en-US" sz="1350" dirty="0"/>
          </a:p>
        </p:txBody>
      </p:sp>
      <p:sp>
        <p:nvSpPr>
          <p:cNvPr id="5" name="Oval 4"/>
          <p:cNvSpPr/>
          <p:nvPr/>
        </p:nvSpPr>
        <p:spPr>
          <a:xfrm>
            <a:off x="1683110" y="3825894"/>
            <a:ext cx="1751633" cy="1460835"/>
          </a:xfrm>
          <a:prstGeom prst="ellipse">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MHL in Plasma</a:t>
            </a:r>
          </a:p>
        </p:txBody>
      </p:sp>
      <p:sp>
        <p:nvSpPr>
          <p:cNvPr id="7" name="Right Arrow 6"/>
          <p:cNvSpPr/>
          <p:nvPr/>
        </p:nvSpPr>
        <p:spPr>
          <a:xfrm>
            <a:off x="3581888" y="3857285"/>
            <a:ext cx="217026" cy="590309"/>
          </a:xfrm>
          <a:prstGeom prst="rightArrow">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ight Arrow 7"/>
          <p:cNvSpPr/>
          <p:nvPr/>
        </p:nvSpPr>
        <p:spPr>
          <a:xfrm>
            <a:off x="3581888" y="4672928"/>
            <a:ext cx="217026" cy="590309"/>
          </a:xfrm>
          <a:prstGeom prst="rightArrow">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3965249" y="4010150"/>
            <a:ext cx="3166380" cy="300082"/>
          </a:xfrm>
          <a:prstGeom prst="rect">
            <a:avLst/>
          </a:prstGeom>
        </p:spPr>
        <p:txBody>
          <a:bodyPr wrap="none">
            <a:spAutoFit/>
          </a:bodyPr>
          <a:lstStyle/>
          <a:p>
            <a:r>
              <a:rPr lang="en-US" sz="1350" dirty="0">
                <a:solidFill>
                  <a:srgbClr val="000000"/>
                </a:solidFill>
                <a:latin typeface="Arial" panose="020B0604020202020204" pitchFamily="34" charset="0"/>
              </a:rPr>
              <a:t>T-MHL: MHLs which Tissue &gt;= Plasma</a:t>
            </a:r>
            <a:endParaRPr lang="en-US" sz="1350" dirty="0"/>
          </a:p>
        </p:txBody>
      </p:sp>
      <p:sp>
        <p:nvSpPr>
          <p:cNvPr id="10" name="Rectangle 9"/>
          <p:cNvSpPr/>
          <p:nvPr/>
        </p:nvSpPr>
        <p:spPr>
          <a:xfrm>
            <a:off x="3946060" y="4876405"/>
            <a:ext cx="3084562" cy="507831"/>
          </a:xfrm>
          <a:prstGeom prst="rect">
            <a:avLst/>
          </a:prstGeom>
        </p:spPr>
        <p:txBody>
          <a:bodyPr wrap="none">
            <a:spAutoFit/>
          </a:bodyPr>
          <a:lstStyle/>
          <a:p>
            <a:r>
              <a:rPr lang="en-US" sz="1350" dirty="0">
                <a:solidFill>
                  <a:srgbClr val="000000"/>
                </a:solidFill>
                <a:latin typeface="Arial" panose="020B0604020202020204" pitchFamily="34" charset="0"/>
              </a:rPr>
              <a:t>P-MHL: MHLs which Plasma &gt; Tissue</a:t>
            </a:r>
            <a:endParaRPr lang="en-US" sz="1350" dirty="0"/>
          </a:p>
          <a:p>
            <a:endParaRPr lang="en-US" sz="1350" dirty="0"/>
          </a:p>
        </p:txBody>
      </p:sp>
    </p:spTree>
    <p:extLst>
      <p:ext uri="{BB962C8B-B14F-4D97-AF65-F5344CB8AC3E}">
        <p14:creationId xmlns:p14="http://schemas.microsoft.com/office/powerpoint/2010/main" val="1458316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72987771"/>
              </p:ext>
            </p:extLst>
          </p:nvPr>
        </p:nvGraphicFramePr>
        <p:xfrm>
          <a:off x="2312830" y="1720913"/>
          <a:ext cx="4301786" cy="2988818"/>
        </p:xfrm>
        <a:graphic>
          <a:graphicData uri="http://schemas.openxmlformats.org/drawingml/2006/table">
            <a:tbl>
              <a:tblPr>
                <a:tableStyleId>{69C7853C-536D-4A76-A0AE-DD22124D55A5}</a:tableStyleId>
              </a:tblPr>
              <a:tblGrid>
                <a:gridCol w="548966"/>
                <a:gridCol w="692678"/>
                <a:gridCol w="738655"/>
                <a:gridCol w="816038"/>
                <a:gridCol w="689411"/>
                <a:gridCol w="816038"/>
              </a:tblGrid>
              <a:tr h="260828">
                <a:tc>
                  <a:txBody>
                    <a:bodyPr/>
                    <a:lstStyle/>
                    <a:p>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smtClean="0"/>
                        <a:t>T-MHL(</a:t>
                      </a:r>
                      <a:r>
                        <a:rPr lang="en-US" sz="900" kern="1200" dirty="0" err="1" smtClean="0"/>
                        <a:t>bp</a:t>
                      </a:r>
                      <a:r>
                        <a:rPr lang="en-US" sz="900" kern="1200" dirty="0" smtClean="0"/>
                        <a:t>)</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smtClean="0"/>
                        <a:t>P-MHL(</a:t>
                      </a:r>
                      <a:r>
                        <a:rPr lang="en-US" sz="900" kern="1200" dirty="0" err="1" smtClean="0"/>
                        <a:t>bp</a:t>
                      </a:r>
                      <a:r>
                        <a:rPr lang="en-US" sz="900" kern="1200" dirty="0" smtClean="0"/>
                        <a:t>)</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smtClean="0"/>
                        <a:t>Fold-Change</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Delta(</a:t>
                      </a:r>
                      <a:r>
                        <a:rPr lang="en-US" sz="900" kern="1200" dirty="0" err="1"/>
                        <a:t>bp</a:t>
                      </a:r>
                      <a:r>
                        <a:rPr lang="en-US" sz="900" kern="1200" dirty="0"/>
                        <a:t>)</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P-value</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6-P-1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138</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164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1.19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26</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1.43E-25</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6-P-2</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149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154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1.03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rgbClr val="FF0000"/>
                          </a:solidFill>
                        </a:rPr>
                        <a:t>4.34E-02</a:t>
                      </a:r>
                      <a:endParaRPr lang="en-US" sz="900" kern="1200" dirty="0" smtClean="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6-P-3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146</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159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1.09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1.69E-09</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6-P-4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136</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157</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1.15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21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3.10E-19</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6-P-5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166</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1.23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31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6.94E-32</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7-P-1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138</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159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1.15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21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3.36E-23</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7-P-2</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137</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169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1.23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32</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5.64E-32</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7-P-3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137</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167</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1.22</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30</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1.74E-31</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7-P-4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139</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158</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1.14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1.63E-18</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7-P-5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132</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177</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45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5.71E-66</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PC-P-1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131</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171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40</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1.86E-45</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PC-P-2</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133</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161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1.21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28</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6.73E-37</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PC-P-4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127</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167</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40</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1.61E-62</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PC-P-6</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132</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176</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44</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3.05E-66</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PC-P-7</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128</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171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43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3.75E-63</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bl>
          </a:graphicData>
        </a:graphic>
      </p:graphicFrame>
      <p:sp>
        <p:nvSpPr>
          <p:cNvPr id="4" name="Rectangle 3"/>
          <p:cNvSpPr/>
          <p:nvPr/>
        </p:nvSpPr>
        <p:spPr>
          <a:xfrm>
            <a:off x="676226" y="5024706"/>
            <a:ext cx="7522699" cy="323165"/>
          </a:xfrm>
          <a:prstGeom prst="rect">
            <a:avLst/>
          </a:prstGeom>
        </p:spPr>
        <p:txBody>
          <a:bodyPr wrap="square">
            <a:spAutoFit/>
          </a:bodyPr>
          <a:lstStyle/>
          <a:p>
            <a:pPr algn="ctr"/>
            <a:r>
              <a:rPr lang="en-US" sz="1500" b="1" dirty="0"/>
              <a:t>Length of P-MHL are significantly longer than T-MHL in all the sample sets. </a:t>
            </a:r>
          </a:p>
        </p:txBody>
      </p:sp>
      <p:sp>
        <p:nvSpPr>
          <p:cNvPr id="3" name="Rectangle 2"/>
          <p:cNvSpPr/>
          <p:nvPr/>
        </p:nvSpPr>
        <p:spPr>
          <a:xfrm>
            <a:off x="1242901" y="1119403"/>
            <a:ext cx="6758099" cy="369332"/>
          </a:xfrm>
          <a:prstGeom prst="rect">
            <a:avLst/>
          </a:prstGeom>
        </p:spPr>
        <p:txBody>
          <a:bodyPr wrap="square">
            <a:spAutoFit/>
          </a:bodyPr>
          <a:lstStyle/>
          <a:p>
            <a:r>
              <a:rPr lang="en-US" b="1" dirty="0"/>
              <a:t>Significant difference of the length MHL between T-MHL and P-MHL</a:t>
            </a:r>
          </a:p>
        </p:txBody>
      </p:sp>
    </p:spTree>
    <p:extLst>
      <p:ext uri="{BB962C8B-B14F-4D97-AF65-F5344CB8AC3E}">
        <p14:creationId xmlns:p14="http://schemas.microsoft.com/office/powerpoint/2010/main" val="65484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621" y="1907929"/>
            <a:ext cx="2873087" cy="391784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3034" y="3666552"/>
            <a:ext cx="2065869" cy="1831738"/>
          </a:xfrm>
          <a:prstGeom prst="rect">
            <a:avLst/>
          </a:prstGeom>
        </p:spPr>
      </p:pic>
      <p:sp>
        <p:nvSpPr>
          <p:cNvPr id="5" name="Rectangle 4"/>
          <p:cNvSpPr/>
          <p:nvPr/>
        </p:nvSpPr>
        <p:spPr>
          <a:xfrm>
            <a:off x="1553040" y="1141300"/>
            <a:ext cx="6341281" cy="415498"/>
          </a:xfrm>
          <a:prstGeom prst="rect">
            <a:avLst/>
          </a:prstGeom>
        </p:spPr>
        <p:txBody>
          <a:bodyPr wrap="square">
            <a:spAutoFit/>
          </a:bodyPr>
          <a:lstStyle/>
          <a:p>
            <a:r>
              <a:rPr lang="en-US" sz="2100" dirty="0">
                <a:solidFill>
                  <a:srgbClr val="000000"/>
                </a:solidFill>
                <a:latin typeface="Arial" panose="020B0604020202020204" pitchFamily="34" charset="0"/>
              </a:rPr>
              <a:t>Background: DNA methylation in Cancer Diagnosis</a:t>
            </a:r>
          </a:p>
        </p:txBody>
      </p:sp>
      <p:pic>
        <p:nvPicPr>
          <p:cNvPr id="6"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7761" y="2014111"/>
            <a:ext cx="1102119" cy="1303020"/>
          </a:xfrm>
          <a:prstGeom prst="rect">
            <a:avLst/>
          </a:prstGeom>
          <a:ln w="38100" cap="sq" cmpd="thickThin">
            <a:solidFill>
              <a:srgbClr val="FF0000"/>
            </a:solidFill>
            <a:prstDash val="sysDash"/>
            <a:miter lim="800000"/>
          </a:ln>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7" name="Picture 1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8269" y="2007913"/>
            <a:ext cx="1056052" cy="1303020"/>
          </a:xfrm>
          <a:prstGeom prst="rect">
            <a:avLst/>
          </a:prstGeom>
          <a:ln w="38100" cap="sq" cmpd="thickThin">
            <a:solidFill>
              <a:srgbClr val="FF0000"/>
            </a:solidFill>
            <a:prstDash val="dash"/>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8" name="图片 25"/>
          <p:cNvPicPr>
            <a:picLocks/>
          </p:cNvPicPr>
          <p:nvPr/>
        </p:nvPicPr>
        <p:blipFill>
          <a:blip r:embed="rId7">
            <a:extLst>
              <a:ext uri="{28A0092B-C50C-407E-A947-70E740481C1C}">
                <a14:useLocalDpi xmlns:a14="http://schemas.microsoft.com/office/drawing/2010/main" val="0"/>
              </a:ext>
            </a:extLst>
          </a:blip>
          <a:stretch>
            <a:fillRect/>
          </a:stretch>
        </p:blipFill>
        <p:spPr>
          <a:xfrm>
            <a:off x="4243034" y="2006959"/>
            <a:ext cx="1165860" cy="1303020"/>
          </a:xfrm>
          <a:prstGeom prst="rect">
            <a:avLst/>
          </a:prstGeom>
          <a:ln w="28575" cap="sq" cmpd="thickThin">
            <a:solidFill>
              <a:srgbClr val="FF0000"/>
            </a:solidFill>
            <a:prstDash val="dash"/>
            <a:miter lim="800000"/>
          </a:ln>
          <a:effectLst>
            <a:innerShdw blurRad="76200">
              <a:srgbClr val="000000"/>
            </a:innerShdw>
          </a:effectLst>
        </p:spPr>
      </p:pic>
      <p:sp>
        <p:nvSpPr>
          <p:cNvPr id="9" name="TextBox 8"/>
          <p:cNvSpPr txBox="1"/>
          <p:nvPr/>
        </p:nvSpPr>
        <p:spPr>
          <a:xfrm>
            <a:off x="6485422" y="4224660"/>
            <a:ext cx="1145122" cy="1384995"/>
          </a:xfrm>
          <a:prstGeom prst="rect">
            <a:avLst/>
          </a:prstGeom>
          <a:noFill/>
        </p:spPr>
        <p:txBody>
          <a:bodyPr wrap="none" rtlCol="0">
            <a:spAutoFit/>
          </a:bodyPr>
          <a:lstStyle/>
          <a:p>
            <a:r>
              <a:rPr lang="en-US" sz="1200" b="1" dirty="0">
                <a:solidFill>
                  <a:srgbClr val="FF0000"/>
                </a:solidFill>
              </a:rPr>
              <a:t>Early</a:t>
            </a:r>
            <a:r>
              <a:rPr lang="en-US" sz="1200" dirty="0">
                <a:solidFill>
                  <a:srgbClr val="FF0000"/>
                </a:solidFill>
              </a:rPr>
              <a:t> </a:t>
            </a:r>
            <a:r>
              <a:rPr lang="en-US" sz="1200" dirty="0"/>
              <a:t>Detection</a:t>
            </a:r>
          </a:p>
          <a:p>
            <a:r>
              <a:rPr lang="en-US" sz="1200" b="1" dirty="0">
                <a:solidFill>
                  <a:srgbClr val="FF0000"/>
                </a:solidFill>
              </a:rPr>
              <a:t>Non-invasive</a:t>
            </a:r>
          </a:p>
          <a:p>
            <a:endParaRPr lang="en-US" sz="1200" dirty="0"/>
          </a:p>
          <a:p>
            <a:r>
              <a:rPr lang="en-US" sz="1200" dirty="0"/>
              <a:t>Prognosis</a:t>
            </a:r>
          </a:p>
          <a:p>
            <a:r>
              <a:rPr lang="en-US" sz="1200" dirty="0"/>
              <a:t>Surveillance</a:t>
            </a:r>
          </a:p>
          <a:p>
            <a:r>
              <a:rPr lang="en-US" sz="1200" dirty="0"/>
              <a:t>Drug Selection</a:t>
            </a:r>
          </a:p>
          <a:p>
            <a:endParaRPr lang="en-US" sz="1200" dirty="0"/>
          </a:p>
        </p:txBody>
      </p:sp>
      <p:sp>
        <p:nvSpPr>
          <p:cNvPr id="4" name="TextBox 3"/>
          <p:cNvSpPr txBox="1"/>
          <p:nvPr/>
        </p:nvSpPr>
        <p:spPr>
          <a:xfrm>
            <a:off x="4543455" y="5793002"/>
            <a:ext cx="3490058" cy="230832"/>
          </a:xfrm>
          <a:prstGeom prst="rect">
            <a:avLst/>
          </a:prstGeom>
          <a:noFill/>
        </p:spPr>
        <p:txBody>
          <a:bodyPr wrap="none" rtlCol="0">
            <a:spAutoFit/>
          </a:bodyPr>
          <a:lstStyle/>
          <a:p>
            <a:r>
              <a:rPr lang="en-US" altLang="zh-CN" sz="900" dirty="0"/>
              <a:t>Thomas F. </a:t>
            </a:r>
            <a:r>
              <a:rPr lang="en-US" altLang="zh-CN" sz="900" dirty="0" err="1"/>
              <a:t>Imperiable</a:t>
            </a:r>
            <a:r>
              <a:rPr lang="en-US" altLang="zh-CN" sz="900" dirty="0"/>
              <a:t>, etc. The new England Journal of Medicine. 2015</a:t>
            </a:r>
            <a:endParaRPr lang="en-US" sz="900" dirty="0"/>
          </a:p>
        </p:txBody>
      </p:sp>
    </p:spTree>
    <p:extLst>
      <p:ext uri="{BB962C8B-B14F-4D97-AF65-F5344CB8AC3E}">
        <p14:creationId xmlns:p14="http://schemas.microsoft.com/office/powerpoint/2010/main" val="1643271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2066" y="2527025"/>
            <a:ext cx="3585541" cy="2451953"/>
          </a:xfrm>
          <a:prstGeom prst="rect">
            <a:avLst/>
          </a:prstGeom>
          <a:noFill/>
        </p:spPr>
        <p:txBody>
          <a:bodyPr wrap="square" rtlCol="0">
            <a:spAutoFit/>
          </a:bodyPr>
          <a:lstStyle/>
          <a:p>
            <a:pPr marL="214313" indent="-214313">
              <a:spcBef>
                <a:spcPts val="450"/>
              </a:spcBef>
              <a:spcAft>
                <a:spcPts val="450"/>
              </a:spcAft>
              <a:buFont typeface="Wingdings" panose="05000000000000000000" pitchFamily="2" charset="2"/>
              <a:buChar char="Ø"/>
            </a:pPr>
            <a:r>
              <a:rPr lang="en-US" sz="2400" dirty="0"/>
              <a:t>Background</a:t>
            </a:r>
          </a:p>
          <a:p>
            <a:pPr marL="214313" indent="-214313">
              <a:spcBef>
                <a:spcPts val="450"/>
              </a:spcBef>
              <a:spcAft>
                <a:spcPts val="450"/>
              </a:spcAft>
              <a:buFont typeface="Wingdings" panose="05000000000000000000" pitchFamily="2" charset="2"/>
              <a:buChar char="Ø"/>
            </a:pPr>
            <a:r>
              <a:rPr lang="en-US" sz="2400" dirty="0"/>
              <a:t>Material and Method</a:t>
            </a:r>
          </a:p>
          <a:p>
            <a:pPr marL="214313" indent="-214313">
              <a:spcBef>
                <a:spcPts val="450"/>
              </a:spcBef>
              <a:spcAft>
                <a:spcPts val="450"/>
              </a:spcAft>
              <a:buFont typeface="Wingdings" panose="05000000000000000000" pitchFamily="2" charset="2"/>
              <a:buChar char="Ø"/>
            </a:pPr>
            <a:r>
              <a:rPr lang="en-US" sz="2400" dirty="0"/>
              <a:t>Result</a:t>
            </a:r>
          </a:p>
          <a:p>
            <a:pPr marL="214313" indent="-214313">
              <a:spcBef>
                <a:spcPts val="450"/>
              </a:spcBef>
              <a:spcAft>
                <a:spcPts val="450"/>
              </a:spcAft>
              <a:buFont typeface="Wingdings" panose="05000000000000000000" pitchFamily="2" charset="2"/>
              <a:buChar char="Ø"/>
            </a:pPr>
            <a:r>
              <a:rPr lang="en-US" sz="2400" dirty="0">
                <a:solidFill>
                  <a:srgbClr val="FF0000"/>
                </a:solidFill>
              </a:rPr>
              <a:t>Conclusion</a:t>
            </a:r>
          </a:p>
          <a:p>
            <a:pPr marL="214313" indent="-214313">
              <a:spcBef>
                <a:spcPts val="450"/>
              </a:spcBef>
              <a:spcAft>
                <a:spcPts val="450"/>
              </a:spcAft>
              <a:buFont typeface="Wingdings" panose="05000000000000000000" pitchFamily="2" charset="2"/>
              <a:buChar char="Ø"/>
            </a:pPr>
            <a:r>
              <a:rPr lang="en-US" sz="2400" dirty="0"/>
              <a:t>Future work</a:t>
            </a:r>
          </a:p>
        </p:txBody>
      </p:sp>
      <p:sp>
        <p:nvSpPr>
          <p:cNvPr id="3" name="Rectangle 2"/>
          <p:cNvSpPr/>
          <p:nvPr/>
        </p:nvSpPr>
        <p:spPr>
          <a:xfrm>
            <a:off x="1061987" y="1547541"/>
            <a:ext cx="7032694" cy="369332"/>
          </a:xfrm>
          <a:prstGeom prst="rect">
            <a:avLst/>
          </a:prstGeom>
        </p:spPr>
        <p:txBody>
          <a:bodyPr wrap="none">
            <a:spAutoFit/>
          </a:bodyPr>
          <a:lstStyle/>
          <a:p>
            <a:pPr algn="ctr"/>
            <a:r>
              <a:rPr lang="en-US" dirty="0">
                <a:solidFill>
                  <a:srgbClr val="000000"/>
                </a:solidFill>
                <a:latin typeface="Arial" panose="020B0604020202020204" pitchFamily="34" charset="0"/>
              </a:rPr>
              <a:t>MONOD: </a:t>
            </a:r>
            <a:r>
              <a:rPr lang="en-US" dirty="0">
                <a:solidFill>
                  <a:srgbClr val="FF0000"/>
                </a:solidFill>
                <a:latin typeface="Arial" panose="020B0604020202020204" pitchFamily="34" charset="0"/>
              </a:rPr>
              <a:t>M</a:t>
            </a:r>
            <a:r>
              <a:rPr lang="en-US" dirty="0">
                <a:solidFill>
                  <a:srgbClr val="000000"/>
                </a:solidFill>
                <a:latin typeface="Arial" panose="020B0604020202020204" pitchFamily="34" charset="0"/>
              </a:rPr>
              <a:t>ethylation Hapl</a:t>
            </a:r>
            <a:r>
              <a:rPr lang="en-US" dirty="0">
                <a:solidFill>
                  <a:srgbClr val="FF0000"/>
                </a:solidFill>
                <a:latin typeface="Arial" panose="020B0604020202020204" pitchFamily="34" charset="0"/>
              </a:rPr>
              <a:t>o</a:t>
            </a:r>
            <a:r>
              <a:rPr lang="en-US" dirty="0">
                <a:solidFill>
                  <a:srgbClr val="000000"/>
                </a:solidFill>
                <a:latin typeface="Arial" panose="020B0604020202020204" pitchFamily="34" charset="0"/>
              </a:rPr>
              <a:t>type in </a:t>
            </a:r>
            <a:r>
              <a:rPr lang="en-US" dirty="0">
                <a:solidFill>
                  <a:srgbClr val="FF0000"/>
                </a:solidFill>
                <a:latin typeface="Arial" panose="020B0604020202020204" pitchFamily="34" charset="0"/>
              </a:rPr>
              <a:t>no</a:t>
            </a:r>
            <a:r>
              <a:rPr lang="en-US" dirty="0">
                <a:solidFill>
                  <a:srgbClr val="000000"/>
                </a:solidFill>
                <a:latin typeface="Arial" panose="020B0604020202020204" pitchFamily="34" charset="0"/>
              </a:rPr>
              <a:t>n-invasive Cancer </a:t>
            </a:r>
            <a:r>
              <a:rPr lang="en-US" dirty="0">
                <a:solidFill>
                  <a:srgbClr val="FF0000"/>
                </a:solidFill>
                <a:latin typeface="Arial" panose="020B0604020202020204" pitchFamily="34" charset="0"/>
              </a:rPr>
              <a:t>D</a:t>
            </a:r>
            <a:r>
              <a:rPr lang="en-US"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12619277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26901" y="2081154"/>
            <a:ext cx="5490179" cy="2692060"/>
            <a:chOff x="320082" y="1093392"/>
            <a:chExt cx="8226878" cy="4145564"/>
          </a:xfrm>
        </p:grpSpPr>
        <p:grpSp>
          <p:nvGrpSpPr>
            <p:cNvPr id="4" name="Group 3"/>
            <p:cNvGrpSpPr/>
            <p:nvPr/>
          </p:nvGrpSpPr>
          <p:grpSpPr>
            <a:xfrm>
              <a:off x="320082" y="1093392"/>
              <a:ext cx="8226878" cy="3378342"/>
              <a:chOff x="283889" y="1372773"/>
              <a:chExt cx="8226878" cy="3378342"/>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89" y="1372773"/>
                <a:ext cx="4129085" cy="337834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235" y="1443541"/>
                <a:ext cx="3650532" cy="3236806"/>
              </a:xfrm>
              <a:prstGeom prst="rect">
                <a:avLst/>
              </a:prstGeom>
            </p:spPr>
          </p:pic>
        </p:grpSp>
        <p:sp>
          <p:nvSpPr>
            <p:cNvPr id="5" name="TextBox 4"/>
            <p:cNvSpPr txBox="1"/>
            <p:nvPr/>
          </p:nvSpPr>
          <p:spPr>
            <a:xfrm>
              <a:off x="1003853" y="4771921"/>
              <a:ext cx="2593547" cy="462103"/>
            </a:xfrm>
            <a:prstGeom prst="rect">
              <a:avLst/>
            </a:prstGeom>
            <a:noFill/>
          </p:spPr>
          <p:txBody>
            <a:bodyPr wrap="none" rtlCol="0">
              <a:spAutoFit/>
            </a:bodyPr>
            <a:lstStyle/>
            <a:p>
              <a:r>
                <a:rPr lang="en-US" sz="1350" dirty="0"/>
                <a:t>Non-random cleavage</a:t>
              </a:r>
            </a:p>
          </p:txBody>
        </p:sp>
        <p:sp>
          <p:nvSpPr>
            <p:cNvPr id="6" name="TextBox 5"/>
            <p:cNvSpPr txBox="1"/>
            <p:nvPr/>
          </p:nvSpPr>
          <p:spPr>
            <a:xfrm>
              <a:off x="5449516" y="4776853"/>
              <a:ext cx="2675025" cy="462103"/>
            </a:xfrm>
            <a:prstGeom prst="rect">
              <a:avLst/>
            </a:prstGeom>
            <a:noFill/>
          </p:spPr>
          <p:txBody>
            <a:bodyPr wrap="none" rtlCol="0">
              <a:spAutoFit/>
            </a:bodyPr>
            <a:lstStyle/>
            <a:p>
              <a:r>
                <a:rPr lang="en-US" sz="1350" b="1" dirty="0"/>
                <a:t>Non-random releasing</a:t>
              </a:r>
            </a:p>
          </p:txBody>
        </p:sp>
      </p:grpSp>
      <p:sp>
        <p:nvSpPr>
          <p:cNvPr id="7" name="TextBox 6"/>
          <p:cNvSpPr txBox="1"/>
          <p:nvPr/>
        </p:nvSpPr>
        <p:spPr>
          <a:xfrm>
            <a:off x="1383062" y="1102206"/>
            <a:ext cx="6469720" cy="369332"/>
          </a:xfrm>
          <a:prstGeom prst="rect">
            <a:avLst/>
          </a:prstGeom>
          <a:noFill/>
        </p:spPr>
        <p:txBody>
          <a:bodyPr wrap="none" rtlCol="0">
            <a:spAutoFit/>
          </a:bodyPr>
          <a:lstStyle/>
          <a:p>
            <a:r>
              <a:rPr lang="en-US" b="1" dirty="0"/>
              <a:t>Complex mechanism of cell-free circulating DNA in human plasma</a:t>
            </a:r>
          </a:p>
        </p:txBody>
      </p:sp>
      <p:sp>
        <p:nvSpPr>
          <p:cNvPr id="9" name="Rectangle 8"/>
          <p:cNvSpPr/>
          <p:nvPr/>
        </p:nvSpPr>
        <p:spPr>
          <a:xfrm>
            <a:off x="1626902" y="4953648"/>
            <a:ext cx="6096734" cy="715581"/>
          </a:xfrm>
          <a:prstGeom prst="rect">
            <a:avLst/>
          </a:prstGeom>
        </p:spPr>
        <p:txBody>
          <a:bodyPr wrap="none">
            <a:spAutoFit/>
          </a:bodyPr>
          <a:lstStyle/>
          <a:p>
            <a:r>
              <a:rPr lang="en-US" sz="1350" b="1" dirty="0"/>
              <a:t>The releasing process of DNA methylation to plasma is non-random</a:t>
            </a:r>
          </a:p>
          <a:p>
            <a:r>
              <a:rPr lang="en-US" sz="1350" b="1" dirty="0"/>
              <a:t>Methylation Haplotype can be used to distinguish different sample type and status</a:t>
            </a:r>
          </a:p>
          <a:p>
            <a:endParaRPr lang="en-US" sz="1350" b="1" dirty="0"/>
          </a:p>
        </p:txBody>
      </p:sp>
    </p:spTree>
    <p:extLst>
      <p:ext uri="{BB962C8B-B14F-4D97-AF65-F5344CB8AC3E}">
        <p14:creationId xmlns:p14="http://schemas.microsoft.com/office/powerpoint/2010/main" val="1107549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2066" y="2527025"/>
            <a:ext cx="3585541" cy="2451953"/>
          </a:xfrm>
          <a:prstGeom prst="rect">
            <a:avLst/>
          </a:prstGeom>
          <a:noFill/>
        </p:spPr>
        <p:txBody>
          <a:bodyPr wrap="square" rtlCol="0">
            <a:spAutoFit/>
          </a:bodyPr>
          <a:lstStyle/>
          <a:p>
            <a:pPr marL="214313" indent="-214313">
              <a:spcBef>
                <a:spcPts val="450"/>
              </a:spcBef>
              <a:spcAft>
                <a:spcPts val="450"/>
              </a:spcAft>
              <a:buFont typeface="Wingdings" panose="05000000000000000000" pitchFamily="2" charset="2"/>
              <a:buChar char="Ø"/>
            </a:pPr>
            <a:r>
              <a:rPr lang="en-US" sz="2400" dirty="0"/>
              <a:t>Background</a:t>
            </a:r>
          </a:p>
          <a:p>
            <a:pPr marL="214313" indent="-214313">
              <a:spcBef>
                <a:spcPts val="450"/>
              </a:spcBef>
              <a:spcAft>
                <a:spcPts val="450"/>
              </a:spcAft>
              <a:buFont typeface="Wingdings" panose="05000000000000000000" pitchFamily="2" charset="2"/>
              <a:buChar char="Ø"/>
            </a:pPr>
            <a:r>
              <a:rPr lang="en-US" sz="2400" dirty="0"/>
              <a:t>Material and Method</a:t>
            </a:r>
          </a:p>
          <a:p>
            <a:pPr marL="214313" indent="-214313">
              <a:spcBef>
                <a:spcPts val="450"/>
              </a:spcBef>
              <a:spcAft>
                <a:spcPts val="450"/>
              </a:spcAft>
              <a:buFont typeface="Wingdings" panose="05000000000000000000" pitchFamily="2" charset="2"/>
              <a:buChar char="Ø"/>
            </a:pPr>
            <a:r>
              <a:rPr lang="en-US" sz="2400" dirty="0"/>
              <a:t>Result</a:t>
            </a:r>
          </a:p>
          <a:p>
            <a:pPr marL="214313" indent="-214313">
              <a:spcBef>
                <a:spcPts val="450"/>
              </a:spcBef>
              <a:spcAft>
                <a:spcPts val="450"/>
              </a:spcAft>
              <a:buFont typeface="Wingdings" panose="05000000000000000000" pitchFamily="2" charset="2"/>
              <a:buChar char="Ø"/>
            </a:pPr>
            <a:r>
              <a:rPr lang="en-US" sz="2400" dirty="0"/>
              <a:t>Conclusion</a:t>
            </a:r>
          </a:p>
          <a:p>
            <a:pPr marL="214313" indent="-214313">
              <a:spcBef>
                <a:spcPts val="450"/>
              </a:spcBef>
              <a:spcAft>
                <a:spcPts val="450"/>
              </a:spcAft>
              <a:buFont typeface="Wingdings" panose="05000000000000000000" pitchFamily="2" charset="2"/>
              <a:buChar char="Ø"/>
            </a:pPr>
            <a:r>
              <a:rPr lang="en-US" sz="2400" dirty="0">
                <a:solidFill>
                  <a:srgbClr val="FF0000"/>
                </a:solidFill>
              </a:rPr>
              <a:t>Future work</a:t>
            </a:r>
          </a:p>
        </p:txBody>
      </p:sp>
      <p:sp>
        <p:nvSpPr>
          <p:cNvPr id="3" name="Rectangle 2"/>
          <p:cNvSpPr/>
          <p:nvPr/>
        </p:nvSpPr>
        <p:spPr>
          <a:xfrm>
            <a:off x="1061987" y="1547541"/>
            <a:ext cx="7032694" cy="369332"/>
          </a:xfrm>
          <a:prstGeom prst="rect">
            <a:avLst/>
          </a:prstGeom>
        </p:spPr>
        <p:txBody>
          <a:bodyPr wrap="none">
            <a:spAutoFit/>
          </a:bodyPr>
          <a:lstStyle/>
          <a:p>
            <a:pPr algn="ctr"/>
            <a:r>
              <a:rPr lang="en-US" dirty="0">
                <a:solidFill>
                  <a:srgbClr val="000000"/>
                </a:solidFill>
                <a:latin typeface="Arial" panose="020B0604020202020204" pitchFamily="34" charset="0"/>
              </a:rPr>
              <a:t>MONOD: </a:t>
            </a:r>
            <a:r>
              <a:rPr lang="en-US" dirty="0">
                <a:solidFill>
                  <a:srgbClr val="FF0000"/>
                </a:solidFill>
                <a:latin typeface="Arial" panose="020B0604020202020204" pitchFamily="34" charset="0"/>
              </a:rPr>
              <a:t>M</a:t>
            </a:r>
            <a:r>
              <a:rPr lang="en-US" dirty="0">
                <a:solidFill>
                  <a:srgbClr val="000000"/>
                </a:solidFill>
                <a:latin typeface="Arial" panose="020B0604020202020204" pitchFamily="34" charset="0"/>
              </a:rPr>
              <a:t>ethylation Hapl</a:t>
            </a:r>
            <a:r>
              <a:rPr lang="en-US" dirty="0">
                <a:solidFill>
                  <a:srgbClr val="FF0000"/>
                </a:solidFill>
                <a:latin typeface="Arial" panose="020B0604020202020204" pitchFamily="34" charset="0"/>
              </a:rPr>
              <a:t>o</a:t>
            </a:r>
            <a:r>
              <a:rPr lang="en-US" dirty="0">
                <a:solidFill>
                  <a:srgbClr val="000000"/>
                </a:solidFill>
                <a:latin typeface="Arial" panose="020B0604020202020204" pitchFamily="34" charset="0"/>
              </a:rPr>
              <a:t>type in </a:t>
            </a:r>
            <a:r>
              <a:rPr lang="en-US" dirty="0">
                <a:solidFill>
                  <a:srgbClr val="FF0000"/>
                </a:solidFill>
                <a:latin typeface="Arial" panose="020B0604020202020204" pitchFamily="34" charset="0"/>
              </a:rPr>
              <a:t>no</a:t>
            </a:r>
            <a:r>
              <a:rPr lang="en-US" dirty="0">
                <a:solidFill>
                  <a:srgbClr val="000000"/>
                </a:solidFill>
                <a:latin typeface="Arial" panose="020B0604020202020204" pitchFamily="34" charset="0"/>
              </a:rPr>
              <a:t>n-invasive Cancer </a:t>
            </a:r>
            <a:r>
              <a:rPr lang="en-US" dirty="0">
                <a:solidFill>
                  <a:srgbClr val="FF0000"/>
                </a:solidFill>
                <a:latin typeface="Arial" panose="020B0604020202020204" pitchFamily="34" charset="0"/>
              </a:rPr>
              <a:t>D</a:t>
            </a:r>
            <a:r>
              <a:rPr lang="en-US"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27895238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1" y="2216272"/>
            <a:ext cx="7226471" cy="3693319"/>
          </a:xfrm>
          <a:prstGeom prst="rect">
            <a:avLst/>
          </a:prstGeom>
        </p:spPr>
        <p:txBody>
          <a:bodyPr wrap="square">
            <a:spAutoFit/>
          </a:bodyPr>
          <a:lstStyle/>
          <a:p>
            <a:r>
              <a:rPr lang="en-US" b="1" dirty="0"/>
              <a:t>Intra-data Validation: </a:t>
            </a:r>
          </a:p>
          <a:p>
            <a:r>
              <a:rPr lang="en-US" sz="1350" dirty="0"/>
              <a:t>½ RRBS sample as train dataset and ½ RRBS sample as test dataset with 2-fold cross-validation</a:t>
            </a:r>
          </a:p>
          <a:p>
            <a:endParaRPr lang="en-US" sz="1350" dirty="0"/>
          </a:p>
          <a:p>
            <a:r>
              <a:rPr lang="en-US" b="1" dirty="0"/>
              <a:t>Inter-data Validation: </a:t>
            </a:r>
          </a:p>
          <a:p>
            <a:r>
              <a:rPr lang="en-US" sz="1350" dirty="0">
                <a:solidFill>
                  <a:srgbClr val="FF0000"/>
                </a:solidFill>
              </a:rPr>
              <a:t>RRBS</a:t>
            </a:r>
            <a:r>
              <a:rPr lang="en-US" sz="1350" dirty="0"/>
              <a:t> dataset as train dataset and </a:t>
            </a:r>
            <a:r>
              <a:rPr lang="en-US" sz="1350" dirty="0">
                <a:solidFill>
                  <a:srgbClr val="FF0000"/>
                </a:solidFill>
              </a:rPr>
              <a:t>BSPP</a:t>
            </a:r>
            <a:r>
              <a:rPr lang="en-US" sz="1350" dirty="0"/>
              <a:t> data as test dataset</a:t>
            </a:r>
          </a:p>
          <a:p>
            <a:endParaRPr lang="en-US" sz="1350" dirty="0"/>
          </a:p>
          <a:p>
            <a:r>
              <a:rPr lang="en-US" b="1" dirty="0"/>
              <a:t>Independent data Validation: </a:t>
            </a:r>
          </a:p>
          <a:p>
            <a:r>
              <a:rPr lang="en-US" sz="1350" dirty="0"/>
              <a:t>TCGA dataset (TCGA and GEO dataset)</a:t>
            </a:r>
          </a:p>
          <a:p>
            <a:endParaRPr lang="en-US" b="1" dirty="0"/>
          </a:p>
          <a:p>
            <a:r>
              <a:rPr lang="en-US" b="1" dirty="0"/>
              <a:t>Total Dataset with imputation </a:t>
            </a:r>
          </a:p>
          <a:p>
            <a:r>
              <a:rPr lang="en-US" sz="1350" dirty="0"/>
              <a:t>RRBS, BSPP, </a:t>
            </a:r>
            <a:r>
              <a:rPr lang="en-US" sz="1350" dirty="0" err="1"/>
              <a:t>SeqCap</a:t>
            </a:r>
            <a:r>
              <a:rPr lang="en-US" sz="1350" dirty="0"/>
              <a:t> and GWBS were merged and missing value were imputed by KNN imputation. Random Forest with 5-fold cross-validation were applied in classification</a:t>
            </a:r>
          </a:p>
          <a:p>
            <a:endParaRPr lang="en-US" b="1" dirty="0"/>
          </a:p>
          <a:p>
            <a:r>
              <a:rPr lang="en-US" b="1" dirty="0"/>
              <a:t>Influence of the technique to MHL</a:t>
            </a:r>
          </a:p>
          <a:p>
            <a:r>
              <a:rPr lang="en-US" sz="1350" dirty="0"/>
              <a:t> 24 samples were measured both with RRBS and BSPP</a:t>
            </a:r>
            <a:endParaRPr lang="en-US" b="1" dirty="0"/>
          </a:p>
        </p:txBody>
      </p:sp>
      <p:sp>
        <p:nvSpPr>
          <p:cNvPr id="3" name="Rectangle 2"/>
          <p:cNvSpPr/>
          <p:nvPr/>
        </p:nvSpPr>
        <p:spPr>
          <a:xfrm>
            <a:off x="3749265" y="913062"/>
            <a:ext cx="1439818" cy="369332"/>
          </a:xfrm>
          <a:prstGeom prst="rect">
            <a:avLst/>
          </a:prstGeom>
        </p:spPr>
        <p:txBody>
          <a:bodyPr wrap="none">
            <a:spAutoFit/>
          </a:bodyPr>
          <a:lstStyle/>
          <a:p>
            <a:r>
              <a:rPr lang="en-US" b="1" dirty="0"/>
              <a:t>Future works</a:t>
            </a:r>
          </a:p>
        </p:txBody>
      </p:sp>
      <p:sp>
        <p:nvSpPr>
          <p:cNvPr id="4" name="Rectangle 3"/>
          <p:cNvSpPr/>
          <p:nvPr/>
        </p:nvSpPr>
        <p:spPr>
          <a:xfrm>
            <a:off x="1143000" y="1556283"/>
            <a:ext cx="6712251" cy="577081"/>
          </a:xfrm>
          <a:prstGeom prst="rect">
            <a:avLst/>
          </a:prstGeom>
        </p:spPr>
        <p:txBody>
          <a:bodyPr wrap="square">
            <a:spAutoFit/>
          </a:bodyPr>
          <a:lstStyle/>
          <a:p>
            <a:r>
              <a:rPr lang="en-US" b="1" dirty="0"/>
              <a:t>Haplotype pattern Informative biomarker</a:t>
            </a:r>
          </a:p>
          <a:p>
            <a:r>
              <a:rPr lang="en-US" sz="1350" dirty="0"/>
              <a:t>Haplotype pattern in cancer, normal and FFPE samples</a:t>
            </a:r>
          </a:p>
        </p:txBody>
      </p:sp>
    </p:spTree>
    <p:extLst>
      <p:ext uri="{BB962C8B-B14F-4D97-AF65-F5344CB8AC3E}">
        <p14:creationId xmlns:p14="http://schemas.microsoft.com/office/powerpoint/2010/main" val="38190243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3601" y="5319509"/>
            <a:ext cx="5953361" cy="323165"/>
          </a:xfrm>
          <a:prstGeom prst="rect">
            <a:avLst/>
          </a:prstGeom>
          <a:noFill/>
        </p:spPr>
        <p:txBody>
          <a:bodyPr wrap="none" rtlCol="0">
            <a:spAutoFit/>
          </a:bodyPr>
          <a:lstStyle/>
          <a:p>
            <a:r>
              <a:rPr lang="en-US" sz="1500" b="1" dirty="0"/>
              <a:t>Figure 1. </a:t>
            </a:r>
            <a:r>
              <a:rPr lang="en-US" altLang="zh-CN" sz="1500" b="1" dirty="0"/>
              <a:t>Characteristics and Genomic distribution of methylation blocks</a:t>
            </a:r>
            <a:r>
              <a:rPr lang="en-US" sz="1500" b="1" dirty="0"/>
              <a:t> </a:t>
            </a:r>
          </a:p>
        </p:txBody>
      </p:sp>
    </p:spTree>
    <p:extLst>
      <p:ext uri="{BB962C8B-B14F-4D97-AF65-F5344CB8AC3E}">
        <p14:creationId xmlns:p14="http://schemas.microsoft.com/office/powerpoint/2010/main" val="694786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7488" y="1869343"/>
            <a:ext cx="2635914" cy="2481449"/>
          </a:xfrm>
          <a:prstGeom prst="rect">
            <a:avLst/>
          </a:prstGeom>
          <a:noFill/>
        </p:spPr>
        <p:txBody>
          <a:bodyPr wrap="none" rtlCol="0">
            <a:spAutoFit/>
          </a:bodyPr>
          <a:lstStyle/>
          <a:p>
            <a:r>
              <a:rPr lang="en-US" sz="2700" dirty="0"/>
              <a:t>Acknowledgment</a:t>
            </a:r>
          </a:p>
          <a:p>
            <a:endParaRPr lang="en-US" sz="825" dirty="0"/>
          </a:p>
          <a:p>
            <a:endParaRPr lang="en-US" sz="1500" dirty="0"/>
          </a:p>
          <a:p>
            <a:r>
              <a:rPr lang="en-US" sz="1500" dirty="0" err="1"/>
              <a:t>Dinh</a:t>
            </a:r>
            <a:r>
              <a:rPr lang="en-US" sz="1500" dirty="0"/>
              <a:t> Diep</a:t>
            </a:r>
          </a:p>
          <a:p>
            <a:r>
              <a:rPr lang="en-US" sz="1500" dirty="0" err="1"/>
              <a:t>Nongluk</a:t>
            </a:r>
            <a:r>
              <a:rPr lang="en-US" sz="1500" dirty="0"/>
              <a:t> (</a:t>
            </a:r>
            <a:r>
              <a:rPr lang="en-US" sz="1500" dirty="0" err="1"/>
              <a:t>Noi</a:t>
            </a:r>
            <a:r>
              <a:rPr lang="en-US" sz="1500" dirty="0"/>
              <a:t>) </a:t>
            </a:r>
            <a:r>
              <a:rPr lang="en-US" sz="1500" dirty="0" err="1"/>
              <a:t>Plongthongkum</a:t>
            </a:r>
            <a:endParaRPr lang="en-US" sz="1500" dirty="0"/>
          </a:p>
          <a:p>
            <a:endParaRPr lang="en-US" sz="1500" dirty="0"/>
          </a:p>
          <a:p>
            <a:endParaRPr lang="en-US" sz="1500" dirty="0"/>
          </a:p>
          <a:p>
            <a:r>
              <a:rPr lang="en-US" sz="1500" dirty="0"/>
              <a:t>Song Chen</a:t>
            </a:r>
          </a:p>
          <a:p>
            <a:r>
              <a:rPr lang="en-US" sz="1500" dirty="0"/>
              <a:t>Alice</a:t>
            </a:r>
          </a:p>
          <a:p>
            <a:r>
              <a:rPr lang="en-US" sz="1500" dirty="0"/>
              <a:t>Alan</a:t>
            </a:r>
            <a:endParaRPr lang="en-US" sz="825" dirty="0"/>
          </a:p>
        </p:txBody>
      </p:sp>
    </p:spTree>
    <p:extLst>
      <p:ext uri="{BB962C8B-B14F-4D97-AF65-F5344CB8AC3E}">
        <p14:creationId xmlns:p14="http://schemas.microsoft.com/office/powerpoint/2010/main" val="1649722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0813302"/>
              </p:ext>
            </p:extLst>
          </p:nvPr>
        </p:nvGraphicFramePr>
        <p:xfrm>
          <a:off x="1222029" y="1791911"/>
          <a:ext cx="6651983" cy="3591230"/>
        </p:xfrm>
        <a:graphic>
          <a:graphicData uri="http://schemas.openxmlformats.org/drawingml/2006/table">
            <a:tbl>
              <a:tblPr>
                <a:tableStyleId>{5C22544A-7EE6-4342-B048-85BDC9FD1C3A}</a:tableStyleId>
              </a:tblPr>
              <a:tblGrid>
                <a:gridCol w="738031"/>
                <a:gridCol w="2262645"/>
                <a:gridCol w="252484"/>
                <a:gridCol w="524390"/>
                <a:gridCol w="359304"/>
                <a:gridCol w="446702"/>
                <a:gridCol w="398148"/>
                <a:gridCol w="436991"/>
                <a:gridCol w="670055"/>
                <a:gridCol w="563234"/>
              </a:tblGrid>
              <a:tr h="218445">
                <a:tc gridSpan="10">
                  <a:txBody>
                    <a:bodyPr/>
                    <a:lstStyle/>
                    <a:p>
                      <a:pPr algn="l" rtl="0" fontAlgn="b"/>
                      <a:r>
                        <a:rPr lang="en-US" sz="1100" u="none" strike="noStrike" dirty="0">
                          <a:effectLst/>
                        </a:rPr>
                        <a:t>Table. Gene Function Enrichment analysis to 182 high frequent aberrant </a:t>
                      </a:r>
                      <a:r>
                        <a:rPr lang="en-US" sz="1100" u="none" strike="noStrike" dirty="0" err="1">
                          <a:effectLst/>
                        </a:rPr>
                        <a:t>metylation</a:t>
                      </a:r>
                      <a:r>
                        <a:rPr lang="en-US" sz="1100" u="none" strike="noStrike" dirty="0">
                          <a:effectLst/>
                        </a:rPr>
                        <a:t> with DAVID </a:t>
                      </a:r>
                      <a:endParaRPr lang="en-US" sz="1100" b="0" i="0" u="none" strike="noStrike" dirty="0">
                        <a:solidFill>
                          <a:srgbClr val="000000"/>
                        </a:solidFill>
                        <a:effectLst/>
                        <a:latin typeface="Calibri" panose="020F0502020204030204" pitchFamily="34" charset="0"/>
                      </a:endParaRPr>
                    </a:p>
                  </a:txBody>
                  <a:tcPr marL="5181" marR="5181" marT="518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45">
                <a:tc>
                  <a:txBody>
                    <a:bodyPr/>
                    <a:lstStyle/>
                    <a:p>
                      <a:pPr algn="l" rtl="0" fontAlgn="b"/>
                      <a:r>
                        <a:rPr lang="en-US" sz="600" u="none" strike="noStrike">
                          <a:effectLst/>
                        </a:rPr>
                        <a:t>Category</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dirty="0">
                          <a:effectLst/>
                        </a:rPr>
                        <a:t>Term</a:t>
                      </a:r>
                      <a:endParaRPr lang="en-US" sz="600" b="0" i="0" u="none" strike="noStrike" dirty="0">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Count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PValue</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List Total</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Pop Hits</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Pop Total</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Fold Enrichment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Benjamini</a:t>
                      </a:r>
                      <a:endParaRPr lang="en-US" sz="600" b="0" i="0" u="none" strike="noStrike">
                        <a:solidFill>
                          <a:srgbClr val="00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GOTERM_MF_FAT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transcription regulator activity</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30</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19.48051948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4.63E-05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1512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12983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2.201702618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0.004415923</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regulation of transcription</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27.92207792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1.28E-05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2601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1.911506751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0.005200761</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regulation of transcription, DNA-dependent</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22.07792208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9.09E-06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1773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2.217266596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0.005536047</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SP_PIR_KEYWORDS</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err="1">
                          <a:solidFill>
                            <a:srgbClr val="FF0000"/>
                          </a:solidFill>
                          <a:effectLst/>
                        </a:rPr>
                        <a:t>dna</a:t>
                      </a:r>
                      <a:r>
                        <a:rPr lang="en-US" sz="700" u="none" strike="noStrike" dirty="0">
                          <a:solidFill>
                            <a:srgbClr val="FF0000"/>
                          </a:solidFill>
                          <a:effectLst/>
                        </a:rPr>
                        <a:t>-binding</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20.77922078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2.65E-05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148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1868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19235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2.226401991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0.006136452</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GOTERM_MF_FAT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transcription factor activity</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14.93506494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4.46E-05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975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12983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2.617655052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0.006374167</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regulation of RNA metabolic process</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22.72727273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5.33E-06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1813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2.232122232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0.006488715</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GOTERM_MF_FAT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sequence-specific DNA binding</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11.68831169</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2.65E-05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607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12983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3.29058421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0.007565542</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SP_PIR_KEYWORDS</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err="1">
                          <a:solidFill>
                            <a:srgbClr val="FF0000"/>
                          </a:solidFill>
                          <a:effectLst/>
                        </a:rPr>
                        <a:t>Homeobox</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10</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6.493506494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1.04E-04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148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242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19235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5.370504802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0.011981548</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SP_PIR_KEYWORDS</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transcription regulation</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20.12987013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2.86E-04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148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2026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19235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1.988624236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0.021885309</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SP_PIR_KEYWORDS</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Transcription</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20.12987013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4.16E-04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148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2071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19235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1.945414149</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0.023850767</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INTERPRO</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err="1">
                          <a:solidFill>
                            <a:srgbClr val="FF0000"/>
                          </a:solidFill>
                          <a:effectLst/>
                        </a:rPr>
                        <a:t>Homeobox</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10</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6.493506494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1.87E-04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143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235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16659</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4.957298021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0.03112568</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positive regulation of macromolecule biosynthetic process</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10.38961039</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4.62E-04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654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2.82872004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0.04592463</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positive regulation of nitrogen compound metabolic process</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10.38961039</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3.93E-04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644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2.872644264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0.046847505</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negative regulation of macromolecule metabolic process</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11.03896104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5.16E-04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734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2.677938471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0.047376266</a:t>
                      </a:r>
                      <a:endParaRPr lang="en-US" sz="800" b="0" i="0" u="none" strike="noStrike" dirty="0">
                        <a:solidFill>
                          <a:srgbClr val="FF0000"/>
                        </a:solidFill>
                        <a:effectLst/>
                        <a:latin typeface="Calibri" panose="020F0502020204030204" pitchFamily="34" charset="0"/>
                      </a:endParaRPr>
                    </a:p>
                  </a:txBody>
                  <a:tcPr marL="5181" marR="5181" marT="5181" marB="0" anchor="b"/>
                </a:tc>
              </a:tr>
              <a:tr h="218445">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positive regulation of gene expression</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9.74025974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4.43E-04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581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2.985127322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0.048057813</a:t>
                      </a:r>
                      <a:endParaRPr lang="en-US" sz="800" b="0" i="0" u="none" strike="noStrike" dirty="0">
                        <a:solidFill>
                          <a:srgbClr val="FF0000"/>
                        </a:solidFill>
                        <a:effectLst/>
                        <a:latin typeface="Calibri" panose="020F0502020204030204" pitchFamily="34" charset="0"/>
                      </a:endParaRPr>
                    </a:p>
                  </a:txBody>
                  <a:tcPr marL="5181" marR="5181" marT="5181" marB="0" anchor="b"/>
                </a:tc>
              </a:tr>
            </a:tbl>
          </a:graphicData>
        </a:graphic>
      </p:graphicFrame>
      <p:sp>
        <p:nvSpPr>
          <p:cNvPr id="2" name="TextBox 1"/>
          <p:cNvSpPr txBox="1"/>
          <p:nvPr/>
        </p:nvSpPr>
        <p:spPr>
          <a:xfrm>
            <a:off x="1620455" y="1239215"/>
            <a:ext cx="6080704" cy="369332"/>
          </a:xfrm>
          <a:prstGeom prst="rect">
            <a:avLst/>
          </a:prstGeom>
          <a:noFill/>
        </p:spPr>
        <p:txBody>
          <a:bodyPr wrap="none" rtlCol="0">
            <a:spAutoFit/>
          </a:bodyPr>
          <a:lstStyle/>
          <a:p>
            <a:r>
              <a:rPr lang="en-US" b="1" dirty="0"/>
              <a:t>Gene Ontology Analysis to 182 RRBS hyper-methylated genes </a:t>
            </a:r>
          </a:p>
        </p:txBody>
      </p:sp>
    </p:spTree>
    <p:extLst>
      <p:ext uri="{BB962C8B-B14F-4D97-AF65-F5344CB8AC3E}">
        <p14:creationId xmlns:p14="http://schemas.microsoft.com/office/powerpoint/2010/main" val="35516340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7097" y="872706"/>
            <a:ext cx="859594" cy="415498"/>
          </a:xfrm>
          <a:prstGeom prst="rect">
            <a:avLst/>
          </a:prstGeom>
          <a:noFill/>
        </p:spPr>
        <p:txBody>
          <a:bodyPr wrap="none" rtlCol="0">
            <a:spAutoFit/>
          </a:bodyPr>
          <a:lstStyle/>
          <a:p>
            <a:r>
              <a:rPr lang="en-US" sz="2100" dirty="0"/>
              <a:t>Result</a:t>
            </a:r>
          </a:p>
        </p:txBody>
      </p:sp>
      <p:sp>
        <p:nvSpPr>
          <p:cNvPr id="4" name="TextBox 3"/>
          <p:cNvSpPr txBox="1"/>
          <p:nvPr/>
        </p:nvSpPr>
        <p:spPr>
          <a:xfrm>
            <a:off x="1507036" y="4665151"/>
            <a:ext cx="6218932" cy="1131079"/>
          </a:xfrm>
          <a:prstGeom prst="rect">
            <a:avLst/>
          </a:prstGeom>
          <a:noFill/>
        </p:spPr>
        <p:txBody>
          <a:bodyPr wrap="square" rtlCol="0">
            <a:spAutoFit/>
          </a:bodyPr>
          <a:lstStyle/>
          <a:p>
            <a:r>
              <a:rPr lang="en-US" altLang="zh-CN" sz="1350" dirty="0"/>
              <a:t>Actually,  248 </a:t>
            </a:r>
            <a:r>
              <a:rPr lang="en-US" altLang="zh-CN" sz="1350" dirty="0" err="1"/>
              <a:t>hypermethylated</a:t>
            </a:r>
            <a:r>
              <a:rPr lang="en-US" altLang="zh-CN" sz="1350" dirty="0"/>
              <a:t> regions occurred in at least 50% cancer samples. The average length of the regions is 103bp (IQR=95bp, SD=126). These regions located in the promoter region (TSS-2K) of 182 genes. 21 genes of them were defined as methylation relevant cancer related genes(NCBI). </a:t>
            </a:r>
          </a:p>
          <a:p>
            <a:r>
              <a:rPr lang="en-US" altLang="zh-CN" sz="1350" dirty="0"/>
              <a:t> </a:t>
            </a:r>
            <a:endParaRPr lang="en-US" sz="1350" dirty="0"/>
          </a:p>
        </p:txBody>
      </p:sp>
      <p:grpSp>
        <p:nvGrpSpPr>
          <p:cNvPr id="12" name="Group 11"/>
          <p:cNvGrpSpPr/>
          <p:nvPr/>
        </p:nvGrpSpPr>
        <p:grpSpPr>
          <a:xfrm>
            <a:off x="2436184" y="1265122"/>
            <a:ext cx="3432535" cy="3253480"/>
            <a:chOff x="1724244" y="543828"/>
            <a:chExt cx="4576713" cy="4337973"/>
          </a:xfrm>
        </p:grpSpPr>
        <p:grpSp>
          <p:nvGrpSpPr>
            <p:cNvPr id="8" name="Group 7"/>
            <p:cNvGrpSpPr/>
            <p:nvPr/>
          </p:nvGrpSpPr>
          <p:grpSpPr>
            <a:xfrm>
              <a:off x="1724244" y="543828"/>
              <a:ext cx="4576713" cy="4337973"/>
              <a:chOff x="278091" y="1923068"/>
              <a:chExt cx="4576713" cy="4337973"/>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639" r="7113" b="2319"/>
              <a:stretch/>
            </p:blipFill>
            <p:spPr>
              <a:xfrm>
                <a:off x="278091" y="1923068"/>
                <a:ext cx="4576713" cy="4337973"/>
              </a:xfrm>
              <a:prstGeom prst="rect">
                <a:avLst/>
              </a:prstGeom>
            </p:spPr>
          </p:pic>
          <p:sp>
            <p:nvSpPr>
              <p:cNvPr id="5" name="Rectangle 4"/>
              <p:cNvSpPr/>
              <p:nvPr/>
            </p:nvSpPr>
            <p:spPr>
              <a:xfrm>
                <a:off x="2894029" y="5316719"/>
                <a:ext cx="1640264" cy="2922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3764" r="6907" b="8299"/>
              <a:stretch/>
            </p:blipFill>
            <p:spPr>
              <a:xfrm>
                <a:off x="2082277" y="2337846"/>
                <a:ext cx="2702348" cy="2262432"/>
              </a:xfrm>
              <a:prstGeom prst="rect">
                <a:avLst/>
              </a:prstGeom>
              <a:ln w="19050">
                <a:solidFill>
                  <a:srgbClr val="FF0000"/>
                </a:solidFill>
              </a:ln>
            </p:spPr>
          </p:pic>
        </p:grpSp>
        <p:sp>
          <p:nvSpPr>
            <p:cNvPr id="9" name="Rectangle 8"/>
            <p:cNvSpPr/>
            <p:nvPr/>
          </p:nvSpPr>
          <p:spPr>
            <a:xfrm>
              <a:off x="2540731" y="3714262"/>
              <a:ext cx="833989" cy="400109"/>
            </a:xfrm>
            <a:prstGeom prst="rect">
              <a:avLst/>
            </a:prstGeom>
          </p:spPr>
          <p:txBody>
            <a:bodyPr wrap="none">
              <a:spAutoFit/>
            </a:bodyPr>
            <a:lstStyle/>
            <a:p>
              <a:r>
                <a:rPr lang="en-US" sz="1350" b="1" dirty="0">
                  <a:solidFill>
                    <a:srgbClr val="00B050"/>
                  </a:solidFill>
                </a:rPr>
                <a:t>56046</a:t>
              </a:r>
            </a:p>
          </p:txBody>
        </p:sp>
        <p:sp>
          <p:nvSpPr>
            <p:cNvPr id="10" name="Rectangle 9"/>
            <p:cNvSpPr/>
            <p:nvPr/>
          </p:nvSpPr>
          <p:spPr>
            <a:xfrm>
              <a:off x="4012600" y="2395035"/>
              <a:ext cx="598883" cy="400109"/>
            </a:xfrm>
            <a:prstGeom prst="rect">
              <a:avLst/>
            </a:prstGeom>
          </p:spPr>
          <p:txBody>
            <a:bodyPr wrap="none">
              <a:spAutoFit/>
            </a:bodyPr>
            <a:lstStyle/>
            <a:p>
              <a:r>
                <a:rPr lang="en-US" altLang="zh-CN" sz="1350" dirty="0">
                  <a:solidFill>
                    <a:srgbClr val="FFFF00"/>
                  </a:solidFill>
                </a:rPr>
                <a:t>248</a:t>
              </a:r>
              <a:endParaRPr lang="en-US" sz="1350" dirty="0">
                <a:solidFill>
                  <a:srgbClr val="FFFF00"/>
                </a:solidFill>
              </a:endParaRPr>
            </a:p>
          </p:txBody>
        </p:sp>
      </p:grpSp>
      <p:sp>
        <p:nvSpPr>
          <p:cNvPr id="11" name="Rectangle 10"/>
          <p:cNvSpPr/>
          <p:nvPr/>
        </p:nvSpPr>
        <p:spPr>
          <a:xfrm>
            <a:off x="1507036" y="5631537"/>
            <a:ext cx="3496855" cy="276999"/>
          </a:xfrm>
          <a:prstGeom prst="rect">
            <a:avLst/>
          </a:prstGeom>
        </p:spPr>
        <p:txBody>
          <a:bodyPr wrap="none">
            <a:spAutoFit/>
          </a:bodyPr>
          <a:lstStyle/>
          <a:p>
            <a:r>
              <a:rPr lang="en-US" sz="1200" dirty="0"/>
              <a:t>TSS: Transcription Start Site; IQR: </a:t>
            </a:r>
            <a:r>
              <a:rPr lang="en-US" sz="1200" dirty="0" err="1"/>
              <a:t>InterQuartile</a:t>
            </a:r>
            <a:r>
              <a:rPr lang="en-US" sz="1200" dirty="0"/>
              <a:t> Range</a:t>
            </a:r>
          </a:p>
        </p:txBody>
      </p:sp>
    </p:spTree>
    <p:extLst>
      <p:ext uri="{BB962C8B-B14F-4D97-AF65-F5344CB8AC3E}">
        <p14:creationId xmlns:p14="http://schemas.microsoft.com/office/powerpoint/2010/main" val="3494663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969330" y="2299771"/>
            <a:ext cx="913583" cy="866624"/>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Oval 2"/>
          <p:cNvSpPr/>
          <p:nvPr/>
        </p:nvSpPr>
        <p:spPr>
          <a:xfrm>
            <a:off x="6463120" y="2299771"/>
            <a:ext cx="913583" cy="866624"/>
          </a:xfrm>
          <a:prstGeom prst="ellipse">
            <a:avLst/>
          </a:prstGeom>
          <a:solidFill>
            <a:schemeClr val="accent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Oval 3"/>
          <p:cNvSpPr/>
          <p:nvPr/>
        </p:nvSpPr>
        <p:spPr>
          <a:xfrm>
            <a:off x="6216226" y="2775061"/>
            <a:ext cx="913583" cy="866624"/>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p:cNvSpPr txBox="1"/>
          <p:nvPr/>
        </p:nvSpPr>
        <p:spPr>
          <a:xfrm>
            <a:off x="6066611" y="2057856"/>
            <a:ext cx="548548" cy="300082"/>
          </a:xfrm>
          <a:prstGeom prst="rect">
            <a:avLst/>
          </a:prstGeom>
          <a:noFill/>
        </p:spPr>
        <p:txBody>
          <a:bodyPr wrap="none" rtlCol="0">
            <a:spAutoFit/>
          </a:bodyPr>
          <a:lstStyle/>
          <a:p>
            <a:r>
              <a:rPr lang="en-US" altLang="zh-CN" sz="1350" dirty="0"/>
              <a:t>RRBS</a:t>
            </a:r>
            <a:endParaRPr lang="en-US" sz="1350" dirty="0"/>
          </a:p>
        </p:txBody>
      </p:sp>
      <p:sp>
        <p:nvSpPr>
          <p:cNvPr id="6" name="TextBox 5"/>
          <p:cNvSpPr txBox="1"/>
          <p:nvPr/>
        </p:nvSpPr>
        <p:spPr>
          <a:xfrm>
            <a:off x="7209815" y="2319648"/>
            <a:ext cx="894869" cy="300082"/>
          </a:xfrm>
          <a:prstGeom prst="rect">
            <a:avLst/>
          </a:prstGeom>
          <a:noFill/>
        </p:spPr>
        <p:txBody>
          <a:bodyPr wrap="square" rtlCol="0">
            <a:spAutoFit/>
          </a:bodyPr>
          <a:lstStyle/>
          <a:p>
            <a:r>
              <a:rPr lang="en-US" altLang="zh-CN" sz="1350" dirty="0"/>
              <a:t>Cap-</a:t>
            </a:r>
            <a:r>
              <a:rPr lang="en-US" altLang="zh-CN" sz="1350" dirty="0" err="1"/>
              <a:t>Seq</a:t>
            </a:r>
            <a:endParaRPr lang="en-US" sz="1350" dirty="0"/>
          </a:p>
        </p:txBody>
      </p:sp>
      <p:sp>
        <p:nvSpPr>
          <p:cNvPr id="7" name="TextBox 6"/>
          <p:cNvSpPr txBox="1"/>
          <p:nvPr/>
        </p:nvSpPr>
        <p:spPr>
          <a:xfrm>
            <a:off x="6556075" y="3641686"/>
            <a:ext cx="543739" cy="300082"/>
          </a:xfrm>
          <a:prstGeom prst="rect">
            <a:avLst/>
          </a:prstGeom>
          <a:noFill/>
        </p:spPr>
        <p:txBody>
          <a:bodyPr wrap="none" rtlCol="0">
            <a:spAutoFit/>
          </a:bodyPr>
          <a:lstStyle/>
          <a:p>
            <a:r>
              <a:rPr lang="en-US" altLang="zh-CN" sz="1350"/>
              <a:t>BBSP</a:t>
            </a:r>
            <a:endParaRPr lang="en-US" sz="1350" dirty="0"/>
          </a:p>
        </p:txBody>
      </p:sp>
      <p:sp>
        <p:nvSpPr>
          <p:cNvPr id="8" name="Oval 7"/>
          <p:cNvSpPr/>
          <p:nvPr/>
        </p:nvSpPr>
        <p:spPr>
          <a:xfrm>
            <a:off x="3801911" y="2299771"/>
            <a:ext cx="913583" cy="866624"/>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4295701" y="2299771"/>
            <a:ext cx="913583" cy="866624"/>
          </a:xfrm>
          <a:prstGeom prst="ellipse">
            <a:avLst/>
          </a:prstGeom>
          <a:solidFill>
            <a:schemeClr val="accent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4048806" y="2775062"/>
            <a:ext cx="913583" cy="866624"/>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3766322" y="2064259"/>
            <a:ext cx="748208" cy="300082"/>
          </a:xfrm>
          <a:prstGeom prst="rect">
            <a:avLst/>
          </a:prstGeom>
          <a:noFill/>
        </p:spPr>
        <p:txBody>
          <a:bodyPr wrap="square" rtlCol="0">
            <a:spAutoFit/>
          </a:bodyPr>
          <a:lstStyle/>
          <a:p>
            <a:r>
              <a:rPr lang="en-US" altLang="zh-CN" sz="1350" dirty="0"/>
              <a:t>RRBS</a:t>
            </a:r>
            <a:endParaRPr lang="en-US" sz="1350" dirty="0"/>
          </a:p>
        </p:txBody>
      </p:sp>
      <p:sp>
        <p:nvSpPr>
          <p:cNvPr id="12" name="TextBox 11"/>
          <p:cNvSpPr txBox="1"/>
          <p:nvPr/>
        </p:nvSpPr>
        <p:spPr>
          <a:xfrm>
            <a:off x="4980255" y="2280130"/>
            <a:ext cx="763351" cy="300082"/>
          </a:xfrm>
          <a:prstGeom prst="rect">
            <a:avLst/>
          </a:prstGeom>
          <a:noFill/>
        </p:spPr>
        <p:txBody>
          <a:bodyPr wrap="none" rtlCol="0">
            <a:spAutoFit/>
          </a:bodyPr>
          <a:lstStyle/>
          <a:p>
            <a:r>
              <a:rPr lang="en-US" altLang="zh-CN" sz="1350" dirty="0"/>
              <a:t>Cap-</a:t>
            </a:r>
            <a:r>
              <a:rPr lang="en-US" altLang="zh-CN" sz="1350" dirty="0" err="1"/>
              <a:t>Seq</a:t>
            </a:r>
            <a:endParaRPr lang="en-US" sz="1350" dirty="0"/>
          </a:p>
        </p:txBody>
      </p:sp>
      <p:sp>
        <p:nvSpPr>
          <p:cNvPr id="13" name="TextBox 12"/>
          <p:cNvSpPr txBox="1"/>
          <p:nvPr/>
        </p:nvSpPr>
        <p:spPr>
          <a:xfrm>
            <a:off x="4388656" y="3641686"/>
            <a:ext cx="543739" cy="300082"/>
          </a:xfrm>
          <a:prstGeom prst="rect">
            <a:avLst/>
          </a:prstGeom>
          <a:noFill/>
        </p:spPr>
        <p:txBody>
          <a:bodyPr wrap="none" rtlCol="0">
            <a:spAutoFit/>
          </a:bodyPr>
          <a:lstStyle/>
          <a:p>
            <a:r>
              <a:rPr lang="en-US" altLang="zh-CN" sz="1350"/>
              <a:t>BBSP</a:t>
            </a:r>
            <a:endParaRPr lang="en-US" sz="1350" dirty="0"/>
          </a:p>
        </p:txBody>
      </p:sp>
      <p:sp>
        <p:nvSpPr>
          <p:cNvPr id="18" name="TextBox 17"/>
          <p:cNvSpPr txBox="1"/>
          <p:nvPr/>
        </p:nvSpPr>
        <p:spPr>
          <a:xfrm>
            <a:off x="3810473" y="4214673"/>
            <a:ext cx="548548" cy="300082"/>
          </a:xfrm>
          <a:prstGeom prst="rect">
            <a:avLst/>
          </a:prstGeom>
          <a:noFill/>
        </p:spPr>
        <p:txBody>
          <a:bodyPr wrap="none" rtlCol="0">
            <a:spAutoFit/>
          </a:bodyPr>
          <a:lstStyle/>
          <a:p>
            <a:r>
              <a:rPr lang="en-US" altLang="zh-CN" sz="1350" dirty="0"/>
              <a:t>RRBS</a:t>
            </a:r>
            <a:endParaRPr lang="en-US" sz="1350" dirty="0"/>
          </a:p>
        </p:txBody>
      </p:sp>
      <p:sp>
        <p:nvSpPr>
          <p:cNvPr id="21" name="Oval 20"/>
          <p:cNvSpPr/>
          <p:nvPr/>
        </p:nvSpPr>
        <p:spPr>
          <a:xfrm>
            <a:off x="3823792" y="4392526"/>
            <a:ext cx="913583" cy="866624"/>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21"/>
          <p:cNvSpPr/>
          <p:nvPr/>
        </p:nvSpPr>
        <p:spPr>
          <a:xfrm>
            <a:off x="4317582" y="4392526"/>
            <a:ext cx="913583" cy="866624"/>
          </a:xfrm>
          <a:prstGeom prst="ellipse">
            <a:avLst/>
          </a:prstGeom>
          <a:solidFill>
            <a:schemeClr val="accent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22"/>
          <p:cNvSpPr/>
          <p:nvPr/>
        </p:nvSpPr>
        <p:spPr>
          <a:xfrm>
            <a:off x="4070686" y="4867817"/>
            <a:ext cx="913583" cy="866624"/>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p:cNvSpPr txBox="1"/>
          <p:nvPr/>
        </p:nvSpPr>
        <p:spPr>
          <a:xfrm>
            <a:off x="4984270" y="4392526"/>
            <a:ext cx="763351" cy="300082"/>
          </a:xfrm>
          <a:prstGeom prst="rect">
            <a:avLst/>
          </a:prstGeom>
          <a:noFill/>
        </p:spPr>
        <p:txBody>
          <a:bodyPr wrap="none" rtlCol="0">
            <a:spAutoFit/>
          </a:bodyPr>
          <a:lstStyle/>
          <a:p>
            <a:r>
              <a:rPr lang="en-US" altLang="zh-CN" sz="1350" dirty="0"/>
              <a:t>Cap-</a:t>
            </a:r>
            <a:r>
              <a:rPr lang="en-US" altLang="zh-CN" sz="1350" dirty="0" err="1"/>
              <a:t>Seq</a:t>
            </a:r>
            <a:endParaRPr lang="en-US" sz="1350" dirty="0"/>
          </a:p>
        </p:txBody>
      </p:sp>
      <p:sp>
        <p:nvSpPr>
          <p:cNvPr id="26" name="TextBox 25"/>
          <p:cNvSpPr txBox="1"/>
          <p:nvPr/>
        </p:nvSpPr>
        <p:spPr>
          <a:xfrm>
            <a:off x="4410537" y="5734441"/>
            <a:ext cx="543739" cy="300082"/>
          </a:xfrm>
          <a:prstGeom prst="rect">
            <a:avLst/>
          </a:prstGeom>
          <a:noFill/>
        </p:spPr>
        <p:txBody>
          <a:bodyPr wrap="none" rtlCol="0">
            <a:spAutoFit/>
          </a:bodyPr>
          <a:lstStyle/>
          <a:p>
            <a:r>
              <a:rPr lang="en-US" altLang="zh-CN" sz="1350"/>
              <a:t>BBSP</a:t>
            </a:r>
            <a:endParaRPr lang="en-US" sz="1350" dirty="0"/>
          </a:p>
        </p:txBody>
      </p:sp>
      <p:grpSp>
        <p:nvGrpSpPr>
          <p:cNvPr id="27" name="Group 26"/>
          <p:cNvGrpSpPr/>
          <p:nvPr/>
        </p:nvGrpSpPr>
        <p:grpSpPr>
          <a:xfrm>
            <a:off x="1225100" y="1074684"/>
            <a:ext cx="2377771" cy="2410892"/>
            <a:chOff x="1724244" y="376320"/>
            <a:chExt cx="4753440" cy="4505481"/>
          </a:xfrm>
        </p:grpSpPr>
        <p:grpSp>
          <p:nvGrpSpPr>
            <p:cNvPr id="28" name="Group 27"/>
            <p:cNvGrpSpPr/>
            <p:nvPr/>
          </p:nvGrpSpPr>
          <p:grpSpPr>
            <a:xfrm>
              <a:off x="1724244" y="376320"/>
              <a:ext cx="4753440" cy="4505481"/>
              <a:chOff x="278091" y="1755560"/>
              <a:chExt cx="4753440" cy="4505481"/>
            </a:xfrm>
          </p:grpSpPr>
          <p:pic>
            <p:nvPicPr>
              <p:cNvPr id="31" name="Picture 30"/>
              <p:cNvPicPr>
                <a:picLocks noChangeAspect="1"/>
              </p:cNvPicPr>
              <p:nvPr/>
            </p:nvPicPr>
            <p:blipFill rotWithShape="1">
              <a:blip r:embed="rId3">
                <a:extLst>
                  <a:ext uri="{28A0092B-C50C-407E-A947-70E740481C1C}">
                    <a14:useLocalDpi xmlns:a14="http://schemas.microsoft.com/office/drawing/2010/main" val="0"/>
                  </a:ext>
                </a:extLst>
              </a:blip>
              <a:srcRect t="9639" r="7113" b="2319"/>
              <a:stretch/>
            </p:blipFill>
            <p:spPr>
              <a:xfrm>
                <a:off x="278091" y="1755560"/>
                <a:ext cx="4753440" cy="4505481"/>
              </a:xfrm>
              <a:prstGeom prst="rect">
                <a:avLst/>
              </a:prstGeom>
            </p:spPr>
          </p:pic>
          <p:sp>
            <p:nvSpPr>
              <p:cNvPr id="32" name="Rectangle 31"/>
              <p:cNvSpPr/>
              <p:nvPr/>
            </p:nvSpPr>
            <p:spPr>
              <a:xfrm>
                <a:off x="2894029" y="5316719"/>
                <a:ext cx="1640264" cy="2922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3" name="Picture 32"/>
              <p:cNvPicPr>
                <a:picLocks noChangeAspect="1"/>
              </p:cNvPicPr>
              <p:nvPr/>
            </p:nvPicPr>
            <p:blipFill rotWithShape="1">
              <a:blip r:embed="rId4" cstate="print">
                <a:extLst>
                  <a:ext uri="{28A0092B-C50C-407E-A947-70E740481C1C}">
                    <a14:useLocalDpi xmlns:a14="http://schemas.microsoft.com/office/drawing/2010/main" val="0"/>
                  </a:ext>
                </a:extLst>
              </a:blip>
              <a:srcRect t="13764" r="6907" b="8299"/>
              <a:stretch/>
            </p:blipFill>
            <p:spPr>
              <a:xfrm>
                <a:off x="2082277" y="2337846"/>
                <a:ext cx="2702348" cy="2262432"/>
              </a:xfrm>
              <a:prstGeom prst="rect">
                <a:avLst/>
              </a:prstGeom>
              <a:ln w="19050">
                <a:solidFill>
                  <a:srgbClr val="FF0000"/>
                </a:solidFill>
              </a:ln>
            </p:spPr>
          </p:pic>
        </p:grpSp>
        <p:sp>
          <p:nvSpPr>
            <p:cNvPr id="29" name="Rectangle 28"/>
            <p:cNvSpPr/>
            <p:nvPr/>
          </p:nvSpPr>
          <p:spPr>
            <a:xfrm>
              <a:off x="2540731" y="3714263"/>
              <a:ext cx="1250431" cy="560794"/>
            </a:xfrm>
            <a:prstGeom prst="rect">
              <a:avLst/>
            </a:prstGeom>
          </p:spPr>
          <p:txBody>
            <a:bodyPr wrap="none">
              <a:spAutoFit/>
            </a:bodyPr>
            <a:lstStyle/>
            <a:p>
              <a:r>
                <a:rPr lang="en-US" sz="1350" b="1" dirty="0">
                  <a:solidFill>
                    <a:srgbClr val="00B050"/>
                  </a:solidFill>
                </a:rPr>
                <a:t>56046</a:t>
              </a:r>
            </a:p>
          </p:txBody>
        </p:sp>
        <p:sp>
          <p:nvSpPr>
            <p:cNvPr id="30" name="Rectangle 29"/>
            <p:cNvSpPr/>
            <p:nvPr/>
          </p:nvSpPr>
          <p:spPr>
            <a:xfrm>
              <a:off x="4012600" y="2395034"/>
              <a:ext cx="897927" cy="560794"/>
            </a:xfrm>
            <a:prstGeom prst="rect">
              <a:avLst/>
            </a:prstGeom>
          </p:spPr>
          <p:txBody>
            <a:bodyPr wrap="none">
              <a:spAutoFit/>
            </a:bodyPr>
            <a:lstStyle/>
            <a:p>
              <a:r>
                <a:rPr lang="en-US" altLang="zh-CN" sz="1350" dirty="0">
                  <a:solidFill>
                    <a:srgbClr val="FFFF00"/>
                  </a:solidFill>
                </a:rPr>
                <a:t>248</a:t>
              </a:r>
              <a:endParaRPr lang="en-US" sz="1350" dirty="0">
                <a:solidFill>
                  <a:srgbClr val="FFFF00"/>
                </a:solidFill>
              </a:endParaRPr>
            </a:p>
          </p:txBody>
        </p:sp>
      </p:grpSp>
      <p:sp>
        <p:nvSpPr>
          <p:cNvPr id="34" name="TextBox 33"/>
          <p:cNvSpPr txBox="1"/>
          <p:nvPr/>
        </p:nvSpPr>
        <p:spPr>
          <a:xfrm>
            <a:off x="6048966" y="4214673"/>
            <a:ext cx="548548" cy="300082"/>
          </a:xfrm>
          <a:prstGeom prst="rect">
            <a:avLst/>
          </a:prstGeom>
          <a:noFill/>
        </p:spPr>
        <p:txBody>
          <a:bodyPr wrap="none" rtlCol="0">
            <a:spAutoFit/>
          </a:bodyPr>
          <a:lstStyle/>
          <a:p>
            <a:r>
              <a:rPr lang="en-US" altLang="zh-CN" sz="1350" dirty="0"/>
              <a:t>RRBS</a:t>
            </a:r>
            <a:endParaRPr lang="en-US" sz="1350" dirty="0"/>
          </a:p>
        </p:txBody>
      </p:sp>
      <p:sp>
        <p:nvSpPr>
          <p:cNvPr id="35" name="Oval 34"/>
          <p:cNvSpPr/>
          <p:nvPr/>
        </p:nvSpPr>
        <p:spPr>
          <a:xfrm>
            <a:off x="6062285" y="4392526"/>
            <a:ext cx="913583" cy="866624"/>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Oval 35"/>
          <p:cNvSpPr/>
          <p:nvPr/>
        </p:nvSpPr>
        <p:spPr>
          <a:xfrm>
            <a:off x="6556075" y="4392526"/>
            <a:ext cx="913583" cy="866624"/>
          </a:xfrm>
          <a:prstGeom prst="ellipse">
            <a:avLst/>
          </a:prstGeom>
          <a:solidFill>
            <a:schemeClr val="accent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Oval 36"/>
          <p:cNvSpPr/>
          <p:nvPr/>
        </p:nvSpPr>
        <p:spPr>
          <a:xfrm>
            <a:off x="6309180" y="4867817"/>
            <a:ext cx="913583" cy="866624"/>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p:cNvSpPr txBox="1"/>
          <p:nvPr/>
        </p:nvSpPr>
        <p:spPr>
          <a:xfrm>
            <a:off x="7222763" y="4392526"/>
            <a:ext cx="763351" cy="300082"/>
          </a:xfrm>
          <a:prstGeom prst="rect">
            <a:avLst/>
          </a:prstGeom>
          <a:noFill/>
        </p:spPr>
        <p:txBody>
          <a:bodyPr wrap="none" rtlCol="0">
            <a:spAutoFit/>
          </a:bodyPr>
          <a:lstStyle/>
          <a:p>
            <a:r>
              <a:rPr lang="en-US" altLang="zh-CN" sz="1350" dirty="0"/>
              <a:t>Cap-</a:t>
            </a:r>
            <a:r>
              <a:rPr lang="en-US" altLang="zh-CN" sz="1350" dirty="0" err="1"/>
              <a:t>Seq</a:t>
            </a:r>
            <a:endParaRPr lang="en-US" sz="1350" dirty="0"/>
          </a:p>
        </p:txBody>
      </p:sp>
      <p:sp>
        <p:nvSpPr>
          <p:cNvPr id="39" name="TextBox 38"/>
          <p:cNvSpPr txBox="1"/>
          <p:nvPr/>
        </p:nvSpPr>
        <p:spPr>
          <a:xfrm>
            <a:off x="6649030" y="5734441"/>
            <a:ext cx="543739" cy="300082"/>
          </a:xfrm>
          <a:prstGeom prst="rect">
            <a:avLst/>
          </a:prstGeom>
          <a:noFill/>
        </p:spPr>
        <p:txBody>
          <a:bodyPr wrap="none" rtlCol="0">
            <a:spAutoFit/>
          </a:bodyPr>
          <a:lstStyle/>
          <a:p>
            <a:r>
              <a:rPr lang="en-US" altLang="zh-CN" sz="1350"/>
              <a:t>BBSP</a:t>
            </a:r>
            <a:endParaRPr lang="en-US" sz="1350" dirty="0"/>
          </a:p>
        </p:txBody>
      </p:sp>
    </p:spTree>
    <p:extLst>
      <p:ext uri="{BB962C8B-B14F-4D97-AF65-F5344CB8AC3E}">
        <p14:creationId xmlns:p14="http://schemas.microsoft.com/office/powerpoint/2010/main" val="4202668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845" y="1091045"/>
            <a:ext cx="3616036" cy="3616036"/>
          </a:xfrm>
          <a:prstGeom prst="rect">
            <a:avLst/>
          </a:prstGeom>
        </p:spPr>
      </p:pic>
      <p:sp>
        <p:nvSpPr>
          <p:cNvPr id="3" name="TextBox 2"/>
          <p:cNvSpPr txBox="1"/>
          <p:nvPr/>
        </p:nvSpPr>
        <p:spPr>
          <a:xfrm>
            <a:off x="1369004" y="4808394"/>
            <a:ext cx="6491720" cy="1338828"/>
          </a:xfrm>
          <a:prstGeom prst="rect">
            <a:avLst/>
          </a:prstGeom>
          <a:noFill/>
        </p:spPr>
        <p:txBody>
          <a:bodyPr wrap="square" rtlCol="0">
            <a:spAutoFit/>
          </a:bodyPr>
          <a:lstStyle/>
          <a:p>
            <a:r>
              <a:rPr lang="en-US" sz="1350" dirty="0"/>
              <a:t>Shared </a:t>
            </a:r>
            <a:r>
              <a:rPr lang="en-US" sz="1350" dirty="0" err="1"/>
              <a:t>hypermethylated</a:t>
            </a:r>
            <a:r>
              <a:rPr lang="en-US" sz="1350" dirty="0"/>
              <a:t> DNA regions from RRSB and </a:t>
            </a:r>
            <a:r>
              <a:rPr lang="en-US" sz="1350" dirty="0" err="1"/>
              <a:t>SeqCap</a:t>
            </a:r>
            <a:r>
              <a:rPr lang="en-US" sz="1350" dirty="0"/>
              <a:t> were collected and the methylation status of these regions were validated in BSPP dataset. We need do intersection operation for 3 times and the distance (Gap) between the two regions which is less &lt; gap were taken as the same biomarker. Obviously, Gap=25 is the best option to do the bed intersection operation. </a:t>
            </a:r>
          </a:p>
          <a:p>
            <a:endParaRPr lang="en-US" sz="1350" dirty="0"/>
          </a:p>
        </p:txBody>
      </p:sp>
    </p:spTree>
    <p:extLst>
      <p:ext uri="{BB962C8B-B14F-4D97-AF65-F5344CB8AC3E}">
        <p14:creationId xmlns:p14="http://schemas.microsoft.com/office/powerpoint/2010/main" val="2945946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4895" y="1193331"/>
            <a:ext cx="5914889" cy="369332"/>
          </a:xfrm>
          <a:prstGeom prst="rect">
            <a:avLst/>
          </a:prstGeom>
          <a:noFill/>
        </p:spPr>
        <p:txBody>
          <a:bodyPr wrap="none" rtlCol="0">
            <a:spAutoFit/>
          </a:bodyPr>
          <a:lstStyle/>
          <a:p>
            <a:r>
              <a:rPr lang="en-US" altLang="zh-CN" dirty="0">
                <a:solidFill>
                  <a:srgbClr val="000000"/>
                </a:solidFill>
                <a:latin typeface="Cambria" panose="02040503050406030204" pitchFamily="18" charset="0"/>
              </a:rPr>
              <a:t>Genome-wide DNA methylation change in cancer genomes</a:t>
            </a:r>
            <a:endParaRPr lang="en-US" dirty="0">
              <a:solidFill>
                <a:srgbClr val="000000"/>
              </a:solidFill>
              <a:latin typeface="Cambria" panose="02040503050406030204" pitchFamily="18" charset="0"/>
            </a:endParaRPr>
          </a:p>
        </p:txBody>
      </p:sp>
      <p:sp>
        <p:nvSpPr>
          <p:cNvPr id="8" name="Rectangle 7"/>
          <p:cNvSpPr/>
          <p:nvPr/>
        </p:nvSpPr>
        <p:spPr>
          <a:xfrm>
            <a:off x="3060591" y="5746175"/>
            <a:ext cx="6164746" cy="265201"/>
          </a:xfrm>
          <a:prstGeom prst="rect">
            <a:avLst/>
          </a:prstGeom>
        </p:spPr>
        <p:txBody>
          <a:bodyPr wrap="square">
            <a:spAutoFit/>
          </a:bodyPr>
          <a:lstStyle/>
          <a:p>
            <a:pPr algn="ctr">
              <a:lnSpc>
                <a:spcPct val="107000"/>
              </a:lnSpc>
              <a:spcAft>
                <a:spcPts val="600"/>
              </a:spcAft>
            </a:pPr>
            <a:r>
              <a:rPr lang="en-US" sz="1050" dirty="0">
                <a:latin typeface="Cambria" panose="02040503050406030204" pitchFamily="18" charset="0"/>
                <a:ea typeface="宋体" panose="02010600030101010101" pitchFamily="2" charset="-122"/>
                <a:cs typeface="Times New Roman" panose="02020603050405020304" pitchFamily="18" charset="0"/>
              </a:rPr>
              <a:t>Hansen KD, et al. Nature genetics. 2011;43(8):768-75.</a:t>
            </a:r>
          </a:p>
        </p:txBody>
      </p:sp>
      <p:sp>
        <p:nvSpPr>
          <p:cNvPr id="9" name="Rectangle 8"/>
          <p:cNvSpPr/>
          <p:nvPr/>
        </p:nvSpPr>
        <p:spPr>
          <a:xfrm>
            <a:off x="2652778" y="3805297"/>
            <a:ext cx="4733511" cy="1131079"/>
          </a:xfrm>
          <a:prstGeom prst="rect">
            <a:avLst/>
          </a:prstGeom>
        </p:spPr>
        <p:txBody>
          <a:bodyPr wrap="square">
            <a:spAutoFit/>
          </a:bodyPr>
          <a:lstStyle/>
          <a:p>
            <a:pPr marL="214313" indent="-214313">
              <a:buFont typeface="Wingdings" panose="05000000000000000000" pitchFamily="2" charset="2"/>
              <a:buChar char="ü"/>
            </a:pPr>
            <a:r>
              <a:rPr lang="en-US" sz="1350" dirty="0">
                <a:solidFill>
                  <a:srgbClr val="000000"/>
                </a:solidFill>
                <a:latin typeface="Cambria" panose="02040503050406030204" pitchFamily="18" charset="0"/>
              </a:rPr>
              <a:t> Genome-wide </a:t>
            </a:r>
            <a:r>
              <a:rPr lang="en-US" sz="1350" dirty="0" err="1">
                <a:solidFill>
                  <a:srgbClr val="000000"/>
                </a:solidFill>
                <a:latin typeface="Cambria" panose="02040503050406030204" pitchFamily="18" charset="0"/>
              </a:rPr>
              <a:t>hypomethylation</a:t>
            </a:r>
            <a:r>
              <a:rPr lang="en-US" sz="1350" dirty="0">
                <a:solidFill>
                  <a:srgbClr val="000000"/>
                </a:solidFill>
                <a:latin typeface="Cambria" panose="02040503050406030204" pitchFamily="18" charset="0"/>
              </a:rPr>
              <a:t> in cancer genome</a:t>
            </a:r>
          </a:p>
          <a:p>
            <a:pPr marL="257175" indent="-257175">
              <a:buFont typeface="Wingdings" panose="05000000000000000000" pitchFamily="2" charset="2"/>
              <a:buChar char="ü"/>
            </a:pPr>
            <a:r>
              <a:rPr lang="en-US" sz="1350" dirty="0" err="1">
                <a:solidFill>
                  <a:srgbClr val="000000"/>
                </a:solidFill>
                <a:latin typeface="Cambria" panose="02040503050406030204" pitchFamily="18" charset="0"/>
              </a:rPr>
              <a:t>Hypermethylation</a:t>
            </a:r>
            <a:r>
              <a:rPr lang="en-US" sz="1350" dirty="0">
                <a:solidFill>
                  <a:srgbClr val="000000"/>
                </a:solidFill>
                <a:latin typeface="Cambria" panose="02040503050406030204" pitchFamily="18" charset="0"/>
              </a:rPr>
              <a:t> in tumor suppressor genes</a:t>
            </a:r>
          </a:p>
          <a:p>
            <a:pPr marL="257175" indent="-257175">
              <a:buFont typeface="Wingdings" panose="05000000000000000000" pitchFamily="2" charset="2"/>
              <a:buChar char="ü"/>
            </a:pPr>
            <a:r>
              <a:rPr lang="en-US" altLang="zh-CN" sz="1350" dirty="0">
                <a:solidFill>
                  <a:srgbClr val="000000"/>
                </a:solidFill>
                <a:latin typeface="Cambria" panose="02040503050406030204" pitchFamily="18" charset="0"/>
              </a:rPr>
              <a:t>Methylation variation explain </a:t>
            </a:r>
            <a:r>
              <a:rPr lang="en-US" sz="1350" dirty="0">
                <a:solidFill>
                  <a:srgbClr val="000000"/>
                </a:solidFill>
                <a:latin typeface="Cambria" panose="02040503050406030204" pitchFamily="18" charset="0"/>
              </a:rPr>
              <a:t>cancer heterogeneity</a:t>
            </a:r>
          </a:p>
          <a:p>
            <a:pPr marL="257175" indent="-257175">
              <a:buFont typeface="Wingdings" panose="05000000000000000000" pitchFamily="2" charset="2"/>
              <a:buChar char="ü"/>
            </a:pPr>
            <a:endParaRPr lang="en-US" sz="1350" dirty="0">
              <a:solidFill>
                <a:srgbClr val="000000"/>
              </a:solidFill>
              <a:latin typeface="Cambria" panose="02040503050406030204" pitchFamily="18" charset="0"/>
            </a:endParaRPr>
          </a:p>
          <a:p>
            <a:pPr marL="257175" indent="-257175">
              <a:buFont typeface="Wingdings" panose="05000000000000000000" pitchFamily="2" charset="2"/>
              <a:buChar char="ü"/>
            </a:pPr>
            <a:r>
              <a:rPr lang="en-US" altLang="zh-CN" sz="1350" dirty="0">
                <a:solidFill>
                  <a:srgbClr val="000000"/>
                </a:solidFill>
                <a:latin typeface="Cambria" panose="02040503050406030204" pitchFamily="18" charset="0"/>
              </a:rPr>
              <a:t>Biomarker identified by solid tissues</a:t>
            </a:r>
          </a:p>
        </p:txBody>
      </p:sp>
      <p:sp>
        <p:nvSpPr>
          <p:cNvPr id="3" name="Rectangle 2"/>
          <p:cNvSpPr/>
          <p:nvPr/>
        </p:nvSpPr>
        <p:spPr>
          <a:xfrm>
            <a:off x="1806438" y="4454595"/>
            <a:ext cx="551622" cy="30997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 name="Group 11"/>
          <p:cNvGrpSpPr/>
          <p:nvPr/>
        </p:nvGrpSpPr>
        <p:grpSpPr>
          <a:xfrm>
            <a:off x="1530627" y="1824087"/>
            <a:ext cx="6085069" cy="1964727"/>
            <a:chOff x="414349" y="1571573"/>
            <a:chExt cx="8113425" cy="2619636"/>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49346"/>
            <a:stretch/>
          </p:blipFill>
          <p:spPr>
            <a:xfrm>
              <a:off x="566488" y="1695889"/>
              <a:ext cx="2688126" cy="241107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614" y="1673913"/>
              <a:ext cx="5273160" cy="2517296"/>
            </a:xfrm>
            <a:prstGeom prst="rect">
              <a:avLst/>
            </a:prstGeom>
          </p:spPr>
        </p:pic>
        <p:sp>
          <p:nvSpPr>
            <p:cNvPr id="5" name="Oval 4"/>
            <p:cNvSpPr/>
            <p:nvPr/>
          </p:nvSpPr>
          <p:spPr>
            <a:xfrm>
              <a:off x="414349" y="1758317"/>
              <a:ext cx="367748" cy="3060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3181946" y="1571573"/>
              <a:ext cx="367748" cy="3060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1" name="Oval 10"/>
          <p:cNvSpPr/>
          <p:nvPr/>
        </p:nvSpPr>
        <p:spPr>
          <a:xfrm>
            <a:off x="5534145" y="2014402"/>
            <a:ext cx="275811" cy="2295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Down Arrow 3"/>
          <p:cNvSpPr/>
          <p:nvPr/>
        </p:nvSpPr>
        <p:spPr>
          <a:xfrm>
            <a:off x="3999701" y="5038697"/>
            <a:ext cx="1084946" cy="10900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b="1">
              <a:ln w="22225">
                <a:solidFill>
                  <a:schemeClr val="accent2"/>
                </a:solidFill>
                <a:prstDash val="solid"/>
              </a:ln>
              <a:solidFill>
                <a:schemeClr val="accent2">
                  <a:lumMod val="40000"/>
                  <a:lumOff val="60000"/>
                </a:schemeClr>
              </a:solidFill>
            </a:endParaRPr>
          </a:p>
        </p:txBody>
      </p:sp>
      <p:sp>
        <p:nvSpPr>
          <p:cNvPr id="15" name="Rectangle 14"/>
          <p:cNvSpPr/>
          <p:nvPr/>
        </p:nvSpPr>
        <p:spPr>
          <a:xfrm>
            <a:off x="1847422" y="5193459"/>
            <a:ext cx="5575691" cy="323165"/>
          </a:xfrm>
          <a:prstGeom prst="rect">
            <a:avLst/>
          </a:prstGeom>
        </p:spPr>
        <p:txBody>
          <a:bodyPr wrap="square">
            <a:spAutoFit/>
          </a:bodyPr>
          <a:lstStyle/>
          <a:p>
            <a:r>
              <a:rPr lang="en-US" altLang="zh-CN" sz="1500" dirty="0">
                <a:solidFill>
                  <a:srgbClr val="000000"/>
                </a:solidFill>
                <a:latin typeface="Cambria" panose="02040503050406030204" pitchFamily="18" charset="0"/>
              </a:rPr>
              <a:t>Genome-wide DNA methylation profile in cell-free circulating DNA</a:t>
            </a:r>
            <a:endParaRPr lang="en-US" sz="1500" dirty="0">
              <a:solidFill>
                <a:srgbClr val="000000"/>
              </a:solidFill>
              <a:latin typeface="Cambria" panose="02040503050406030204" pitchFamily="18" charset="0"/>
            </a:endParaRPr>
          </a:p>
        </p:txBody>
      </p:sp>
      <p:sp>
        <p:nvSpPr>
          <p:cNvPr id="13" name="Rectangle 12"/>
          <p:cNvSpPr/>
          <p:nvPr/>
        </p:nvSpPr>
        <p:spPr>
          <a:xfrm>
            <a:off x="4542175" y="3289190"/>
            <a:ext cx="619080" cy="230832"/>
          </a:xfrm>
          <a:prstGeom prst="rect">
            <a:avLst/>
          </a:prstGeom>
        </p:spPr>
        <p:txBody>
          <a:bodyPr wrap="none">
            <a:spAutoFit/>
          </a:bodyPr>
          <a:lstStyle/>
          <a:p>
            <a:r>
              <a:rPr lang="en-US" altLang="zh-CN" sz="900" dirty="0">
                <a:solidFill>
                  <a:srgbClr val="444444"/>
                </a:solidFill>
              </a:rPr>
              <a:t>V</a:t>
            </a:r>
            <a:r>
              <a:rPr lang="en-US" sz="900" dirty="0">
                <a:solidFill>
                  <a:srgbClr val="444444"/>
                </a:solidFill>
              </a:rPr>
              <a:t>ariance</a:t>
            </a:r>
            <a:r>
              <a:rPr lang="en-US" sz="900" b="1" dirty="0">
                <a:solidFill>
                  <a:srgbClr val="444444"/>
                </a:solidFill>
              </a:rPr>
              <a:t> </a:t>
            </a:r>
            <a:endParaRPr lang="en-US" sz="900" b="1" dirty="0"/>
          </a:p>
        </p:txBody>
      </p:sp>
      <p:sp>
        <p:nvSpPr>
          <p:cNvPr id="14" name="Isosceles Triangle 13"/>
          <p:cNvSpPr/>
          <p:nvPr/>
        </p:nvSpPr>
        <p:spPr>
          <a:xfrm>
            <a:off x="3266062" y="3114849"/>
            <a:ext cx="109436" cy="100533"/>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6" name="Isosceles Triangle 15"/>
          <p:cNvSpPr/>
          <p:nvPr/>
        </p:nvSpPr>
        <p:spPr>
          <a:xfrm>
            <a:off x="2598061" y="3083255"/>
            <a:ext cx="109436" cy="100533"/>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884517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615" y="1520688"/>
            <a:ext cx="3890141" cy="3890141"/>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895" t="13456" r="10541" b="8066"/>
          <a:stretch/>
        </p:blipFill>
        <p:spPr>
          <a:xfrm>
            <a:off x="2618962" y="2102126"/>
            <a:ext cx="1357153" cy="1259466"/>
          </a:xfrm>
          <a:prstGeom prst="rect">
            <a:avLst/>
          </a:prstGeom>
          <a:solidFill>
            <a:schemeClr val="bg1"/>
          </a:solidFill>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5217" t="10001" r="8478" b="9130"/>
          <a:stretch/>
        </p:blipFill>
        <p:spPr>
          <a:xfrm>
            <a:off x="3893656" y="3353574"/>
            <a:ext cx="1274693" cy="1194424"/>
          </a:xfrm>
          <a:prstGeom prst="rect">
            <a:avLst/>
          </a:prstGeom>
        </p:spPr>
      </p:pic>
    </p:spTree>
    <p:extLst>
      <p:ext uri="{BB962C8B-B14F-4D97-AF65-F5344CB8AC3E}">
        <p14:creationId xmlns:p14="http://schemas.microsoft.com/office/powerpoint/2010/main" val="7361119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6531" y="3921715"/>
            <a:ext cx="1802513" cy="30008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350" b="1" dirty="0">
                <a:solidFill>
                  <a:schemeClr val="bg2">
                    <a:lumMod val="25000"/>
                  </a:schemeClr>
                </a:solidFill>
              </a:rPr>
              <a:t>Alignment</a:t>
            </a:r>
          </a:p>
        </p:txBody>
      </p:sp>
      <p:sp>
        <p:nvSpPr>
          <p:cNvPr id="3" name="Rectangle 2"/>
          <p:cNvSpPr/>
          <p:nvPr/>
        </p:nvSpPr>
        <p:spPr>
          <a:xfrm>
            <a:off x="1366532" y="4396768"/>
            <a:ext cx="1802513" cy="300082"/>
          </a:xfrm>
          <a:prstGeom prst="rect">
            <a:avLst/>
          </a:prstGeom>
          <a:solidFill>
            <a:srgbClr val="FFC000"/>
          </a:solidFill>
        </p:spPr>
        <p:txBody>
          <a:bodyPr wrap="square">
            <a:spAutoFit/>
          </a:bodyPr>
          <a:lstStyle/>
          <a:p>
            <a:pPr algn="ctr"/>
            <a:r>
              <a:rPr lang="en-US" sz="1350" b="1" dirty="0">
                <a:solidFill>
                  <a:schemeClr val="bg2">
                    <a:lumMod val="25000"/>
                  </a:schemeClr>
                </a:solidFill>
              </a:rPr>
              <a:t>Methylation LD Block</a:t>
            </a:r>
          </a:p>
        </p:txBody>
      </p:sp>
      <p:sp>
        <p:nvSpPr>
          <p:cNvPr id="4" name="Rectangle 3"/>
          <p:cNvSpPr/>
          <p:nvPr/>
        </p:nvSpPr>
        <p:spPr>
          <a:xfrm>
            <a:off x="1343240" y="4871822"/>
            <a:ext cx="1849096" cy="300082"/>
          </a:xfrm>
          <a:prstGeom prst="rect">
            <a:avLst/>
          </a:prstGeom>
          <a:solidFill>
            <a:srgbClr val="FFC000"/>
          </a:solidFill>
        </p:spPr>
        <p:txBody>
          <a:bodyPr wrap="none">
            <a:spAutoFit/>
          </a:bodyPr>
          <a:lstStyle/>
          <a:p>
            <a:pPr algn="ctr"/>
            <a:r>
              <a:rPr lang="en-US" sz="1350" b="1" dirty="0">
                <a:solidFill>
                  <a:schemeClr val="bg2">
                    <a:lumMod val="25000"/>
                  </a:schemeClr>
                </a:solidFill>
              </a:rPr>
              <a:t>Methylation Haplotype</a:t>
            </a:r>
          </a:p>
        </p:txBody>
      </p:sp>
      <p:sp>
        <p:nvSpPr>
          <p:cNvPr id="5" name="Rectangle 4"/>
          <p:cNvSpPr/>
          <p:nvPr/>
        </p:nvSpPr>
        <p:spPr>
          <a:xfrm>
            <a:off x="1366531" y="5346877"/>
            <a:ext cx="1802513" cy="300082"/>
          </a:xfrm>
          <a:prstGeom prst="rect">
            <a:avLst/>
          </a:prstGeom>
          <a:solidFill>
            <a:srgbClr val="FFC000"/>
          </a:solidFill>
        </p:spPr>
        <p:txBody>
          <a:bodyPr wrap="square">
            <a:spAutoFit/>
          </a:bodyPr>
          <a:lstStyle/>
          <a:p>
            <a:pPr algn="ctr"/>
            <a:r>
              <a:rPr lang="en-US" sz="1350" b="1" dirty="0">
                <a:solidFill>
                  <a:schemeClr val="bg2">
                    <a:lumMod val="25000"/>
                  </a:schemeClr>
                </a:solidFill>
              </a:rPr>
              <a:t>Loading Calculation</a:t>
            </a:r>
          </a:p>
        </p:txBody>
      </p:sp>
      <p:cxnSp>
        <p:nvCxnSpPr>
          <p:cNvPr id="6" name="Straight Arrow Connector 5"/>
          <p:cNvCxnSpPr/>
          <p:nvPr/>
        </p:nvCxnSpPr>
        <p:spPr>
          <a:xfrm>
            <a:off x="2280188" y="3752229"/>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80188" y="4180250"/>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80188" y="4683649"/>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80188" y="5150583"/>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366531" y="3512801"/>
            <a:ext cx="1802513" cy="30008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350" b="1" dirty="0">
                <a:solidFill>
                  <a:schemeClr val="bg2">
                    <a:lumMod val="25000"/>
                  </a:schemeClr>
                </a:solidFill>
              </a:rPr>
              <a:t>Raw Data</a:t>
            </a:r>
          </a:p>
        </p:txBody>
      </p:sp>
      <p:sp>
        <p:nvSpPr>
          <p:cNvPr id="13" name="Rectangle 12"/>
          <p:cNvSpPr/>
          <p:nvPr/>
        </p:nvSpPr>
        <p:spPr>
          <a:xfrm>
            <a:off x="1331180" y="3468606"/>
            <a:ext cx="1856624" cy="219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2">
                  <a:lumMod val="25000"/>
                </a:schemeClr>
              </a:solidFill>
            </a:endParaRPr>
          </a:p>
        </p:txBody>
      </p:sp>
      <p:sp>
        <p:nvSpPr>
          <p:cNvPr id="14" name="Rectangle 13"/>
          <p:cNvSpPr/>
          <p:nvPr/>
        </p:nvSpPr>
        <p:spPr>
          <a:xfrm>
            <a:off x="2561011" y="1527727"/>
            <a:ext cx="1802513" cy="30008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350" b="1" dirty="0">
                <a:solidFill>
                  <a:schemeClr val="tx2">
                    <a:lumMod val="75000"/>
                  </a:schemeClr>
                </a:solidFill>
              </a:rPr>
              <a:t>Plasma Collection</a:t>
            </a:r>
          </a:p>
        </p:txBody>
      </p:sp>
      <p:sp>
        <p:nvSpPr>
          <p:cNvPr id="15" name="Rectangle 14"/>
          <p:cNvSpPr/>
          <p:nvPr/>
        </p:nvSpPr>
        <p:spPr>
          <a:xfrm>
            <a:off x="2561011" y="2002781"/>
            <a:ext cx="1802513" cy="300082"/>
          </a:xfrm>
          <a:prstGeom prst="rect">
            <a:avLst/>
          </a:prstGeom>
          <a:solidFill>
            <a:srgbClr val="FFC000"/>
          </a:solidFill>
        </p:spPr>
        <p:txBody>
          <a:bodyPr wrap="square">
            <a:spAutoFit/>
          </a:bodyPr>
          <a:lstStyle/>
          <a:p>
            <a:pPr algn="ctr"/>
            <a:r>
              <a:rPr lang="en-US" sz="1350" b="1" dirty="0">
                <a:solidFill>
                  <a:schemeClr val="tx2">
                    <a:lumMod val="75000"/>
                  </a:schemeClr>
                </a:solidFill>
              </a:rPr>
              <a:t>DNA extraction</a:t>
            </a:r>
          </a:p>
        </p:txBody>
      </p:sp>
      <p:sp>
        <p:nvSpPr>
          <p:cNvPr id="16" name="Rectangle 15"/>
          <p:cNvSpPr/>
          <p:nvPr/>
        </p:nvSpPr>
        <p:spPr>
          <a:xfrm>
            <a:off x="2561011" y="2477835"/>
            <a:ext cx="1802513" cy="300082"/>
          </a:xfrm>
          <a:prstGeom prst="rect">
            <a:avLst/>
          </a:prstGeom>
          <a:solidFill>
            <a:srgbClr val="FFC000"/>
          </a:solidFill>
        </p:spPr>
        <p:txBody>
          <a:bodyPr wrap="square">
            <a:spAutoFit/>
          </a:bodyPr>
          <a:lstStyle/>
          <a:p>
            <a:pPr algn="ctr"/>
            <a:r>
              <a:rPr lang="en-US" sz="1350" b="1" dirty="0">
                <a:solidFill>
                  <a:schemeClr val="tx2">
                    <a:lumMod val="75000"/>
                  </a:schemeClr>
                </a:solidFill>
              </a:rPr>
              <a:t>Bisulfite Conversion</a:t>
            </a:r>
          </a:p>
        </p:txBody>
      </p:sp>
      <p:sp>
        <p:nvSpPr>
          <p:cNvPr id="17" name="Rectangle 16"/>
          <p:cNvSpPr/>
          <p:nvPr/>
        </p:nvSpPr>
        <p:spPr>
          <a:xfrm>
            <a:off x="2561011" y="2952889"/>
            <a:ext cx="1802513" cy="300082"/>
          </a:xfrm>
          <a:prstGeom prst="rect">
            <a:avLst/>
          </a:prstGeom>
          <a:solidFill>
            <a:srgbClr val="FFC000"/>
          </a:solidFill>
        </p:spPr>
        <p:txBody>
          <a:bodyPr wrap="square">
            <a:spAutoFit/>
          </a:bodyPr>
          <a:lstStyle/>
          <a:p>
            <a:pPr algn="ctr"/>
            <a:r>
              <a:rPr lang="en-US" sz="1350" b="1" dirty="0">
                <a:solidFill>
                  <a:schemeClr val="tx2">
                    <a:lumMod val="75000"/>
                  </a:schemeClr>
                </a:solidFill>
              </a:rPr>
              <a:t>Sequencing</a:t>
            </a:r>
          </a:p>
        </p:txBody>
      </p:sp>
      <p:cxnSp>
        <p:nvCxnSpPr>
          <p:cNvPr id="18" name="Straight Arrow Connector 17"/>
          <p:cNvCxnSpPr/>
          <p:nvPr/>
        </p:nvCxnSpPr>
        <p:spPr>
          <a:xfrm>
            <a:off x="3474667" y="1358241"/>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474667" y="1786263"/>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474667" y="2289662"/>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74667" y="2756595"/>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561011" y="1118814"/>
            <a:ext cx="1802513" cy="30008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350" b="1" dirty="0">
                <a:solidFill>
                  <a:schemeClr val="tx2">
                    <a:lumMod val="75000"/>
                  </a:schemeClr>
                </a:solidFill>
              </a:rPr>
              <a:t>Enrollment</a:t>
            </a:r>
          </a:p>
        </p:txBody>
      </p:sp>
      <p:sp>
        <p:nvSpPr>
          <p:cNvPr id="23" name="Rectangle 22"/>
          <p:cNvSpPr/>
          <p:nvPr/>
        </p:nvSpPr>
        <p:spPr>
          <a:xfrm>
            <a:off x="2525659" y="1074619"/>
            <a:ext cx="1856624" cy="2197692"/>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2">
                  <a:lumMod val="75000"/>
                </a:schemeClr>
              </a:solidFill>
            </a:endParaRPr>
          </a:p>
        </p:txBody>
      </p:sp>
      <p:sp>
        <p:nvSpPr>
          <p:cNvPr id="24" name="Rectangle 23"/>
          <p:cNvSpPr/>
          <p:nvPr/>
        </p:nvSpPr>
        <p:spPr>
          <a:xfrm>
            <a:off x="3703553" y="3921715"/>
            <a:ext cx="1802513" cy="30008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endParaRPr lang="en-US" sz="1350" b="1" dirty="0"/>
          </a:p>
        </p:txBody>
      </p:sp>
      <p:sp>
        <p:nvSpPr>
          <p:cNvPr id="25" name="Rectangle 24"/>
          <p:cNvSpPr/>
          <p:nvPr/>
        </p:nvSpPr>
        <p:spPr>
          <a:xfrm>
            <a:off x="3703554" y="4396768"/>
            <a:ext cx="1802513" cy="300082"/>
          </a:xfrm>
          <a:prstGeom prst="rect">
            <a:avLst/>
          </a:prstGeom>
          <a:solidFill>
            <a:srgbClr val="FFC000"/>
          </a:solidFill>
        </p:spPr>
        <p:txBody>
          <a:bodyPr wrap="square">
            <a:spAutoFit/>
          </a:bodyPr>
          <a:lstStyle/>
          <a:p>
            <a:pPr algn="ctr"/>
            <a:endParaRPr lang="en-US" sz="1350" b="1" dirty="0"/>
          </a:p>
        </p:txBody>
      </p:sp>
      <p:sp>
        <p:nvSpPr>
          <p:cNvPr id="27" name="Rectangle 26"/>
          <p:cNvSpPr/>
          <p:nvPr/>
        </p:nvSpPr>
        <p:spPr>
          <a:xfrm>
            <a:off x="3703553" y="5346877"/>
            <a:ext cx="1802513" cy="300082"/>
          </a:xfrm>
          <a:prstGeom prst="rect">
            <a:avLst/>
          </a:prstGeom>
          <a:solidFill>
            <a:srgbClr val="FFC000"/>
          </a:solidFill>
        </p:spPr>
        <p:txBody>
          <a:bodyPr wrap="square">
            <a:spAutoFit/>
          </a:bodyPr>
          <a:lstStyle/>
          <a:p>
            <a:pPr algn="ctr"/>
            <a:endParaRPr lang="en-US" sz="1350" b="1" dirty="0"/>
          </a:p>
        </p:txBody>
      </p:sp>
      <p:cxnSp>
        <p:nvCxnSpPr>
          <p:cNvPr id="28" name="Straight Arrow Connector 27"/>
          <p:cNvCxnSpPr/>
          <p:nvPr/>
        </p:nvCxnSpPr>
        <p:spPr>
          <a:xfrm>
            <a:off x="4617209" y="3752229"/>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17209" y="4180250"/>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17209" y="4683649"/>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17209" y="5150583"/>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703553" y="3512801"/>
            <a:ext cx="1802513" cy="30008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endParaRPr lang="en-US" sz="1350" b="1" dirty="0"/>
          </a:p>
        </p:txBody>
      </p:sp>
      <p:sp>
        <p:nvSpPr>
          <p:cNvPr id="33" name="Rectangle 32"/>
          <p:cNvSpPr/>
          <p:nvPr/>
        </p:nvSpPr>
        <p:spPr>
          <a:xfrm>
            <a:off x="3668202" y="3468606"/>
            <a:ext cx="1856624" cy="219769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Down Arrow 33"/>
          <p:cNvSpPr/>
          <p:nvPr/>
        </p:nvSpPr>
        <p:spPr>
          <a:xfrm rot="2417975">
            <a:off x="2359171" y="3226845"/>
            <a:ext cx="593888" cy="226168"/>
          </a:xfrm>
          <a:prstGeom prst="downArrow">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Down Arrow 34"/>
          <p:cNvSpPr/>
          <p:nvPr/>
        </p:nvSpPr>
        <p:spPr>
          <a:xfrm rot="16200000">
            <a:off x="3139012" y="4388412"/>
            <a:ext cx="593888" cy="226168"/>
          </a:xfrm>
          <a:prstGeom prst="downArrow">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p:nvSpPr>
        <p:spPr>
          <a:xfrm>
            <a:off x="3704731" y="4871647"/>
            <a:ext cx="1802513" cy="300082"/>
          </a:xfrm>
          <a:prstGeom prst="rect">
            <a:avLst/>
          </a:prstGeom>
          <a:solidFill>
            <a:srgbClr val="FFC000"/>
          </a:solidFill>
        </p:spPr>
        <p:txBody>
          <a:bodyPr wrap="square">
            <a:spAutoFit/>
          </a:bodyPr>
          <a:lstStyle/>
          <a:p>
            <a:pPr algn="ctr"/>
            <a:endParaRPr lang="en-US" sz="1350" b="1" dirty="0"/>
          </a:p>
        </p:txBody>
      </p:sp>
    </p:spTree>
    <p:extLst>
      <p:ext uri="{BB962C8B-B14F-4D97-AF65-F5344CB8AC3E}">
        <p14:creationId xmlns:p14="http://schemas.microsoft.com/office/powerpoint/2010/main" val="18318739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0343863"/>
              </p:ext>
            </p:extLst>
          </p:nvPr>
        </p:nvGraphicFramePr>
        <p:xfrm>
          <a:off x="1362242" y="2285181"/>
          <a:ext cx="6503101" cy="3124688"/>
        </p:xfrm>
        <a:graphic>
          <a:graphicData uri="http://schemas.openxmlformats.org/drawingml/2006/table">
            <a:tbl>
              <a:tblPr>
                <a:tableStyleId>{5C22544A-7EE6-4342-B048-85BDC9FD1C3A}</a:tableStyleId>
              </a:tblPr>
              <a:tblGrid>
                <a:gridCol w="853629"/>
                <a:gridCol w="853629"/>
                <a:gridCol w="853629"/>
                <a:gridCol w="853629"/>
                <a:gridCol w="853629"/>
                <a:gridCol w="853629"/>
                <a:gridCol w="743531"/>
                <a:gridCol w="637796"/>
              </a:tblGrid>
              <a:tr h="552938">
                <a:tc>
                  <a:txBody>
                    <a:bodyPr/>
                    <a:lstStyle/>
                    <a:p>
                      <a:pPr algn="ctr" fontAlgn="ctr"/>
                      <a:r>
                        <a:rPr lang="en-US" sz="800" u="none" strike="noStrike" dirty="0">
                          <a:effectLst/>
                        </a:rPr>
                        <a:t>Gene</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All Samples (n=412)</a:t>
                      </a:r>
                      <a:br>
                        <a:rPr lang="en-US" sz="800" u="none" strike="noStrike" dirty="0">
                          <a:effectLst/>
                        </a:rPr>
                      </a:br>
                      <a:r>
                        <a:rPr lang="en-US" sz="800" u="none" strike="noStrike" dirty="0">
                          <a:effectLst/>
                        </a:rPr>
                        <a:t># mutated patients</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All Samples (n=412)</a:t>
                      </a:r>
                      <a:br>
                        <a:rPr lang="en-US" sz="800" u="none" strike="noStrike" dirty="0">
                          <a:effectLst/>
                        </a:rPr>
                      </a:br>
                      <a:r>
                        <a:rPr lang="en-US" sz="800" u="none" strike="noStrike" dirty="0">
                          <a:effectLst/>
                        </a:rPr>
                        <a:t># mutated sites</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p-value</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q-value</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err="1">
                          <a:effectLst/>
                        </a:rPr>
                        <a:t>Bonferroni</a:t>
                      </a:r>
                      <a:r>
                        <a:rPr lang="en-US" sz="800" u="none" strike="noStrike" dirty="0">
                          <a:effectLst/>
                        </a:rPr>
                        <a:t> p-value</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u="none" strike="noStrike" kern="1200" dirty="0" smtClean="0">
                          <a:solidFill>
                            <a:schemeClr val="dk1"/>
                          </a:solidFill>
                          <a:effectLst/>
                          <a:latin typeface="+mn-lt"/>
                          <a:ea typeface="+mn-ea"/>
                          <a:cs typeface="+mn-cs"/>
                        </a:rPr>
                        <a:t>Mutation</a:t>
                      </a:r>
                    </a:p>
                    <a:p>
                      <a:pPr algn="ctr" fontAlgn="ctr"/>
                      <a:r>
                        <a:rPr lang="en-US" sz="800" u="none" strike="noStrike" kern="1200" dirty="0" smtClean="0">
                          <a:solidFill>
                            <a:schemeClr val="dk1"/>
                          </a:solidFill>
                          <a:effectLst/>
                          <a:latin typeface="+mn-lt"/>
                          <a:ea typeface="+mn-ea"/>
                          <a:cs typeface="+mn-cs"/>
                        </a:rPr>
                        <a:t>Patient Ratio </a:t>
                      </a:r>
                      <a:endParaRPr lang="en-US" sz="800" u="none" strike="noStrike" kern="1200" dirty="0">
                        <a:solidFill>
                          <a:schemeClr val="dk1"/>
                        </a:solidFill>
                        <a:effectLst/>
                        <a:latin typeface="+mn-lt"/>
                        <a:ea typeface="+mn-ea"/>
                        <a:cs typeface="+mn-cs"/>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Mutation Sites/Patients</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75">
                <a:tc>
                  <a:txBody>
                    <a:bodyPr/>
                    <a:lstStyle/>
                    <a:p>
                      <a:pPr algn="ctr" fontAlgn="b"/>
                      <a:r>
                        <a:rPr lang="en-US" sz="900" u="none" strike="noStrike">
                          <a:effectLst/>
                        </a:rPr>
                        <a:t>TP53</a:t>
                      </a:r>
                      <a:endParaRPr lang="en-US" sz="900" b="0" i="1" u="none" strike="noStrike">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c>
                  <a:txBody>
                    <a:bodyPr/>
                    <a:lstStyle/>
                    <a:p>
                      <a:pPr algn="ctr" fontAlgn="b"/>
                      <a:r>
                        <a:rPr lang="en-US" sz="900" u="none" strike="noStrike" dirty="0">
                          <a:effectLst/>
                        </a:rPr>
                        <a:t>196</a:t>
                      </a:r>
                      <a:endParaRPr lang="en-US" sz="900" b="0" i="0" u="none" strike="noStrike" dirty="0">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c>
                  <a:txBody>
                    <a:bodyPr/>
                    <a:lstStyle/>
                    <a:p>
                      <a:pPr algn="ctr" fontAlgn="b"/>
                      <a:r>
                        <a:rPr lang="en-US" sz="900" u="none" strike="noStrike" dirty="0">
                          <a:effectLst/>
                        </a:rPr>
                        <a:t>139</a:t>
                      </a:r>
                      <a:endParaRPr lang="en-US" sz="900" b="0" i="0" u="none" strike="noStrike" dirty="0">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c>
                  <a:txBody>
                    <a:bodyPr/>
                    <a:lstStyle/>
                    <a:p>
                      <a:pPr algn="ctr" fontAlgn="b"/>
                      <a:r>
                        <a:rPr lang="en-US" sz="900" u="none" strike="noStrike">
                          <a:effectLst/>
                        </a:rPr>
                        <a:t>1.00E-16</a:t>
                      </a:r>
                      <a:endParaRPr lang="en-US" sz="900" b="0" i="0" u="none" strike="noStrike">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c>
                  <a:txBody>
                    <a:bodyPr/>
                    <a:lstStyle/>
                    <a:p>
                      <a:pPr algn="ctr" fontAlgn="b"/>
                      <a:r>
                        <a:rPr lang="en-US" sz="900" u="none" strike="noStrike">
                          <a:effectLst/>
                        </a:rPr>
                        <a:t>4.05E-13</a:t>
                      </a:r>
                      <a:endParaRPr lang="en-US" sz="900" b="0" i="0" u="none" strike="noStrike">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c>
                  <a:txBody>
                    <a:bodyPr/>
                    <a:lstStyle/>
                    <a:p>
                      <a:pPr algn="ctr" fontAlgn="b"/>
                      <a:r>
                        <a:rPr lang="en-US" sz="900" u="none" strike="noStrike">
                          <a:effectLst/>
                        </a:rPr>
                        <a:t>1.83E-12</a:t>
                      </a:r>
                      <a:endParaRPr lang="en-US" sz="900" b="0" i="0" u="none" strike="noStrike">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c>
                  <a:txBody>
                    <a:bodyPr/>
                    <a:lstStyle/>
                    <a:p>
                      <a:pPr algn="ctr" fontAlgn="b"/>
                      <a:r>
                        <a:rPr lang="en-US" sz="900" b="1" u="none" strike="noStrike" kern="1200" dirty="0">
                          <a:solidFill>
                            <a:schemeClr val="dk1"/>
                          </a:solidFill>
                          <a:effectLst/>
                          <a:latin typeface="+mn-lt"/>
                          <a:ea typeface="+mn-ea"/>
                          <a:cs typeface="+mn-cs"/>
                        </a:rPr>
                        <a:t>47.57%</a:t>
                      </a: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900" b="1" u="none" strike="noStrike" dirty="0">
                          <a:effectLst/>
                        </a:rPr>
                        <a:t>1.41</a:t>
                      </a:r>
                      <a:endParaRPr lang="en-US" sz="900" b="1" i="0" u="none" strike="noStrike" dirty="0">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r>
              <a:tr h="142875">
                <a:tc>
                  <a:txBody>
                    <a:bodyPr/>
                    <a:lstStyle/>
                    <a:p>
                      <a:pPr algn="ctr" fontAlgn="b"/>
                      <a:r>
                        <a:rPr lang="en-US" sz="900" u="none" strike="noStrike">
                          <a:effectLst/>
                        </a:rPr>
                        <a:t>KRAS</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115</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1.00E-16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4.05E-13</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1.83E-12</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b="0" u="none" strike="noStrike" kern="1200" dirty="0">
                          <a:solidFill>
                            <a:schemeClr val="dk1"/>
                          </a:solidFill>
                          <a:effectLst/>
                          <a:latin typeface="+mn-lt"/>
                          <a:ea typeface="+mn-ea"/>
                          <a:cs typeface="+mn-cs"/>
                        </a:rPr>
                        <a:t>27.91%</a:t>
                      </a:r>
                    </a:p>
                  </a:txBody>
                  <a:tcPr marL="5715" marR="5715" marT="5715" marB="0" anchor="b"/>
                </a:tc>
                <a:tc>
                  <a:txBody>
                    <a:bodyPr/>
                    <a:lstStyle/>
                    <a:p>
                      <a:pPr algn="ctr" fontAlgn="b"/>
                      <a:r>
                        <a:rPr lang="en-US" sz="900" b="0" u="none" strike="noStrike" dirty="0">
                          <a:effectLst/>
                        </a:rPr>
                        <a:t>12.78</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EGFR</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64</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40</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1.00E-16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4.05E-13</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1.83E-12</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b="1" u="none" strike="noStrike" kern="1200" dirty="0">
                          <a:solidFill>
                            <a:schemeClr val="dk1"/>
                          </a:solidFill>
                          <a:effectLst/>
                          <a:latin typeface="+mn-lt"/>
                          <a:ea typeface="+mn-ea"/>
                          <a:cs typeface="+mn-cs"/>
                        </a:rPr>
                        <a:t>15.53%</a:t>
                      </a:r>
                    </a:p>
                  </a:txBody>
                  <a:tcPr marL="5715" marR="5715" marT="5715" marB="0" anchor="b"/>
                </a:tc>
                <a:tc>
                  <a:txBody>
                    <a:bodyPr/>
                    <a:lstStyle/>
                    <a:p>
                      <a:pPr algn="ctr" fontAlgn="b"/>
                      <a:r>
                        <a:rPr lang="en-US" sz="900" b="1" u="none" strike="noStrike" dirty="0">
                          <a:effectLst/>
                        </a:rPr>
                        <a:t>1.60</a:t>
                      </a:r>
                      <a:endParaRPr lang="en-US" sz="900" b="1"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STK11</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64</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53</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1.00E-16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4.05E-13</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1.83E-12</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b="1" u="none" strike="noStrike" kern="1200" dirty="0">
                          <a:solidFill>
                            <a:schemeClr val="dk1"/>
                          </a:solidFill>
                          <a:effectLst/>
                          <a:latin typeface="+mn-lt"/>
                          <a:ea typeface="+mn-ea"/>
                          <a:cs typeface="+mn-cs"/>
                        </a:rPr>
                        <a:t>15.53%</a:t>
                      </a:r>
                    </a:p>
                  </a:txBody>
                  <a:tcPr marL="5715" marR="5715" marT="5715" marB="0" anchor="b"/>
                </a:tc>
                <a:tc>
                  <a:txBody>
                    <a:bodyPr/>
                    <a:lstStyle/>
                    <a:p>
                      <a:pPr algn="ctr" fontAlgn="b"/>
                      <a:r>
                        <a:rPr lang="en-US" sz="900" b="1" u="none" strike="noStrike" dirty="0">
                          <a:effectLst/>
                        </a:rPr>
                        <a:t>1.21</a:t>
                      </a:r>
                      <a:endParaRPr lang="en-US" sz="900" b="1"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RBM10</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30</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29</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1.11E-16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4.05E-13</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2.03E-12</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7.28%</a:t>
                      </a:r>
                    </a:p>
                  </a:txBody>
                  <a:tcPr marL="5715" marR="5715" marT="5715" marB="0" anchor="b"/>
                </a:tc>
                <a:tc>
                  <a:txBody>
                    <a:bodyPr/>
                    <a:lstStyle/>
                    <a:p>
                      <a:pPr algn="ctr" fontAlgn="b"/>
                      <a:r>
                        <a:rPr lang="en-US" sz="900" u="none" strike="noStrike" dirty="0">
                          <a:effectLst/>
                        </a:rPr>
                        <a:t>1.03</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CDKN2A</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2.99E-14</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8.60E-11</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5.46E-10</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4.37%</a:t>
                      </a:r>
                    </a:p>
                  </a:txBody>
                  <a:tcPr marL="5715" marR="5715" marT="5715" marB="0" anchor="b"/>
                </a:tc>
                <a:tc>
                  <a:txBody>
                    <a:bodyPr/>
                    <a:lstStyle/>
                    <a:p>
                      <a:pPr algn="ctr" fontAlgn="b"/>
                      <a:r>
                        <a:rPr lang="en-US" sz="900" u="none" strike="noStrike" dirty="0">
                          <a:effectLst/>
                        </a:rPr>
                        <a:t>1.13</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KEAP1</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61</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58</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3.30E-14</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8.60E-11</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6.02E-10</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b="1" u="none" strike="noStrike" kern="1200" dirty="0">
                          <a:solidFill>
                            <a:schemeClr val="dk1"/>
                          </a:solidFill>
                          <a:effectLst/>
                          <a:latin typeface="+mn-lt"/>
                          <a:ea typeface="+mn-ea"/>
                          <a:cs typeface="+mn-cs"/>
                        </a:rPr>
                        <a:t>14.81%</a:t>
                      </a:r>
                    </a:p>
                  </a:txBody>
                  <a:tcPr marL="5715" marR="5715" marT="5715" marB="0" anchor="b"/>
                </a:tc>
                <a:tc>
                  <a:txBody>
                    <a:bodyPr/>
                    <a:lstStyle/>
                    <a:p>
                      <a:pPr algn="ctr" fontAlgn="b"/>
                      <a:r>
                        <a:rPr lang="en-US" sz="900" b="1" u="none" strike="noStrike" dirty="0">
                          <a:effectLst/>
                        </a:rPr>
                        <a:t>1.05</a:t>
                      </a:r>
                      <a:endParaRPr lang="en-US" sz="900" b="1"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BRAF</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36</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5.11E-12</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1.17E-08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9.33E-08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8.74%</a:t>
                      </a:r>
                    </a:p>
                  </a:txBody>
                  <a:tcPr marL="5715" marR="5715" marT="5715" marB="0" anchor="b"/>
                </a:tc>
                <a:tc>
                  <a:txBody>
                    <a:bodyPr/>
                    <a:lstStyle/>
                    <a:p>
                      <a:pPr algn="ctr" fontAlgn="b"/>
                      <a:r>
                        <a:rPr lang="en-US" sz="900" u="none" strike="noStrike" dirty="0">
                          <a:effectLst/>
                        </a:rPr>
                        <a:t>1.64</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U2AF1</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13</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1.74E-11</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3.53E-08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3.18E-07</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3.16%</a:t>
                      </a:r>
                    </a:p>
                  </a:txBody>
                  <a:tcPr marL="5715" marR="5715" marT="5715" marB="0" anchor="b"/>
                </a:tc>
                <a:tc>
                  <a:txBody>
                    <a:bodyPr/>
                    <a:lstStyle/>
                    <a:p>
                      <a:pPr algn="ctr" fontAlgn="b"/>
                      <a:r>
                        <a:rPr lang="en-US" sz="900" u="none" strike="noStrike" dirty="0">
                          <a:effectLst/>
                        </a:rPr>
                        <a:t>6.50</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SMARCA4</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33</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34</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3.13E-11</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5.71E-08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5.71E-07</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8.01%</a:t>
                      </a:r>
                    </a:p>
                  </a:txBody>
                  <a:tcPr marL="5715" marR="5715" marT="5715" marB="0" anchor="b"/>
                </a:tc>
                <a:tc>
                  <a:txBody>
                    <a:bodyPr/>
                    <a:lstStyle/>
                    <a:p>
                      <a:pPr algn="ctr" fontAlgn="b"/>
                      <a:r>
                        <a:rPr lang="en-US" sz="900" u="none" strike="noStrike" dirty="0">
                          <a:effectLst/>
                        </a:rPr>
                        <a:t>0.97</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NF1</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45</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52</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4.83E-11</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8.02E-08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8.82E-07</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b="1" u="none" strike="noStrike" kern="1200" dirty="0">
                          <a:solidFill>
                            <a:schemeClr val="dk1"/>
                          </a:solidFill>
                          <a:effectLst/>
                          <a:latin typeface="+mn-lt"/>
                          <a:ea typeface="+mn-ea"/>
                          <a:cs typeface="+mn-cs"/>
                        </a:rPr>
                        <a:t>10.92%</a:t>
                      </a:r>
                    </a:p>
                  </a:txBody>
                  <a:tcPr marL="5715" marR="5715" marT="5715" marB="0" anchor="b"/>
                </a:tc>
                <a:tc>
                  <a:txBody>
                    <a:bodyPr/>
                    <a:lstStyle/>
                    <a:p>
                      <a:pPr algn="ctr" fontAlgn="b"/>
                      <a:r>
                        <a:rPr lang="en-US" sz="900" b="1" u="none" strike="noStrike" dirty="0">
                          <a:effectLst/>
                        </a:rPr>
                        <a:t>0.87</a:t>
                      </a:r>
                      <a:endParaRPr lang="en-US" sz="900" b="1"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MET</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24</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9.67E-10</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1.47E-06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1.77E-05</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a:solidFill>
                            <a:schemeClr val="dk1"/>
                          </a:solidFill>
                          <a:effectLst/>
                          <a:latin typeface="+mn-lt"/>
                          <a:ea typeface="+mn-ea"/>
                          <a:cs typeface="+mn-cs"/>
                        </a:rPr>
                        <a:t>5.83%</a:t>
                      </a:r>
                    </a:p>
                  </a:txBody>
                  <a:tcPr marL="5715" marR="5715" marT="5715" marB="0" anchor="b"/>
                </a:tc>
                <a:tc>
                  <a:txBody>
                    <a:bodyPr/>
                    <a:lstStyle/>
                    <a:p>
                      <a:pPr algn="ctr" fontAlgn="b"/>
                      <a:r>
                        <a:rPr lang="en-US" sz="900" u="none" strike="noStrike" dirty="0">
                          <a:effectLst/>
                        </a:rPr>
                        <a:t>1.09</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ARID1A</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31</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34</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1.47E-09</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2.06E-06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2.68E-05</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7.52%</a:t>
                      </a:r>
                    </a:p>
                  </a:txBody>
                  <a:tcPr marL="5715" marR="5715" marT="5715" marB="0" anchor="b"/>
                </a:tc>
                <a:tc>
                  <a:txBody>
                    <a:bodyPr/>
                    <a:lstStyle/>
                    <a:p>
                      <a:pPr algn="ctr" fontAlgn="b"/>
                      <a:r>
                        <a:rPr lang="en-US" sz="900" u="none" strike="noStrike">
                          <a:effectLst/>
                        </a:rPr>
                        <a:t>0.91</a:t>
                      </a:r>
                      <a:endParaRPr lang="en-US" sz="900" b="0" i="0" u="none" strike="noStrike">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SETD2</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29</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37</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1.73E-09</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2.25E-06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3.16E-05</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7.04%</a:t>
                      </a:r>
                    </a:p>
                  </a:txBody>
                  <a:tcPr marL="5715" marR="5715" marT="5715" marB="0" anchor="b"/>
                </a:tc>
                <a:tc>
                  <a:txBody>
                    <a:bodyPr/>
                    <a:lstStyle/>
                    <a:p>
                      <a:pPr algn="ctr" fontAlgn="b"/>
                      <a:r>
                        <a:rPr lang="en-US" sz="900" u="none" strike="noStrike">
                          <a:effectLst/>
                        </a:rPr>
                        <a:t>0.78</a:t>
                      </a:r>
                      <a:endParaRPr lang="en-US" sz="900" b="0" i="0" u="none" strike="noStrike">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RB1</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1.54E-08</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1.88E-05</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0.000281096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3.88%</a:t>
                      </a:r>
                    </a:p>
                  </a:txBody>
                  <a:tcPr marL="5715" marR="5715" marT="5715" marB="0" anchor="b"/>
                </a:tc>
                <a:tc>
                  <a:txBody>
                    <a:bodyPr/>
                    <a:lstStyle/>
                    <a:p>
                      <a:pPr algn="ctr"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PIK3CA</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23</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13</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8.24E-08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9.40E-05</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0.001504047</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5.58%</a:t>
                      </a:r>
                    </a:p>
                  </a:txBody>
                  <a:tcPr marL="5715" marR="5715" marT="5715" marB="0" anchor="b"/>
                </a:tc>
                <a:tc>
                  <a:txBody>
                    <a:bodyPr/>
                    <a:lstStyle/>
                    <a:p>
                      <a:pPr algn="ctr" fontAlgn="b"/>
                      <a:r>
                        <a:rPr lang="en-US" sz="900" u="none" strike="noStrike">
                          <a:effectLst/>
                        </a:rPr>
                        <a:t>1.77</a:t>
                      </a:r>
                      <a:endParaRPr lang="en-US" sz="900" b="0" i="0" u="none" strike="noStrike">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dirty="0">
                          <a:effectLst/>
                        </a:rPr>
                        <a:t>MGA</a:t>
                      </a:r>
                      <a:endParaRPr lang="en-US" sz="900" b="0" i="1"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25</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29</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5.35E-07</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5.74E-04</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0.009765355</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6.07%</a:t>
                      </a:r>
                    </a:p>
                  </a:txBody>
                  <a:tcPr marL="5715" marR="5715" marT="5715" marB="0" anchor="b"/>
                </a:tc>
                <a:tc>
                  <a:txBody>
                    <a:bodyPr/>
                    <a:lstStyle/>
                    <a:p>
                      <a:pPr algn="ctr" fontAlgn="b"/>
                      <a:r>
                        <a:rPr lang="en-US" sz="900" u="none" strike="noStrike">
                          <a:effectLst/>
                        </a:rPr>
                        <a:t>0.86</a:t>
                      </a:r>
                      <a:endParaRPr lang="en-US" sz="900" b="0" i="0" u="none" strike="noStrike">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dirty="0">
                          <a:effectLst/>
                        </a:rPr>
                        <a:t>RIT1</a:t>
                      </a:r>
                      <a:endParaRPr lang="en-US" sz="900" b="0" i="1"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10</a:t>
                      </a:r>
                      <a:endParaRPr lang="en-US" sz="900" b="0" i="0"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8</a:t>
                      </a:r>
                      <a:endParaRPr lang="en-US" sz="900" b="0" i="0"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1.07E-06</a:t>
                      </a:r>
                      <a:endParaRPr lang="en-US" sz="900" b="0" i="0"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1.09E-03</a:t>
                      </a:r>
                      <a:endParaRPr lang="en-US" sz="900" b="0" i="0"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0.01953071</a:t>
                      </a:r>
                      <a:endParaRPr lang="en-US" sz="900" b="0" i="0"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kern="1200" dirty="0">
                          <a:solidFill>
                            <a:schemeClr val="dk1"/>
                          </a:solidFill>
                          <a:effectLst/>
                          <a:latin typeface="+mn-lt"/>
                          <a:ea typeface="+mn-ea"/>
                          <a:cs typeface="+mn-cs"/>
                        </a:rPr>
                        <a:t>2.43%</a:t>
                      </a:r>
                    </a:p>
                  </a:txBody>
                  <a:tcPr marL="5715" marR="5715" marT="571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1.25</a:t>
                      </a:r>
                      <a:endParaRPr lang="en-US" sz="900" b="0" i="0"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1332056" y="1308663"/>
            <a:ext cx="6668945" cy="784830"/>
          </a:xfrm>
          <a:prstGeom prst="rect">
            <a:avLst/>
          </a:prstGeom>
          <a:noFill/>
        </p:spPr>
        <p:txBody>
          <a:bodyPr wrap="square" rtlCol="0">
            <a:spAutoFit/>
          </a:bodyPr>
          <a:lstStyle/>
          <a:p>
            <a:pPr algn="just"/>
            <a:r>
              <a:rPr lang="en-US" sz="1500" dirty="0"/>
              <a:t>The mutation ratio for significant genes are very high, ranging from 2.43% to 47.57%. However, the mutation rate for specific site is very low, there are up to 139 mutations in TP53 occurred in 196 patients, each patients have 1.41 mutations. </a:t>
            </a:r>
          </a:p>
        </p:txBody>
      </p:sp>
      <p:sp>
        <p:nvSpPr>
          <p:cNvPr id="4" name="Rectangle 3"/>
          <p:cNvSpPr/>
          <p:nvPr/>
        </p:nvSpPr>
        <p:spPr>
          <a:xfrm>
            <a:off x="2602519" y="5504143"/>
            <a:ext cx="5150795" cy="415498"/>
          </a:xfrm>
          <a:prstGeom prst="rect">
            <a:avLst/>
          </a:prstGeom>
        </p:spPr>
        <p:txBody>
          <a:bodyPr wrap="square">
            <a:spAutoFit/>
          </a:bodyPr>
          <a:lstStyle/>
          <a:p>
            <a:r>
              <a:rPr lang="en-US" sz="1050" dirty="0">
                <a:latin typeface="+mj-lt"/>
                <a:ea typeface="宋体" panose="02010600030101010101" pitchFamily="2" charset="-122"/>
                <a:cs typeface="Times New Roman" panose="02020603050405020304" pitchFamily="18" charset="0"/>
              </a:rPr>
              <a:t>Comprehensive molecular profiling of lung adenocarcinoma. Nature. 2014, 511(7511):543-50</a:t>
            </a:r>
            <a:endParaRPr lang="en-US" sz="1050" dirty="0">
              <a:latin typeface="+mj-lt"/>
            </a:endParaRPr>
          </a:p>
        </p:txBody>
      </p:sp>
    </p:spTree>
    <p:extLst>
      <p:ext uri="{BB962C8B-B14F-4D97-AF65-F5344CB8AC3E}">
        <p14:creationId xmlns:p14="http://schemas.microsoft.com/office/powerpoint/2010/main" val="468138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00574076"/>
              </p:ext>
            </p:extLst>
          </p:nvPr>
        </p:nvGraphicFramePr>
        <p:xfrm>
          <a:off x="2016257" y="1809025"/>
          <a:ext cx="5133976" cy="3171825"/>
        </p:xfrm>
        <a:graphic>
          <a:graphicData uri="http://schemas.openxmlformats.org/drawingml/2006/table">
            <a:tbl>
              <a:tblPr/>
              <a:tblGrid>
                <a:gridCol w="456988"/>
                <a:gridCol w="592656"/>
                <a:gridCol w="385584"/>
                <a:gridCol w="764027"/>
                <a:gridCol w="478409"/>
                <a:gridCol w="514112"/>
                <a:gridCol w="514112"/>
                <a:gridCol w="521252"/>
                <a:gridCol w="549814"/>
                <a:gridCol w="357022"/>
              </a:tblGrid>
              <a:tr h="142875">
                <a:tc gridSpan="10">
                  <a:txBody>
                    <a:bodyPr/>
                    <a:lstStyle/>
                    <a:p>
                      <a:pPr algn="ctr" fontAlgn="b"/>
                      <a:r>
                        <a:rPr lang="en-US" sz="800" b="0" i="0" u="none" strike="noStrike" dirty="0">
                          <a:solidFill>
                            <a:srgbClr val="000000"/>
                          </a:solidFill>
                          <a:effectLst/>
                          <a:latin typeface="Calibri" panose="020F0502020204030204" pitchFamily="34" charset="0"/>
                        </a:rPr>
                        <a:t>Figure 1. High frequent aberrant </a:t>
                      </a:r>
                      <a:r>
                        <a:rPr lang="en-US" sz="800" b="0" i="0" u="none" strike="noStrike" dirty="0" err="1">
                          <a:solidFill>
                            <a:srgbClr val="000000"/>
                          </a:solidFill>
                          <a:effectLst/>
                          <a:latin typeface="Calibri" panose="020F0502020204030204" pitchFamily="34" charset="0"/>
                        </a:rPr>
                        <a:t>hypermethylated</a:t>
                      </a:r>
                      <a:r>
                        <a:rPr lang="en-US" sz="800" b="0" i="0" u="none" strike="noStrike" dirty="0">
                          <a:solidFill>
                            <a:srgbClr val="000000"/>
                          </a:solidFill>
                          <a:effectLst/>
                          <a:latin typeface="Calibri" panose="020F0502020204030204" pitchFamily="34" charset="0"/>
                        </a:rPr>
                        <a:t> genes in RRBS </a:t>
                      </a:r>
                      <a:r>
                        <a:rPr lang="en-US" sz="800" b="0" i="0" u="none" strike="noStrike" dirty="0" smtClean="0">
                          <a:solidFill>
                            <a:srgbClr val="000000"/>
                          </a:solidFill>
                          <a:effectLst/>
                          <a:latin typeface="Calibri" panose="020F0502020204030204" pitchFamily="34" charset="0"/>
                        </a:rPr>
                        <a:t>dataset </a:t>
                      </a:r>
                      <a:endParaRPr lang="en-US" sz="800" b="0" i="0" u="none" strike="noStrike" dirty="0">
                        <a:solidFill>
                          <a:srgbClr val="000000"/>
                        </a:solidFill>
                        <a:effectLst/>
                        <a:latin typeface="Calibri" panose="020F0502020204030204" pitchFamily="34" charset="0"/>
                      </a:endParaRP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2875">
                <a:tc>
                  <a:txBody>
                    <a:bodyPr/>
                    <a:lstStyle/>
                    <a:p>
                      <a:pPr algn="l" fontAlgn="b"/>
                      <a:r>
                        <a:rPr lang="en-US" sz="800" b="0" i="0" u="none" strike="noStrike">
                          <a:solidFill>
                            <a:srgbClr val="000000"/>
                          </a:solidFill>
                          <a:effectLst/>
                          <a:latin typeface="Calibri" panose="020F0502020204030204" pitchFamily="34" charset="0"/>
                        </a:rPr>
                        <a:t> </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Gene Symbol</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Gene ID</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Chrosome</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Start</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End</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orientation</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exon_count</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OMIM</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algn="l" fontAlgn="b"/>
                      <a:r>
                        <a:rPr lang="en-US" sz="800" b="0" i="0" u="none" strike="noStrike" dirty="0">
                          <a:solidFill>
                            <a:srgbClr val="000000"/>
                          </a:solidFill>
                          <a:effectLst/>
                          <a:latin typeface="Calibri" panose="020F0502020204030204" pitchFamily="34" charset="0"/>
                        </a:rPr>
                        <a:t>1</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panose="020F0502020204030204" pitchFamily="34" charset="0"/>
                        </a:rPr>
                        <a:t>JAM3</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83700</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panose="020F0502020204030204" pitchFamily="34" charset="0"/>
                        </a:rPr>
                        <a:t>11q25</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134068925</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134151757</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9</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606871</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2</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TMEFF2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23671</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2q32.3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191949046</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192194940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605734</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MTSS1</a:t>
                      </a:r>
                    </a:p>
                  </a:txBody>
                  <a:tcPr marL="5715" marR="5715" marT="5715"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9788</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8p22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124550770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124728507</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19</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608486</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4</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L3MBTL1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26013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20q13.12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43507680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43541895</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608802</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5</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IRF4</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3662</a:t>
                      </a:r>
                    </a:p>
                  </a:txBody>
                  <a:tcPr marL="5715" marR="5715" marT="5715"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6p25-p23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391739</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411443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601900</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6</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CCDC181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57821</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1q24</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169394870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169460669</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7</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IGF2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3481</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11p15.5</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2129112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2149603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147470</a:t>
                      </a:r>
                    </a:p>
                  </a:txBody>
                  <a:tcPr marL="5715" marR="5715" marT="5715" marB="0" anchor="b">
                    <a:lnL>
                      <a:noFill/>
                    </a:lnL>
                    <a:lnR>
                      <a:noFill/>
                    </a:lnR>
                    <a:lnT>
                      <a:noFill/>
                    </a:lnT>
                    <a:lnB>
                      <a:noFill/>
                    </a:lnB>
                  </a:tcPr>
                </a:tc>
              </a:tr>
              <a:tr h="137160">
                <a:tc>
                  <a:txBody>
                    <a:bodyPr/>
                    <a:lstStyle/>
                    <a:p>
                      <a:pPr algn="l"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IGF2-AS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51214</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11p15.5</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2140528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2148666</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610146</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9</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CCNA1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8900</a:t>
                      </a:r>
                    </a:p>
                  </a:txBody>
                  <a:tcPr marL="5715" marR="5715" marT="5715"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13q12.3-q13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36431030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36442882</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604036</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GATA2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2624</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3q21.3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128479422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128493187</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137295</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11</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NTRK2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4915</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9q22.1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84668458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85027070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600456</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12</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DLEC1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9940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3p21.3</a:t>
                      </a:r>
                    </a:p>
                  </a:txBody>
                  <a:tcPr marL="5715" marR="5715" marT="5715"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38038605</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38122737</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604050</a:t>
                      </a:r>
                    </a:p>
                  </a:txBody>
                  <a:tcPr marL="5715" marR="5715" marT="5715" marB="0" anchor="b">
                    <a:lnL>
                      <a:noFill/>
                    </a:lnL>
                    <a:lnR>
                      <a:noFill/>
                    </a:lnR>
                    <a:lnT>
                      <a:noFill/>
                    </a:lnT>
                    <a:lnB>
                      <a:noFill/>
                    </a:lnB>
                  </a:tcPr>
                </a:tc>
              </a:tr>
              <a:tr h="137160">
                <a:tc>
                  <a:txBody>
                    <a:bodyPr/>
                    <a:lstStyle/>
                    <a:p>
                      <a:pPr algn="l" fontAlgn="b"/>
                      <a:r>
                        <a:rPr lang="en-US" sz="800" b="0" i="0" u="none" strike="noStrike">
                          <a:solidFill>
                            <a:srgbClr val="000000"/>
                          </a:solidFill>
                          <a:effectLst/>
                          <a:latin typeface="Calibri" panose="020F0502020204030204" pitchFamily="34" charset="0"/>
                        </a:rPr>
                        <a:t>13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ALX4</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60529</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11p11.2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44260438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44319220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605420</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14</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CBX3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11335</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7p15.2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26201211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26213607</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604477</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CYP26B1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56603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2p13.2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72129238</a:t>
                      </a:r>
                    </a:p>
                  </a:txBody>
                  <a:tcPr marL="5715" marR="5715" marT="5715"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72147862</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605207</a:t>
                      </a:r>
                    </a:p>
                  </a:txBody>
                  <a:tcPr marL="5715" marR="5715" marT="5715" marB="0" anchor="b">
                    <a:lnL>
                      <a:noFill/>
                    </a:lnL>
                    <a:lnR>
                      <a:noFill/>
                    </a:lnR>
                    <a:lnT>
                      <a:noFill/>
                    </a:lnT>
                    <a:lnB>
                      <a:noFill/>
                    </a:lnB>
                  </a:tcPr>
                </a:tc>
              </a:tr>
              <a:tr h="137160">
                <a:tc>
                  <a:txBody>
                    <a:bodyPr/>
                    <a:lstStyle/>
                    <a:p>
                      <a:pPr algn="l" fontAlgn="b"/>
                      <a:r>
                        <a:rPr lang="en-US" sz="800" b="0" i="0" u="none" strike="noStrike">
                          <a:solidFill>
                            <a:srgbClr val="000000"/>
                          </a:solidFill>
                          <a:effectLst/>
                          <a:latin typeface="Calibri" panose="020F0502020204030204" pitchFamily="34" charset="0"/>
                        </a:rPr>
                        <a:t>16</a:t>
                      </a:r>
                    </a:p>
                  </a:txBody>
                  <a:tcPr marL="5715" marR="5715" marT="5715"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NFATC1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4772</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18q23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79395772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79529323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600489</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17</a:t>
                      </a:r>
                    </a:p>
                  </a:txBody>
                  <a:tcPr marL="5715" marR="5715" marT="5715"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DNMT3A</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1788</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2p23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25232961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25342590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602769</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18</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ITGA4</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3676</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2q31.3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181456892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181537747</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192975</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19</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GATA4</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2626</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8p23.1-p22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11676924</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11760001</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600576</a:t>
                      </a:r>
                    </a:p>
                  </a:txBody>
                  <a:tcPr marL="5715" marR="5715" marT="5715" marB="0" anchor="b">
                    <a:lnL>
                      <a:noFill/>
                    </a:lnL>
                    <a:lnR>
                      <a:noFill/>
                    </a:lnR>
                    <a:lnT>
                      <a:noFill/>
                    </a:lnT>
                    <a:lnB>
                      <a:noFill/>
                    </a:lnB>
                  </a:tcPr>
                </a:tc>
              </a:tr>
              <a:tr h="137160">
                <a:tc>
                  <a:txBody>
                    <a:bodyPr/>
                    <a:lstStyle/>
                    <a:p>
                      <a:pPr algn="l" fontAlgn="b"/>
                      <a:r>
                        <a:rPr lang="en-US" sz="800" b="0" i="0" u="none" strike="noStrike">
                          <a:solidFill>
                            <a:srgbClr val="000000"/>
                          </a:solidFill>
                          <a:effectLst/>
                          <a:latin typeface="Calibri" panose="020F0502020204030204" pitchFamily="34" charset="0"/>
                        </a:rPr>
                        <a:t>20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SLC5A5</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6528</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19p13.11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19</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17871411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17895174</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16</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601843</a:t>
                      </a:r>
                    </a:p>
                  </a:txBody>
                  <a:tcPr marL="5715" marR="5715" marT="5715" marB="0" anchor="b">
                    <a:lnL>
                      <a:noFill/>
                    </a:lnL>
                    <a:lnR>
                      <a:noFill/>
                    </a:lnR>
                    <a:lnT>
                      <a:noFill/>
                    </a:lnT>
                    <a:lnB>
                      <a:noFill/>
                    </a:lnB>
                  </a:tcPr>
                </a:tc>
              </a:tr>
              <a:tr h="142875">
                <a:tc>
                  <a:txBody>
                    <a:bodyPr/>
                    <a:lstStyle/>
                    <a:p>
                      <a:pPr algn="l" fontAlgn="b"/>
                      <a:r>
                        <a:rPr lang="en-US" sz="800" b="0" i="0" u="none" strike="noStrike" dirty="0">
                          <a:solidFill>
                            <a:srgbClr val="000000"/>
                          </a:solidFill>
                          <a:effectLst/>
                          <a:latin typeface="Calibri" panose="020F0502020204030204" pitchFamily="34" charset="0"/>
                        </a:rPr>
                        <a:t>21</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PHACTR3</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116154</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20q13.32-q13.33</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20</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59577509</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59847711</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18</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panose="020F0502020204030204" pitchFamily="34" charset="0"/>
                        </a:rPr>
                        <a:t>608725</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673520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296" y="732558"/>
            <a:ext cx="3904384" cy="3904384"/>
          </a:xfrm>
          <a:prstGeom prst="rect">
            <a:avLst/>
          </a:prstGeom>
        </p:spPr>
      </p:pic>
      <p:sp>
        <p:nvSpPr>
          <p:cNvPr id="3" name="TextBox 2"/>
          <p:cNvSpPr txBox="1"/>
          <p:nvPr/>
        </p:nvSpPr>
        <p:spPr>
          <a:xfrm>
            <a:off x="1587213" y="4636942"/>
            <a:ext cx="6491720" cy="1131079"/>
          </a:xfrm>
          <a:prstGeom prst="rect">
            <a:avLst/>
          </a:prstGeom>
          <a:noFill/>
        </p:spPr>
        <p:txBody>
          <a:bodyPr wrap="square" rtlCol="0">
            <a:spAutoFit/>
          </a:bodyPr>
          <a:lstStyle/>
          <a:p>
            <a:r>
              <a:rPr lang="en-US" sz="1350" dirty="0"/>
              <a:t>Histogram distribution of the MHL regions of BSPP dataset. 63.4% MHL distance of BSPP were less than 200bp, indicating they are almost located in the same region/</a:t>
            </a:r>
            <a:r>
              <a:rPr lang="en-US" sz="1350" dirty="0" err="1"/>
              <a:t>CpG</a:t>
            </a:r>
            <a:r>
              <a:rPr lang="en-US" sz="1350" dirty="0"/>
              <a:t> island in human genome, therefore, we need merge these MHL region together to increase the sensitivity of the prediction. In other words, when can do bed intersection operation </a:t>
            </a:r>
            <a:r>
              <a:rPr lang="en-US" sz="1350" dirty="0" err="1"/>
              <a:t>wth</a:t>
            </a:r>
            <a:r>
              <a:rPr lang="en-US" sz="1350" dirty="0"/>
              <a:t> certain gaps so that these regions can be selected.  </a:t>
            </a:r>
          </a:p>
        </p:txBody>
      </p:sp>
    </p:spTree>
    <p:extLst>
      <p:ext uri="{BB962C8B-B14F-4D97-AF65-F5344CB8AC3E}">
        <p14:creationId xmlns:p14="http://schemas.microsoft.com/office/powerpoint/2010/main" val="3649015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19713" y="1176545"/>
            <a:ext cx="6781288" cy="4255217"/>
            <a:chOff x="1295179" y="353211"/>
            <a:chExt cx="6740252" cy="4229467"/>
          </a:xfrm>
        </p:grpSpPr>
        <p:pic>
          <p:nvPicPr>
            <p:cNvPr id="4" name="Picture 3"/>
            <p:cNvPicPr>
              <a:picLocks noChangeAspect="1"/>
            </p:cNvPicPr>
            <p:nvPr/>
          </p:nvPicPr>
          <p:blipFill>
            <a:blip r:embed="rId3"/>
            <a:stretch>
              <a:fillRect/>
            </a:stretch>
          </p:blipFill>
          <p:spPr>
            <a:xfrm>
              <a:off x="1295179" y="353211"/>
              <a:ext cx="3269263" cy="4229467"/>
            </a:xfrm>
            <a:prstGeom prst="rect">
              <a:avLst/>
            </a:prstGeom>
          </p:spPr>
        </p:pic>
        <p:pic>
          <p:nvPicPr>
            <p:cNvPr id="9" name="Picture 8"/>
            <p:cNvPicPr>
              <a:picLocks noChangeAspect="1"/>
            </p:cNvPicPr>
            <p:nvPr/>
          </p:nvPicPr>
          <p:blipFill>
            <a:blip r:embed="rId4"/>
            <a:stretch>
              <a:fillRect/>
            </a:stretch>
          </p:blipFill>
          <p:spPr>
            <a:xfrm>
              <a:off x="4766168" y="353211"/>
              <a:ext cx="3269263" cy="4229467"/>
            </a:xfrm>
            <a:prstGeom prst="rect">
              <a:avLst/>
            </a:prstGeom>
          </p:spPr>
        </p:pic>
      </p:grpSp>
    </p:spTree>
    <p:extLst>
      <p:ext uri="{BB962C8B-B14F-4D97-AF65-F5344CB8AC3E}">
        <p14:creationId xmlns:p14="http://schemas.microsoft.com/office/powerpoint/2010/main" val="943353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42"/>
          <a:stretch/>
        </p:blipFill>
        <p:spPr>
          <a:xfrm>
            <a:off x="2288513" y="1141875"/>
            <a:ext cx="4587347" cy="4574251"/>
          </a:xfrm>
          <a:prstGeom prst="rect">
            <a:avLst/>
          </a:prstGeom>
        </p:spPr>
      </p:pic>
    </p:spTree>
    <p:extLst>
      <p:ext uri="{BB962C8B-B14F-4D97-AF65-F5344CB8AC3E}">
        <p14:creationId xmlns:p14="http://schemas.microsoft.com/office/powerpoint/2010/main" val="3971157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9988" y="1150620"/>
            <a:ext cx="4521994" cy="4617051"/>
          </a:xfrm>
          <a:prstGeom prst="rect">
            <a:avLst/>
          </a:prstGeom>
        </p:spPr>
      </p:pic>
    </p:spTree>
    <p:extLst>
      <p:ext uri="{BB962C8B-B14F-4D97-AF65-F5344CB8AC3E}">
        <p14:creationId xmlns:p14="http://schemas.microsoft.com/office/powerpoint/2010/main" val="24564401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0308" y="1044535"/>
            <a:ext cx="6954148" cy="369332"/>
          </a:xfrm>
          <a:prstGeom prst="rect">
            <a:avLst/>
          </a:prstGeom>
        </p:spPr>
        <p:txBody>
          <a:bodyPr wrap="none">
            <a:spAutoFit/>
          </a:bodyPr>
          <a:lstStyle/>
          <a:p>
            <a:r>
              <a:rPr lang="en-US" b="1" dirty="0"/>
              <a:t>Genome-wide DNA methylation Profile in the elements of whole blood</a:t>
            </a:r>
          </a:p>
        </p:txBody>
      </p:sp>
      <p:sp>
        <p:nvSpPr>
          <p:cNvPr id="7" name="TextBox 6"/>
          <p:cNvSpPr txBox="1"/>
          <p:nvPr/>
        </p:nvSpPr>
        <p:spPr>
          <a:xfrm>
            <a:off x="1521023" y="5020372"/>
            <a:ext cx="3838295" cy="923330"/>
          </a:xfrm>
          <a:prstGeom prst="rect">
            <a:avLst/>
          </a:prstGeom>
          <a:noFill/>
        </p:spPr>
        <p:txBody>
          <a:bodyPr wrap="none" rtlCol="0">
            <a:spAutoFit/>
          </a:bodyPr>
          <a:lstStyle/>
          <a:p>
            <a:r>
              <a:rPr lang="en-US" sz="1350" dirty="0"/>
              <a:t>Obviously, </a:t>
            </a:r>
          </a:p>
          <a:p>
            <a:r>
              <a:rPr lang="en-US" sz="1350" dirty="0"/>
              <a:t>1, CD4+, CD8+ and CD56 were cluster together. </a:t>
            </a:r>
          </a:p>
          <a:p>
            <a:r>
              <a:rPr lang="en-US" sz="1350" dirty="0"/>
              <a:t>2, Eos, Gran, </a:t>
            </a:r>
            <a:r>
              <a:rPr lang="en-US" sz="1350" dirty="0" err="1"/>
              <a:t>Neu</a:t>
            </a:r>
            <a:r>
              <a:rPr lang="en-US" sz="1350" dirty="0"/>
              <a:t> were cluster together</a:t>
            </a:r>
          </a:p>
          <a:p>
            <a:r>
              <a:rPr lang="en-US" sz="1350" dirty="0"/>
              <a:t>3, whole blood and PBMC were mixed by these cells</a:t>
            </a:r>
          </a:p>
        </p:txBody>
      </p:sp>
      <p:grpSp>
        <p:nvGrpSpPr>
          <p:cNvPr id="4" name="Group 3"/>
          <p:cNvGrpSpPr/>
          <p:nvPr/>
        </p:nvGrpSpPr>
        <p:grpSpPr>
          <a:xfrm>
            <a:off x="1289382" y="1826534"/>
            <a:ext cx="5983649" cy="2976113"/>
            <a:chOff x="195174" y="1292377"/>
            <a:chExt cx="7978199" cy="3968151"/>
          </a:xfrm>
        </p:grpSpPr>
        <p:pic>
          <p:nvPicPr>
            <p:cNvPr id="5" name="Picture 4"/>
            <p:cNvPicPr>
              <a:picLocks noChangeAspect="1"/>
            </p:cNvPicPr>
            <p:nvPr/>
          </p:nvPicPr>
          <p:blipFill rotWithShape="1">
            <a:blip r:embed="rId2"/>
            <a:srcRect t="55756" r="55638"/>
            <a:stretch/>
          </p:blipFill>
          <p:spPr>
            <a:xfrm>
              <a:off x="195174" y="1310645"/>
              <a:ext cx="3947590" cy="3949883"/>
            </a:xfrm>
            <a:prstGeom prst="rect">
              <a:avLst/>
            </a:prstGeom>
          </p:spPr>
        </p:pic>
        <p:pic>
          <p:nvPicPr>
            <p:cNvPr id="3" name="Picture 2"/>
            <p:cNvPicPr>
              <a:picLocks noChangeAspect="1"/>
            </p:cNvPicPr>
            <p:nvPr/>
          </p:nvPicPr>
          <p:blipFill rotWithShape="1">
            <a:blip r:embed="rId3"/>
            <a:srcRect t="14363" r="7172"/>
            <a:stretch/>
          </p:blipFill>
          <p:spPr>
            <a:xfrm>
              <a:off x="4339463" y="1292377"/>
              <a:ext cx="3833910" cy="3968151"/>
            </a:xfrm>
            <a:prstGeom prst="rect">
              <a:avLst/>
            </a:prstGeom>
          </p:spPr>
        </p:pic>
      </p:grpSp>
    </p:spTree>
    <p:extLst>
      <p:ext uri="{BB962C8B-B14F-4D97-AF65-F5344CB8AC3E}">
        <p14:creationId xmlns:p14="http://schemas.microsoft.com/office/powerpoint/2010/main" val="17362355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76383" y="1529670"/>
            <a:ext cx="4364696" cy="2157830"/>
            <a:chOff x="819736" y="836763"/>
            <a:chExt cx="5819594" cy="2877106"/>
          </a:xfrm>
        </p:grpSpPr>
        <p:pic>
          <p:nvPicPr>
            <p:cNvPr id="3" name="Picture 2"/>
            <p:cNvPicPr>
              <a:picLocks noChangeAspect="1"/>
            </p:cNvPicPr>
            <p:nvPr/>
          </p:nvPicPr>
          <p:blipFill>
            <a:blip r:embed="rId2"/>
            <a:stretch>
              <a:fillRect/>
            </a:stretch>
          </p:blipFill>
          <p:spPr>
            <a:xfrm>
              <a:off x="819736" y="836763"/>
              <a:ext cx="2963419" cy="2877106"/>
            </a:xfrm>
            <a:prstGeom prst="rect">
              <a:avLst/>
            </a:prstGeom>
          </p:spPr>
        </p:pic>
        <p:pic>
          <p:nvPicPr>
            <p:cNvPr id="4" name="Picture 3"/>
            <p:cNvPicPr>
              <a:picLocks noChangeAspect="1"/>
            </p:cNvPicPr>
            <p:nvPr/>
          </p:nvPicPr>
          <p:blipFill>
            <a:blip r:embed="rId3"/>
            <a:stretch>
              <a:fillRect/>
            </a:stretch>
          </p:blipFill>
          <p:spPr>
            <a:xfrm>
              <a:off x="3977062" y="1075767"/>
              <a:ext cx="2662268" cy="2638102"/>
            </a:xfrm>
            <a:prstGeom prst="rect">
              <a:avLst/>
            </a:prstGeom>
          </p:spPr>
        </p:pic>
        <p:cxnSp>
          <p:nvCxnSpPr>
            <p:cNvPr id="5" name="Straight Connector 4"/>
            <p:cNvCxnSpPr/>
            <p:nvPr/>
          </p:nvCxnSpPr>
          <p:spPr>
            <a:xfrm flipV="1">
              <a:off x="2059910" y="1500996"/>
              <a:ext cx="2788135" cy="189779"/>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cxnSp>
          <p:nvCxnSpPr>
            <p:cNvPr id="6" name="Straight Connector 5"/>
            <p:cNvCxnSpPr/>
            <p:nvPr/>
          </p:nvCxnSpPr>
          <p:spPr>
            <a:xfrm>
              <a:off x="2147977" y="2616334"/>
              <a:ext cx="2700068" cy="690113"/>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grpSp>
      <p:sp>
        <p:nvSpPr>
          <p:cNvPr id="7" name="Rectangle 6"/>
          <p:cNvSpPr/>
          <p:nvPr/>
        </p:nvSpPr>
        <p:spPr>
          <a:xfrm>
            <a:off x="1120713" y="3953203"/>
            <a:ext cx="6880288" cy="646331"/>
          </a:xfrm>
          <a:prstGeom prst="rect">
            <a:avLst/>
          </a:prstGeom>
        </p:spPr>
        <p:txBody>
          <a:bodyPr wrap="square">
            <a:spAutoFit/>
          </a:bodyPr>
          <a:lstStyle/>
          <a:p>
            <a:pPr>
              <a:buFont typeface="Arial" panose="020B0604020202020204" pitchFamily="34" charset="0"/>
              <a:buChar char="•"/>
            </a:pPr>
            <a:r>
              <a:rPr lang="en-US" sz="1200" dirty="0">
                <a:solidFill>
                  <a:srgbClr val="000000"/>
                </a:solidFill>
                <a:latin typeface="Arial" panose="020B0604020202020204" pitchFamily="34" charset="0"/>
              </a:rPr>
              <a:t>GSE35069:Differential DNA Methylation in Purified Human Blood Cells (CD4+,CD8+,CD19+)</a:t>
            </a:r>
          </a:p>
          <a:p>
            <a:r>
              <a:rPr lang="en-US" sz="1200" dirty="0"/>
              <a:t/>
            </a:r>
            <a:br>
              <a:rPr lang="en-US" sz="1200" dirty="0"/>
            </a:br>
            <a:endParaRPr lang="en-US" sz="1200" dirty="0"/>
          </a:p>
        </p:txBody>
      </p:sp>
      <p:sp>
        <p:nvSpPr>
          <p:cNvPr id="8" name="Rectangle 7"/>
          <p:cNvSpPr/>
          <p:nvPr/>
        </p:nvSpPr>
        <p:spPr>
          <a:xfrm>
            <a:off x="1120713" y="4162624"/>
            <a:ext cx="6944986" cy="646331"/>
          </a:xfrm>
          <a:prstGeom prst="rect">
            <a:avLst/>
          </a:prstGeom>
        </p:spPr>
        <p:txBody>
          <a:bodyPr wrap="square">
            <a:spAutoFit/>
          </a:bodyPr>
          <a:lstStyle/>
          <a:p>
            <a:pPr>
              <a:buFont typeface="Arial" panose="020B0604020202020204" pitchFamily="34" charset="0"/>
              <a:buChar char="•"/>
            </a:pPr>
            <a:r>
              <a:rPr lang="en-US" sz="1200" dirty="0">
                <a:solidFill>
                  <a:srgbClr val="000000"/>
                </a:solidFill>
                <a:latin typeface="Arial" panose="020B0604020202020204" pitchFamily="34" charset="0"/>
              </a:rPr>
              <a:t>GSE41169:Blood DNA methylation profiles in a Dutch population (62 schizophrenia and 33 normal )</a:t>
            </a:r>
          </a:p>
          <a:p>
            <a:r>
              <a:rPr lang="en-US" sz="1200" dirty="0"/>
              <a:t/>
            </a:r>
            <a:br>
              <a:rPr lang="en-US" sz="1200" dirty="0"/>
            </a:br>
            <a:endParaRPr lang="en-US" sz="1200" dirty="0"/>
          </a:p>
        </p:txBody>
      </p:sp>
      <p:sp>
        <p:nvSpPr>
          <p:cNvPr id="9" name="Rectangle 8"/>
          <p:cNvSpPr/>
          <p:nvPr/>
        </p:nvSpPr>
        <p:spPr>
          <a:xfrm>
            <a:off x="1120713" y="4363060"/>
            <a:ext cx="7494922" cy="646331"/>
          </a:xfrm>
          <a:prstGeom prst="rect">
            <a:avLst/>
          </a:prstGeom>
        </p:spPr>
        <p:txBody>
          <a:bodyPr wrap="square">
            <a:spAutoFit/>
          </a:bodyPr>
          <a:lstStyle/>
          <a:p>
            <a:pPr>
              <a:buFont typeface="Arial" panose="020B0604020202020204" pitchFamily="34" charset="0"/>
              <a:buChar char="•"/>
            </a:pPr>
            <a:r>
              <a:rPr lang="en-US" sz="1200" dirty="0">
                <a:solidFill>
                  <a:srgbClr val="000000"/>
                </a:solidFill>
                <a:latin typeface="Arial" panose="020B0604020202020204" pitchFamily="34" charset="0"/>
              </a:rPr>
              <a:t>GSE42861:Differential DNA methylation in the PBMC from 354 Rheumatoid arthritis and 337 normal</a:t>
            </a:r>
          </a:p>
          <a:p>
            <a:r>
              <a:rPr lang="en-US" sz="1200" b="1" dirty="0">
                <a:solidFill>
                  <a:srgbClr val="000000"/>
                </a:solidFill>
                <a:latin typeface="Arial" panose="020B0604020202020204" pitchFamily="34" charset="0"/>
              </a:rPr>
              <a:t/>
            </a:r>
            <a:br>
              <a:rPr lang="en-US" sz="1200" b="1" dirty="0">
                <a:solidFill>
                  <a:srgbClr val="000000"/>
                </a:solidFill>
                <a:latin typeface="Arial" panose="020B0604020202020204" pitchFamily="34" charset="0"/>
              </a:rPr>
            </a:br>
            <a:endParaRPr lang="en-US" sz="1200" dirty="0"/>
          </a:p>
        </p:txBody>
      </p:sp>
      <p:sp>
        <p:nvSpPr>
          <p:cNvPr id="10" name="Rectangle 9"/>
          <p:cNvSpPr/>
          <p:nvPr/>
        </p:nvSpPr>
        <p:spPr>
          <a:xfrm>
            <a:off x="1143000" y="3953202"/>
            <a:ext cx="6858000" cy="6232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TextBox 11"/>
          <p:cNvSpPr txBox="1"/>
          <p:nvPr/>
        </p:nvSpPr>
        <p:spPr>
          <a:xfrm>
            <a:off x="4751555" y="2104007"/>
            <a:ext cx="323366" cy="207749"/>
          </a:xfrm>
          <a:prstGeom prst="rect">
            <a:avLst/>
          </a:prstGeom>
          <a:solidFill>
            <a:schemeClr val="bg1"/>
          </a:solidFill>
        </p:spPr>
        <p:txBody>
          <a:bodyPr wrap="square" rtlCol="0">
            <a:spAutoFit/>
          </a:bodyPr>
          <a:lstStyle/>
          <a:p>
            <a:endParaRPr lang="en-US" sz="750" dirty="0"/>
          </a:p>
        </p:txBody>
      </p:sp>
      <p:sp>
        <p:nvSpPr>
          <p:cNvPr id="13" name="TextBox 12"/>
          <p:cNvSpPr txBox="1"/>
          <p:nvPr/>
        </p:nvSpPr>
        <p:spPr>
          <a:xfrm>
            <a:off x="6629885" y="2158750"/>
            <a:ext cx="323366" cy="207749"/>
          </a:xfrm>
          <a:prstGeom prst="rect">
            <a:avLst/>
          </a:prstGeom>
          <a:solidFill>
            <a:schemeClr val="bg1"/>
          </a:solidFill>
        </p:spPr>
        <p:txBody>
          <a:bodyPr wrap="square" rtlCol="0">
            <a:spAutoFit/>
          </a:bodyPr>
          <a:lstStyle/>
          <a:p>
            <a:endParaRPr lang="en-US" sz="750" dirty="0"/>
          </a:p>
        </p:txBody>
      </p:sp>
      <p:sp>
        <p:nvSpPr>
          <p:cNvPr id="14" name="TextBox 13"/>
          <p:cNvSpPr txBox="1"/>
          <p:nvPr/>
        </p:nvSpPr>
        <p:spPr>
          <a:xfrm>
            <a:off x="5417820" y="3423334"/>
            <a:ext cx="1112805" cy="300082"/>
          </a:xfrm>
          <a:prstGeom prst="rect">
            <a:avLst/>
          </a:prstGeom>
          <a:noFill/>
        </p:spPr>
        <p:txBody>
          <a:bodyPr wrap="none" rtlCol="0">
            <a:spAutoFit/>
          </a:bodyPr>
          <a:lstStyle/>
          <a:p>
            <a:r>
              <a:rPr lang="en-US" sz="1350" b="1" dirty="0"/>
              <a:t>32.9%-41.9%</a:t>
            </a:r>
          </a:p>
        </p:txBody>
      </p:sp>
      <p:sp>
        <p:nvSpPr>
          <p:cNvPr id="15" name="TextBox 14"/>
          <p:cNvSpPr txBox="1"/>
          <p:nvPr/>
        </p:nvSpPr>
        <p:spPr>
          <a:xfrm>
            <a:off x="5356891" y="1833451"/>
            <a:ext cx="447558" cy="230832"/>
          </a:xfrm>
          <a:prstGeom prst="rect">
            <a:avLst/>
          </a:prstGeom>
          <a:noFill/>
        </p:spPr>
        <p:txBody>
          <a:bodyPr wrap="none" rtlCol="0">
            <a:spAutoFit/>
          </a:bodyPr>
          <a:lstStyle/>
          <a:p>
            <a:r>
              <a:rPr lang="en-US" sz="900" b="1" dirty="0"/>
              <a:t>TCGA</a:t>
            </a:r>
          </a:p>
        </p:txBody>
      </p:sp>
    </p:spTree>
    <p:extLst>
      <p:ext uri="{BB962C8B-B14F-4D97-AF65-F5344CB8AC3E}">
        <p14:creationId xmlns:p14="http://schemas.microsoft.com/office/powerpoint/2010/main" val="213864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2146" y="2392066"/>
            <a:ext cx="3585541" cy="2451953"/>
          </a:xfrm>
          <a:prstGeom prst="rect">
            <a:avLst/>
          </a:prstGeom>
          <a:noFill/>
        </p:spPr>
        <p:txBody>
          <a:bodyPr wrap="square" rtlCol="0">
            <a:spAutoFit/>
          </a:bodyPr>
          <a:lstStyle/>
          <a:p>
            <a:pPr marL="214313" indent="-214313">
              <a:spcBef>
                <a:spcPts val="450"/>
              </a:spcBef>
              <a:spcAft>
                <a:spcPts val="450"/>
              </a:spcAft>
              <a:buFont typeface="Wingdings" panose="05000000000000000000" pitchFamily="2" charset="2"/>
              <a:buChar char="Ø"/>
            </a:pPr>
            <a:r>
              <a:rPr lang="en-US" sz="2400" dirty="0"/>
              <a:t>Background</a:t>
            </a:r>
          </a:p>
          <a:p>
            <a:pPr marL="214313" indent="-214313">
              <a:spcBef>
                <a:spcPts val="450"/>
              </a:spcBef>
              <a:spcAft>
                <a:spcPts val="450"/>
              </a:spcAft>
              <a:buFont typeface="Wingdings" panose="05000000000000000000" pitchFamily="2" charset="2"/>
              <a:buChar char="Ø"/>
            </a:pPr>
            <a:r>
              <a:rPr lang="en-US" sz="2400" dirty="0">
                <a:solidFill>
                  <a:srgbClr val="FF0000"/>
                </a:solidFill>
              </a:rPr>
              <a:t>Material and Method</a:t>
            </a:r>
          </a:p>
          <a:p>
            <a:pPr marL="214313" indent="-214313">
              <a:spcBef>
                <a:spcPts val="450"/>
              </a:spcBef>
              <a:spcAft>
                <a:spcPts val="450"/>
              </a:spcAft>
              <a:buFont typeface="Wingdings" panose="05000000000000000000" pitchFamily="2" charset="2"/>
              <a:buChar char="Ø"/>
            </a:pPr>
            <a:r>
              <a:rPr lang="en-US" sz="2400" dirty="0"/>
              <a:t>Result</a:t>
            </a:r>
          </a:p>
          <a:p>
            <a:pPr marL="214313" indent="-214313">
              <a:spcBef>
                <a:spcPts val="450"/>
              </a:spcBef>
              <a:spcAft>
                <a:spcPts val="450"/>
              </a:spcAft>
              <a:buFont typeface="Wingdings" panose="05000000000000000000" pitchFamily="2" charset="2"/>
              <a:buChar char="Ø"/>
            </a:pPr>
            <a:r>
              <a:rPr lang="en-US" sz="2400" dirty="0"/>
              <a:t>Conclusion</a:t>
            </a:r>
          </a:p>
          <a:p>
            <a:pPr marL="214313" indent="-214313">
              <a:spcBef>
                <a:spcPts val="450"/>
              </a:spcBef>
              <a:spcAft>
                <a:spcPts val="450"/>
              </a:spcAft>
              <a:buFont typeface="Wingdings" panose="05000000000000000000" pitchFamily="2" charset="2"/>
              <a:buChar char="Ø"/>
            </a:pPr>
            <a:r>
              <a:rPr lang="en-US" sz="2400" dirty="0"/>
              <a:t>Future work</a:t>
            </a:r>
          </a:p>
        </p:txBody>
      </p:sp>
      <p:sp>
        <p:nvSpPr>
          <p:cNvPr id="3" name="Rectangle 2"/>
          <p:cNvSpPr/>
          <p:nvPr/>
        </p:nvSpPr>
        <p:spPr>
          <a:xfrm>
            <a:off x="1143001" y="1368637"/>
            <a:ext cx="7032694" cy="369332"/>
          </a:xfrm>
          <a:prstGeom prst="rect">
            <a:avLst/>
          </a:prstGeom>
        </p:spPr>
        <p:txBody>
          <a:bodyPr wrap="none">
            <a:spAutoFit/>
          </a:bodyPr>
          <a:lstStyle/>
          <a:p>
            <a:r>
              <a:rPr lang="en-US" dirty="0">
                <a:solidFill>
                  <a:srgbClr val="000000"/>
                </a:solidFill>
                <a:latin typeface="Arial" panose="020B0604020202020204" pitchFamily="34" charset="0"/>
              </a:rPr>
              <a:t>MONOD: </a:t>
            </a:r>
            <a:r>
              <a:rPr lang="en-US" dirty="0">
                <a:solidFill>
                  <a:srgbClr val="FF0000"/>
                </a:solidFill>
                <a:latin typeface="Arial" panose="020B0604020202020204" pitchFamily="34" charset="0"/>
              </a:rPr>
              <a:t>M</a:t>
            </a:r>
            <a:r>
              <a:rPr lang="en-US" dirty="0">
                <a:solidFill>
                  <a:srgbClr val="000000"/>
                </a:solidFill>
                <a:latin typeface="Arial" panose="020B0604020202020204" pitchFamily="34" charset="0"/>
              </a:rPr>
              <a:t>ethylation Hapl</a:t>
            </a:r>
            <a:r>
              <a:rPr lang="en-US" dirty="0">
                <a:solidFill>
                  <a:srgbClr val="FF0000"/>
                </a:solidFill>
                <a:latin typeface="Arial" panose="020B0604020202020204" pitchFamily="34" charset="0"/>
              </a:rPr>
              <a:t>o</a:t>
            </a:r>
            <a:r>
              <a:rPr lang="en-US" dirty="0">
                <a:solidFill>
                  <a:srgbClr val="000000"/>
                </a:solidFill>
                <a:latin typeface="Arial" panose="020B0604020202020204" pitchFamily="34" charset="0"/>
              </a:rPr>
              <a:t>type in </a:t>
            </a:r>
            <a:r>
              <a:rPr lang="en-US" dirty="0">
                <a:solidFill>
                  <a:srgbClr val="FF0000"/>
                </a:solidFill>
                <a:latin typeface="Arial" panose="020B0604020202020204" pitchFamily="34" charset="0"/>
              </a:rPr>
              <a:t>no</a:t>
            </a:r>
            <a:r>
              <a:rPr lang="en-US" dirty="0">
                <a:solidFill>
                  <a:srgbClr val="000000"/>
                </a:solidFill>
                <a:latin typeface="Arial" panose="020B0604020202020204" pitchFamily="34" charset="0"/>
              </a:rPr>
              <a:t>n-invasive Cancer </a:t>
            </a:r>
            <a:r>
              <a:rPr lang="en-US" dirty="0">
                <a:solidFill>
                  <a:srgbClr val="FF0000"/>
                </a:solidFill>
                <a:latin typeface="Arial" panose="020B0604020202020204" pitchFamily="34" charset="0"/>
              </a:rPr>
              <a:t>D</a:t>
            </a:r>
            <a:r>
              <a:rPr lang="en-US"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3961337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8023" b="56818"/>
          <a:stretch/>
        </p:blipFill>
        <p:spPr>
          <a:xfrm>
            <a:off x="1359184" y="1724205"/>
            <a:ext cx="6413795" cy="2160917"/>
          </a:xfrm>
          <a:prstGeom prst="rect">
            <a:avLst/>
          </a:prstGeom>
        </p:spPr>
      </p:pic>
    </p:spTree>
    <p:extLst>
      <p:ext uri="{BB962C8B-B14F-4D97-AF65-F5344CB8AC3E}">
        <p14:creationId xmlns:p14="http://schemas.microsoft.com/office/powerpoint/2010/main" val="2378579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57802" y="1484822"/>
            <a:ext cx="4364696" cy="2157830"/>
            <a:chOff x="819736" y="836763"/>
            <a:chExt cx="5819594" cy="2877106"/>
          </a:xfrm>
        </p:grpSpPr>
        <p:pic>
          <p:nvPicPr>
            <p:cNvPr id="3" name="Picture 2"/>
            <p:cNvPicPr>
              <a:picLocks noChangeAspect="1"/>
            </p:cNvPicPr>
            <p:nvPr/>
          </p:nvPicPr>
          <p:blipFill>
            <a:blip r:embed="rId2"/>
            <a:stretch>
              <a:fillRect/>
            </a:stretch>
          </p:blipFill>
          <p:spPr>
            <a:xfrm>
              <a:off x="819736" y="836763"/>
              <a:ext cx="2963419" cy="2877106"/>
            </a:xfrm>
            <a:prstGeom prst="rect">
              <a:avLst/>
            </a:prstGeom>
          </p:spPr>
        </p:pic>
        <p:pic>
          <p:nvPicPr>
            <p:cNvPr id="5" name="Picture 4"/>
            <p:cNvPicPr>
              <a:picLocks noChangeAspect="1"/>
            </p:cNvPicPr>
            <p:nvPr/>
          </p:nvPicPr>
          <p:blipFill>
            <a:blip r:embed="rId3"/>
            <a:stretch>
              <a:fillRect/>
            </a:stretch>
          </p:blipFill>
          <p:spPr>
            <a:xfrm>
              <a:off x="3977062" y="1075767"/>
              <a:ext cx="2662268" cy="2638102"/>
            </a:xfrm>
            <a:prstGeom prst="rect">
              <a:avLst/>
            </a:prstGeom>
          </p:spPr>
        </p:pic>
        <p:cxnSp>
          <p:nvCxnSpPr>
            <p:cNvPr id="7" name="Straight Connector 6"/>
            <p:cNvCxnSpPr/>
            <p:nvPr/>
          </p:nvCxnSpPr>
          <p:spPr>
            <a:xfrm flipV="1">
              <a:off x="2059910" y="1500996"/>
              <a:ext cx="2788135" cy="189779"/>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cxnSp>
          <p:nvCxnSpPr>
            <p:cNvPr id="12" name="Straight Connector 11"/>
            <p:cNvCxnSpPr/>
            <p:nvPr/>
          </p:nvCxnSpPr>
          <p:spPr>
            <a:xfrm>
              <a:off x="2147977" y="2616334"/>
              <a:ext cx="2700068" cy="690113"/>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grpSp>
      <p:pic>
        <p:nvPicPr>
          <p:cNvPr id="17" name="Picture 16"/>
          <p:cNvPicPr>
            <a:picLocks noChangeAspect="1"/>
          </p:cNvPicPr>
          <p:nvPr/>
        </p:nvPicPr>
        <p:blipFill>
          <a:blip r:embed="rId4"/>
          <a:stretch>
            <a:fillRect/>
          </a:stretch>
        </p:blipFill>
        <p:spPr>
          <a:xfrm>
            <a:off x="2030314" y="3787640"/>
            <a:ext cx="1837559" cy="1690358"/>
          </a:xfrm>
          <a:prstGeom prst="rect">
            <a:avLst/>
          </a:prstGeom>
        </p:spPr>
      </p:pic>
    </p:spTree>
    <p:extLst>
      <p:ext uri="{BB962C8B-B14F-4D97-AF65-F5344CB8AC3E}">
        <p14:creationId xmlns:p14="http://schemas.microsoft.com/office/powerpoint/2010/main" val="3173131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448597" y="1771650"/>
            <a:ext cx="3682455" cy="2134695"/>
            <a:chOff x="407463" y="1219200"/>
            <a:chExt cx="4909940" cy="2846260"/>
          </a:xfrm>
        </p:grpSpPr>
        <p:pic>
          <p:nvPicPr>
            <p:cNvPr id="2" name="Picture 1"/>
            <p:cNvPicPr>
              <a:picLocks noChangeAspect="1"/>
            </p:cNvPicPr>
            <p:nvPr/>
          </p:nvPicPr>
          <p:blipFill>
            <a:blip r:embed="rId2"/>
            <a:stretch>
              <a:fillRect/>
            </a:stretch>
          </p:blipFill>
          <p:spPr>
            <a:xfrm>
              <a:off x="407463" y="1219200"/>
              <a:ext cx="2960577" cy="2846260"/>
            </a:xfrm>
            <a:prstGeom prst="rect">
              <a:avLst/>
            </a:prstGeom>
          </p:spPr>
        </p:pic>
        <p:pic>
          <p:nvPicPr>
            <p:cNvPr id="3" name="Picture 2"/>
            <p:cNvPicPr>
              <a:picLocks noChangeAspect="1"/>
            </p:cNvPicPr>
            <p:nvPr/>
          </p:nvPicPr>
          <p:blipFill>
            <a:blip r:embed="rId3"/>
            <a:stretch>
              <a:fillRect/>
            </a:stretch>
          </p:blipFill>
          <p:spPr>
            <a:xfrm>
              <a:off x="3368040" y="1695450"/>
              <a:ext cx="1949363" cy="1893760"/>
            </a:xfrm>
            <a:prstGeom prst="rect">
              <a:avLst/>
            </a:prstGeom>
          </p:spPr>
        </p:pic>
        <p:cxnSp>
          <p:nvCxnSpPr>
            <p:cNvPr id="4" name="Straight Connector 3"/>
            <p:cNvCxnSpPr/>
            <p:nvPr/>
          </p:nvCxnSpPr>
          <p:spPr>
            <a:xfrm flipV="1">
              <a:off x="1775460" y="2034540"/>
              <a:ext cx="2103120" cy="167640"/>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cxnSp>
          <p:nvCxnSpPr>
            <p:cNvPr id="7" name="Straight Connector 6"/>
            <p:cNvCxnSpPr/>
            <p:nvPr/>
          </p:nvCxnSpPr>
          <p:spPr>
            <a:xfrm>
              <a:off x="1887751" y="3058620"/>
              <a:ext cx="1990829" cy="187500"/>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grpSp>
      <p:pic>
        <p:nvPicPr>
          <p:cNvPr id="20" name="Picture 19"/>
          <p:cNvPicPr>
            <a:picLocks noChangeAspect="1"/>
          </p:cNvPicPr>
          <p:nvPr/>
        </p:nvPicPr>
        <p:blipFill>
          <a:blip r:embed="rId4"/>
          <a:stretch>
            <a:fillRect/>
          </a:stretch>
        </p:blipFill>
        <p:spPr>
          <a:xfrm>
            <a:off x="3614299" y="3389182"/>
            <a:ext cx="1516754" cy="1542962"/>
          </a:xfrm>
          <a:prstGeom prst="rect">
            <a:avLst/>
          </a:prstGeom>
        </p:spPr>
      </p:pic>
    </p:spTree>
    <p:extLst>
      <p:ext uri="{BB962C8B-B14F-4D97-AF65-F5344CB8AC3E}">
        <p14:creationId xmlns:p14="http://schemas.microsoft.com/office/powerpoint/2010/main" val="32454155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134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448597" y="1771650"/>
            <a:ext cx="3637049" cy="2202347"/>
            <a:chOff x="407463" y="1219200"/>
            <a:chExt cx="4849398" cy="2936462"/>
          </a:xfrm>
        </p:grpSpPr>
        <p:pic>
          <p:nvPicPr>
            <p:cNvPr id="3" name="Picture 2"/>
            <p:cNvPicPr>
              <a:picLocks noChangeAspect="1"/>
            </p:cNvPicPr>
            <p:nvPr/>
          </p:nvPicPr>
          <p:blipFill>
            <a:blip r:embed="rId2"/>
            <a:stretch>
              <a:fillRect/>
            </a:stretch>
          </p:blipFill>
          <p:spPr>
            <a:xfrm>
              <a:off x="407463" y="1219200"/>
              <a:ext cx="2960577" cy="2846260"/>
            </a:xfrm>
            <a:prstGeom prst="rect">
              <a:avLst/>
            </a:prstGeom>
          </p:spPr>
        </p:pic>
        <p:pic>
          <p:nvPicPr>
            <p:cNvPr id="7" name="Picture 6"/>
            <p:cNvPicPr>
              <a:picLocks noChangeAspect="1"/>
            </p:cNvPicPr>
            <p:nvPr/>
          </p:nvPicPr>
          <p:blipFill rotWithShape="1">
            <a:blip r:embed="rId3"/>
            <a:srcRect t="8137" b="12970"/>
            <a:stretch/>
          </p:blipFill>
          <p:spPr>
            <a:xfrm>
              <a:off x="3371245" y="2642330"/>
              <a:ext cx="1885616" cy="1513332"/>
            </a:xfrm>
            <a:prstGeom prst="rect">
              <a:avLst/>
            </a:prstGeom>
          </p:spPr>
        </p:pic>
        <p:pic>
          <p:nvPicPr>
            <p:cNvPr id="10" name="Picture 9"/>
            <p:cNvPicPr>
              <a:picLocks noChangeAspect="1"/>
            </p:cNvPicPr>
            <p:nvPr/>
          </p:nvPicPr>
          <p:blipFill rotWithShape="1">
            <a:blip r:embed="rId4"/>
            <a:srcRect t="11788" b="15182"/>
            <a:stretch/>
          </p:blipFill>
          <p:spPr>
            <a:xfrm>
              <a:off x="3364835" y="1272540"/>
              <a:ext cx="1892026" cy="1414784"/>
            </a:xfrm>
            <a:prstGeom prst="rect">
              <a:avLst/>
            </a:prstGeom>
          </p:spPr>
        </p:pic>
      </p:grpSp>
    </p:spTree>
    <p:extLst>
      <p:ext uri="{BB962C8B-B14F-4D97-AF65-F5344CB8AC3E}">
        <p14:creationId xmlns:p14="http://schemas.microsoft.com/office/powerpoint/2010/main" val="25668828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80360" y="2160271"/>
            <a:ext cx="2025378" cy="2060374"/>
          </a:xfrm>
          <a:prstGeom prst="rect">
            <a:avLst/>
          </a:prstGeom>
        </p:spPr>
      </p:pic>
    </p:spTree>
    <p:extLst>
      <p:ext uri="{BB962C8B-B14F-4D97-AF65-F5344CB8AC3E}">
        <p14:creationId xmlns:p14="http://schemas.microsoft.com/office/powerpoint/2010/main" val="28824921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3382" r="1400"/>
          <a:stretch/>
        </p:blipFill>
        <p:spPr>
          <a:xfrm>
            <a:off x="2247535" y="1234064"/>
            <a:ext cx="4479838" cy="4502253"/>
          </a:xfrm>
          <a:prstGeom prst="rect">
            <a:avLst/>
          </a:prstGeom>
        </p:spPr>
      </p:pic>
    </p:spTree>
    <p:extLst>
      <p:ext uri="{BB962C8B-B14F-4D97-AF65-F5344CB8AC3E}">
        <p14:creationId xmlns:p14="http://schemas.microsoft.com/office/powerpoint/2010/main" val="8008370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3357" r="5022" b="3210"/>
          <a:stretch/>
        </p:blipFill>
        <p:spPr>
          <a:xfrm>
            <a:off x="1559402" y="1653037"/>
            <a:ext cx="2662860" cy="3131389"/>
          </a:xfrm>
          <a:prstGeom prst="rect">
            <a:avLst/>
          </a:prstGeom>
        </p:spPr>
      </p:pic>
    </p:spTree>
    <p:extLst>
      <p:ext uri="{BB962C8B-B14F-4D97-AF65-F5344CB8AC3E}">
        <p14:creationId xmlns:p14="http://schemas.microsoft.com/office/powerpoint/2010/main" val="2169983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354" y="1625047"/>
            <a:ext cx="5779294" cy="2778919"/>
          </a:xfrm>
          <a:prstGeom prst="rect">
            <a:avLst/>
          </a:prstGeom>
        </p:spPr>
      </p:pic>
    </p:spTree>
    <p:extLst>
      <p:ext uri="{BB962C8B-B14F-4D97-AF65-F5344CB8AC3E}">
        <p14:creationId xmlns:p14="http://schemas.microsoft.com/office/powerpoint/2010/main" val="1925985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3848" y="1192700"/>
            <a:ext cx="4736306" cy="4472601"/>
          </a:xfrm>
          <a:prstGeom prst="rect">
            <a:avLst/>
          </a:prstGeom>
        </p:spPr>
      </p:pic>
    </p:spTree>
    <p:extLst>
      <p:ext uri="{BB962C8B-B14F-4D97-AF65-F5344CB8AC3E}">
        <p14:creationId xmlns:p14="http://schemas.microsoft.com/office/powerpoint/2010/main" val="271353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98807" y="921859"/>
            <a:ext cx="6409977" cy="5078891"/>
            <a:chOff x="-56490" y="46548"/>
            <a:chExt cx="8546637" cy="6771854"/>
          </a:xfrm>
        </p:grpSpPr>
        <p:pic>
          <p:nvPicPr>
            <p:cNvPr id="2050" name="Picture 2" descr="http://www.medical-labs.net/wp-content/uploads/2014/04/Plasma-and-Serum-Comparisio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213" r="38035"/>
            <a:stretch/>
          </p:blipFill>
          <p:spPr bwMode="auto">
            <a:xfrm>
              <a:off x="1653865" y="3728860"/>
              <a:ext cx="1128913" cy="14877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2449" b="8180"/>
            <a:stretch/>
          </p:blipFill>
          <p:spPr>
            <a:xfrm>
              <a:off x="3229677" y="2236303"/>
              <a:ext cx="1463150" cy="4275377"/>
            </a:xfrm>
            <a:prstGeom prst="rect">
              <a:avLst/>
            </a:prstGeom>
          </p:spPr>
        </p:pic>
        <p:sp>
          <p:nvSpPr>
            <p:cNvPr id="2" name="Right Arrow 1"/>
            <p:cNvSpPr/>
            <p:nvPr/>
          </p:nvSpPr>
          <p:spPr>
            <a:xfrm>
              <a:off x="2976104" y="4511240"/>
              <a:ext cx="132080" cy="1076960"/>
            </a:xfrm>
            <a:prstGeom prst="rightArrow">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052" name="Picture 4" descr="Image result for next generation sequenc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3824" y="5259057"/>
              <a:ext cx="2631957" cy="15593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ytimg.com/vi/gbMVffFBHi8/maxresdefaul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26927" y="3861684"/>
              <a:ext cx="2309535" cy="12991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perkinelmer.com/CMSResources/Images/44-16836HiSeq_Render_Front_CopyRight201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63689" y="2048278"/>
              <a:ext cx="2642092" cy="187311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ethylation library  sequenc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3689" y="383904"/>
              <a:ext cx="2348472" cy="8844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99482" y="1518767"/>
              <a:ext cx="3990665" cy="400109"/>
            </a:xfrm>
            <a:prstGeom prst="rect">
              <a:avLst/>
            </a:prstGeom>
            <a:noFill/>
          </p:spPr>
          <p:txBody>
            <a:bodyPr wrap="none" rtlCol="0">
              <a:spAutoFit/>
            </a:bodyPr>
            <a:lstStyle/>
            <a:p>
              <a:r>
                <a:rPr lang="en-US" sz="1350" dirty="0"/>
                <a:t>Sequencing Library: RRBS, BSPP, </a:t>
              </a:r>
              <a:r>
                <a:rPr lang="en-US" sz="1350" dirty="0" err="1"/>
                <a:t>SeqCap</a:t>
              </a:r>
              <a:endParaRPr lang="en-US" sz="1350" dirty="0"/>
            </a:p>
          </p:txBody>
        </p:sp>
        <p:sp>
          <p:nvSpPr>
            <p:cNvPr id="11" name="TextBox 10"/>
            <p:cNvSpPr txBox="1"/>
            <p:nvPr/>
          </p:nvSpPr>
          <p:spPr>
            <a:xfrm>
              <a:off x="-1" y="46548"/>
              <a:ext cx="1447406" cy="984885"/>
            </a:xfrm>
            <a:prstGeom prst="rect">
              <a:avLst/>
            </a:prstGeom>
            <a:noFill/>
          </p:spPr>
          <p:txBody>
            <a:bodyPr wrap="none" rtlCol="0">
              <a:spAutoFit/>
            </a:bodyPr>
            <a:lstStyle/>
            <a:p>
              <a:r>
                <a:rPr lang="en-US" sz="2100" b="1" dirty="0"/>
                <a:t>Pipeline</a:t>
              </a:r>
            </a:p>
            <a:p>
              <a:endParaRPr lang="en-US" sz="2100" dirty="0"/>
            </a:p>
          </p:txBody>
        </p:sp>
        <p:sp>
          <p:nvSpPr>
            <p:cNvPr id="6" name="Rectangle 5"/>
            <p:cNvSpPr/>
            <p:nvPr/>
          </p:nvSpPr>
          <p:spPr>
            <a:xfrm>
              <a:off x="-56490" y="847733"/>
              <a:ext cx="2603876" cy="3416320"/>
            </a:xfrm>
            <a:prstGeom prst="rect">
              <a:avLst/>
            </a:prstGeom>
          </p:spPr>
          <p:txBody>
            <a:bodyPr wrap="none">
              <a:spAutoFit/>
            </a:bodyPr>
            <a:lstStyle/>
            <a:p>
              <a:r>
                <a:rPr lang="en-US" altLang="zh-CN" sz="1350" dirty="0">
                  <a:solidFill>
                    <a:schemeClr val="accent6">
                      <a:lumMod val="50000"/>
                    </a:schemeClr>
                  </a:solidFill>
                </a:rPr>
                <a:t>Solid Tissues</a:t>
              </a:r>
              <a:endParaRPr lang="en-US" sz="1350" dirty="0">
                <a:solidFill>
                  <a:schemeClr val="accent6">
                    <a:lumMod val="50000"/>
                  </a:schemeClr>
                </a:solidFill>
              </a:endParaRPr>
            </a:p>
            <a:p>
              <a:r>
                <a:rPr lang="en-US" sz="1350" dirty="0">
                  <a:solidFill>
                    <a:schemeClr val="accent6">
                      <a:lumMod val="50000"/>
                    </a:schemeClr>
                  </a:solidFill>
                </a:rPr>
                <a:t>Plasma Collection</a:t>
              </a:r>
            </a:p>
            <a:p>
              <a:r>
                <a:rPr lang="en-US" sz="1350" dirty="0">
                  <a:solidFill>
                    <a:schemeClr val="accent6">
                      <a:lumMod val="50000"/>
                    </a:schemeClr>
                  </a:solidFill>
                </a:rPr>
                <a:t>DNA Extraction</a:t>
              </a:r>
            </a:p>
            <a:p>
              <a:r>
                <a:rPr lang="en-US" sz="1350" dirty="0">
                  <a:solidFill>
                    <a:schemeClr val="accent6">
                      <a:lumMod val="50000"/>
                    </a:schemeClr>
                  </a:solidFill>
                </a:rPr>
                <a:t>Bisulfite Conversion</a:t>
              </a:r>
            </a:p>
            <a:p>
              <a:r>
                <a:rPr lang="en-US" sz="1350" dirty="0">
                  <a:solidFill>
                    <a:schemeClr val="accent6">
                      <a:lumMod val="50000"/>
                    </a:schemeClr>
                  </a:solidFill>
                </a:rPr>
                <a:t>DNA Sequencing</a:t>
              </a:r>
            </a:p>
            <a:p>
              <a:r>
                <a:rPr lang="en-US" sz="1350" dirty="0">
                  <a:solidFill>
                    <a:schemeClr val="accent6">
                      <a:lumMod val="50000"/>
                    </a:schemeClr>
                  </a:solidFill>
                </a:rPr>
                <a:t>Alignment</a:t>
              </a:r>
            </a:p>
            <a:p>
              <a:r>
                <a:rPr lang="en-US" sz="1350" dirty="0">
                  <a:solidFill>
                    <a:schemeClr val="accent6">
                      <a:lumMod val="50000"/>
                    </a:schemeClr>
                  </a:solidFill>
                </a:rPr>
                <a:t>Quality Control</a:t>
              </a:r>
            </a:p>
            <a:p>
              <a:r>
                <a:rPr lang="en-US" sz="1350" dirty="0">
                  <a:solidFill>
                    <a:schemeClr val="accent6">
                      <a:lumMod val="50000"/>
                    </a:schemeClr>
                  </a:solidFill>
                </a:rPr>
                <a:t>Haplotype inference</a:t>
              </a:r>
            </a:p>
            <a:p>
              <a:r>
                <a:rPr lang="en-US" sz="1350" dirty="0">
                  <a:solidFill>
                    <a:schemeClr val="accent6">
                      <a:lumMod val="50000"/>
                    </a:schemeClr>
                  </a:solidFill>
                </a:rPr>
                <a:t>Missing value imputation</a:t>
              </a:r>
            </a:p>
            <a:p>
              <a:r>
                <a:rPr lang="en-US" sz="1350" dirty="0">
                  <a:solidFill>
                    <a:schemeClr val="accent6">
                      <a:lumMod val="50000"/>
                    </a:schemeClr>
                  </a:solidFill>
                </a:rPr>
                <a:t>Feature Selection</a:t>
              </a:r>
            </a:p>
            <a:p>
              <a:r>
                <a:rPr lang="en-US" sz="1350" dirty="0">
                  <a:solidFill>
                    <a:schemeClr val="accent6">
                      <a:lumMod val="50000"/>
                    </a:schemeClr>
                  </a:solidFill>
                </a:rPr>
                <a:t>Validation</a:t>
              </a:r>
            </a:p>
            <a:p>
              <a:endParaRPr lang="en-US" sz="1200" dirty="0">
                <a:solidFill>
                  <a:schemeClr val="accent6">
                    <a:lumMod val="50000"/>
                  </a:schemeClr>
                </a:solidFill>
              </a:endParaRPr>
            </a:p>
          </p:txBody>
        </p:sp>
      </p:grpSp>
      <p:pic>
        <p:nvPicPr>
          <p:cNvPr id="1026" name="Picture 2" descr="http://www.pathologyoutlines.com/images/ovary/ovarytumor5_4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383" t="614" r="2085" b="17822"/>
          <a:stretch/>
        </p:blipFill>
        <p:spPr bwMode="auto">
          <a:xfrm>
            <a:off x="2825585" y="4932148"/>
            <a:ext cx="696639" cy="967695"/>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a:off x="5017519" y="1461481"/>
            <a:ext cx="99060" cy="807720"/>
          </a:xfrm>
          <a:prstGeom prst="rightArrow">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132992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0952" y="2760791"/>
            <a:ext cx="655949" cy="300082"/>
          </a:xfrm>
          <a:prstGeom prst="rect">
            <a:avLst/>
          </a:prstGeom>
          <a:solidFill>
            <a:schemeClr val="accent2"/>
          </a:solidFill>
        </p:spPr>
        <p:txBody>
          <a:bodyPr wrap="none">
            <a:spAutoFit/>
          </a:bodyPr>
          <a:lstStyle/>
          <a:p>
            <a:r>
              <a:rPr lang="en-US" sz="1350" dirty="0" err="1"/>
              <a:t>BSeQC</a:t>
            </a:r>
            <a:endParaRPr lang="en-US" sz="1350" dirty="0"/>
          </a:p>
        </p:txBody>
      </p:sp>
      <p:sp>
        <p:nvSpPr>
          <p:cNvPr id="5" name="Rectangle 4"/>
          <p:cNvSpPr/>
          <p:nvPr/>
        </p:nvSpPr>
        <p:spPr>
          <a:xfrm>
            <a:off x="4007423" y="3290500"/>
            <a:ext cx="1845442" cy="300082"/>
          </a:xfrm>
          <a:prstGeom prst="rect">
            <a:avLst/>
          </a:prstGeom>
        </p:spPr>
        <p:txBody>
          <a:bodyPr wrap="none">
            <a:spAutoFit/>
          </a:bodyPr>
          <a:lstStyle/>
          <a:p>
            <a:r>
              <a:rPr lang="en-US" altLang="zh-CN" sz="1350" dirty="0">
                <a:solidFill>
                  <a:srgbClr val="000000"/>
                </a:solidFill>
                <a:latin typeface="Arial" panose="020B0604020202020204" pitchFamily="34" charset="0"/>
              </a:rPr>
              <a:t>What’s </a:t>
            </a:r>
            <a:r>
              <a:rPr lang="en-US" sz="1350" dirty="0" err="1">
                <a:solidFill>
                  <a:srgbClr val="000000"/>
                </a:solidFill>
                <a:latin typeface="Arial" panose="020B0604020202020204" pitchFamily="34" charset="0"/>
              </a:rPr>
              <a:t>LambdaDNA</a:t>
            </a:r>
            <a:r>
              <a:rPr lang="en-US" sz="1350" dirty="0">
                <a:solidFill>
                  <a:srgbClr val="000000"/>
                </a:solidFill>
                <a:latin typeface="Arial" panose="020B0604020202020204" pitchFamily="34" charset="0"/>
              </a:rPr>
              <a:t>?</a:t>
            </a:r>
            <a:endParaRPr lang="en-US" sz="1350" dirty="0"/>
          </a:p>
        </p:txBody>
      </p:sp>
      <p:sp>
        <p:nvSpPr>
          <p:cNvPr id="6" name="Rectangle 5"/>
          <p:cNvSpPr/>
          <p:nvPr/>
        </p:nvSpPr>
        <p:spPr>
          <a:xfrm>
            <a:off x="1226867" y="3930295"/>
            <a:ext cx="7188201" cy="300082"/>
          </a:xfrm>
          <a:prstGeom prst="rect">
            <a:avLst/>
          </a:prstGeom>
        </p:spPr>
        <p:txBody>
          <a:bodyPr wrap="square">
            <a:spAutoFit/>
          </a:bodyPr>
          <a:lstStyle/>
          <a:p>
            <a:r>
              <a:rPr lang="en-US" sz="1350" dirty="0"/>
              <a:t>http://genome-tech.ucsd.edu/LabNotes/index.php/Dinh/Dinh_2015/NOTES/2015-1-7</a:t>
            </a:r>
          </a:p>
        </p:txBody>
      </p:sp>
      <p:sp>
        <p:nvSpPr>
          <p:cNvPr id="7" name="Rectangle 6"/>
          <p:cNvSpPr/>
          <p:nvPr/>
        </p:nvSpPr>
        <p:spPr>
          <a:xfrm>
            <a:off x="1226868" y="4324955"/>
            <a:ext cx="6405353" cy="507831"/>
          </a:xfrm>
          <a:prstGeom prst="rect">
            <a:avLst/>
          </a:prstGeom>
        </p:spPr>
        <p:txBody>
          <a:bodyPr wrap="square">
            <a:spAutoFit/>
          </a:bodyPr>
          <a:lstStyle/>
          <a:p>
            <a:r>
              <a:rPr lang="en-US" sz="1350" dirty="0"/>
              <a:t>http://genome-tech.ucsd.edu/LabNotes/index.php/Jeff:LabNotes/Microbiome/2011-9-16</a:t>
            </a:r>
          </a:p>
        </p:txBody>
      </p:sp>
      <p:sp>
        <p:nvSpPr>
          <p:cNvPr id="8" name="Rectangle 7"/>
          <p:cNvSpPr/>
          <p:nvPr/>
        </p:nvSpPr>
        <p:spPr>
          <a:xfrm>
            <a:off x="3808563" y="1131274"/>
            <a:ext cx="3429000" cy="923330"/>
          </a:xfrm>
          <a:prstGeom prst="rect">
            <a:avLst/>
          </a:prstGeom>
        </p:spPr>
        <p:txBody>
          <a:bodyPr>
            <a:spAutoFit/>
          </a:bodyPr>
          <a:lstStyle/>
          <a:p>
            <a:r>
              <a:rPr lang="en-US" sz="1350" b="1" dirty="0" err="1">
                <a:solidFill>
                  <a:srgbClr val="000000"/>
                </a:solidFill>
                <a:latin typeface="arial" panose="020B0604020202020204" pitchFamily="34" charset="0"/>
              </a:rPr>
              <a:t>Bis</a:t>
            </a:r>
            <a:r>
              <a:rPr lang="en-US" sz="1350" b="1" dirty="0">
                <a:solidFill>
                  <a:srgbClr val="000000"/>
                </a:solidFill>
                <a:latin typeface="arial" panose="020B0604020202020204" pitchFamily="34" charset="0"/>
              </a:rPr>
              <a:t>-SNP: Combined DNA methylation and SNP calling for Bisulfite-</a:t>
            </a:r>
            <a:r>
              <a:rPr lang="en-US" sz="1350" b="1" dirty="0" err="1">
                <a:solidFill>
                  <a:srgbClr val="000000"/>
                </a:solidFill>
                <a:latin typeface="arial" panose="020B0604020202020204" pitchFamily="34" charset="0"/>
              </a:rPr>
              <a:t>seq</a:t>
            </a:r>
            <a:r>
              <a:rPr lang="en-US" sz="1350" b="1" dirty="0">
                <a:solidFill>
                  <a:srgbClr val="000000"/>
                </a:solidFill>
                <a:latin typeface="arial" panose="020B0604020202020204" pitchFamily="34" charset="0"/>
              </a:rPr>
              <a:t> data</a:t>
            </a:r>
          </a:p>
          <a:p>
            <a:r>
              <a:rPr lang="en-US" sz="1350" dirty="0">
                <a:solidFill>
                  <a:srgbClr val="000000"/>
                </a:solidFill>
                <a:latin typeface="arial" panose="020B0604020202020204" pitchFamily="34" charset="0"/>
              </a:rPr>
              <a:t/>
            </a:r>
            <a:br>
              <a:rPr lang="en-US" sz="1350" dirty="0">
                <a:solidFill>
                  <a:srgbClr val="000000"/>
                </a:solidFill>
                <a:latin typeface="arial" panose="020B0604020202020204" pitchFamily="34" charset="0"/>
              </a:rPr>
            </a:br>
            <a:endParaRPr lang="en-US" sz="1350" dirty="0"/>
          </a:p>
        </p:txBody>
      </p:sp>
      <p:sp>
        <p:nvSpPr>
          <p:cNvPr id="9" name="Rectangle 8"/>
          <p:cNvSpPr/>
          <p:nvPr/>
        </p:nvSpPr>
        <p:spPr>
          <a:xfrm>
            <a:off x="1143001" y="1847447"/>
            <a:ext cx="3215737" cy="715581"/>
          </a:xfrm>
          <a:prstGeom prst="rect">
            <a:avLst/>
          </a:prstGeom>
        </p:spPr>
        <p:txBody>
          <a:bodyPr wrap="square">
            <a:spAutoFit/>
          </a:bodyPr>
          <a:lstStyle/>
          <a:p>
            <a:r>
              <a:rPr lang="en-US" sz="1350" dirty="0" err="1">
                <a:solidFill>
                  <a:srgbClr val="000000"/>
                </a:solidFill>
                <a:latin typeface="Helvetica" panose="020B0604020202020204" pitchFamily="34" charset="0"/>
              </a:rPr>
              <a:t>Bismark</a:t>
            </a:r>
            <a:r>
              <a:rPr lang="zh-CN" altLang="en-US" sz="1350" dirty="0">
                <a:solidFill>
                  <a:srgbClr val="000000"/>
                </a:solidFill>
                <a:latin typeface="Helvetica" panose="020B0604020202020204" pitchFamily="34" charset="0"/>
              </a:rPr>
              <a:t>： </a:t>
            </a:r>
            <a:r>
              <a:rPr lang="en-US" sz="1350" dirty="0"/>
              <a:t>A tool to map bisulfite converted sequence reads and determine cytosine methylation states</a:t>
            </a:r>
          </a:p>
        </p:txBody>
      </p:sp>
    </p:spTree>
    <p:extLst>
      <p:ext uri="{BB962C8B-B14F-4D97-AF65-F5344CB8AC3E}">
        <p14:creationId xmlns:p14="http://schemas.microsoft.com/office/powerpoint/2010/main" val="3595362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4809" y="919633"/>
            <a:ext cx="4099992" cy="4517213"/>
          </a:xfrm>
          <a:prstGeom prst="rect">
            <a:avLst/>
          </a:prstGeom>
        </p:spPr>
      </p:pic>
      <p:pic>
        <p:nvPicPr>
          <p:cNvPr id="4" name="Picture 3"/>
          <p:cNvPicPr>
            <a:picLocks noChangeAspect="1"/>
          </p:cNvPicPr>
          <p:nvPr/>
        </p:nvPicPr>
        <p:blipFill>
          <a:blip r:embed="rId3"/>
          <a:stretch>
            <a:fillRect/>
          </a:stretch>
        </p:blipFill>
        <p:spPr>
          <a:xfrm>
            <a:off x="4999764" y="919633"/>
            <a:ext cx="4005927" cy="4413576"/>
          </a:xfrm>
          <a:prstGeom prst="rect">
            <a:avLst/>
          </a:prstGeom>
        </p:spPr>
      </p:pic>
    </p:spTree>
    <p:extLst>
      <p:ext uri="{BB962C8B-B14F-4D97-AF65-F5344CB8AC3E}">
        <p14:creationId xmlns:p14="http://schemas.microsoft.com/office/powerpoint/2010/main" val="40709972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8332" y="1127818"/>
            <a:ext cx="4274678" cy="4709675"/>
          </a:xfrm>
          <a:prstGeom prst="rect">
            <a:avLst/>
          </a:prstGeom>
        </p:spPr>
      </p:pic>
    </p:spTree>
    <p:extLst>
      <p:ext uri="{BB962C8B-B14F-4D97-AF65-F5344CB8AC3E}">
        <p14:creationId xmlns:p14="http://schemas.microsoft.com/office/powerpoint/2010/main" val="13355824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lick to exp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1365" y="1226031"/>
            <a:ext cx="2291631" cy="27499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n external file that holds a picture, illustration, etc.&#10;Object name is btt684f1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688" y="2558811"/>
            <a:ext cx="3273887" cy="28429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4442604" y="1804062"/>
            <a:ext cx="119044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en-US" altLang="zh-CN" sz="750" dirty="0">
                <a:solidFill>
                  <a:srgbClr val="000000"/>
                </a:solidFill>
                <a:latin typeface="Arial Unicode MS" panose="020B0604020202020204" pitchFamily="34" charset="-122"/>
              </a:rPr>
              <a:t>B</a:t>
            </a:r>
            <a:r>
              <a:rPr lang="en-US" altLang="en-US" sz="750" dirty="0">
                <a:solidFill>
                  <a:srgbClr val="000000"/>
                </a:solidFill>
                <a:latin typeface="Arial Unicode MS" panose="020B0604020202020204" pitchFamily="34" charset="-122"/>
              </a:rPr>
              <a:t>ackground adjustment</a:t>
            </a:r>
            <a:r>
              <a:rPr lang="en-US" altLang="en-US" sz="450" dirty="0"/>
              <a:t> </a:t>
            </a:r>
            <a:endParaRPr lang="en-US" altLang="en-US" sz="1350" dirty="0">
              <a:latin typeface="Arial" panose="020B0604020202020204" pitchFamily="34" charset="0"/>
            </a:endParaRPr>
          </a:p>
        </p:txBody>
      </p:sp>
    </p:spTree>
    <p:extLst>
      <p:ext uri="{BB962C8B-B14F-4D97-AF65-F5344CB8AC3E}">
        <p14:creationId xmlns:p14="http://schemas.microsoft.com/office/powerpoint/2010/main" val="42736938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75" t="14110" r="-975" b="16210"/>
          <a:stretch/>
        </p:blipFill>
        <p:spPr>
          <a:xfrm>
            <a:off x="1285336" y="1021700"/>
            <a:ext cx="5170066" cy="2494643"/>
          </a:xfrm>
          <a:prstGeom prst="rect">
            <a:avLst/>
          </a:prstGeom>
        </p:spPr>
      </p:pic>
      <p:pic>
        <p:nvPicPr>
          <p:cNvPr id="3" name="Picture 2"/>
          <p:cNvPicPr>
            <a:picLocks noChangeAspect="1"/>
          </p:cNvPicPr>
          <p:nvPr/>
        </p:nvPicPr>
        <p:blipFill rotWithShape="1">
          <a:blip r:embed="rId3"/>
          <a:srcRect l="-418" t="12607" r="418" b="16216"/>
          <a:stretch/>
        </p:blipFill>
        <p:spPr>
          <a:xfrm>
            <a:off x="1339551" y="3454160"/>
            <a:ext cx="5061633" cy="2494832"/>
          </a:xfrm>
          <a:prstGeom prst="rect">
            <a:avLst/>
          </a:prstGeom>
        </p:spPr>
      </p:pic>
    </p:spTree>
    <p:extLst>
      <p:ext uri="{BB962C8B-B14F-4D97-AF65-F5344CB8AC3E}">
        <p14:creationId xmlns:p14="http://schemas.microsoft.com/office/powerpoint/2010/main" val="16264342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6518" y="1183858"/>
            <a:ext cx="6398644" cy="1764950"/>
          </a:xfrm>
          <a:prstGeom prst="rect">
            <a:avLst/>
          </a:prstGeom>
        </p:spPr>
      </p:pic>
    </p:spTree>
    <p:extLst>
      <p:ext uri="{BB962C8B-B14F-4D97-AF65-F5344CB8AC3E}">
        <p14:creationId xmlns:p14="http://schemas.microsoft.com/office/powerpoint/2010/main" val="26628288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llustration showing colon and small intestine &#10;"/>
          <p:cNvPicPr>
            <a:picLocks noChangeAspect="1" noChangeArrowheads="1"/>
          </p:cNvPicPr>
          <p:nvPr/>
        </p:nvPicPr>
        <p:blipFill rotWithShape="1">
          <a:blip r:embed="rId2">
            <a:extLst>
              <a:ext uri="{28A0092B-C50C-407E-A947-70E740481C1C}">
                <a14:useLocalDpi xmlns:a14="http://schemas.microsoft.com/office/drawing/2010/main" val="0"/>
              </a:ext>
            </a:extLst>
          </a:blip>
          <a:srcRect b="11108"/>
          <a:stretch/>
        </p:blipFill>
        <p:spPr bwMode="auto">
          <a:xfrm>
            <a:off x="1340464" y="966376"/>
            <a:ext cx="1871260" cy="12184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srcRect t="10004" r="4945"/>
          <a:stretch/>
        </p:blipFill>
        <p:spPr>
          <a:xfrm>
            <a:off x="697389" y="2581275"/>
            <a:ext cx="3157408" cy="3028950"/>
          </a:xfrm>
          <a:prstGeom prst="rect">
            <a:avLst/>
          </a:prstGeom>
        </p:spPr>
      </p:pic>
      <p:pic>
        <p:nvPicPr>
          <p:cNvPr id="4" name="Picture 3"/>
          <p:cNvPicPr>
            <a:picLocks noChangeAspect="1"/>
          </p:cNvPicPr>
          <p:nvPr/>
        </p:nvPicPr>
        <p:blipFill rotWithShape="1">
          <a:blip r:embed="rId4"/>
          <a:srcRect l="1177" t="12623" r="5287" b="-1540"/>
          <a:stretch/>
        </p:blipFill>
        <p:spPr>
          <a:xfrm>
            <a:off x="4643309" y="2581275"/>
            <a:ext cx="3261509" cy="3159532"/>
          </a:xfrm>
          <a:prstGeom prst="rect">
            <a:avLst/>
          </a:prstGeom>
        </p:spPr>
      </p:pic>
    </p:spTree>
    <p:extLst>
      <p:ext uri="{BB962C8B-B14F-4D97-AF65-F5344CB8AC3E}">
        <p14:creationId xmlns:p14="http://schemas.microsoft.com/office/powerpoint/2010/main" val="38992823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955"/>
          <a:stretch/>
        </p:blipFill>
        <p:spPr>
          <a:xfrm>
            <a:off x="1214171" y="1581216"/>
            <a:ext cx="3250473" cy="2598251"/>
          </a:xfrm>
          <a:prstGeom prst="rect">
            <a:avLst/>
          </a:prstGeom>
        </p:spPr>
      </p:pic>
      <p:pic>
        <p:nvPicPr>
          <p:cNvPr id="3" name="Picture 2"/>
          <p:cNvPicPr>
            <a:picLocks noChangeAspect="1"/>
          </p:cNvPicPr>
          <p:nvPr/>
        </p:nvPicPr>
        <p:blipFill rotWithShape="1">
          <a:blip r:embed="rId3"/>
          <a:srcRect l="10899"/>
          <a:stretch/>
        </p:blipFill>
        <p:spPr>
          <a:xfrm>
            <a:off x="4377908" y="1581216"/>
            <a:ext cx="3357832" cy="2682378"/>
          </a:xfrm>
          <a:prstGeom prst="rect">
            <a:avLst/>
          </a:prstGeom>
        </p:spPr>
      </p:pic>
      <p:sp>
        <p:nvSpPr>
          <p:cNvPr id="4" name="TextBox 3"/>
          <p:cNvSpPr txBox="1"/>
          <p:nvPr/>
        </p:nvSpPr>
        <p:spPr>
          <a:xfrm>
            <a:off x="1686465" y="4564451"/>
            <a:ext cx="5783314" cy="300082"/>
          </a:xfrm>
          <a:prstGeom prst="rect">
            <a:avLst/>
          </a:prstGeom>
          <a:noFill/>
        </p:spPr>
        <p:txBody>
          <a:bodyPr wrap="none" rtlCol="0">
            <a:spAutoFit/>
          </a:bodyPr>
          <a:lstStyle/>
          <a:p>
            <a:r>
              <a:rPr lang="en-US" sz="1350" dirty="0"/>
              <a:t>Methylation haplotype loading in majority non-cancer samples were very small.</a:t>
            </a:r>
          </a:p>
        </p:txBody>
      </p:sp>
      <p:sp>
        <p:nvSpPr>
          <p:cNvPr id="5" name="TextBox 4"/>
          <p:cNvSpPr txBox="1"/>
          <p:nvPr/>
        </p:nvSpPr>
        <p:spPr>
          <a:xfrm>
            <a:off x="2629977" y="1141859"/>
            <a:ext cx="3539943" cy="300082"/>
          </a:xfrm>
          <a:prstGeom prst="rect">
            <a:avLst/>
          </a:prstGeom>
          <a:noFill/>
        </p:spPr>
        <p:txBody>
          <a:bodyPr wrap="none" rtlCol="0">
            <a:spAutoFit/>
          </a:bodyPr>
          <a:lstStyle/>
          <a:p>
            <a:r>
              <a:rPr lang="en-US" sz="1350" dirty="0"/>
              <a:t>MHL distribution and variation in WGBS dataset</a:t>
            </a:r>
          </a:p>
        </p:txBody>
      </p:sp>
    </p:spTree>
    <p:extLst>
      <p:ext uri="{BB962C8B-B14F-4D97-AF65-F5344CB8AC3E}">
        <p14:creationId xmlns:p14="http://schemas.microsoft.com/office/powerpoint/2010/main" val="33596885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1321" y="1748457"/>
            <a:ext cx="8177675" cy="415498"/>
          </a:xfrm>
          <a:prstGeom prst="rect">
            <a:avLst/>
          </a:prstGeom>
        </p:spPr>
        <p:txBody>
          <a:bodyPr wrap="square">
            <a:spAutoFit/>
          </a:bodyPr>
          <a:lstStyle/>
          <a:p>
            <a:pPr algn="ctr"/>
            <a:r>
              <a:rPr lang="en-US" altLang="zh-CN" sz="2100" b="1" dirty="0"/>
              <a:t>Methylation Blocks were conserved in different dataset and cancers</a:t>
            </a:r>
            <a:endParaRPr lang="en-US" sz="2100" b="1" dirty="0"/>
          </a:p>
        </p:txBody>
      </p:sp>
      <p:sp>
        <p:nvSpPr>
          <p:cNvPr id="4" name="Rectangle 3"/>
          <p:cNvSpPr/>
          <p:nvPr/>
        </p:nvSpPr>
        <p:spPr>
          <a:xfrm>
            <a:off x="1676691" y="3067663"/>
            <a:ext cx="5906938" cy="369332"/>
          </a:xfrm>
          <a:prstGeom prst="rect">
            <a:avLst/>
          </a:prstGeom>
        </p:spPr>
        <p:txBody>
          <a:bodyPr wrap="square">
            <a:spAutoFit/>
          </a:bodyPr>
          <a:lstStyle/>
          <a:p>
            <a:pPr algn="ctr"/>
            <a:r>
              <a:rPr lang="en-US" altLang="zh-CN" b="1" dirty="0"/>
              <a:t>Methylation Blocks screening in methylation 450K</a:t>
            </a:r>
            <a:endParaRPr lang="en-US" b="1" dirty="0"/>
          </a:p>
        </p:txBody>
      </p:sp>
      <p:sp>
        <p:nvSpPr>
          <p:cNvPr id="5" name="Rectangle 4"/>
          <p:cNvSpPr/>
          <p:nvPr/>
        </p:nvSpPr>
        <p:spPr>
          <a:xfrm>
            <a:off x="1553763" y="4156434"/>
            <a:ext cx="5906938" cy="646331"/>
          </a:xfrm>
          <a:prstGeom prst="rect">
            <a:avLst/>
          </a:prstGeom>
        </p:spPr>
        <p:txBody>
          <a:bodyPr wrap="square">
            <a:spAutoFit/>
          </a:bodyPr>
          <a:lstStyle/>
          <a:p>
            <a:pPr algn="ctr"/>
            <a:r>
              <a:rPr lang="en-US" b="1" dirty="0"/>
              <a:t>1, compare with different cancers</a:t>
            </a:r>
          </a:p>
          <a:p>
            <a:pPr algn="ctr"/>
            <a:r>
              <a:rPr lang="en-US" b="1" dirty="0"/>
              <a:t>2, compare with methylation block derived from WGBS</a:t>
            </a:r>
          </a:p>
        </p:txBody>
      </p:sp>
      <p:sp>
        <p:nvSpPr>
          <p:cNvPr id="6" name="Down Arrow 5"/>
          <p:cNvSpPr/>
          <p:nvPr/>
        </p:nvSpPr>
        <p:spPr>
          <a:xfrm>
            <a:off x="4157357" y="3680532"/>
            <a:ext cx="1099868" cy="284672"/>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118596" y="1042600"/>
            <a:ext cx="1225849" cy="300082"/>
          </a:xfrm>
          <a:prstGeom prst="rect">
            <a:avLst/>
          </a:prstGeom>
        </p:spPr>
        <p:txBody>
          <a:bodyPr wrap="none">
            <a:spAutoFit/>
          </a:bodyPr>
          <a:lstStyle/>
          <a:p>
            <a:pPr algn="ctr"/>
            <a:r>
              <a:rPr lang="en-US" altLang="zh-CN" sz="1350" dirty="0"/>
              <a:t>Mid-Summary </a:t>
            </a:r>
          </a:p>
        </p:txBody>
      </p:sp>
    </p:spTree>
    <p:extLst>
      <p:ext uri="{BB962C8B-B14F-4D97-AF65-F5344CB8AC3E}">
        <p14:creationId xmlns:p14="http://schemas.microsoft.com/office/powerpoint/2010/main" val="26651319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49902" y="954464"/>
            <a:ext cx="4624698" cy="4517127"/>
          </a:xfrm>
          <a:prstGeom prst="rect">
            <a:avLst/>
          </a:prstGeom>
        </p:spPr>
      </p:pic>
      <p:sp>
        <p:nvSpPr>
          <p:cNvPr id="3" name="TextBox 2"/>
          <p:cNvSpPr txBox="1"/>
          <p:nvPr/>
        </p:nvSpPr>
        <p:spPr>
          <a:xfrm>
            <a:off x="1453552" y="5549230"/>
            <a:ext cx="6275717" cy="276999"/>
          </a:xfrm>
          <a:prstGeom prst="rect">
            <a:avLst/>
          </a:prstGeom>
          <a:noFill/>
        </p:spPr>
        <p:txBody>
          <a:bodyPr wrap="square" rtlCol="0">
            <a:spAutoFit/>
          </a:bodyPr>
          <a:lstStyle/>
          <a:p>
            <a:pPr algn="ctr"/>
            <a:r>
              <a:rPr lang="en-US" altLang="zh-CN" sz="1200" dirty="0"/>
              <a:t>Figure 1. high density </a:t>
            </a:r>
            <a:r>
              <a:rPr lang="en-US" altLang="zh-CN" sz="1200" dirty="0" err="1"/>
              <a:t>CpG</a:t>
            </a:r>
            <a:r>
              <a:rPr lang="en-US" altLang="zh-CN" sz="1200" dirty="0"/>
              <a:t> regions in 450K array normal samples</a:t>
            </a:r>
            <a:endParaRPr lang="en-US" sz="1200" dirty="0"/>
          </a:p>
        </p:txBody>
      </p:sp>
    </p:spTree>
    <p:extLst>
      <p:ext uri="{BB962C8B-B14F-4D97-AF65-F5344CB8AC3E}">
        <p14:creationId xmlns:p14="http://schemas.microsoft.com/office/powerpoint/2010/main" val="2372223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85256" y="4336762"/>
            <a:ext cx="707687" cy="33560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RRBS</a:t>
            </a:r>
          </a:p>
        </p:txBody>
      </p:sp>
      <p:sp>
        <p:nvSpPr>
          <p:cNvPr id="3" name="Rounded Rectangle 2"/>
          <p:cNvSpPr/>
          <p:nvPr/>
        </p:nvSpPr>
        <p:spPr>
          <a:xfrm>
            <a:off x="3006369" y="4336762"/>
            <a:ext cx="707687" cy="33560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dRRBS</a:t>
            </a:r>
            <a:endParaRPr lang="en-US" sz="1350" dirty="0">
              <a:solidFill>
                <a:srgbClr val="FF0000"/>
              </a:solidFill>
            </a:endParaRPr>
          </a:p>
        </p:txBody>
      </p:sp>
      <p:sp>
        <p:nvSpPr>
          <p:cNvPr id="4" name="Rounded Rectangle 3"/>
          <p:cNvSpPr/>
          <p:nvPr/>
        </p:nvSpPr>
        <p:spPr>
          <a:xfrm>
            <a:off x="4127482" y="4336762"/>
            <a:ext cx="707687" cy="33560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WGBS1</a:t>
            </a:r>
          </a:p>
        </p:txBody>
      </p:sp>
      <p:sp>
        <p:nvSpPr>
          <p:cNvPr id="5" name="Rounded Rectangle 4"/>
          <p:cNvSpPr/>
          <p:nvPr/>
        </p:nvSpPr>
        <p:spPr>
          <a:xfrm>
            <a:off x="5248594" y="4336762"/>
            <a:ext cx="707687" cy="33560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WGBS2</a:t>
            </a:r>
          </a:p>
        </p:txBody>
      </p:sp>
      <p:sp>
        <p:nvSpPr>
          <p:cNvPr id="6" name="Rounded Rectangle 5"/>
          <p:cNvSpPr/>
          <p:nvPr/>
        </p:nvSpPr>
        <p:spPr>
          <a:xfrm>
            <a:off x="6369708" y="4336762"/>
            <a:ext cx="707687" cy="33560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BSPP</a:t>
            </a:r>
          </a:p>
        </p:txBody>
      </p:sp>
      <p:sp>
        <p:nvSpPr>
          <p:cNvPr id="7" name="TextBox 6"/>
          <p:cNvSpPr txBox="1"/>
          <p:nvPr/>
        </p:nvSpPr>
        <p:spPr>
          <a:xfrm>
            <a:off x="1849531" y="4045170"/>
            <a:ext cx="840295" cy="300082"/>
          </a:xfrm>
          <a:prstGeom prst="rect">
            <a:avLst/>
          </a:prstGeom>
          <a:noFill/>
        </p:spPr>
        <p:txBody>
          <a:bodyPr wrap="none" rtlCol="0">
            <a:spAutoFit/>
          </a:bodyPr>
          <a:lstStyle/>
          <a:p>
            <a:r>
              <a:rPr lang="en-US" sz="1350" dirty="0"/>
              <a:t>July 2014</a:t>
            </a:r>
          </a:p>
        </p:txBody>
      </p:sp>
      <p:sp>
        <p:nvSpPr>
          <p:cNvPr id="9" name="TextBox 8"/>
          <p:cNvSpPr txBox="1"/>
          <p:nvPr/>
        </p:nvSpPr>
        <p:spPr>
          <a:xfrm>
            <a:off x="2981399" y="4045170"/>
            <a:ext cx="833883" cy="300082"/>
          </a:xfrm>
          <a:prstGeom prst="rect">
            <a:avLst/>
          </a:prstGeom>
          <a:noFill/>
        </p:spPr>
        <p:txBody>
          <a:bodyPr wrap="none" rtlCol="0">
            <a:spAutoFit/>
          </a:bodyPr>
          <a:lstStyle/>
          <a:p>
            <a:r>
              <a:rPr lang="en-US" sz="1350" dirty="0"/>
              <a:t>Sep 2014</a:t>
            </a:r>
          </a:p>
        </p:txBody>
      </p:sp>
      <p:sp>
        <p:nvSpPr>
          <p:cNvPr id="10" name="TextBox 9"/>
          <p:cNvSpPr txBox="1"/>
          <p:nvPr/>
        </p:nvSpPr>
        <p:spPr>
          <a:xfrm>
            <a:off x="4091377" y="4045170"/>
            <a:ext cx="841897" cy="300082"/>
          </a:xfrm>
          <a:prstGeom prst="rect">
            <a:avLst/>
          </a:prstGeom>
          <a:noFill/>
        </p:spPr>
        <p:txBody>
          <a:bodyPr wrap="none" rtlCol="0">
            <a:spAutoFit/>
          </a:bodyPr>
          <a:lstStyle/>
          <a:p>
            <a:r>
              <a:rPr lang="en-US" sz="1350" dirty="0"/>
              <a:t>Dec 2014</a:t>
            </a:r>
          </a:p>
        </p:txBody>
      </p:sp>
      <p:sp>
        <p:nvSpPr>
          <p:cNvPr id="11" name="TextBox 10"/>
          <p:cNvSpPr txBox="1"/>
          <p:nvPr/>
        </p:nvSpPr>
        <p:spPr>
          <a:xfrm>
            <a:off x="5215949" y="4045170"/>
            <a:ext cx="831318" cy="300082"/>
          </a:xfrm>
          <a:prstGeom prst="rect">
            <a:avLst/>
          </a:prstGeom>
          <a:noFill/>
        </p:spPr>
        <p:txBody>
          <a:bodyPr wrap="none" rtlCol="0">
            <a:spAutoFit/>
          </a:bodyPr>
          <a:lstStyle/>
          <a:p>
            <a:r>
              <a:rPr lang="en-US" sz="1350" dirty="0"/>
              <a:t>Feb 2015</a:t>
            </a:r>
          </a:p>
        </p:txBody>
      </p:sp>
      <p:sp>
        <p:nvSpPr>
          <p:cNvPr id="12" name="TextBox 11"/>
          <p:cNvSpPr txBox="1"/>
          <p:nvPr/>
        </p:nvSpPr>
        <p:spPr>
          <a:xfrm>
            <a:off x="6355114" y="4045170"/>
            <a:ext cx="831318" cy="300082"/>
          </a:xfrm>
          <a:prstGeom prst="rect">
            <a:avLst/>
          </a:prstGeom>
          <a:noFill/>
        </p:spPr>
        <p:txBody>
          <a:bodyPr wrap="none" rtlCol="0">
            <a:spAutoFit/>
          </a:bodyPr>
          <a:lstStyle/>
          <a:p>
            <a:r>
              <a:rPr lang="en-US" sz="1350" dirty="0"/>
              <a:t>Feb 2015</a:t>
            </a:r>
          </a:p>
        </p:txBody>
      </p:sp>
      <p:sp>
        <p:nvSpPr>
          <p:cNvPr id="13" name="Rounded Rectangle 12"/>
          <p:cNvSpPr/>
          <p:nvPr/>
        </p:nvSpPr>
        <p:spPr>
          <a:xfrm>
            <a:off x="1702861" y="4023283"/>
            <a:ext cx="5785526" cy="1326655"/>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p:cNvSpPr txBox="1"/>
          <p:nvPr/>
        </p:nvSpPr>
        <p:spPr>
          <a:xfrm>
            <a:off x="1429703" y="1643972"/>
            <a:ext cx="817853" cy="1477328"/>
          </a:xfrm>
          <a:prstGeom prst="rect">
            <a:avLst/>
          </a:prstGeom>
          <a:noFill/>
        </p:spPr>
        <p:txBody>
          <a:bodyPr wrap="none" rtlCol="0">
            <a:spAutoFit/>
          </a:bodyPr>
          <a:lstStyle/>
          <a:p>
            <a:endParaRPr lang="en-US" sz="1500" dirty="0"/>
          </a:p>
          <a:p>
            <a:r>
              <a:rPr lang="en-US" sz="1500" dirty="0"/>
              <a:t>Cancer:</a:t>
            </a:r>
          </a:p>
          <a:p>
            <a:endParaRPr lang="en-US" sz="1500" dirty="0"/>
          </a:p>
          <a:p>
            <a:endParaRPr lang="en-US" sz="1500" dirty="0"/>
          </a:p>
          <a:p>
            <a:endParaRPr lang="en-US" sz="1500" dirty="0"/>
          </a:p>
          <a:p>
            <a:r>
              <a:rPr lang="en-US" sz="1500" dirty="0"/>
              <a:t>Normal:</a:t>
            </a:r>
          </a:p>
        </p:txBody>
      </p:sp>
      <p:sp>
        <p:nvSpPr>
          <p:cNvPr id="16" name="Left Brace 15"/>
          <p:cNvSpPr/>
          <p:nvPr/>
        </p:nvSpPr>
        <p:spPr>
          <a:xfrm>
            <a:off x="2188462" y="1693607"/>
            <a:ext cx="34289" cy="63473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17" name="TextBox 16"/>
          <p:cNvSpPr txBox="1"/>
          <p:nvPr/>
        </p:nvSpPr>
        <p:spPr>
          <a:xfrm>
            <a:off x="2222749" y="1635243"/>
            <a:ext cx="5846831" cy="784830"/>
          </a:xfrm>
          <a:prstGeom prst="rect">
            <a:avLst/>
          </a:prstGeom>
          <a:noFill/>
        </p:spPr>
        <p:txBody>
          <a:bodyPr wrap="square" rtlCol="0">
            <a:spAutoFit/>
          </a:bodyPr>
          <a:lstStyle/>
          <a:p>
            <a:r>
              <a:rPr lang="en-US" sz="1500" dirty="0"/>
              <a:t>15 primary lung cancer solid tissues and 10 plasma (5 overlapped)</a:t>
            </a:r>
          </a:p>
          <a:p>
            <a:r>
              <a:rPr lang="en-US" sz="1500" dirty="0"/>
              <a:t>15 primary Colon cancer solid tissues and 10 plasma (5 overlapped)</a:t>
            </a:r>
          </a:p>
          <a:p>
            <a:r>
              <a:rPr lang="en-US" sz="1500" dirty="0"/>
              <a:t>15 primary Pancreatic cancer solid tissues and 10 plasma (5 overlapped)</a:t>
            </a:r>
          </a:p>
        </p:txBody>
      </p:sp>
      <p:sp>
        <p:nvSpPr>
          <p:cNvPr id="18" name="Left Brace 17"/>
          <p:cNvSpPr/>
          <p:nvPr/>
        </p:nvSpPr>
        <p:spPr>
          <a:xfrm>
            <a:off x="2205606" y="2575038"/>
            <a:ext cx="49645" cy="50619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19" name="Rectangle 18"/>
          <p:cNvSpPr/>
          <p:nvPr/>
        </p:nvSpPr>
        <p:spPr>
          <a:xfrm>
            <a:off x="2255249" y="2486246"/>
            <a:ext cx="4629794" cy="784830"/>
          </a:xfrm>
          <a:prstGeom prst="rect">
            <a:avLst/>
          </a:prstGeom>
        </p:spPr>
        <p:txBody>
          <a:bodyPr wrap="none">
            <a:spAutoFit/>
          </a:bodyPr>
          <a:lstStyle/>
          <a:p>
            <a:r>
              <a:rPr lang="en-US" sz="1500" dirty="0"/>
              <a:t>30 plasma from health individuals</a:t>
            </a:r>
          </a:p>
          <a:p>
            <a:r>
              <a:rPr lang="en-US" sz="1500" dirty="0"/>
              <a:t>N37: 37 normal tissues form </a:t>
            </a:r>
            <a:r>
              <a:rPr lang="en-US" sz="1500" dirty="0" err="1"/>
              <a:t>Jin</a:t>
            </a:r>
            <a:r>
              <a:rPr lang="en-US" sz="1500" dirty="0"/>
              <a:t> Billy Li, </a:t>
            </a:r>
            <a:r>
              <a:rPr lang="en-US" sz="1500" dirty="0" err="1"/>
              <a:t>Standford</a:t>
            </a:r>
            <a:r>
              <a:rPr lang="en-US" sz="1500" dirty="0"/>
              <a:t> </a:t>
            </a:r>
            <a:r>
              <a:rPr lang="en-US" sz="1500" dirty="0" err="1"/>
              <a:t>Univ</a:t>
            </a:r>
            <a:endParaRPr lang="en-US" sz="1500" dirty="0"/>
          </a:p>
          <a:p>
            <a:r>
              <a:rPr lang="en-US" sz="1500" dirty="0"/>
              <a:t>Aging:  </a:t>
            </a:r>
            <a:r>
              <a:rPr lang="en-US" sz="1500" dirty="0" err="1"/>
              <a:t>WB_new</a:t>
            </a:r>
            <a:r>
              <a:rPr lang="en-US" sz="1500" dirty="0"/>
              <a:t>-born, </a:t>
            </a:r>
            <a:r>
              <a:rPr lang="en-US" sz="1500" dirty="0" err="1"/>
              <a:t>WB_middle</a:t>
            </a:r>
            <a:r>
              <a:rPr lang="en-US" sz="1500" dirty="0"/>
              <a:t>-age, </a:t>
            </a:r>
            <a:r>
              <a:rPr lang="en-US" sz="1500" dirty="0" err="1"/>
              <a:t>WB_centenarian</a:t>
            </a:r>
            <a:endParaRPr lang="en-US" sz="1500" dirty="0"/>
          </a:p>
        </p:txBody>
      </p:sp>
      <p:sp>
        <p:nvSpPr>
          <p:cNvPr id="39" name="TextBox 38"/>
          <p:cNvSpPr txBox="1"/>
          <p:nvPr/>
        </p:nvSpPr>
        <p:spPr>
          <a:xfrm>
            <a:off x="1849531" y="4791861"/>
            <a:ext cx="808235" cy="461665"/>
          </a:xfrm>
          <a:prstGeom prst="rect">
            <a:avLst/>
          </a:prstGeom>
          <a:noFill/>
        </p:spPr>
        <p:txBody>
          <a:bodyPr wrap="none" rtlCol="0">
            <a:spAutoFit/>
          </a:bodyPr>
          <a:lstStyle/>
          <a:p>
            <a:r>
              <a:rPr lang="en-US" sz="1200" dirty="0"/>
              <a:t>68 Cancer</a:t>
            </a:r>
          </a:p>
          <a:p>
            <a:r>
              <a:rPr lang="en-US" sz="1200" dirty="0"/>
              <a:t>8 Normal</a:t>
            </a:r>
          </a:p>
        </p:txBody>
      </p:sp>
      <p:sp>
        <p:nvSpPr>
          <p:cNvPr id="40" name="TextBox 39"/>
          <p:cNvSpPr txBox="1"/>
          <p:nvPr/>
        </p:nvSpPr>
        <p:spPr>
          <a:xfrm>
            <a:off x="6238915" y="4823538"/>
            <a:ext cx="1346844" cy="461665"/>
          </a:xfrm>
          <a:prstGeom prst="rect">
            <a:avLst/>
          </a:prstGeom>
          <a:noFill/>
        </p:spPr>
        <p:txBody>
          <a:bodyPr wrap="none" rtlCol="0">
            <a:spAutoFit/>
          </a:bodyPr>
          <a:lstStyle/>
          <a:p>
            <a:r>
              <a:rPr lang="en-US" sz="1200" b="1" dirty="0"/>
              <a:t>16 Cancer Plasma</a:t>
            </a:r>
          </a:p>
          <a:p>
            <a:r>
              <a:rPr lang="en-US" sz="1200" b="1" dirty="0"/>
              <a:t>16 Normal </a:t>
            </a:r>
            <a:r>
              <a:rPr lang="en-US" altLang="zh-CN" sz="1200" b="1" dirty="0"/>
              <a:t>Plasma</a:t>
            </a:r>
            <a:endParaRPr lang="en-US" sz="1200" b="1" dirty="0"/>
          </a:p>
        </p:txBody>
      </p:sp>
      <p:sp>
        <p:nvSpPr>
          <p:cNvPr id="41" name="TextBox 40"/>
          <p:cNvSpPr txBox="1"/>
          <p:nvPr/>
        </p:nvSpPr>
        <p:spPr>
          <a:xfrm>
            <a:off x="2994022" y="4791861"/>
            <a:ext cx="843501" cy="461665"/>
          </a:xfrm>
          <a:prstGeom prst="rect">
            <a:avLst/>
          </a:prstGeom>
          <a:noFill/>
        </p:spPr>
        <p:txBody>
          <a:bodyPr wrap="none" rtlCol="0">
            <a:spAutoFit/>
          </a:bodyPr>
          <a:lstStyle/>
          <a:p>
            <a:r>
              <a:rPr lang="en-US" sz="1200" dirty="0"/>
              <a:t>0  Cancer</a:t>
            </a:r>
          </a:p>
          <a:p>
            <a:r>
              <a:rPr lang="en-US" sz="1200" dirty="0"/>
              <a:t>17 Normal</a:t>
            </a:r>
          </a:p>
        </p:txBody>
      </p:sp>
      <p:sp>
        <p:nvSpPr>
          <p:cNvPr id="42" name="TextBox 41"/>
          <p:cNvSpPr txBox="1"/>
          <p:nvPr/>
        </p:nvSpPr>
        <p:spPr>
          <a:xfrm>
            <a:off x="4127482" y="4791861"/>
            <a:ext cx="870751" cy="461665"/>
          </a:xfrm>
          <a:prstGeom prst="rect">
            <a:avLst/>
          </a:prstGeom>
          <a:noFill/>
        </p:spPr>
        <p:txBody>
          <a:bodyPr wrap="none" rtlCol="0">
            <a:spAutoFit/>
          </a:bodyPr>
          <a:lstStyle/>
          <a:p>
            <a:r>
              <a:rPr lang="en-US" sz="1200" dirty="0"/>
              <a:t>19  Cancer</a:t>
            </a:r>
          </a:p>
          <a:p>
            <a:r>
              <a:rPr lang="en-US" sz="1200" dirty="0"/>
              <a:t>1    Normal</a:t>
            </a:r>
          </a:p>
        </p:txBody>
      </p:sp>
      <p:sp>
        <p:nvSpPr>
          <p:cNvPr id="43" name="TextBox 42"/>
          <p:cNvSpPr txBox="1"/>
          <p:nvPr/>
        </p:nvSpPr>
        <p:spPr>
          <a:xfrm>
            <a:off x="5216439" y="4808316"/>
            <a:ext cx="878767" cy="461665"/>
          </a:xfrm>
          <a:prstGeom prst="rect">
            <a:avLst/>
          </a:prstGeom>
          <a:noFill/>
        </p:spPr>
        <p:txBody>
          <a:bodyPr wrap="none" rtlCol="0">
            <a:spAutoFit/>
          </a:bodyPr>
          <a:lstStyle/>
          <a:p>
            <a:r>
              <a:rPr lang="en-US" sz="1200" dirty="0"/>
              <a:t>31  Cancer</a:t>
            </a:r>
          </a:p>
          <a:p>
            <a:r>
              <a:rPr lang="en-US" sz="1200" dirty="0"/>
              <a:t>24  Normal</a:t>
            </a:r>
          </a:p>
        </p:txBody>
      </p:sp>
      <p:sp>
        <p:nvSpPr>
          <p:cNvPr id="24" name="TextBox 23"/>
          <p:cNvSpPr txBox="1"/>
          <p:nvPr/>
        </p:nvSpPr>
        <p:spPr>
          <a:xfrm>
            <a:off x="1264459" y="924465"/>
            <a:ext cx="1117614" cy="415498"/>
          </a:xfrm>
          <a:prstGeom prst="rect">
            <a:avLst/>
          </a:prstGeom>
          <a:noFill/>
        </p:spPr>
        <p:txBody>
          <a:bodyPr wrap="none" rtlCol="0">
            <a:spAutoFit/>
          </a:bodyPr>
          <a:lstStyle/>
          <a:p>
            <a:r>
              <a:rPr lang="en-US" sz="2100" b="1" dirty="0"/>
              <a:t>Samples</a:t>
            </a:r>
          </a:p>
        </p:txBody>
      </p:sp>
      <p:sp>
        <p:nvSpPr>
          <p:cNvPr id="26" name="TextBox 25"/>
          <p:cNvSpPr txBox="1"/>
          <p:nvPr/>
        </p:nvSpPr>
        <p:spPr>
          <a:xfrm>
            <a:off x="1268259" y="3556441"/>
            <a:ext cx="5109219" cy="415498"/>
          </a:xfrm>
          <a:prstGeom prst="rect">
            <a:avLst/>
          </a:prstGeom>
          <a:noFill/>
        </p:spPr>
        <p:txBody>
          <a:bodyPr wrap="none" rtlCol="0">
            <a:spAutoFit/>
          </a:bodyPr>
          <a:lstStyle/>
          <a:p>
            <a:r>
              <a:rPr lang="en-US" sz="2100" b="1" dirty="0"/>
              <a:t>Data Structure: methylation data of cfc-DNA</a:t>
            </a:r>
          </a:p>
        </p:txBody>
      </p:sp>
    </p:spTree>
    <p:extLst>
      <p:ext uri="{BB962C8B-B14F-4D97-AF65-F5344CB8AC3E}">
        <p14:creationId xmlns:p14="http://schemas.microsoft.com/office/powerpoint/2010/main" val="35224258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8446"/>
          <a:stretch/>
        </p:blipFill>
        <p:spPr>
          <a:xfrm>
            <a:off x="3267300" y="2292774"/>
            <a:ext cx="2511212" cy="2974372"/>
          </a:xfrm>
          <a:prstGeom prst="rect">
            <a:avLst/>
          </a:prstGeom>
        </p:spPr>
      </p:pic>
      <p:sp>
        <p:nvSpPr>
          <p:cNvPr id="2" name="Rectangle 1"/>
          <p:cNvSpPr/>
          <p:nvPr/>
        </p:nvSpPr>
        <p:spPr>
          <a:xfrm>
            <a:off x="1569436" y="1168047"/>
            <a:ext cx="5906938" cy="323165"/>
          </a:xfrm>
          <a:prstGeom prst="rect">
            <a:avLst/>
          </a:prstGeom>
        </p:spPr>
        <p:txBody>
          <a:bodyPr wrap="square">
            <a:spAutoFit/>
          </a:bodyPr>
          <a:lstStyle/>
          <a:p>
            <a:pPr algn="ctr"/>
            <a:r>
              <a:rPr lang="en-US" altLang="zh-CN" sz="1500" b="1" dirty="0"/>
              <a:t>Methylation Blocks were conserved in different cancers and dataset</a:t>
            </a:r>
            <a:endParaRPr lang="en-US" sz="1500" b="1" dirty="0"/>
          </a:p>
        </p:txBody>
      </p:sp>
      <p:sp>
        <p:nvSpPr>
          <p:cNvPr id="3" name="Rectangle 2"/>
          <p:cNvSpPr/>
          <p:nvPr/>
        </p:nvSpPr>
        <p:spPr>
          <a:xfrm>
            <a:off x="2300306" y="5508057"/>
            <a:ext cx="4662623" cy="300082"/>
          </a:xfrm>
          <a:prstGeom prst="rect">
            <a:avLst/>
          </a:prstGeom>
        </p:spPr>
        <p:txBody>
          <a:bodyPr wrap="none">
            <a:spAutoFit/>
          </a:bodyPr>
          <a:lstStyle/>
          <a:p>
            <a:r>
              <a:rPr lang="en-US" sz="1350" dirty="0"/>
              <a:t>Exponential decay </a:t>
            </a:r>
            <a:r>
              <a:rPr lang="en-US" altLang="zh-CN" sz="1350" dirty="0"/>
              <a:t>was not found as the increase of the cancers </a:t>
            </a:r>
            <a:endParaRPr lang="en-US" sz="1350" dirty="0"/>
          </a:p>
        </p:txBody>
      </p:sp>
      <p:sp>
        <p:nvSpPr>
          <p:cNvPr id="8" name="Rectangle 7"/>
          <p:cNvSpPr/>
          <p:nvPr/>
        </p:nvSpPr>
        <p:spPr>
          <a:xfrm>
            <a:off x="1207699" y="1772295"/>
            <a:ext cx="7170707" cy="715581"/>
          </a:xfrm>
          <a:prstGeom prst="rect">
            <a:avLst/>
          </a:prstGeom>
        </p:spPr>
        <p:txBody>
          <a:bodyPr wrap="square">
            <a:spAutoFit/>
          </a:bodyPr>
          <a:lstStyle/>
          <a:p>
            <a:r>
              <a:rPr lang="en-US" sz="1350" dirty="0"/>
              <a:t>Total methylation block in meth450: 2421,  </a:t>
            </a:r>
            <a:r>
              <a:rPr lang="en-US" sz="1350" b="1" dirty="0">
                <a:solidFill>
                  <a:srgbClr val="FF0000"/>
                </a:solidFill>
              </a:rPr>
              <a:t>59.97%</a:t>
            </a:r>
            <a:r>
              <a:rPr lang="en-US" sz="1350" dirty="0"/>
              <a:t> (maybe more with raw methylation regions)were occurred in WGBS methylation blocks (P&lt;10</a:t>
            </a:r>
            <a:r>
              <a:rPr lang="en-US" sz="1350" baseline="30000" dirty="0"/>
              <a:t>-9</a:t>
            </a:r>
            <a:r>
              <a:rPr lang="en-US" sz="1350" dirty="0"/>
              <a:t>, random shuffling), indicating these regions were conserved between methylation 450K and WGBS </a:t>
            </a:r>
          </a:p>
        </p:txBody>
      </p:sp>
    </p:spTree>
    <p:extLst>
      <p:ext uri="{BB962C8B-B14F-4D97-AF65-F5344CB8AC3E}">
        <p14:creationId xmlns:p14="http://schemas.microsoft.com/office/powerpoint/2010/main" val="12906399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282091" y="2258944"/>
            <a:ext cx="4364696" cy="2157830"/>
            <a:chOff x="819736" y="836763"/>
            <a:chExt cx="5819594" cy="2877106"/>
          </a:xfrm>
        </p:grpSpPr>
        <p:pic>
          <p:nvPicPr>
            <p:cNvPr id="12" name="Picture 11"/>
            <p:cNvPicPr>
              <a:picLocks noChangeAspect="1"/>
            </p:cNvPicPr>
            <p:nvPr/>
          </p:nvPicPr>
          <p:blipFill>
            <a:blip r:embed="rId2"/>
            <a:stretch>
              <a:fillRect/>
            </a:stretch>
          </p:blipFill>
          <p:spPr>
            <a:xfrm>
              <a:off x="819736" y="836763"/>
              <a:ext cx="2963419" cy="2877106"/>
            </a:xfrm>
            <a:prstGeom prst="rect">
              <a:avLst/>
            </a:prstGeom>
          </p:spPr>
        </p:pic>
        <p:pic>
          <p:nvPicPr>
            <p:cNvPr id="13" name="Picture 12"/>
            <p:cNvPicPr>
              <a:picLocks noChangeAspect="1"/>
            </p:cNvPicPr>
            <p:nvPr/>
          </p:nvPicPr>
          <p:blipFill>
            <a:blip r:embed="rId3"/>
            <a:stretch>
              <a:fillRect/>
            </a:stretch>
          </p:blipFill>
          <p:spPr>
            <a:xfrm>
              <a:off x="3977062" y="1075767"/>
              <a:ext cx="2662268" cy="2638102"/>
            </a:xfrm>
            <a:prstGeom prst="rect">
              <a:avLst/>
            </a:prstGeom>
          </p:spPr>
        </p:pic>
        <p:cxnSp>
          <p:nvCxnSpPr>
            <p:cNvPr id="14" name="Straight Connector 13"/>
            <p:cNvCxnSpPr/>
            <p:nvPr/>
          </p:nvCxnSpPr>
          <p:spPr>
            <a:xfrm flipV="1">
              <a:off x="2059910" y="1500996"/>
              <a:ext cx="2788135" cy="189779"/>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cxnSp>
          <p:nvCxnSpPr>
            <p:cNvPr id="15" name="Straight Connector 14"/>
            <p:cNvCxnSpPr/>
            <p:nvPr/>
          </p:nvCxnSpPr>
          <p:spPr>
            <a:xfrm>
              <a:off x="2147977" y="2616334"/>
              <a:ext cx="2700068" cy="690113"/>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grpSp>
      <p:sp>
        <p:nvSpPr>
          <p:cNvPr id="16" name="Rectangle 15"/>
          <p:cNvSpPr/>
          <p:nvPr/>
        </p:nvSpPr>
        <p:spPr>
          <a:xfrm>
            <a:off x="975933" y="4562802"/>
            <a:ext cx="6880288" cy="646331"/>
          </a:xfrm>
          <a:prstGeom prst="rect">
            <a:avLst/>
          </a:prstGeom>
        </p:spPr>
        <p:txBody>
          <a:bodyPr wrap="square">
            <a:spAutoFit/>
          </a:bodyPr>
          <a:lstStyle/>
          <a:p>
            <a:pPr>
              <a:buFont typeface="Arial" panose="020B0604020202020204" pitchFamily="34" charset="0"/>
              <a:buChar char="•"/>
            </a:pPr>
            <a:r>
              <a:rPr lang="en-US" sz="1200" dirty="0">
                <a:solidFill>
                  <a:srgbClr val="000000"/>
                </a:solidFill>
                <a:latin typeface="Arial" panose="020B0604020202020204" pitchFamily="34" charset="0"/>
              </a:rPr>
              <a:t>GSE35069:Differential DNA Methylation in Purified Human Blood Cells (CD4+,CD8+,CD19+)</a:t>
            </a:r>
          </a:p>
          <a:p>
            <a:r>
              <a:rPr lang="en-US" sz="1200" dirty="0"/>
              <a:t/>
            </a:r>
            <a:br>
              <a:rPr lang="en-US" sz="1200" dirty="0"/>
            </a:br>
            <a:endParaRPr lang="en-US" sz="1200" dirty="0"/>
          </a:p>
        </p:txBody>
      </p:sp>
      <p:sp>
        <p:nvSpPr>
          <p:cNvPr id="17" name="Rectangle 16"/>
          <p:cNvSpPr/>
          <p:nvPr/>
        </p:nvSpPr>
        <p:spPr>
          <a:xfrm>
            <a:off x="975933" y="4772223"/>
            <a:ext cx="6944986" cy="646331"/>
          </a:xfrm>
          <a:prstGeom prst="rect">
            <a:avLst/>
          </a:prstGeom>
        </p:spPr>
        <p:txBody>
          <a:bodyPr wrap="square">
            <a:spAutoFit/>
          </a:bodyPr>
          <a:lstStyle/>
          <a:p>
            <a:pPr>
              <a:buFont typeface="Arial" panose="020B0604020202020204" pitchFamily="34" charset="0"/>
              <a:buChar char="•"/>
            </a:pPr>
            <a:r>
              <a:rPr lang="en-US" sz="1200" dirty="0">
                <a:solidFill>
                  <a:srgbClr val="000000"/>
                </a:solidFill>
                <a:latin typeface="Arial" panose="020B0604020202020204" pitchFamily="34" charset="0"/>
              </a:rPr>
              <a:t>GSE41169:Blood DNA methylation profiles in a Dutch population (62 schizophrenia and 33 normal )</a:t>
            </a:r>
          </a:p>
          <a:p>
            <a:r>
              <a:rPr lang="en-US" sz="1200" dirty="0"/>
              <a:t/>
            </a:r>
            <a:br>
              <a:rPr lang="en-US" sz="1200" dirty="0"/>
            </a:br>
            <a:endParaRPr lang="en-US" sz="1200" dirty="0"/>
          </a:p>
        </p:txBody>
      </p:sp>
      <p:sp>
        <p:nvSpPr>
          <p:cNvPr id="18" name="Rectangle 17"/>
          <p:cNvSpPr/>
          <p:nvPr/>
        </p:nvSpPr>
        <p:spPr>
          <a:xfrm>
            <a:off x="975932" y="4972660"/>
            <a:ext cx="7494922" cy="646331"/>
          </a:xfrm>
          <a:prstGeom prst="rect">
            <a:avLst/>
          </a:prstGeom>
        </p:spPr>
        <p:txBody>
          <a:bodyPr wrap="square">
            <a:spAutoFit/>
          </a:bodyPr>
          <a:lstStyle/>
          <a:p>
            <a:pPr>
              <a:buFont typeface="Arial" panose="020B0604020202020204" pitchFamily="34" charset="0"/>
              <a:buChar char="•"/>
            </a:pPr>
            <a:r>
              <a:rPr lang="en-US" sz="1200" dirty="0">
                <a:solidFill>
                  <a:srgbClr val="000000"/>
                </a:solidFill>
                <a:latin typeface="Arial" panose="020B0604020202020204" pitchFamily="34" charset="0"/>
              </a:rPr>
              <a:t>GSE42861:Differential DNA methylation in the PBMC from 354 Rheumatoid arthritis and 337 normal</a:t>
            </a:r>
          </a:p>
          <a:p>
            <a:r>
              <a:rPr lang="en-US" sz="1200" b="1" dirty="0">
                <a:solidFill>
                  <a:srgbClr val="000000"/>
                </a:solidFill>
                <a:latin typeface="Arial" panose="020B0604020202020204" pitchFamily="34" charset="0"/>
              </a:rPr>
              <a:t/>
            </a:r>
            <a:br>
              <a:rPr lang="en-US" sz="1200" b="1" dirty="0">
                <a:solidFill>
                  <a:srgbClr val="000000"/>
                </a:solidFill>
                <a:latin typeface="Arial" panose="020B0604020202020204" pitchFamily="34" charset="0"/>
              </a:rPr>
            </a:br>
            <a:endParaRPr lang="en-US" sz="1200" dirty="0"/>
          </a:p>
        </p:txBody>
      </p:sp>
      <p:sp>
        <p:nvSpPr>
          <p:cNvPr id="19" name="Rectangle 18"/>
          <p:cNvSpPr/>
          <p:nvPr/>
        </p:nvSpPr>
        <p:spPr>
          <a:xfrm>
            <a:off x="998220" y="4562802"/>
            <a:ext cx="6858000" cy="6232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p:cNvSpPr txBox="1"/>
          <p:nvPr/>
        </p:nvSpPr>
        <p:spPr>
          <a:xfrm>
            <a:off x="4606774" y="2713606"/>
            <a:ext cx="323366" cy="207749"/>
          </a:xfrm>
          <a:prstGeom prst="rect">
            <a:avLst/>
          </a:prstGeom>
          <a:solidFill>
            <a:schemeClr val="bg1"/>
          </a:solidFill>
        </p:spPr>
        <p:txBody>
          <a:bodyPr wrap="square" rtlCol="0">
            <a:spAutoFit/>
          </a:bodyPr>
          <a:lstStyle/>
          <a:p>
            <a:endParaRPr lang="en-US" sz="750" dirty="0"/>
          </a:p>
        </p:txBody>
      </p:sp>
      <p:sp>
        <p:nvSpPr>
          <p:cNvPr id="21" name="TextBox 20"/>
          <p:cNvSpPr txBox="1"/>
          <p:nvPr/>
        </p:nvSpPr>
        <p:spPr>
          <a:xfrm>
            <a:off x="6485104" y="2768349"/>
            <a:ext cx="323366" cy="207749"/>
          </a:xfrm>
          <a:prstGeom prst="rect">
            <a:avLst/>
          </a:prstGeom>
          <a:solidFill>
            <a:schemeClr val="bg1"/>
          </a:solidFill>
        </p:spPr>
        <p:txBody>
          <a:bodyPr wrap="square" rtlCol="0">
            <a:spAutoFit/>
          </a:bodyPr>
          <a:lstStyle/>
          <a:p>
            <a:endParaRPr lang="en-US" sz="750" dirty="0"/>
          </a:p>
        </p:txBody>
      </p:sp>
      <p:sp>
        <p:nvSpPr>
          <p:cNvPr id="22" name="TextBox 21"/>
          <p:cNvSpPr txBox="1"/>
          <p:nvPr/>
        </p:nvSpPr>
        <p:spPr>
          <a:xfrm>
            <a:off x="5149312" y="4144627"/>
            <a:ext cx="1112805" cy="300082"/>
          </a:xfrm>
          <a:prstGeom prst="rect">
            <a:avLst/>
          </a:prstGeom>
          <a:noFill/>
        </p:spPr>
        <p:txBody>
          <a:bodyPr wrap="none" rtlCol="0">
            <a:spAutoFit/>
          </a:bodyPr>
          <a:lstStyle/>
          <a:p>
            <a:r>
              <a:rPr lang="en-US" sz="1350" b="1" dirty="0"/>
              <a:t>32.9%-41.9%</a:t>
            </a:r>
          </a:p>
        </p:txBody>
      </p:sp>
      <p:sp>
        <p:nvSpPr>
          <p:cNvPr id="23" name="TextBox 22"/>
          <p:cNvSpPr txBox="1"/>
          <p:nvPr/>
        </p:nvSpPr>
        <p:spPr>
          <a:xfrm>
            <a:off x="5212111" y="2443050"/>
            <a:ext cx="447558" cy="230832"/>
          </a:xfrm>
          <a:prstGeom prst="rect">
            <a:avLst/>
          </a:prstGeom>
          <a:noFill/>
        </p:spPr>
        <p:txBody>
          <a:bodyPr wrap="none" rtlCol="0">
            <a:spAutoFit/>
          </a:bodyPr>
          <a:lstStyle/>
          <a:p>
            <a:r>
              <a:rPr lang="en-US" sz="900" b="1" dirty="0"/>
              <a:t>TCGA</a:t>
            </a:r>
          </a:p>
        </p:txBody>
      </p:sp>
      <p:sp>
        <p:nvSpPr>
          <p:cNvPr id="24" name="Rectangle 23"/>
          <p:cNvSpPr/>
          <p:nvPr/>
        </p:nvSpPr>
        <p:spPr>
          <a:xfrm>
            <a:off x="716992" y="1370340"/>
            <a:ext cx="7779563" cy="323165"/>
          </a:xfrm>
          <a:prstGeom prst="rect">
            <a:avLst/>
          </a:prstGeom>
        </p:spPr>
        <p:txBody>
          <a:bodyPr wrap="square">
            <a:spAutoFit/>
          </a:bodyPr>
          <a:lstStyle/>
          <a:p>
            <a:pPr algn="ctr"/>
            <a:r>
              <a:rPr lang="en-US" altLang="zh-CN" sz="1500" b="1" dirty="0"/>
              <a:t>Supplementary</a:t>
            </a:r>
            <a:r>
              <a:rPr lang="zh-CN" altLang="en-US" sz="1500" b="1" dirty="0"/>
              <a:t>： </a:t>
            </a:r>
            <a:r>
              <a:rPr lang="en-US" altLang="zh-CN" sz="1500" b="1" dirty="0"/>
              <a:t>Methylation Blocks were conserved between Normal PBMC and Tissues</a:t>
            </a:r>
            <a:endParaRPr lang="en-US" sz="1500" b="1" dirty="0"/>
          </a:p>
        </p:txBody>
      </p:sp>
      <p:sp>
        <p:nvSpPr>
          <p:cNvPr id="25" name="Rectangle 24"/>
          <p:cNvSpPr/>
          <p:nvPr/>
        </p:nvSpPr>
        <p:spPr>
          <a:xfrm>
            <a:off x="2231224" y="5724324"/>
            <a:ext cx="4076757" cy="230832"/>
          </a:xfrm>
          <a:prstGeom prst="rect">
            <a:avLst/>
          </a:prstGeom>
        </p:spPr>
        <p:txBody>
          <a:bodyPr wrap="none">
            <a:spAutoFit/>
          </a:bodyPr>
          <a:lstStyle/>
          <a:p>
            <a:r>
              <a:rPr lang="en-US" sz="900" dirty="0">
                <a:solidFill>
                  <a:srgbClr val="000000"/>
                </a:solidFill>
                <a:latin typeface="Arial" panose="020B0604020202020204" pitchFamily="34" charset="0"/>
              </a:rPr>
              <a:t>Note: GSE42861 need re-analysis after remove probes from </a:t>
            </a:r>
            <a:r>
              <a:rPr lang="en-US" sz="900" dirty="0" err="1">
                <a:solidFill>
                  <a:srgbClr val="000000"/>
                </a:solidFill>
                <a:latin typeface="Arial" panose="020B0604020202020204" pitchFamily="34" charset="0"/>
              </a:rPr>
              <a:t>ChrX</a:t>
            </a:r>
            <a:r>
              <a:rPr lang="en-US" sz="900" dirty="0">
                <a:solidFill>
                  <a:srgbClr val="000000"/>
                </a:solidFill>
                <a:latin typeface="Arial" panose="020B0604020202020204" pitchFamily="34" charset="0"/>
              </a:rPr>
              <a:t> and </a:t>
            </a:r>
            <a:r>
              <a:rPr lang="en-US" sz="900" dirty="0" err="1">
                <a:solidFill>
                  <a:srgbClr val="000000"/>
                </a:solidFill>
                <a:latin typeface="Arial" panose="020B0604020202020204" pitchFamily="34" charset="0"/>
              </a:rPr>
              <a:t>ChrY</a:t>
            </a:r>
            <a:endParaRPr lang="en-US" sz="900" dirty="0"/>
          </a:p>
        </p:txBody>
      </p:sp>
    </p:spTree>
    <p:extLst>
      <p:ext uri="{BB962C8B-B14F-4D97-AF65-F5344CB8AC3E}">
        <p14:creationId xmlns:p14="http://schemas.microsoft.com/office/powerpoint/2010/main" val="8276991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86346" y="1672726"/>
            <a:ext cx="3775662" cy="3712283"/>
          </a:xfrm>
          <a:prstGeom prst="rect">
            <a:avLst/>
          </a:prstGeom>
        </p:spPr>
      </p:pic>
      <p:sp>
        <p:nvSpPr>
          <p:cNvPr id="3" name="TextBox 2"/>
          <p:cNvSpPr txBox="1"/>
          <p:nvPr/>
        </p:nvSpPr>
        <p:spPr>
          <a:xfrm>
            <a:off x="350521" y="5471592"/>
            <a:ext cx="8039099" cy="553998"/>
          </a:xfrm>
          <a:prstGeom prst="rect">
            <a:avLst/>
          </a:prstGeom>
          <a:noFill/>
        </p:spPr>
        <p:txBody>
          <a:bodyPr wrap="square" rtlCol="0">
            <a:spAutoFit/>
          </a:bodyPr>
          <a:lstStyle/>
          <a:p>
            <a:pPr algn="ctr"/>
            <a:r>
              <a:rPr lang="en-US" altLang="zh-CN" sz="1500" b="1" dirty="0"/>
              <a:t>Figure 1. Comparison of the correlation for the high density </a:t>
            </a:r>
            <a:r>
              <a:rPr lang="en-US" altLang="zh-CN" sz="1500" b="1" dirty="0" err="1"/>
              <a:t>CpG</a:t>
            </a:r>
            <a:r>
              <a:rPr lang="en-US" altLang="zh-CN" sz="1500" b="1" dirty="0"/>
              <a:t> regions in 450K array between cancer and </a:t>
            </a:r>
            <a:r>
              <a:rPr lang="en-US" altLang="zh-CN" sz="1500" b="1" dirty="0" err="1"/>
              <a:t>normals</a:t>
            </a:r>
            <a:endParaRPr lang="en-US" sz="1500" b="1" dirty="0"/>
          </a:p>
        </p:txBody>
      </p:sp>
      <p:sp>
        <p:nvSpPr>
          <p:cNvPr id="4" name="Rectangle 3"/>
          <p:cNvSpPr/>
          <p:nvPr/>
        </p:nvSpPr>
        <p:spPr>
          <a:xfrm>
            <a:off x="1453552" y="1003350"/>
            <a:ext cx="6578522" cy="646331"/>
          </a:xfrm>
          <a:prstGeom prst="rect">
            <a:avLst/>
          </a:prstGeom>
        </p:spPr>
        <p:txBody>
          <a:bodyPr wrap="square">
            <a:spAutoFit/>
          </a:bodyPr>
          <a:lstStyle/>
          <a:p>
            <a:pPr algn="ctr"/>
            <a:r>
              <a:rPr lang="en-US" altLang="zh-CN" b="1" dirty="0"/>
              <a:t>More Cancer Specific Methylation regions were identified by methylation blocks</a:t>
            </a:r>
            <a:endParaRPr lang="en-US" b="1" dirty="0"/>
          </a:p>
        </p:txBody>
      </p:sp>
    </p:spTree>
    <p:extLst>
      <p:ext uri="{BB962C8B-B14F-4D97-AF65-F5344CB8AC3E}">
        <p14:creationId xmlns:p14="http://schemas.microsoft.com/office/powerpoint/2010/main" val="24379972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68028"/>
          <a:stretch/>
        </p:blipFill>
        <p:spPr>
          <a:xfrm>
            <a:off x="511360" y="1484866"/>
            <a:ext cx="8297681" cy="2619774"/>
          </a:xfrm>
          <a:prstGeom prst="rect">
            <a:avLst/>
          </a:prstGeom>
        </p:spPr>
      </p:pic>
      <p:sp>
        <p:nvSpPr>
          <p:cNvPr id="3" name="TextBox 2"/>
          <p:cNvSpPr txBox="1"/>
          <p:nvPr/>
        </p:nvSpPr>
        <p:spPr>
          <a:xfrm>
            <a:off x="1439082" y="6264073"/>
            <a:ext cx="6275717" cy="461665"/>
          </a:xfrm>
          <a:prstGeom prst="rect">
            <a:avLst/>
          </a:prstGeom>
          <a:noFill/>
        </p:spPr>
        <p:txBody>
          <a:bodyPr wrap="square" rtlCol="0">
            <a:spAutoFit/>
          </a:bodyPr>
          <a:lstStyle/>
          <a:p>
            <a:pPr algn="ctr"/>
            <a:r>
              <a:rPr lang="en-US" altLang="zh-CN" sz="1200" b="1" dirty="0"/>
              <a:t>Figure . Comparison of the correlation for the high density </a:t>
            </a:r>
            <a:r>
              <a:rPr lang="en-US" altLang="zh-CN" sz="1200" b="1" dirty="0" err="1"/>
              <a:t>CpG</a:t>
            </a:r>
            <a:r>
              <a:rPr lang="en-US" altLang="zh-CN" sz="1200" b="1" dirty="0"/>
              <a:t> regions in 450K array between cancer and </a:t>
            </a:r>
            <a:r>
              <a:rPr lang="en-US" altLang="zh-CN" sz="1200" b="1" dirty="0" err="1"/>
              <a:t>normals</a:t>
            </a:r>
            <a:endParaRPr lang="en-US" sz="1200" b="1" dirty="0"/>
          </a:p>
        </p:txBody>
      </p:sp>
    </p:spTree>
    <p:extLst>
      <p:ext uri="{BB962C8B-B14F-4D97-AF65-F5344CB8AC3E}">
        <p14:creationId xmlns:p14="http://schemas.microsoft.com/office/powerpoint/2010/main" val="41357670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File:RRBS.Boxplot.pahse2.jpeg"/>
          <p:cNvSpPr>
            <a:spLocks noChangeAspect="1" noChangeArrowheads="1"/>
          </p:cNvSpPr>
          <p:nvPr/>
        </p:nvSpPr>
        <p:spPr bwMode="auto">
          <a:xfrm>
            <a:off x="1259682" y="748903"/>
            <a:ext cx="5341637" cy="53416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7111" r="8544" b="2841"/>
          <a:stretch/>
        </p:blipFill>
        <p:spPr>
          <a:xfrm>
            <a:off x="6775694" y="1325578"/>
            <a:ext cx="2676512" cy="4365964"/>
          </a:xfrm>
          <a:prstGeom prst="rect">
            <a:avLst/>
          </a:prstGeom>
        </p:spPr>
      </p:pic>
      <p:sp>
        <p:nvSpPr>
          <p:cNvPr id="5" name="TextBox 4"/>
          <p:cNvSpPr txBox="1"/>
          <p:nvPr/>
        </p:nvSpPr>
        <p:spPr>
          <a:xfrm>
            <a:off x="5913082" y="5670946"/>
            <a:ext cx="1109727" cy="300082"/>
          </a:xfrm>
          <a:prstGeom prst="rect">
            <a:avLst/>
          </a:prstGeom>
          <a:noFill/>
        </p:spPr>
        <p:txBody>
          <a:bodyPr wrap="none" rtlCol="0">
            <a:spAutoFit/>
          </a:bodyPr>
          <a:lstStyle/>
          <a:p>
            <a:r>
              <a:rPr lang="en-US" sz="1350" dirty="0"/>
              <a:t>RRBS dataset</a:t>
            </a:r>
          </a:p>
        </p:txBody>
      </p:sp>
      <p:pic>
        <p:nvPicPr>
          <p:cNvPr id="7" name="Picture 6"/>
          <p:cNvPicPr>
            <a:picLocks noChangeAspect="1"/>
          </p:cNvPicPr>
          <p:nvPr/>
        </p:nvPicPr>
        <p:blipFill rotWithShape="1">
          <a:blip r:embed="rId3"/>
          <a:srcRect t="4883"/>
          <a:stretch/>
        </p:blipFill>
        <p:spPr>
          <a:xfrm rot="5400000">
            <a:off x="1301220" y="1168216"/>
            <a:ext cx="3171968" cy="5888857"/>
          </a:xfrm>
          <a:prstGeom prst="rect">
            <a:avLst/>
          </a:prstGeom>
        </p:spPr>
      </p:pic>
      <p:sp>
        <p:nvSpPr>
          <p:cNvPr id="8" name="TextBox 7"/>
          <p:cNvSpPr txBox="1"/>
          <p:nvPr/>
        </p:nvSpPr>
        <p:spPr>
          <a:xfrm>
            <a:off x="2708369" y="5670946"/>
            <a:ext cx="1181606" cy="300082"/>
          </a:xfrm>
          <a:prstGeom prst="rect">
            <a:avLst/>
          </a:prstGeom>
          <a:noFill/>
        </p:spPr>
        <p:txBody>
          <a:bodyPr wrap="none" rtlCol="0">
            <a:spAutoFit/>
          </a:bodyPr>
          <a:lstStyle/>
          <a:p>
            <a:r>
              <a:rPr lang="en-US" sz="1350" dirty="0"/>
              <a:t>WGBS dataset</a:t>
            </a:r>
          </a:p>
        </p:txBody>
      </p:sp>
      <p:sp>
        <p:nvSpPr>
          <p:cNvPr id="9" name="Rectangle 8"/>
          <p:cNvSpPr/>
          <p:nvPr/>
        </p:nvSpPr>
        <p:spPr>
          <a:xfrm>
            <a:off x="1196206" y="941003"/>
            <a:ext cx="6836295" cy="369332"/>
          </a:xfrm>
          <a:prstGeom prst="rect">
            <a:avLst/>
          </a:prstGeom>
        </p:spPr>
        <p:txBody>
          <a:bodyPr wrap="none">
            <a:spAutoFit/>
          </a:bodyPr>
          <a:lstStyle/>
          <a:p>
            <a:r>
              <a:rPr lang="en-US" b="1" dirty="0"/>
              <a:t>WGBS and RRBS also revealed large number </a:t>
            </a:r>
            <a:r>
              <a:rPr lang="en-US" b="1" dirty="0" err="1"/>
              <a:t>hypermethylated</a:t>
            </a:r>
            <a:r>
              <a:rPr lang="en-US" b="1" dirty="0"/>
              <a:t> regions</a:t>
            </a:r>
          </a:p>
        </p:txBody>
      </p:sp>
    </p:spTree>
    <p:extLst>
      <p:ext uri="{BB962C8B-B14F-4D97-AF65-F5344CB8AC3E}">
        <p14:creationId xmlns:p14="http://schemas.microsoft.com/office/powerpoint/2010/main" val="6991801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1645956"/>
            <a:ext cx="3200474" cy="3192707"/>
          </a:xfrm>
          <a:prstGeom prst="rect">
            <a:avLst/>
          </a:prstGeom>
        </p:spPr>
      </p:pic>
      <p:grpSp>
        <p:nvGrpSpPr>
          <p:cNvPr id="3" name="Group 2"/>
          <p:cNvGrpSpPr/>
          <p:nvPr/>
        </p:nvGrpSpPr>
        <p:grpSpPr>
          <a:xfrm>
            <a:off x="3016000" y="1471084"/>
            <a:ext cx="6128000" cy="3241886"/>
            <a:chOff x="4021334" y="818446"/>
            <a:chExt cx="8170666" cy="4322514"/>
          </a:xfrm>
        </p:grpSpPr>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14129"/>
            <a:stretch/>
          </p:blipFill>
          <p:spPr>
            <a:xfrm>
              <a:off x="4021334" y="818446"/>
              <a:ext cx="8170666" cy="4322514"/>
            </a:xfrm>
            <a:prstGeom prst="rect">
              <a:avLst/>
            </a:prstGeom>
          </p:spPr>
        </p:pic>
        <p:sp>
          <p:nvSpPr>
            <p:cNvPr id="5" name="Rectangle 4"/>
            <p:cNvSpPr/>
            <p:nvPr/>
          </p:nvSpPr>
          <p:spPr>
            <a:xfrm>
              <a:off x="6104702" y="1584960"/>
              <a:ext cx="357058" cy="3403599"/>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 name="TextBox 5"/>
          <p:cNvSpPr txBox="1"/>
          <p:nvPr/>
        </p:nvSpPr>
        <p:spPr>
          <a:xfrm>
            <a:off x="114300" y="1172267"/>
            <a:ext cx="8952707" cy="369332"/>
          </a:xfrm>
          <a:prstGeom prst="rect">
            <a:avLst/>
          </a:prstGeom>
          <a:noFill/>
        </p:spPr>
        <p:txBody>
          <a:bodyPr wrap="none" rtlCol="0">
            <a:spAutoFit/>
          </a:bodyPr>
          <a:lstStyle/>
          <a:p>
            <a:r>
              <a:rPr lang="en-US" b="1" dirty="0"/>
              <a:t>Relationship between samples based on GWBS dataset with PCA and Hierarchical Clustering</a:t>
            </a:r>
          </a:p>
        </p:txBody>
      </p:sp>
    </p:spTree>
    <p:extLst>
      <p:ext uri="{BB962C8B-B14F-4D97-AF65-F5344CB8AC3E}">
        <p14:creationId xmlns:p14="http://schemas.microsoft.com/office/powerpoint/2010/main" val="21302272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7795" b="9157"/>
          <a:stretch/>
        </p:blipFill>
        <p:spPr>
          <a:xfrm>
            <a:off x="4230423" y="2495550"/>
            <a:ext cx="4350544" cy="1874952"/>
          </a:xfrm>
          <a:prstGeom prst="rect">
            <a:avLst/>
          </a:prstGeom>
        </p:spPr>
      </p:pic>
      <p:sp>
        <p:nvSpPr>
          <p:cNvPr id="5" name="TextBox 4"/>
          <p:cNvSpPr txBox="1"/>
          <p:nvPr/>
        </p:nvSpPr>
        <p:spPr>
          <a:xfrm>
            <a:off x="4275184" y="2093959"/>
            <a:ext cx="4241867" cy="300082"/>
          </a:xfrm>
          <a:prstGeom prst="rect">
            <a:avLst/>
          </a:prstGeom>
          <a:noFill/>
        </p:spPr>
        <p:txBody>
          <a:bodyPr wrap="none" rtlCol="0">
            <a:spAutoFit/>
          </a:bodyPr>
          <a:lstStyle/>
          <a:p>
            <a:r>
              <a:rPr lang="en-US" altLang="zh-CN" sz="1350" b="1" dirty="0"/>
              <a:t>ME=0                       ME=0                ME=0.25                 ME=1 </a:t>
            </a:r>
            <a:endParaRPr lang="en-US" sz="1350"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90" y="2842197"/>
            <a:ext cx="3457958" cy="2129017"/>
          </a:xfrm>
          <a:prstGeom prst="rect">
            <a:avLst/>
          </a:prstGeom>
        </p:spPr>
      </p:pic>
      <p:sp>
        <p:nvSpPr>
          <p:cNvPr id="7" name="TextBox 6"/>
          <p:cNvSpPr txBox="1"/>
          <p:nvPr/>
        </p:nvSpPr>
        <p:spPr>
          <a:xfrm>
            <a:off x="647929" y="1213611"/>
            <a:ext cx="7978146" cy="461665"/>
          </a:xfrm>
          <a:prstGeom prst="rect">
            <a:avLst/>
          </a:prstGeom>
          <a:noFill/>
        </p:spPr>
        <p:txBody>
          <a:bodyPr wrap="none" rtlCol="0">
            <a:spAutoFit/>
          </a:bodyPr>
          <a:lstStyle/>
          <a:p>
            <a:r>
              <a:rPr lang="en-US" altLang="zh-CN" sz="2400" b="1" dirty="0"/>
              <a:t>R Script for methylation entropy and simulation performance</a:t>
            </a:r>
            <a:endParaRPr lang="en-US" sz="2400" b="1" dirty="0"/>
          </a:p>
        </p:txBody>
      </p:sp>
      <p:sp>
        <p:nvSpPr>
          <p:cNvPr id="8" name="TextBox 7"/>
          <p:cNvSpPr txBox="1"/>
          <p:nvPr/>
        </p:nvSpPr>
        <p:spPr>
          <a:xfrm>
            <a:off x="179724" y="5319937"/>
            <a:ext cx="8696099" cy="415498"/>
          </a:xfrm>
          <a:prstGeom prst="rect">
            <a:avLst/>
          </a:prstGeom>
          <a:noFill/>
        </p:spPr>
        <p:txBody>
          <a:bodyPr wrap="none" rtlCol="0">
            <a:spAutoFit/>
          </a:bodyPr>
          <a:lstStyle/>
          <a:p>
            <a:r>
              <a:rPr lang="en-US" altLang="zh-CN" sz="2100" dirty="0"/>
              <a:t>Find some classic genes/regions to show the difference between MHL and ME</a:t>
            </a:r>
            <a:endParaRPr lang="en-US" sz="2100"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791" y="2000915"/>
            <a:ext cx="1750463" cy="700185"/>
          </a:xfrm>
          <a:prstGeom prst="rect">
            <a:avLst/>
          </a:prstGeom>
        </p:spPr>
      </p:pic>
    </p:spTree>
    <p:extLst>
      <p:ext uri="{BB962C8B-B14F-4D97-AF65-F5344CB8AC3E}">
        <p14:creationId xmlns:p14="http://schemas.microsoft.com/office/powerpoint/2010/main" val="25028282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3235" y="2017377"/>
            <a:ext cx="7865358" cy="461665"/>
          </a:xfrm>
          <a:prstGeom prst="rect">
            <a:avLst/>
          </a:prstGeom>
          <a:noFill/>
        </p:spPr>
        <p:txBody>
          <a:bodyPr wrap="none" rtlCol="0">
            <a:spAutoFit/>
          </a:bodyPr>
          <a:lstStyle/>
          <a:p>
            <a:r>
              <a:rPr lang="en-US" altLang="zh-CN" sz="2400" b="1" dirty="0"/>
              <a:t>Characteristic and genome distribution of Methylation block</a:t>
            </a:r>
            <a:endParaRPr lang="en-US" sz="2400" b="1" dirty="0"/>
          </a:p>
        </p:txBody>
      </p:sp>
      <p:sp>
        <p:nvSpPr>
          <p:cNvPr id="3" name="Rectangle 2"/>
          <p:cNvSpPr/>
          <p:nvPr/>
        </p:nvSpPr>
        <p:spPr>
          <a:xfrm>
            <a:off x="219919" y="3161178"/>
            <a:ext cx="6672806" cy="923330"/>
          </a:xfrm>
          <a:prstGeom prst="rect">
            <a:avLst/>
          </a:prstGeom>
        </p:spPr>
        <p:txBody>
          <a:bodyPr wrap="square">
            <a:spAutoFit/>
          </a:bodyPr>
          <a:lstStyle/>
          <a:p>
            <a:endParaRPr lang="en-US" sz="1350" dirty="0"/>
          </a:p>
          <a:p>
            <a:pPr marL="557213" lvl="1" indent="-214313" fontAlgn="base">
              <a:buFont typeface="+mj-lt"/>
              <a:buAutoNum type="arabicPeriod"/>
            </a:pPr>
            <a:r>
              <a:rPr lang="en-US" sz="1350" dirty="0">
                <a:solidFill>
                  <a:srgbClr val="000000"/>
                </a:solidFill>
                <a:latin typeface="Arial" panose="020B0604020202020204" pitchFamily="34" charset="0"/>
              </a:rPr>
              <a:t>Entropy </a:t>
            </a:r>
            <a:r>
              <a:rPr lang="en-US" altLang="zh-CN" sz="1350" dirty="0">
                <a:solidFill>
                  <a:srgbClr val="000000"/>
                </a:solidFill>
                <a:latin typeface="Arial" panose="020B0604020202020204" pitchFamily="34" charset="0"/>
              </a:rPr>
              <a:t>calculation, Heterogeneity</a:t>
            </a:r>
          </a:p>
          <a:p>
            <a:pPr marL="557213" lvl="1" indent="-214313" fontAlgn="base">
              <a:buFont typeface="+mj-lt"/>
              <a:buAutoNum type="arabicPeriod"/>
            </a:pPr>
            <a:r>
              <a:rPr lang="en-US" altLang="zh-CN" sz="1350" dirty="0">
                <a:solidFill>
                  <a:srgbClr val="000000"/>
                </a:solidFill>
                <a:latin typeface="Arial" panose="020B0604020202020204" pitchFamily="34" charset="0"/>
              </a:rPr>
              <a:t>Enhancer, promoter, exon, intron, 5-UTR, 3-UTR, miRNA, </a:t>
            </a:r>
            <a:r>
              <a:rPr lang="en-US" altLang="zh-CN" sz="1350" dirty="0" err="1">
                <a:solidFill>
                  <a:srgbClr val="000000"/>
                </a:solidFill>
                <a:latin typeface="Arial" panose="020B0604020202020204" pitchFamily="34" charset="0"/>
              </a:rPr>
              <a:t>lncRNA</a:t>
            </a:r>
            <a:r>
              <a:rPr lang="en-US" altLang="zh-CN" sz="1350" dirty="0">
                <a:solidFill>
                  <a:srgbClr val="000000"/>
                </a:solidFill>
                <a:latin typeface="Arial" panose="020B0604020202020204" pitchFamily="34" charset="0"/>
              </a:rPr>
              <a:t> and so on  </a:t>
            </a:r>
          </a:p>
          <a:p>
            <a:pPr marL="557213" lvl="1" indent="-214313" fontAlgn="base">
              <a:buFont typeface="+mj-lt"/>
              <a:buAutoNum type="arabicPeriod"/>
            </a:pPr>
            <a:endParaRPr lang="en-US" sz="1350" dirty="0">
              <a:solidFill>
                <a:srgbClr val="000000"/>
              </a:solidFill>
              <a:latin typeface="Arial" panose="020B0604020202020204" pitchFamily="34" charset="0"/>
            </a:endParaRPr>
          </a:p>
        </p:txBody>
      </p:sp>
    </p:spTree>
    <p:extLst>
      <p:ext uri="{BB962C8B-B14F-4D97-AF65-F5344CB8AC3E}">
        <p14:creationId xmlns:p14="http://schemas.microsoft.com/office/powerpoint/2010/main" val="17198628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5100"/>
            <a:ext cx="3657013" cy="4595617"/>
          </a:xfrm>
          <a:prstGeom prst="rect">
            <a:avLst/>
          </a:prstGeom>
        </p:spPr>
      </p:pic>
      <p:sp>
        <p:nvSpPr>
          <p:cNvPr id="3" name="TextBox 2"/>
          <p:cNvSpPr txBox="1"/>
          <p:nvPr/>
        </p:nvSpPr>
        <p:spPr>
          <a:xfrm>
            <a:off x="1145893" y="5510273"/>
            <a:ext cx="1271630" cy="300082"/>
          </a:xfrm>
          <a:prstGeom prst="rect">
            <a:avLst/>
          </a:prstGeom>
          <a:noFill/>
        </p:spPr>
        <p:txBody>
          <a:bodyPr wrap="none" rtlCol="0">
            <a:spAutoFit/>
          </a:bodyPr>
          <a:lstStyle/>
          <a:p>
            <a:r>
              <a:rPr lang="en-US" sz="1350" dirty="0" err="1"/>
              <a:t>S</a:t>
            </a:r>
            <a:r>
              <a:rPr lang="en-US" altLang="zh-CN" sz="1350" dirty="0" err="1"/>
              <a:t>eqCap</a:t>
            </a:r>
            <a:r>
              <a:rPr lang="en-US" altLang="zh-CN" sz="1350" dirty="0"/>
              <a:t> dataset</a:t>
            </a:r>
            <a:endParaRPr lang="en-US" sz="1350" dirty="0"/>
          </a:p>
        </p:txBody>
      </p:sp>
    </p:spTree>
    <p:extLst>
      <p:ext uri="{BB962C8B-B14F-4D97-AF65-F5344CB8AC3E}">
        <p14:creationId xmlns:p14="http://schemas.microsoft.com/office/powerpoint/2010/main" val="16687986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94082" y="1408018"/>
            <a:ext cx="7954728" cy="3671981"/>
            <a:chOff x="1017037" y="412338"/>
            <a:chExt cx="7598643" cy="3507609"/>
          </a:xfrm>
        </p:grpSpPr>
        <p:pic>
          <p:nvPicPr>
            <p:cNvPr id="2" name="Picture 1"/>
            <p:cNvPicPr>
              <a:picLocks noChangeAspect="1"/>
            </p:cNvPicPr>
            <p:nvPr/>
          </p:nvPicPr>
          <p:blipFill>
            <a:blip r:embed="rId2"/>
            <a:stretch>
              <a:fillRect/>
            </a:stretch>
          </p:blipFill>
          <p:spPr>
            <a:xfrm>
              <a:off x="4946945" y="412338"/>
              <a:ext cx="3668735" cy="3507609"/>
            </a:xfrm>
            <a:prstGeom prst="rect">
              <a:avLst/>
            </a:prstGeom>
          </p:spPr>
        </p:pic>
        <p:pic>
          <p:nvPicPr>
            <p:cNvPr id="4" name="Picture 3"/>
            <p:cNvPicPr>
              <a:picLocks noChangeAspect="1"/>
            </p:cNvPicPr>
            <p:nvPr/>
          </p:nvPicPr>
          <p:blipFill rotWithShape="1">
            <a:blip r:embed="rId3"/>
            <a:srcRect l="26760" t="14798" r="15910" b="22002"/>
            <a:stretch/>
          </p:blipFill>
          <p:spPr>
            <a:xfrm>
              <a:off x="1017037" y="412338"/>
              <a:ext cx="3598671" cy="3173702"/>
            </a:xfrm>
            <a:prstGeom prst="rect">
              <a:avLst/>
            </a:prstGeom>
          </p:spPr>
        </p:pic>
      </p:grpSp>
      <p:sp>
        <p:nvSpPr>
          <p:cNvPr id="11" name="TextBox 10"/>
          <p:cNvSpPr txBox="1"/>
          <p:nvPr/>
        </p:nvSpPr>
        <p:spPr>
          <a:xfrm>
            <a:off x="1169764" y="371457"/>
            <a:ext cx="6983258" cy="461665"/>
          </a:xfrm>
          <a:prstGeom prst="rect">
            <a:avLst/>
          </a:prstGeom>
          <a:noFill/>
        </p:spPr>
        <p:txBody>
          <a:bodyPr wrap="none" rtlCol="0">
            <a:spAutoFit/>
          </a:bodyPr>
          <a:lstStyle/>
          <a:p>
            <a:r>
              <a:rPr lang="en-US" altLang="zh-CN" sz="2400" b="1" dirty="0"/>
              <a:t>D</a:t>
            </a:r>
            <a:r>
              <a:rPr lang="en-US" altLang="zh-CN" sz="2400" b="1" dirty="0" smtClean="0"/>
              <a:t>istribution </a:t>
            </a:r>
            <a:r>
              <a:rPr lang="en-US" altLang="zh-CN" sz="2400" b="1" dirty="0"/>
              <a:t>of Methylation </a:t>
            </a:r>
            <a:r>
              <a:rPr lang="en-US" altLang="zh-CN" sz="2400" b="1" dirty="0" smtClean="0"/>
              <a:t>block in human genomics</a:t>
            </a:r>
            <a:endParaRPr lang="en-US" sz="2400" b="1" dirty="0"/>
          </a:p>
        </p:txBody>
      </p:sp>
    </p:spTree>
    <p:extLst>
      <p:ext uri="{BB962C8B-B14F-4D97-AF65-F5344CB8AC3E}">
        <p14:creationId xmlns:p14="http://schemas.microsoft.com/office/powerpoint/2010/main" val="3948439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56941" y="993830"/>
            <a:ext cx="5016689" cy="3727318"/>
          </a:xfrm>
          <a:prstGeom prst="rect">
            <a:avLst/>
          </a:prstGeom>
        </p:spPr>
      </p:pic>
    </p:spTree>
    <p:extLst>
      <p:ext uri="{BB962C8B-B14F-4D97-AF65-F5344CB8AC3E}">
        <p14:creationId xmlns:p14="http://schemas.microsoft.com/office/powerpoint/2010/main" val="8626050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601" y="5293979"/>
            <a:ext cx="4297354" cy="830997"/>
          </a:xfrm>
          <a:prstGeom prst="rect">
            <a:avLst/>
          </a:prstGeom>
          <a:noFill/>
        </p:spPr>
        <p:txBody>
          <a:bodyPr wrap="square" rtlCol="0">
            <a:spAutoFit/>
          </a:bodyPr>
          <a:lstStyle/>
          <a:p>
            <a:r>
              <a:rPr lang="en-US" b="1" dirty="0" smtClean="0"/>
              <a:t>Array: Fold change: 23.4, P-value&lt;1.0</a:t>
            </a:r>
            <a:r>
              <a:rPr lang="en-US" b="1" dirty="0"/>
              <a:t> × </a:t>
            </a:r>
            <a:r>
              <a:rPr lang="en-US" b="1" dirty="0" smtClean="0"/>
              <a:t>10</a:t>
            </a:r>
            <a:r>
              <a:rPr lang="en-US" b="1" baseline="30000" dirty="0" smtClean="0"/>
              <a:t>-8</a:t>
            </a:r>
          </a:p>
          <a:p>
            <a:r>
              <a:rPr lang="en-US" altLang="zh-CN" b="1" dirty="0"/>
              <a:t>RRBS: Fold change: </a:t>
            </a:r>
            <a:r>
              <a:rPr lang="en-US" b="1" dirty="0"/>
              <a:t>19.8, P-value&lt;1.0 × 10</a:t>
            </a:r>
            <a:r>
              <a:rPr lang="en-US" b="1" baseline="30000" dirty="0"/>
              <a:t>-6</a:t>
            </a:r>
          </a:p>
          <a:p>
            <a:endParaRPr lang="en-US" b="1" baseline="30000" dirty="0"/>
          </a:p>
        </p:txBody>
      </p:sp>
      <p:grpSp>
        <p:nvGrpSpPr>
          <p:cNvPr id="3" name="Group 2"/>
          <p:cNvGrpSpPr/>
          <p:nvPr/>
        </p:nvGrpSpPr>
        <p:grpSpPr>
          <a:xfrm>
            <a:off x="568063" y="1481840"/>
            <a:ext cx="3365301" cy="3608321"/>
            <a:chOff x="128569" y="3539801"/>
            <a:chExt cx="2835617" cy="2981408"/>
          </a:xfrm>
        </p:grpSpPr>
        <p:pic>
          <p:nvPicPr>
            <p:cNvPr id="4" name="Picture 3"/>
            <p:cNvPicPr>
              <a:picLocks noChangeAspect="1"/>
            </p:cNvPicPr>
            <p:nvPr/>
          </p:nvPicPr>
          <p:blipFill rotWithShape="1">
            <a:blip r:embed="rId2"/>
            <a:srcRect t="23157" r="16848" b="18578"/>
            <a:stretch/>
          </p:blipFill>
          <p:spPr>
            <a:xfrm>
              <a:off x="1248603" y="3683769"/>
              <a:ext cx="1715583" cy="2837440"/>
            </a:xfrm>
            <a:prstGeom prst="rect">
              <a:avLst/>
            </a:prstGeom>
          </p:spPr>
        </p:pic>
        <p:pic>
          <p:nvPicPr>
            <p:cNvPr id="5" name="Picture 4"/>
            <p:cNvPicPr>
              <a:picLocks noChangeAspect="1"/>
            </p:cNvPicPr>
            <p:nvPr/>
          </p:nvPicPr>
          <p:blipFill rotWithShape="1">
            <a:blip r:embed="rId3"/>
            <a:srcRect t="11085" r="18609" b="17929"/>
            <a:stretch/>
          </p:blipFill>
          <p:spPr>
            <a:xfrm>
              <a:off x="128569" y="3539801"/>
              <a:ext cx="1433451" cy="2950928"/>
            </a:xfrm>
            <a:prstGeom prst="rect">
              <a:avLst/>
            </a:prstGeom>
          </p:spPr>
        </p:pic>
      </p:grpSp>
      <p:pic>
        <p:nvPicPr>
          <p:cNvPr id="9" name="Picture 8"/>
          <p:cNvPicPr>
            <a:picLocks noChangeAspect="1"/>
          </p:cNvPicPr>
          <p:nvPr/>
        </p:nvPicPr>
        <p:blipFill>
          <a:blip r:embed="rId4"/>
          <a:stretch>
            <a:fillRect/>
          </a:stretch>
        </p:blipFill>
        <p:spPr>
          <a:xfrm>
            <a:off x="6281184" y="1196580"/>
            <a:ext cx="2720576" cy="4511431"/>
          </a:xfrm>
          <a:prstGeom prst="rect">
            <a:avLst/>
          </a:prstGeom>
        </p:spPr>
      </p:pic>
      <p:sp>
        <p:nvSpPr>
          <p:cNvPr id="10" name="Rectangle 9"/>
          <p:cNvSpPr/>
          <p:nvPr/>
        </p:nvSpPr>
        <p:spPr>
          <a:xfrm>
            <a:off x="6990169" y="5293979"/>
            <a:ext cx="1883657" cy="369332"/>
          </a:xfrm>
          <a:prstGeom prst="rect">
            <a:avLst/>
          </a:prstGeom>
        </p:spPr>
        <p:txBody>
          <a:bodyPr wrap="none">
            <a:spAutoFit/>
          </a:bodyPr>
          <a:lstStyle/>
          <a:p>
            <a:r>
              <a:rPr lang="en-US" b="1" dirty="0" smtClean="0"/>
              <a:t>P-value</a:t>
            </a:r>
            <a:r>
              <a:rPr lang="en-US" b="1" dirty="0"/>
              <a:t>&lt;</a:t>
            </a:r>
            <a:r>
              <a:rPr lang="en-US" b="1" dirty="0" smtClean="0"/>
              <a:t>2.2 </a:t>
            </a:r>
            <a:r>
              <a:rPr lang="en-US" b="1" dirty="0"/>
              <a:t>× 10</a:t>
            </a:r>
            <a:r>
              <a:rPr lang="en-US" b="1" baseline="30000" dirty="0"/>
              <a:t>-6</a:t>
            </a:r>
          </a:p>
        </p:txBody>
      </p:sp>
      <p:pic>
        <p:nvPicPr>
          <p:cNvPr id="11" name="Picture 10"/>
          <p:cNvPicPr>
            <a:picLocks noChangeAspect="1"/>
          </p:cNvPicPr>
          <p:nvPr/>
        </p:nvPicPr>
        <p:blipFill rotWithShape="1">
          <a:blip r:embed="rId5"/>
          <a:srcRect r="7828"/>
          <a:stretch/>
        </p:blipFill>
        <p:spPr>
          <a:xfrm>
            <a:off x="4338060" y="1196580"/>
            <a:ext cx="2507611" cy="4511431"/>
          </a:xfrm>
          <a:prstGeom prst="rect">
            <a:avLst/>
          </a:prstGeom>
        </p:spPr>
      </p:pic>
      <p:sp>
        <p:nvSpPr>
          <p:cNvPr id="12" name="Rectangle 11"/>
          <p:cNvSpPr/>
          <p:nvPr/>
        </p:nvSpPr>
        <p:spPr>
          <a:xfrm>
            <a:off x="4962014" y="5293979"/>
            <a:ext cx="1883657" cy="369332"/>
          </a:xfrm>
          <a:prstGeom prst="rect">
            <a:avLst/>
          </a:prstGeom>
        </p:spPr>
        <p:txBody>
          <a:bodyPr wrap="none">
            <a:spAutoFit/>
          </a:bodyPr>
          <a:lstStyle/>
          <a:p>
            <a:r>
              <a:rPr lang="en-US" b="1" dirty="0" smtClean="0"/>
              <a:t>P-value</a:t>
            </a:r>
            <a:r>
              <a:rPr lang="en-US" b="1" dirty="0"/>
              <a:t>&lt;</a:t>
            </a:r>
            <a:r>
              <a:rPr lang="en-US" b="1" dirty="0" smtClean="0"/>
              <a:t>2.2 </a:t>
            </a:r>
            <a:r>
              <a:rPr lang="en-US" b="1" dirty="0"/>
              <a:t>× 10</a:t>
            </a:r>
            <a:r>
              <a:rPr lang="en-US" b="1" baseline="30000" dirty="0"/>
              <a:t>-6</a:t>
            </a:r>
          </a:p>
        </p:txBody>
      </p:sp>
      <p:sp>
        <p:nvSpPr>
          <p:cNvPr id="13" name="TextBox 12"/>
          <p:cNvSpPr txBox="1"/>
          <p:nvPr/>
        </p:nvSpPr>
        <p:spPr>
          <a:xfrm>
            <a:off x="657295" y="317950"/>
            <a:ext cx="8064131" cy="461665"/>
          </a:xfrm>
          <a:prstGeom prst="rect">
            <a:avLst/>
          </a:prstGeom>
          <a:noFill/>
        </p:spPr>
        <p:txBody>
          <a:bodyPr wrap="none" rtlCol="0">
            <a:spAutoFit/>
          </a:bodyPr>
          <a:lstStyle/>
          <a:p>
            <a:r>
              <a:rPr lang="en-US" altLang="zh-CN" sz="2400" b="1" dirty="0" smtClean="0"/>
              <a:t>Methylation block inferred from RRBS and microarray dataset</a:t>
            </a:r>
            <a:endParaRPr lang="en-US" sz="2400" b="1" dirty="0"/>
          </a:p>
        </p:txBody>
      </p:sp>
    </p:spTree>
    <p:extLst>
      <p:ext uri="{BB962C8B-B14F-4D97-AF65-F5344CB8AC3E}">
        <p14:creationId xmlns:p14="http://schemas.microsoft.com/office/powerpoint/2010/main" val="35197352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5035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7777" r="4175" b="8137"/>
          <a:stretch/>
        </p:blipFill>
        <p:spPr>
          <a:xfrm>
            <a:off x="588649" y="1495078"/>
            <a:ext cx="3197247" cy="4183767"/>
          </a:xfrm>
          <a:prstGeom prst="rect">
            <a:avLst/>
          </a:prstGeom>
        </p:spPr>
      </p:pic>
      <p:pic>
        <p:nvPicPr>
          <p:cNvPr id="8194" name="Picture 2" descr="https://upload.wikimedia.org/wikipedia/commons/1/11/Blood-centrifugation-sche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577" y="1679899"/>
            <a:ext cx="1792129" cy="239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0062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2401" r="7267" b="2949"/>
          <a:stretch/>
        </p:blipFill>
        <p:spPr>
          <a:xfrm>
            <a:off x="1158433" y="1988058"/>
            <a:ext cx="2014061" cy="2825497"/>
          </a:xfrm>
          <a:prstGeom prst="rect">
            <a:avLst/>
          </a:prstGeom>
        </p:spPr>
      </p:pic>
      <p:grpSp>
        <p:nvGrpSpPr>
          <p:cNvPr id="5" name="Group 4"/>
          <p:cNvGrpSpPr/>
          <p:nvPr/>
        </p:nvGrpSpPr>
        <p:grpSpPr>
          <a:xfrm>
            <a:off x="3172494" y="1417175"/>
            <a:ext cx="4277389" cy="3337850"/>
            <a:chOff x="2116711" y="685607"/>
            <a:chExt cx="5703185" cy="4450466"/>
          </a:xfrm>
        </p:grpSpPr>
        <p:pic>
          <p:nvPicPr>
            <p:cNvPr id="3" name="Picture 2"/>
            <p:cNvPicPr>
              <a:picLocks noChangeAspect="1"/>
            </p:cNvPicPr>
            <p:nvPr/>
          </p:nvPicPr>
          <p:blipFill>
            <a:blip r:embed="rId3"/>
            <a:stretch>
              <a:fillRect/>
            </a:stretch>
          </p:blipFill>
          <p:spPr>
            <a:xfrm>
              <a:off x="4924045" y="685607"/>
              <a:ext cx="2895851" cy="4450466"/>
            </a:xfrm>
            <a:prstGeom prst="rect">
              <a:avLst/>
            </a:prstGeom>
          </p:spPr>
        </p:pic>
        <p:pic>
          <p:nvPicPr>
            <p:cNvPr id="4" name="Picture 3"/>
            <p:cNvPicPr>
              <a:picLocks noChangeAspect="1"/>
            </p:cNvPicPr>
            <p:nvPr/>
          </p:nvPicPr>
          <p:blipFill>
            <a:blip r:embed="rId4"/>
            <a:stretch>
              <a:fillRect/>
            </a:stretch>
          </p:blipFill>
          <p:spPr>
            <a:xfrm>
              <a:off x="2116711" y="685607"/>
              <a:ext cx="2895851" cy="4450466"/>
            </a:xfrm>
            <a:prstGeom prst="rect">
              <a:avLst/>
            </a:prstGeom>
          </p:spPr>
        </p:pic>
      </p:grpSp>
    </p:spTree>
    <p:extLst>
      <p:ext uri="{BB962C8B-B14F-4D97-AF65-F5344CB8AC3E}">
        <p14:creationId xmlns:p14="http://schemas.microsoft.com/office/powerpoint/2010/main" val="33852641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2983" y="1438169"/>
            <a:ext cx="2743438" cy="3337850"/>
          </a:xfrm>
          <a:prstGeom prst="rect">
            <a:avLst/>
          </a:prstGeom>
        </p:spPr>
      </p:pic>
    </p:spTree>
    <p:extLst>
      <p:ext uri="{BB962C8B-B14F-4D97-AF65-F5344CB8AC3E}">
        <p14:creationId xmlns:p14="http://schemas.microsoft.com/office/powerpoint/2010/main" val="35937161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1464" y="1765074"/>
            <a:ext cx="2223328" cy="2394793"/>
          </a:xfrm>
          <a:prstGeom prst="rect">
            <a:avLst/>
          </a:prstGeom>
        </p:spPr>
      </p:pic>
      <p:pic>
        <p:nvPicPr>
          <p:cNvPr id="7" name="Picture 6"/>
          <p:cNvPicPr>
            <a:picLocks noChangeAspect="1"/>
          </p:cNvPicPr>
          <p:nvPr/>
        </p:nvPicPr>
        <p:blipFill rotWithShape="1">
          <a:blip r:embed="rId4"/>
          <a:srcRect t="26877"/>
          <a:stretch/>
        </p:blipFill>
        <p:spPr>
          <a:xfrm>
            <a:off x="2570062" y="2207857"/>
            <a:ext cx="2153561" cy="1864196"/>
          </a:xfrm>
          <a:prstGeom prst="rect">
            <a:avLst/>
          </a:prstGeom>
        </p:spPr>
      </p:pic>
      <p:sp>
        <p:nvSpPr>
          <p:cNvPr id="8" name="TextBox 7"/>
          <p:cNvSpPr txBox="1"/>
          <p:nvPr/>
        </p:nvSpPr>
        <p:spPr>
          <a:xfrm>
            <a:off x="2393302" y="1157357"/>
            <a:ext cx="5449312" cy="369332"/>
          </a:xfrm>
          <a:prstGeom prst="rect">
            <a:avLst/>
          </a:prstGeom>
          <a:noFill/>
        </p:spPr>
        <p:txBody>
          <a:bodyPr wrap="none" rtlCol="0">
            <a:spAutoFit/>
          </a:bodyPr>
          <a:lstStyle/>
          <a:p>
            <a:r>
              <a:rPr lang="en-US" altLang="zh-CN" dirty="0"/>
              <a:t>Methylation Blocks In RRBS dataset from Encode Project</a:t>
            </a:r>
            <a:endParaRPr lang="en-US" dirty="0"/>
          </a:p>
        </p:txBody>
      </p:sp>
      <p:sp>
        <p:nvSpPr>
          <p:cNvPr id="2" name="Rectangle 1"/>
          <p:cNvSpPr/>
          <p:nvPr/>
        </p:nvSpPr>
        <p:spPr>
          <a:xfrm>
            <a:off x="1828800" y="2251710"/>
            <a:ext cx="600075" cy="1337310"/>
          </a:xfrm>
          <a:prstGeom prst="rect">
            <a:avLst/>
          </a:prstGeom>
          <a:solidFill>
            <a:schemeClr val="accent1">
              <a:alpha val="41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89782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33428" y="962627"/>
            <a:ext cx="6568593" cy="415498"/>
          </a:xfrm>
          <a:prstGeom prst="rect">
            <a:avLst/>
          </a:prstGeom>
        </p:spPr>
        <p:txBody>
          <a:bodyPr wrap="none">
            <a:spAutoFit/>
          </a:bodyPr>
          <a:lstStyle/>
          <a:p>
            <a:r>
              <a:rPr lang="en-US" sz="2100" dirty="0"/>
              <a:t>Methylated Haplotype Loading (MHL) for a genome region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38" y="3731545"/>
            <a:ext cx="2474987" cy="906143"/>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1143000" y="4425668"/>
                <a:ext cx="6799217" cy="923330"/>
              </a:xfrm>
              <a:prstGeom prst="rect">
                <a:avLst/>
              </a:prstGeom>
            </p:spPr>
            <p:txBody>
              <a:bodyPr wrap="square">
                <a:spAutoFit/>
              </a:bodyPr>
              <a:lstStyle/>
              <a:p>
                <a:pPr algn="just"/>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Where </a:t>
                </a:r>
                <a14:m>
                  <m:oMath xmlns:m="http://schemas.openxmlformats.org/officeDocument/2006/math">
                    <m:r>
                      <m:rPr>
                        <m:sty m:val="p"/>
                      </m:rPr>
                      <a:rPr lang="en-US" sz="1350">
                        <a:solidFill>
                          <a:srgbClr val="00000A"/>
                        </a:solidFill>
                        <a:latin typeface="Cambria Math" panose="02040503050406030204" pitchFamily="18" charset="0"/>
                        <a:ea typeface="宋体" panose="02010600030101010101" pitchFamily="2" charset="-122"/>
                        <a:cs typeface="Times New Roman" panose="02020603050405020304" pitchFamily="18" charset="0"/>
                      </a:rPr>
                      <m:t>l</m:t>
                    </m:r>
                    <m:r>
                      <a:rPr lang="en-US" sz="1350">
                        <a:solidFill>
                          <a:srgbClr val="00000A"/>
                        </a:solidFill>
                        <a:latin typeface="Cambria Math" panose="02040503050406030204" pitchFamily="18" charset="0"/>
                        <a:ea typeface="宋体" panose="02010600030101010101" pitchFamily="2" charset="-122"/>
                        <a:cs typeface="Times New Roman" panose="02020603050405020304" pitchFamily="18" charset="0"/>
                      </a:rPr>
                      <m:t> </m:t>
                    </m:r>
                    <m:r>
                      <m:rPr>
                        <m:sty m:val="p"/>
                      </m:rPr>
                      <a:rPr lang="en-US" sz="1350">
                        <a:solidFill>
                          <a:srgbClr val="00000A"/>
                        </a:solidFill>
                        <a:latin typeface="Cambria Math" panose="02040503050406030204" pitchFamily="18" charset="0"/>
                        <a:ea typeface="宋体" panose="02010600030101010101" pitchFamily="2" charset="-122"/>
                        <a:cs typeface="Times New Roman" panose="02020603050405020304" pitchFamily="18" charset="0"/>
                      </a:rPr>
                      <m:t>i</m:t>
                    </m:r>
                  </m:oMath>
                </a14:m>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s the length of haplotypes, </a:t>
                </a:r>
                <a14:m>
                  <m:oMath xmlns:m="http://schemas.openxmlformats.org/officeDocument/2006/math">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𝑃</m:t>
                    </m:r>
                    <m:d>
                      <m:dPr>
                        <m:ctrlPr>
                          <a:rPr lang="en-US" sz="1350" i="1">
                            <a:latin typeface="Cambria Math" panose="02040503050406030204" pitchFamily="18" charset="0"/>
                            <a:cs typeface="Cambria Math" panose="02040503050406030204" pitchFamily="18" charset="0"/>
                          </a:rPr>
                        </m:ctrlPr>
                      </m:dPr>
                      <m:e>
                        <m:sSub>
                          <m:sSubPr>
                            <m:ctrlPr>
                              <a:rPr lang="en-US" sz="1350" i="1">
                                <a:latin typeface="Cambria Math" panose="02040503050406030204" pitchFamily="18" charset="0"/>
                                <a:cs typeface="Cambria Math" panose="02040503050406030204" pitchFamily="18" charset="0"/>
                              </a:rPr>
                            </m:ctrlPr>
                          </m:sSubPr>
                          <m:e>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𝑀𝐻</m:t>
                            </m:r>
                          </m:e>
                          <m:sub>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𝑖</m:t>
                            </m:r>
                          </m:sub>
                        </m:sSub>
                      </m:e>
                    </m:d>
                  </m:oMath>
                </a14:m>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is the fraction of fully methylated haplotype with </a:t>
                </a:r>
                <a:r>
                  <a:rPr lang="en-US" sz="135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i</a:t>
                </a:r>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loci. For a haplotype of length L, we considered all the sub-strings with length from 1 to L in this calculation. </a:t>
                </a:r>
                <a14:m>
                  <m:oMath xmlns:m="http://schemas.openxmlformats.org/officeDocument/2006/math">
                    <m:sSub>
                      <m:sSubPr>
                        <m:ctrlPr>
                          <a:rPr lang="en-US" sz="1350" i="1">
                            <a:latin typeface="Cambria Math" panose="02040503050406030204" pitchFamily="18" charset="0"/>
                            <a:cs typeface="Cambria Math" panose="02040503050406030204" pitchFamily="18" charset="0"/>
                          </a:rPr>
                        </m:ctrlPr>
                      </m:sSubPr>
                      <m:e>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𝑤</m:t>
                        </m:r>
                      </m:e>
                      <m:sub>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𝑖</m:t>
                        </m:r>
                      </m:sub>
                    </m:sSub>
                  </m:oMath>
                </a14:m>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is the weight for </a:t>
                </a:r>
                <a:r>
                  <a:rPr lang="en-US" sz="135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i</a:t>
                </a:r>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-locus haplotype. We typically used </a:t>
                </a:r>
                <a14:m>
                  <m:oMath xmlns:m="http://schemas.openxmlformats.org/officeDocument/2006/math">
                    <m:sSub>
                      <m:sSubPr>
                        <m:ctrlPr>
                          <a:rPr lang="en-US" sz="1350" i="1">
                            <a:latin typeface="Cambria Math" panose="02040503050406030204" pitchFamily="18" charset="0"/>
                            <a:cs typeface="Cambria Math" panose="02040503050406030204" pitchFamily="18" charset="0"/>
                          </a:rPr>
                        </m:ctrlPr>
                      </m:sSubPr>
                      <m:e>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𝑤</m:t>
                        </m:r>
                      </m:e>
                      <m:sub>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𝑖</m:t>
                        </m:r>
                      </m:sub>
                    </m:sSub>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m:t>
                    </m:r>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𝑖</m:t>
                    </m:r>
                  </m:oMath>
                </a14:m>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or </a:t>
                </a:r>
                <a14:m>
                  <m:oMath xmlns:m="http://schemas.openxmlformats.org/officeDocument/2006/math">
                    <m:sSub>
                      <m:sSubPr>
                        <m:ctrlPr>
                          <a:rPr lang="en-US" sz="1350" i="1">
                            <a:latin typeface="Cambria Math" panose="02040503050406030204" pitchFamily="18" charset="0"/>
                            <a:cs typeface="Cambria Math" panose="02040503050406030204" pitchFamily="18" charset="0"/>
                          </a:rPr>
                        </m:ctrlPr>
                      </m:sSubPr>
                      <m:e>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𝑤</m:t>
                        </m:r>
                      </m:e>
                      <m:sub>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𝑖</m:t>
                        </m:r>
                      </m:sub>
                    </m:sSub>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m:t>
                    </m:r>
                    <m:sSup>
                      <m:sSupPr>
                        <m:ctrlPr>
                          <a:rPr lang="en-US" sz="1350" i="1">
                            <a:latin typeface="Cambria Math" panose="02040503050406030204" pitchFamily="18" charset="0"/>
                            <a:cs typeface="Cambria Math" panose="02040503050406030204" pitchFamily="18" charset="0"/>
                          </a:rPr>
                        </m:ctrlPr>
                      </m:sSupPr>
                      <m:e>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𝑖</m:t>
                        </m:r>
                      </m:e>
                      <m:sup>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2</m:t>
                        </m:r>
                      </m:sup>
                    </m:sSup>
                  </m:oMath>
                </a14:m>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to favor the contribution of longer haplotype. </a:t>
                </a:r>
                <a:endParaRPr lang="en-US" sz="1350" dirty="0"/>
              </a:p>
            </p:txBody>
          </p:sp>
        </mc:Choice>
        <mc:Fallback xmlns="">
          <p:sp>
            <p:nvSpPr>
              <p:cNvPr id="7" name="Rectangle 6"/>
              <p:cNvSpPr>
                <a:spLocks noRot="1" noChangeAspect="1" noMove="1" noResize="1" noEditPoints="1" noAdjustHandles="1" noChangeArrowheads="1" noChangeShapeType="1" noTextEdit="1"/>
              </p:cNvSpPr>
              <p:nvPr/>
            </p:nvSpPr>
            <p:spPr>
              <a:xfrm>
                <a:off x="0" y="4757889"/>
                <a:ext cx="9065622" cy="1200329"/>
              </a:xfrm>
              <a:prstGeom prst="rect">
                <a:avLst/>
              </a:prstGeom>
              <a:blipFill rotWithShape="0">
                <a:blip r:embed="rId4"/>
                <a:stretch>
                  <a:fillRect l="-538" t="-3046" r="-538" b="-6091"/>
                </a:stretch>
              </a:blipFill>
            </p:spPr>
            <p:txBody>
              <a:bodyPr/>
              <a:lstStyle/>
              <a:p>
                <a:r>
                  <a:rPr lang="en-US">
                    <a:noFill/>
                  </a:rPr>
                  <a:t> </a:t>
                </a:r>
              </a:p>
            </p:txBody>
          </p:sp>
        </mc:Fallback>
      </mc:AlternateContent>
      <p:sp>
        <p:nvSpPr>
          <p:cNvPr id="3" name="Rectangle 2"/>
          <p:cNvSpPr/>
          <p:nvPr/>
        </p:nvSpPr>
        <p:spPr>
          <a:xfrm>
            <a:off x="1587138" y="5397461"/>
            <a:ext cx="6413862" cy="507831"/>
          </a:xfrm>
          <a:prstGeom prst="rect">
            <a:avLst/>
          </a:prstGeom>
        </p:spPr>
        <p:txBody>
          <a:bodyPr wrap="square">
            <a:spAutoFit/>
          </a:bodyPr>
          <a:lstStyle/>
          <a:p>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1, MHL is the unbiased estimate of methylation for a genome region </a:t>
            </a:r>
          </a:p>
          <a:p>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2, MHL ranges from 0 to1</a:t>
            </a:r>
          </a:p>
        </p:txBody>
      </p:sp>
      <p:grpSp>
        <p:nvGrpSpPr>
          <p:cNvPr id="4" name="Group 3"/>
          <p:cNvGrpSpPr/>
          <p:nvPr/>
        </p:nvGrpSpPr>
        <p:grpSpPr>
          <a:xfrm>
            <a:off x="1474621" y="1553429"/>
            <a:ext cx="5979476" cy="2207801"/>
            <a:chOff x="502039" y="2854772"/>
            <a:chExt cx="7988818" cy="3099655"/>
          </a:xfrm>
        </p:grpSpPr>
        <p:pic>
          <p:nvPicPr>
            <p:cNvPr id="2" name="Picture 1"/>
            <p:cNvPicPr>
              <a:picLocks noChangeAspect="1"/>
            </p:cNvPicPr>
            <p:nvPr/>
          </p:nvPicPr>
          <p:blipFill>
            <a:blip r:embed="rId5"/>
            <a:stretch>
              <a:fillRect/>
            </a:stretch>
          </p:blipFill>
          <p:spPr>
            <a:xfrm>
              <a:off x="502039" y="2854772"/>
              <a:ext cx="7988818" cy="3099655"/>
            </a:xfrm>
            <a:prstGeom prst="rect">
              <a:avLst/>
            </a:prstGeom>
          </p:spPr>
        </p:pic>
        <p:sp>
          <p:nvSpPr>
            <p:cNvPr id="10" name="Oval 9"/>
            <p:cNvSpPr/>
            <p:nvPr/>
          </p:nvSpPr>
          <p:spPr>
            <a:xfrm>
              <a:off x="966652" y="2982443"/>
              <a:ext cx="632034" cy="7274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Rectangle 11"/>
          <p:cNvSpPr/>
          <p:nvPr/>
        </p:nvSpPr>
        <p:spPr>
          <a:xfrm>
            <a:off x="3709567" y="5796223"/>
            <a:ext cx="6339840" cy="253916"/>
          </a:xfrm>
          <a:prstGeom prst="rect">
            <a:avLst/>
          </a:prstGeom>
        </p:spPr>
        <p:txBody>
          <a:bodyPr wrap="square">
            <a:spAutoFit/>
          </a:bodyPr>
          <a:lstStyle/>
          <a:p>
            <a:r>
              <a:rPr lang="en-US" sz="1050" dirty="0">
                <a:latin typeface="Calibri" panose="020F0502020204030204" pitchFamily="34" charset="0"/>
                <a:ea typeface="宋体" panose="02010600030101010101" pitchFamily="2" charset="-122"/>
                <a:cs typeface="Times New Roman" panose="02020603050405020304" pitchFamily="18" charset="0"/>
              </a:rPr>
              <a:t>Shoemaker R, Deng J, Wang W, Zhang K. Genome research. 2010;20(7):883-9</a:t>
            </a:r>
            <a:endParaRPr lang="en-US" sz="1050" dirty="0"/>
          </a:p>
        </p:txBody>
      </p:sp>
    </p:spTree>
    <p:extLst>
      <p:ext uri="{BB962C8B-B14F-4D97-AF65-F5344CB8AC3E}">
        <p14:creationId xmlns:p14="http://schemas.microsoft.com/office/powerpoint/2010/main" val="3732063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68558</TotalTime>
  <Words>5150</Words>
  <Application>Microsoft Office PowerPoint</Application>
  <PresentationFormat>On-screen Show (4:3)</PresentationFormat>
  <Paragraphs>1404</Paragraphs>
  <Slides>85</Slides>
  <Notes>30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9" baseType="lpstr">
      <vt:lpstr>Arial Unicode MS</vt:lpstr>
      <vt:lpstr>宋体</vt:lpstr>
      <vt:lpstr>Arial</vt:lpstr>
      <vt:lpstr>Arial</vt:lpstr>
      <vt:lpstr>Calibri</vt:lpstr>
      <vt:lpstr>Calibri Light</vt:lpstr>
      <vt:lpstr>Cambria</vt:lpstr>
      <vt:lpstr>Cambria Math</vt:lpstr>
      <vt:lpstr>Helvetica</vt:lpstr>
      <vt:lpstr>Lucida Console</vt:lpstr>
      <vt:lpstr>Times New Roman</vt:lpstr>
      <vt:lpstr>Wingdings</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Shicheng Guo</dc:creator>
  <cp:lastModifiedBy>Shicheng Guo</cp:lastModifiedBy>
  <cp:revision>584</cp:revision>
  <dcterms:created xsi:type="dcterms:W3CDTF">2015-05-07T07:47:15Z</dcterms:created>
  <dcterms:modified xsi:type="dcterms:W3CDTF">2015-08-15T01:15:55Z</dcterms:modified>
</cp:coreProperties>
</file>