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256" r:id="rId2"/>
    <p:sldId id="291" r:id="rId3"/>
    <p:sldId id="261" r:id="rId4"/>
    <p:sldId id="325" r:id="rId5"/>
    <p:sldId id="278" r:id="rId6"/>
    <p:sldId id="292" r:id="rId7"/>
    <p:sldId id="257" r:id="rId8"/>
    <p:sldId id="263" r:id="rId9"/>
    <p:sldId id="312" r:id="rId10"/>
    <p:sldId id="277" r:id="rId11"/>
    <p:sldId id="262" r:id="rId12"/>
    <p:sldId id="306" r:id="rId13"/>
    <p:sldId id="279" r:id="rId14"/>
    <p:sldId id="293" r:id="rId15"/>
    <p:sldId id="294" r:id="rId16"/>
    <p:sldId id="288" r:id="rId17"/>
    <p:sldId id="289" r:id="rId18"/>
    <p:sldId id="297" r:id="rId19"/>
    <p:sldId id="281" r:id="rId20"/>
    <p:sldId id="280" r:id="rId21"/>
    <p:sldId id="285" r:id="rId22"/>
    <p:sldId id="286" r:id="rId23"/>
    <p:sldId id="298" r:id="rId24"/>
    <p:sldId id="299" r:id="rId25"/>
    <p:sldId id="308" r:id="rId26"/>
    <p:sldId id="258" r:id="rId27"/>
    <p:sldId id="309" r:id="rId28"/>
    <p:sldId id="310" r:id="rId29"/>
    <p:sldId id="303" r:id="rId30"/>
    <p:sldId id="302" r:id="rId31"/>
    <p:sldId id="307" r:id="rId32"/>
    <p:sldId id="295" r:id="rId33"/>
    <p:sldId id="311" r:id="rId34"/>
    <p:sldId id="260" r:id="rId35"/>
    <p:sldId id="275" r:id="rId36"/>
    <p:sldId id="269" r:id="rId37"/>
    <p:sldId id="264" r:id="rId38"/>
    <p:sldId id="271" r:id="rId39"/>
    <p:sldId id="301" r:id="rId40"/>
    <p:sldId id="272" r:id="rId41"/>
    <p:sldId id="267" r:id="rId42"/>
    <p:sldId id="259" r:id="rId43"/>
    <p:sldId id="268" r:id="rId44"/>
    <p:sldId id="274" r:id="rId45"/>
    <p:sldId id="276" r:id="rId46"/>
    <p:sldId id="313" r:id="rId47"/>
    <p:sldId id="314" r:id="rId48"/>
    <p:sldId id="315" r:id="rId49"/>
    <p:sldId id="316" r:id="rId50"/>
    <p:sldId id="318" r:id="rId51"/>
    <p:sldId id="319" r:id="rId52"/>
    <p:sldId id="317" r:id="rId53"/>
    <p:sldId id="320" r:id="rId54"/>
    <p:sldId id="323" r:id="rId55"/>
    <p:sldId id="322" r:id="rId56"/>
    <p:sldId id="321" r:id="rId57"/>
    <p:sldId id="32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6" autoAdjust="0"/>
    <p:restoredTop sz="95405" autoAdjust="0"/>
  </p:normalViewPr>
  <p:slideViewPr>
    <p:cSldViewPr snapToGrid="0">
      <p:cViewPr>
        <p:scale>
          <a:sx n="100" d="100"/>
          <a:sy n="100" d="100"/>
        </p:scale>
        <p:origin x="205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B6AFF-C30D-47FA-BFEF-3F2BFFA4A2E0}" type="datetimeFigureOut">
              <a:rPr lang="en-US" smtClean="0"/>
              <a:t>10/6/2015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9E644-D69D-445A-9100-837DF00C67F4}" type="slidenum">
              <a:rPr lang="en-US" smtClean="0"/>
              <a:t>‹#›</a:t>
            </a:fld>
            <a:endParaRPr lang="en-US"/>
          </a:p>
        </p:txBody>
      </p:sp>
    </p:spTree>
    <p:extLst>
      <p:ext uri="{BB962C8B-B14F-4D97-AF65-F5344CB8AC3E}">
        <p14:creationId xmlns:p14="http://schemas.microsoft.com/office/powerpoint/2010/main" val="12818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_ENREF_7"/><Relationship Id="rId7" Type="http://schemas.openxmlformats.org/officeDocument/2006/relationships/hyperlink" Target="#_ENREF_11"/><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_ENREF_10"/><Relationship Id="rId5" Type="http://schemas.openxmlformats.org/officeDocument/2006/relationships/hyperlink" Target="#_ENREF_9"/><Relationship Id="rId4" Type="http://schemas.openxmlformats.org/officeDocument/2006/relationships/hyperlink" Target="#_ENREF_8"/></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today I will introduce the progress of the </a:t>
            </a:r>
            <a:r>
              <a:rPr lang="en-US" baseline="0" dirty="0" err="1" smtClean="0"/>
              <a:t>mond</a:t>
            </a:r>
            <a:r>
              <a:rPr lang="en-US" baseline="0" dirty="0" smtClean="0"/>
              <a:t> project which is shorted for </a:t>
            </a:r>
            <a:r>
              <a:rPr lang="en-US" sz="1200" dirty="0" smtClean="0">
                <a:solidFill>
                  <a:srgbClr val="FF0000"/>
                </a:solidFill>
                <a:latin typeface="Arial" panose="020B0604020202020204" pitchFamily="34" charset="0"/>
              </a:rPr>
              <a:t>M</a:t>
            </a:r>
            <a:r>
              <a:rPr lang="en-US" sz="1200" dirty="0" smtClean="0">
                <a:solidFill>
                  <a:srgbClr val="000000"/>
                </a:solidFill>
                <a:latin typeface="Arial" panose="020B0604020202020204" pitchFamily="34" charset="0"/>
              </a:rPr>
              <a:t>ethylation Hapl</a:t>
            </a:r>
            <a:r>
              <a:rPr lang="en-US" sz="1200" dirty="0" smtClean="0">
                <a:solidFill>
                  <a:srgbClr val="FF0000"/>
                </a:solidFill>
                <a:latin typeface="Arial" panose="020B0604020202020204" pitchFamily="34" charset="0"/>
              </a:rPr>
              <a:t>o</a:t>
            </a:r>
            <a:r>
              <a:rPr lang="en-US" sz="1200" dirty="0" smtClean="0">
                <a:solidFill>
                  <a:srgbClr val="000000"/>
                </a:solidFill>
                <a:latin typeface="Arial" panose="020B0604020202020204" pitchFamily="34" charset="0"/>
              </a:rPr>
              <a:t>type in </a:t>
            </a:r>
            <a:r>
              <a:rPr lang="en-US" sz="1200" dirty="0" smtClean="0">
                <a:solidFill>
                  <a:srgbClr val="FF0000"/>
                </a:solidFill>
                <a:latin typeface="Arial" panose="020B0604020202020204" pitchFamily="34" charset="0"/>
              </a:rPr>
              <a:t>no</a:t>
            </a:r>
            <a:r>
              <a:rPr lang="en-US" sz="1200" dirty="0" smtClean="0">
                <a:solidFill>
                  <a:srgbClr val="000000"/>
                </a:solidFill>
                <a:latin typeface="Arial" panose="020B0604020202020204" pitchFamily="34" charset="0"/>
              </a:rPr>
              <a:t>n-invasive Cancer </a:t>
            </a:r>
            <a:r>
              <a:rPr lang="en-US" sz="1200" dirty="0" smtClean="0">
                <a:solidFill>
                  <a:srgbClr val="FF0000"/>
                </a:solidFill>
                <a:latin typeface="Arial" panose="020B0604020202020204" pitchFamily="34" charset="0"/>
              </a:rPr>
              <a:t>D</a:t>
            </a:r>
            <a:r>
              <a:rPr lang="en-US" sz="1200" dirty="0" smtClean="0">
                <a:solidFill>
                  <a:srgbClr val="000000"/>
                </a:solidFill>
                <a:latin typeface="Arial" panose="020B0604020202020204" pitchFamily="34" charset="0"/>
              </a:rPr>
              <a:t>iagnosis</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a:t>
            </a:fld>
            <a:endParaRPr lang="en-US"/>
          </a:p>
        </p:txBody>
      </p:sp>
    </p:spTree>
    <p:extLst>
      <p:ext uri="{BB962C8B-B14F-4D97-AF65-F5344CB8AC3E}">
        <p14:creationId xmlns:p14="http://schemas.microsoft.com/office/powerpoint/2010/main" val="47222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dirty="0" smtClean="0"/>
              <a:t>After</a:t>
            </a:r>
            <a:r>
              <a:rPr lang="en-US" baseline="0" dirty="0" smtClean="0"/>
              <a:t> the view of the genome-wide data, we want to check the </a:t>
            </a:r>
            <a:r>
              <a:rPr lang="en-US" dirty="0" smtClean="0"/>
              <a:t>differential MHL regions between cancer and normal.</a:t>
            </a:r>
            <a:r>
              <a:rPr lang="en-US" baseline="0" dirty="0" smtClean="0"/>
              <a:t> We obtained 843 significant regions and we found these regions were preferred to </a:t>
            </a:r>
            <a:r>
              <a:rPr lang="en-US" sz="1200" b="1" dirty="0" smtClean="0"/>
              <a:t>intergenic region.</a:t>
            </a:r>
            <a:r>
              <a:rPr lang="en-US" sz="1200" b="1" baseline="0" dirty="0" smtClean="0"/>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15</a:t>
            </a:fld>
            <a:endParaRPr lang="en-US"/>
          </a:p>
        </p:txBody>
      </p:sp>
    </p:spTree>
    <p:extLst>
      <p:ext uri="{BB962C8B-B14F-4D97-AF65-F5344CB8AC3E}">
        <p14:creationId xmlns:p14="http://schemas.microsoft.com/office/powerpoint/2010/main" val="341948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a:t>
            </a:r>
            <a:r>
              <a:rPr lang="en-US" baseline="0" dirty="0" smtClean="0"/>
              <a:t> analysis based </a:t>
            </a:r>
            <a:r>
              <a:rPr lang="en-US" baseline="0" smtClean="0"/>
              <a:t>on differential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16</a:t>
            </a:fld>
            <a:endParaRPr lang="en-US"/>
          </a:p>
        </p:txBody>
      </p:sp>
    </p:spTree>
    <p:extLst>
      <p:ext uri="{BB962C8B-B14F-4D97-AF65-F5344CB8AC3E}">
        <p14:creationId xmlns:p14="http://schemas.microsoft.com/office/powerpoint/2010/main" val="3285991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17</a:t>
            </a:fld>
            <a:endParaRPr lang="en-US"/>
          </a:p>
        </p:txBody>
      </p:sp>
    </p:spTree>
    <p:extLst>
      <p:ext uri="{BB962C8B-B14F-4D97-AF65-F5344CB8AC3E}">
        <p14:creationId xmlns:p14="http://schemas.microsoft.com/office/powerpoint/2010/main" val="2319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20</a:t>
            </a:fld>
            <a:endParaRPr lang="en-US"/>
          </a:p>
        </p:txBody>
      </p:sp>
    </p:spTree>
    <p:extLst>
      <p:ext uri="{BB962C8B-B14F-4D97-AF65-F5344CB8AC3E}">
        <p14:creationId xmlns:p14="http://schemas.microsoft.com/office/powerpoint/2010/main" val="991601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anose="020B0604020202020204" pitchFamily="34" charset="0"/>
              </a:rPr>
              <a:t>12.6%-16.6% blocks are intersected between these two methods. meanwhile, there are only 20%-29% regions were shared in these two methods.</a:t>
            </a:r>
            <a:endParaRPr lang="en-US" b="0" i="0" dirty="0" smtClean="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23</a:t>
            </a:fld>
            <a:endParaRPr lang="en-US"/>
          </a:p>
        </p:txBody>
      </p:sp>
    </p:spTree>
    <p:extLst>
      <p:ext uri="{BB962C8B-B14F-4D97-AF65-F5344CB8AC3E}">
        <p14:creationId xmlns:p14="http://schemas.microsoft.com/office/powerpoint/2010/main" val="241102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30 regions were located in the promoter or gene body of 24 genes, including </a:t>
            </a:r>
            <a:r>
              <a:rPr lang="en-US" sz="1200" i="1" kern="1200" dirty="0" smtClean="0">
                <a:solidFill>
                  <a:schemeClr val="tx1"/>
                </a:solidFill>
                <a:effectLst/>
                <a:latin typeface="+mn-lt"/>
                <a:ea typeface="+mn-ea"/>
                <a:cs typeface="+mn-cs"/>
              </a:rPr>
              <a:t>FGF19, MEF2C-AS1, MEF2C, HABP2, AGO3, TAF15, ZWILCH, YTHDF3-AS1, ZNF213, C9orf114, C14orf28, ADAM11, CDKN2AIP, TMEM87B, CDKL3, MSH5, MSH5-SAPCD1, UBC, PCM1, PCK2, NR2F6, JADE2, KANK1</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MCM3</a:t>
            </a:r>
            <a:r>
              <a:rPr lang="en-US" sz="1200" kern="1200" dirty="0" smtClean="0">
                <a:solidFill>
                  <a:schemeClr val="tx1"/>
                </a:solidFill>
                <a:effectLst/>
                <a:latin typeface="+mn-lt"/>
                <a:ea typeface="+mn-ea"/>
                <a:cs typeface="+mn-cs"/>
              </a:rPr>
              <a:t>. At least 12 genes have been demonstrated to be associated with human cancers with the annotation from NCBI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FGF19, MEF2C, AGO3, CDKL3, MCM3, TAF15, PCK2, NR2F6, MSH5, ZWILCH and PCM1</a:t>
            </a:r>
            <a:r>
              <a:rPr lang="en-US" sz="1200" kern="1200" dirty="0" smtClean="0">
                <a:solidFill>
                  <a:schemeClr val="tx1"/>
                </a:solidFill>
                <a:effectLst/>
                <a:latin typeface="+mn-lt"/>
                <a:ea typeface="+mn-ea"/>
                <a:cs typeface="+mn-cs"/>
              </a:rPr>
              <a:t>). For example, the </a:t>
            </a:r>
            <a:r>
              <a:rPr lang="en-US" sz="1200" i="1" kern="1200" dirty="0" smtClean="0">
                <a:solidFill>
                  <a:schemeClr val="tx1"/>
                </a:solidFill>
                <a:effectLst/>
                <a:latin typeface="+mn-lt"/>
                <a:ea typeface="+mn-ea"/>
                <a:cs typeface="+mn-cs"/>
              </a:rPr>
              <a:t>FGF19-FGFR4</a:t>
            </a:r>
            <a:r>
              <a:rPr lang="en-US" sz="1200" kern="1200" dirty="0" smtClean="0">
                <a:solidFill>
                  <a:schemeClr val="tx1"/>
                </a:solidFill>
                <a:effectLst/>
                <a:latin typeface="+mn-lt"/>
                <a:ea typeface="+mn-ea"/>
                <a:cs typeface="+mn-cs"/>
              </a:rPr>
              <a:t> signaling axis has been implicated in the pathogenesis of several cancers in mice and potentially in humans (</a:t>
            </a:r>
            <a:r>
              <a:rPr lang="en-US" sz="1200" u="none" strike="noStrike" kern="1200" dirty="0" smtClean="0">
                <a:solidFill>
                  <a:schemeClr val="tx1"/>
                </a:solidFill>
                <a:effectLst/>
                <a:latin typeface="+mn-lt"/>
                <a:ea typeface="+mn-ea"/>
                <a:cs typeface="+mn-cs"/>
                <a:hlinkClick r:id="rId3" action="ppaction://hlinkfile" tooltip="Desnoyers, 2008 #1166"/>
              </a:rPr>
              <a:t>7</a:t>
            </a:r>
            <a:r>
              <a:rPr lang="en-US" sz="1200" kern="1200" dirty="0" smtClean="0">
                <a:solidFill>
                  <a:schemeClr val="tx1"/>
                </a:solidFill>
                <a:effectLst/>
                <a:latin typeface="+mn-lt"/>
                <a:ea typeface="+mn-ea"/>
                <a:cs typeface="+mn-cs"/>
              </a:rPr>
              <a:t>) while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has been found to be </a:t>
            </a:r>
            <a:r>
              <a:rPr lang="en-US" sz="1200" kern="1200" dirty="0" err="1" smtClean="0">
                <a:solidFill>
                  <a:schemeClr val="tx1"/>
                </a:solidFill>
                <a:effectLst/>
                <a:latin typeface="+mn-lt"/>
                <a:ea typeface="+mn-ea"/>
                <a:cs typeface="+mn-cs"/>
              </a:rPr>
              <a:t>hypermethylated</a:t>
            </a:r>
            <a:r>
              <a:rPr lang="en-US" sz="1200" kern="1200" dirty="0" smtClean="0">
                <a:solidFill>
                  <a:schemeClr val="tx1"/>
                </a:solidFill>
                <a:effectLst/>
                <a:latin typeface="+mn-lt"/>
                <a:ea typeface="+mn-ea"/>
                <a:cs typeface="+mn-cs"/>
              </a:rPr>
              <a:t> in hepatocellular carcinomas cancer (</a:t>
            </a:r>
            <a:r>
              <a:rPr lang="en-US" sz="1200" u="none" strike="noStrike" kern="1200" dirty="0" smtClean="0">
                <a:solidFill>
                  <a:schemeClr val="tx1"/>
                </a:solidFill>
                <a:effectLst/>
                <a:latin typeface="+mn-lt"/>
                <a:ea typeface="+mn-ea"/>
                <a:cs typeface="+mn-cs"/>
                <a:hlinkClick r:id="rId4" action="ppaction://hlinkfile" tooltip="Revill, 2013 #1165"/>
              </a:rPr>
              <a:t>8</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AGO3</a:t>
            </a:r>
            <a:r>
              <a:rPr lang="en-US" sz="1200" kern="1200" dirty="0" smtClean="0">
                <a:solidFill>
                  <a:schemeClr val="tx1"/>
                </a:solidFill>
                <a:effectLst/>
                <a:latin typeface="+mn-lt"/>
                <a:ea typeface="+mn-ea"/>
                <a:cs typeface="+mn-cs"/>
              </a:rPr>
              <a:t> was found significant decreased in human liver cancer (</a:t>
            </a:r>
            <a:r>
              <a:rPr lang="en-US" sz="1200" u="none" strike="noStrike" kern="1200" dirty="0" smtClean="0">
                <a:solidFill>
                  <a:schemeClr val="tx1"/>
                </a:solidFill>
                <a:effectLst/>
                <a:latin typeface="+mn-lt"/>
                <a:ea typeface="+mn-ea"/>
                <a:cs typeface="+mn-cs"/>
                <a:hlinkClick r:id="rId5" action="ppaction://hlinkfile" tooltip="Kitagawa, 2013 #1167"/>
              </a:rPr>
              <a:t>9</a:t>
            </a:r>
            <a:r>
              <a:rPr lang="en-US" sz="1200" kern="1200" dirty="0" smtClean="0">
                <a:solidFill>
                  <a:schemeClr val="tx1"/>
                </a:solidFill>
                <a:effectLst/>
                <a:latin typeface="+mn-lt"/>
                <a:ea typeface="+mn-ea"/>
                <a:cs typeface="+mn-cs"/>
              </a:rPr>
              <a:t>).  KANK1 re-expression induced by 5-Aza-2'-deoxycytidine could suppresses nasopharyngeal carcinoma cell proliferation and promotes apoptosis (</a:t>
            </a:r>
            <a:r>
              <a:rPr lang="en-US" sz="1200" u="none" strike="noStrike" kern="1200" dirty="0" smtClean="0">
                <a:solidFill>
                  <a:schemeClr val="tx1"/>
                </a:solidFill>
                <a:effectLst/>
                <a:latin typeface="+mn-lt"/>
                <a:ea typeface="+mn-ea"/>
                <a:cs typeface="+mn-cs"/>
                <a:hlinkClick r:id="rId6" action="ppaction://hlinkfile" tooltip="Luo, 2015 #1168"/>
              </a:rPr>
              <a:t>10</a:t>
            </a:r>
            <a:r>
              <a:rPr lang="en-US" sz="1200" kern="1200" dirty="0" smtClean="0">
                <a:solidFill>
                  <a:schemeClr val="tx1"/>
                </a:solidFill>
                <a:effectLst/>
                <a:latin typeface="+mn-lt"/>
                <a:ea typeface="+mn-ea"/>
                <a:cs typeface="+mn-cs"/>
              </a:rPr>
              <a:t>). Whole-</a:t>
            </a:r>
            <a:r>
              <a:rPr lang="en-US" sz="1200" kern="1200" dirty="0" err="1" smtClean="0">
                <a:solidFill>
                  <a:schemeClr val="tx1"/>
                </a:solidFill>
                <a:effectLst/>
                <a:latin typeface="+mn-lt"/>
                <a:ea typeface="+mn-ea"/>
                <a:cs typeface="+mn-cs"/>
              </a:rPr>
              <a:t>exome</a:t>
            </a:r>
            <a:r>
              <a:rPr lang="en-US" sz="1200" kern="1200" dirty="0" smtClean="0">
                <a:solidFill>
                  <a:schemeClr val="tx1"/>
                </a:solidFill>
                <a:effectLst/>
                <a:latin typeface="+mn-lt"/>
                <a:ea typeface="+mn-ea"/>
                <a:cs typeface="+mn-cs"/>
              </a:rPr>
              <a:t> sequencing identifies mutated </a:t>
            </a:r>
            <a:r>
              <a:rPr lang="en-US" sz="1200" i="1" kern="1200" dirty="0" smtClean="0">
                <a:solidFill>
                  <a:schemeClr val="tx1"/>
                </a:solidFill>
                <a:effectLst/>
                <a:latin typeface="+mn-lt"/>
                <a:ea typeface="+mn-ea"/>
                <a:cs typeface="+mn-cs"/>
              </a:rPr>
              <a:t>PCK2</a:t>
            </a:r>
            <a:r>
              <a:rPr lang="en-US" sz="1200" kern="1200" dirty="0" smtClean="0">
                <a:solidFill>
                  <a:schemeClr val="tx1"/>
                </a:solidFill>
                <a:effectLst/>
                <a:latin typeface="+mn-lt"/>
                <a:ea typeface="+mn-ea"/>
                <a:cs typeface="+mn-cs"/>
              </a:rPr>
              <a:t> associated with carcinoma cell proliferation in a hepatocellular carcinoma patient(</a:t>
            </a:r>
            <a:r>
              <a:rPr lang="en-US" sz="1200" u="none" strike="noStrike" kern="1200" dirty="0" smtClean="0">
                <a:solidFill>
                  <a:schemeClr val="tx1"/>
                </a:solidFill>
                <a:effectLst/>
                <a:latin typeface="+mn-lt"/>
                <a:ea typeface="+mn-ea"/>
                <a:cs typeface="+mn-cs"/>
                <a:hlinkClick r:id="rId7" action="ppaction://hlinkfile" tooltip="Liu, 2012 #1169"/>
              </a:rPr>
              <a:t>11</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25</a:t>
            </a:fld>
            <a:endParaRPr lang="en-US"/>
          </a:p>
        </p:txBody>
      </p:sp>
    </p:spTree>
    <p:extLst>
      <p:ext uri="{BB962C8B-B14F-4D97-AF65-F5344CB8AC3E}">
        <p14:creationId xmlns:p14="http://schemas.microsoft.com/office/powerpoint/2010/main" val="400579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26</a:t>
            </a:fld>
            <a:endParaRPr lang="en-US"/>
          </a:p>
        </p:txBody>
      </p:sp>
    </p:spTree>
    <p:extLst>
      <p:ext uri="{BB962C8B-B14F-4D97-AF65-F5344CB8AC3E}">
        <p14:creationId xmlns:p14="http://schemas.microsoft.com/office/powerpoint/2010/main" val="113965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need take T-MHL</a:t>
            </a:r>
            <a:r>
              <a:rPr lang="en-US" baseline="0" dirty="0" smtClean="0"/>
              <a:t> and do it again.</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27</a:t>
            </a:fld>
            <a:endParaRPr lang="en-US"/>
          </a:p>
        </p:txBody>
      </p:sp>
    </p:spTree>
    <p:extLst>
      <p:ext uri="{BB962C8B-B14F-4D97-AF65-F5344CB8AC3E}">
        <p14:creationId xmlns:p14="http://schemas.microsoft.com/office/powerpoint/2010/main" val="41391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29</a:t>
            </a:fld>
            <a:endParaRPr lang="en-US"/>
          </a:p>
        </p:txBody>
      </p:sp>
    </p:spTree>
    <p:extLst>
      <p:ext uri="{BB962C8B-B14F-4D97-AF65-F5344CB8AC3E}">
        <p14:creationId xmlns:p14="http://schemas.microsoft.com/office/powerpoint/2010/main" val="3607470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sz="1200" b="0" i="0" kern="1200" dirty="0" err="1" smtClean="0">
                <a:solidFill>
                  <a:schemeClr val="tx1"/>
                </a:solidFill>
                <a:effectLst/>
                <a:latin typeface="+mn-lt"/>
                <a:ea typeface="+mn-ea"/>
                <a:cs typeface="+mn-cs"/>
              </a:rPr>
              <a:t>kilobases</a:t>
            </a:r>
            <a:r>
              <a:rPr lang="en-US" sz="1200" b="0" i="0" kern="1200" dirty="0" smtClean="0">
                <a:solidFill>
                  <a:schemeClr val="tx1"/>
                </a:solidFill>
                <a:effectLst/>
                <a:latin typeface="+mn-lt"/>
                <a:ea typeface="+mn-ea"/>
                <a:cs typeface="+mn-cs"/>
              </a:rPr>
              <a:t>) even after DNA extraction. Therefore, we hypothesize that P-MHL is longer than T-MHL. The results showed that the length of P-MHL are significantly longer than T-MHL in all the sample sets.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30</a:t>
            </a:fld>
            <a:endParaRPr lang="en-US"/>
          </a:p>
        </p:txBody>
      </p:sp>
    </p:spTree>
    <p:extLst>
      <p:ext uri="{BB962C8B-B14F-4D97-AF65-F5344CB8AC3E}">
        <p14:creationId xmlns:p14="http://schemas.microsoft.com/office/powerpoint/2010/main" val="18468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introduce</a:t>
            </a:r>
            <a:r>
              <a:rPr lang="en-US" baseline="0" dirty="0" smtClean="0"/>
              <a:t> this project as the following pipeline. First, let’s start with some background.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a:t>
            </a:fld>
            <a:endParaRPr lang="en-US"/>
          </a:p>
        </p:txBody>
      </p:sp>
    </p:spTree>
    <p:extLst>
      <p:ext uri="{BB962C8B-B14F-4D97-AF65-F5344CB8AC3E}">
        <p14:creationId xmlns:p14="http://schemas.microsoft.com/office/powerpoint/2010/main" val="1920830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56046 regions were obtained</a:t>
            </a:r>
            <a:r>
              <a:rPr lang="en-US" baseline="0" dirty="0" smtClean="0"/>
              <a:t> by MLH algorithm and 17263 regions were 100% un-methylated in 8 normal samples. The optimal number of variables tried at each split is131(</a:t>
            </a:r>
            <a:r>
              <a:rPr lang="en-US" baseline="0" dirty="0" err="1" smtClean="0"/>
              <a:t>mtry</a:t>
            </a:r>
            <a:r>
              <a:rPr lang="en-US" baseline="0" dirty="0" smtClean="0"/>
              <a:t>) and number of trees (</a:t>
            </a:r>
            <a:r>
              <a:rPr lang="en-US" baseline="0" dirty="0" err="1" smtClean="0"/>
              <a:t>mtrees</a:t>
            </a:r>
            <a:r>
              <a:rPr lang="en-US" baseline="0" dirty="0" smtClean="0"/>
              <a:t>) makes no difference to the prediction accuracy from 500 to 7000.  Random forest algorithm showed 1592 regions </a:t>
            </a:r>
            <a:r>
              <a:rPr lang="en-US" altLang="zh-CN" baseline="0" dirty="0" smtClean="0"/>
              <a:t>could provide positive </a:t>
            </a:r>
            <a:r>
              <a:rPr lang="en-US" baseline="0" dirty="0" smtClean="0"/>
              <a:t>ability to distinguish cancer samples from normal samples while the top 206 most importance regions could take account of 80.0% contribution, with sensitivity of 97.06%, specificity of 100% and accuracy of 97.37%.  The second round prediction process of random forest model based on top 206 regions with </a:t>
            </a:r>
            <a:r>
              <a:rPr lang="en-US" baseline="0" dirty="0" err="1" smtClean="0"/>
              <a:t>mtry</a:t>
            </a:r>
            <a:r>
              <a:rPr lang="en-US" baseline="0" dirty="0" smtClean="0"/>
              <a:t> of 14 and </a:t>
            </a:r>
            <a:r>
              <a:rPr lang="en-US" baseline="0" dirty="0" err="1" smtClean="0"/>
              <a:t>mtrees</a:t>
            </a:r>
            <a:r>
              <a:rPr lang="en-US" baseline="0" dirty="0" smtClean="0"/>
              <a:t> of 500 showed 100% sensitivity, 100 specificity and 100% accuracy.  One the other side, </a:t>
            </a:r>
            <a:r>
              <a:rPr lang="en-US" altLang="zh-CN" dirty="0" smtClean="0"/>
              <a:t>248 regions were </a:t>
            </a:r>
            <a:r>
              <a:rPr lang="en-US" altLang="zh-CN" dirty="0" err="1" smtClean="0"/>
              <a:t>hypermethylated</a:t>
            </a:r>
            <a:r>
              <a:rPr lang="en-US" altLang="zh-CN" baseline="0" dirty="0" smtClean="0"/>
              <a:t> </a:t>
            </a:r>
            <a:r>
              <a:rPr lang="en-US" altLang="zh-CN" dirty="0" smtClean="0"/>
              <a:t>in at least 50% cancer samples. The average length of the regions were 103bp (IQR=95bp, SD=126)</a:t>
            </a:r>
            <a:r>
              <a:rPr lang="en-US" altLang="zh-CN" baseline="0" dirty="0" smtClean="0"/>
              <a:t> and were </a:t>
            </a:r>
            <a:r>
              <a:rPr lang="en-US" altLang="zh-CN" dirty="0" smtClean="0"/>
              <a:t>located in the promoter region of 182 genes (2000bp up-stream of TSS). With the help of text</a:t>
            </a:r>
            <a:r>
              <a:rPr lang="en-US" altLang="zh-CN" baseline="0" dirty="0" smtClean="0"/>
              <a:t> mining, </a:t>
            </a:r>
            <a:r>
              <a:rPr lang="en-US" altLang="zh-CN" dirty="0" smtClean="0"/>
              <a:t>21 genes of them were validated</a:t>
            </a:r>
            <a:r>
              <a:rPr lang="en-US" altLang="zh-CN" baseline="0" dirty="0" smtClean="0"/>
              <a:t> to be </a:t>
            </a:r>
            <a:r>
              <a:rPr lang="en-US" altLang="zh-CN" dirty="0" smtClean="0"/>
              <a:t>methylation relevant cancer related genes</a:t>
            </a:r>
            <a:r>
              <a:rPr lang="en-US" altLang="zh-CN" baseline="0" dirty="0" smtClean="0"/>
              <a:t> (Table)</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37</a:t>
            </a:fld>
            <a:endParaRPr lang="en-US"/>
          </a:p>
        </p:txBody>
      </p:sp>
    </p:spTree>
    <p:extLst>
      <p:ext uri="{BB962C8B-B14F-4D97-AF65-F5344CB8AC3E}">
        <p14:creationId xmlns:p14="http://schemas.microsoft.com/office/powerpoint/2010/main" val="4046387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38</a:t>
            </a:fld>
            <a:endParaRPr lang="en-US"/>
          </a:p>
        </p:txBody>
      </p:sp>
    </p:spTree>
    <p:extLst>
      <p:ext uri="{BB962C8B-B14F-4D97-AF65-F5344CB8AC3E}">
        <p14:creationId xmlns:p14="http://schemas.microsoft.com/office/powerpoint/2010/main" val="310269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42</a:t>
            </a:fld>
            <a:endParaRPr lang="en-US"/>
          </a:p>
        </p:txBody>
      </p:sp>
    </p:spTree>
    <p:extLst>
      <p:ext uri="{BB962C8B-B14F-4D97-AF65-F5344CB8AC3E}">
        <p14:creationId xmlns:p14="http://schemas.microsoft.com/office/powerpoint/2010/main" val="334979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46</a:t>
            </a:fld>
            <a:endParaRPr lang="en-US"/>
          </a:p>
        </p:txBody>
      </p:sp>
    </p:spTree>
    <p:extLst>
      <p:ext uri="{BB962C8B-B14F-4D97-AF65-F5344CB8AC3E}">
        <p14:creationId xmlns:p14="http://schemas.microsoft.com/office/powerpoint/2010/main" val="3485543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49</a:t>
            </a:fld>
            <a:endParaRPr lang="en-US"/>
          </a:p>
        </p:txBody>
      </p:sp>
    </p:spTree>
    <p:extLst>
      <p:ext uri="{BB962C8B-B14F-4D97-AF65-F5344CB8AC3E}">
        <p14:creationId xmlns:p14="http://schemas.microsoft.com/office/powerpoint/2010/main" val="1096655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57</a:t>
            </a:fld>
            <a:endParaRPr lang="en-US"/>
          </a:p>
        </p:txBody>
      </p:sp>
    </p:spTree>
    <p:extLst>
      <p:ext uri="{BB962C8B-B14F-4D97-AF65-F5344CB8AC3E}">
        <p14:creationId xmlns:p14="http://schemas.microsoft.com/office/powerpoint/2010/main" val="21873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us know what’s cancer and what’s DNA methylation, therefore, I do</a:t>
            </a:r>
            <a:r>
              <a:rPr lang="en-US" baseline="0" dirty="0" smtClean="0"/>
              <a:t> not need to talk more about these two concept. What I need to introduce is the potential role of DNA methylation in the diagnosis of cancers.  Long time cancer therapy research showed the most efficient method to decrease the death of the cancer is to diagnosis cancer as early as we can.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a:t>
            </a:fld>
            <a:endParaRPr lang="en-US"/>
          </a:p>
        </p:txBody>
      </p:sp>
    </p:spTree>
    <p:extLst>
      <p:ext uri="{BB962C8B-B14F-4D97-AF65-F5344CB8AC3E}">
        <p14:creationId xmlns:p14="http://schemas.microsoft.com/office/powerpoint/2010/main" val="11583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characteristics of DNA</a:t>
            </a:r>
            <a:r>
              <a:rPr lang="zh-CN" altLang="en-US" baseline="0" dirty="0" smtClean="0"/>
              <a:t> </a:t>
            </a:r>
            <a:r>
              <a:rPr lang="en-US" altLang="zh-CN" baseline="0" dirty="0" smtClean="0"/>
              <a:t>methylation in cancer are included genome-wide </a:t>
            </a:r>
            <a:r>
              <a:rPr lang="en-US" altLang="zh-CN" baseline="0" dirty="0" err="1" smtClean="0"/>
              <a:t>hypomethylation</a:t>
            </a:r>
            <a:r>
              <a:rPr lang="en-US" altLang="zh-CN" baseline="0" dirty="0" smtClean="0"/>
              <a:t> and </a:t>
            </a:r>
            <a:r>
              <a:rPr lang="en-US" altLang="zh-CN" baseline="0" dirty="0" err="1" smtClean="0"/>
              <a:t>hypermethylation</a:t>
            </a:r>
            <a:r>
              <a:rPr lang="en-US" altLang="zh-CN" baseline="0" dirty="0" smtClean="0"/>
              <a:t> in tumor suppressor genes. In addition, </a:t>
            </a:r>
            <a:r>
              <a:rPr lang="en-US" altLang="zh-CN" dirty="0" smtClean="0">
                <a:solidFill>
                  <a:srgbClr val="000000"/>
                </a:solidFill>
                <a:latin typeface="Cambria" panose="02040503050406030204" pitchFamily="18" charset="0"/>
              </a:rPr>
              <a:t>Methylation variation could explain </a:t>
            </a:r>
            <a:r>
              <a:rPr lang="en-US" dirty="0" smtClean="0">
                <a:solidFill>
                  <a:srgbClr val="000000"/>
                </a:solidFill>
                <a:latin typeface="Cambria" panose="02040503050406030204" pitchFamily="18" charset="0"/>
              </a:rPr>
              <a:t>cancer heterogeneity. However, till now, most methylation</a:t>
            </a:r>
            <a:r>
              <a:rPr lang="en-US" baseline="0" dirty="0" smtClean="0">
                <a:solidFill>
                  <a:srgbClr val="000000"/>
                </a:solidFill>
                <a:latin typeface="Cambria" panose="02040503050406030204" pitchFamily="18" charset="0"/>
              </a:rPr>
              <a:t> based cancer biomarker are derived from solid tissue. In the clinical practice, it is useless. In this study, we obtained </a:t>
            </a:r>
            <a:r>
              <a:rPr lang="en-US" sz="1200" baseline="0" dirty="0" smtClean="0">
                <a:solidFill>
                  <a:srgbClr val="000000"/>
                </a:solidFill>
                <a:latin typeface="Cambria" panose="02040503050406030204" pitchFamily="18" charset="0"/>
              </a:rPr>
              <a:t>g</a:t>
            </a:r>
            <a:r>
              <a:rPr lang="en-US" altLang="zh-CN" sz="1200" dirty="0" smtClean="0">
                <a:solidFill>
                  <a:srgbClr val="000000"/>
                </a:solidFill>
                <a:latin typeface="Cambria" panose="02040503050406030204" pitchFamily="18" charset="0"/>
              </a:rPr>
              <a:t>enome-wide DNA methylation profile in cell-free circulating DNA</a:t>
            </a:r>
            <a:r>
              <a:rPr lang="en-US" altLang="zh-CN" sz="1200" baseline="0" dirty="0" smtClean="0">
                <a:solidFill>
                  <a:srgbClr val="000000"/>
                </a:solidFill>
                <a:latin typeface="Cambria" panose="02040503050406030204" pitchFamily="18" charset="0"/>
              </a:rPr>
              <a:t> with 3 kinds of method and </a:t>
            </a:r>
            <a:r>
              <a:rPr lang="en-US" baseline="0" dirty="0" smtClean="0">
                <a:solidFill>
                  <a:srgbClr val="000000"/>
                </a:solidFill>
                <a:latin typeface="Cambria" panose="02040503050406030204" pitchFamily="18" charset="0"/>
              </a:rPr>
              <a:t>we want to identify some cancer biomarker which is based on </a:t>
            </a:r>
            <a:r>
              <a:rPr lang="en-US" altLang="zh-CN" sz="1200" dirty="0" smtClean="0">
                <a:solidFill>
                  <a:srgbClr val="000000"/>
                </a:solidFill>
                <a:latin typeface="Cambria" panose="02040503050406030204" pitchFamily="18" charset="0"/>
              </a:rPr>
              <a:t>cell-free circulating DNA and evaluate its prediction</a:t>
            </a:r>
            <a:r>
              <a:rPr lang="en-US" altLang="zh-CN" sz="1200" baseline="0" dirty="0" smtClean="0">
                <a:solidFill>
                  <a:srgbClr val="000000"/>
                </a:solidFill>
                <a:latin typeface="Cambria" panose="02040503050406030204" pitchFamily="18" charset="0"/>
              </a:rPr>
              <a:t> performance. </a:t>
            </a:r>
            <a:endParaRPr lang="en-US" sz="1200" dirty="0" smtClean="0">
              <a:solidFill>
                <a:srgbClr val="00000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5</a:t>
            </a:fld>
            <a:endParaRPr lang="en-US"/>
          </a:p>
        </p:txBody>
      </p:sp>
    </p:spTree>
    <p:extLst>
      <p:ext uri="{BB962C8B-B14F-4D97-AF65-F5344CB8AC3E}">
        <p14:creationId xmlns:p14="http://schemas.microsoft.com/office/powerpoint/2010/main" val="271080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8</a:t>
            </a:fld>
            <a:endParaRPr lang="en-US"/>
          </a:p>
        </p:txBody>
      </p:sp>
    </p:spTree>
    <p:extLst>
      <p:ext uri="{BB962C8B-B14F-4D97-AF65-F5344CB8AC3E}">
        <p14:creationId xmlns:p14="http://schemas.microsoft.com/office/powerpoint/2010/main" val="63452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MHL is the unbiased estimate of methylation for a genome region and MHL ranges from 0 to1</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10</a:t>
            </a:fld>
            <a:endParaRPr lang="en-US"/>
          </a:p>
        </p:txBody>
      </p:sp>
    </p:spTree>
    <p:extLst>
      <p:ext uri="{BB962C8B-B14F-4D97-AF65-F5344CB8AC3E}">
        <p14:creationId xmlns:p14="http://schemas.microsoft.com/office/powerpoint/2010/main" val="411119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11</a:t>
            </a:fld>
            <a:endParaRPr lang="en-US"/>
          </a:p>
        </p:txBody>
      </p:sp>
    </p:spTree>
    <p:extLst>
      <p:ext uri="{BB962C8B-B14F-4D97-AF65-F5344CB8AC3E}">
        <p14:creationId xmlns:p14="http://schemas.microsoft.com/office/powerpoint/2010/main" val="5345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figure is cluster analysis to genome-wide MHL profile for </a:t>
            </a:r>
            <a:r>
              <a:rPr lang="en-US" altLang="zh-CN" sz="1200" dirty="0" smtClean="0"/>
              <a:t>RRBS dataset.</a:t>
            </a:r>
            <a:r>
              <a:rPr lang="en-US" altLang="zh-CN" sz="1200" baseline="0" dirty="0" smtClean="0"/>
              <a:t> In the figure, all the samples are clustered into 3 groups which include solid tissue, plasma tissue and formalin fixed samples. The accuracy is very high. Only 2 solid tissues sample were grouped into formalin-fix cluster, which I think these samples might be stored for long time. </a:t>
            </a:r>
            <a:endParaRPr lang="en-US" sz="1200" dirty="0" smtClean="0"/>
          </a:p>
          <a:p>
            <a:endParaRPr lang="en-US" sz="1200" dirty="0" smtClean="0"/>
          </a:p>
          <a:p>
            <a:endParaRPr lang="en-US" sz="1200" dirty="0" smtClean="0"/>
          </a:p>
          <a:p>
            <a:r>
              <a:rPr lang="en-US" sz="1200" dirty="0" smtClean="0"/>
              <a:t>Data: RRBS MHL data</a:t>
            </a:r>
          </a:p>
          <a:p>
            <a:r>
              <a:rPr lang="en-US" sz="1200" dirty="0" err="1" smtClean="0"/>
              <a:t>Process:Raw</a:t>
            </a:r>
            <a:r>
              <a:rPr lang="en-US" sz="1200" dirty="0" smtClean="0"/>
              <a:t> data, no center and no scale</a:t>
            </a:r>
          </a:p>
          <a:p>
            <a:r>
              <a:rPr lang="en-US" sz="1200" dirty="0" smtClean="0"/>
              <a:t>Distance </a:t>
            </a:r>
            <a:r>
              <a:rPr lang="en-US" sz="1200" dirty="0" err="1" smtClean="0"/>
              <a:t>fumula:euclidean</a:t>
            </a:r>
            <a:r>
              <a:rPr lang="en-US" sz="1200" dirty="0" smtClean="0"/>
              <a:t> </a:t>
            </a:r>
          </a:p>
          <a:p>
            <a:r>
              <a:rPr lang="en-US" sz="1200" dirty="0" smtClean="0"/>
              <a:t>agglomeration method: ward</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13</a:t>
            </a:fld>
            <a:endParaRPr lang="en-US"/>
          </a:p>
        </p:txBody>
      </p:sp>
    </p:spTree>
    <p:extLst>
      <p:ext uri="{BB962C8B-B14F-4D97-AF65-F5344CB8AC3E}">
        <p14:creationId xmlns:p14="http://schemas.microsoft.com/office/powerpoint/2010/main" val="392059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左上角的四对组织可能是</a:t>
            </a:r>
            <a:r>
              <a:rPr lang="en-US" altLang="zh-CN" dirty="0" smtClean="0"/>
              <a:t>FFPC</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14</a:t>
            </a:fld>
            <a:endParaRPr lang="en-US"/>
          </a:p>
        </p:txBody>
      </p:sp>
    </p:spTree>
    <p:extLst>
      <p:ext uri="{BB962C8B-B14F-4D97-AF65-F5344CB8AC3E}">
        <p14:creationId xmlns:p14="http://schemas.microsoft.com/office/powerpoint/2010/main" val="168671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37969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182321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29079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8757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187852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11915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35B11-5EA8-4066-A7CA-BEC0108E5FAB}"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952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35B11-5EA8-4066-A7CA-BEC0108E5FAB}"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4004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5B11-5EA8-4066-A7CA-BEC0108E5FAB}"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49392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08435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048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5B11-5EA8-4066-A7CA-BEC0108E5FAB}" type="datetimeFigureOut">
              <a:rPr lang="en-US" smtClean="0"/>
              <a:t>10/6/2015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ED3D7-B391-4428-AE38-36BD2F7496E5}" type="slidenum">
              <a:rPr lang="en-US" smtClean="0"/>
              <a:t>‹#›</a:t>
            </a:fld>
            <a:endParaRPr lang="en-US"/>
          </a:p>
        </p:txBody>
      </p:sp>
    </p:spTree>
    <p:extLst>
      <p:ext uri="{BB962C8B-B14F-4D97-AF65-F5344CB8AC3E}">
        <p14:creationId xmlns:p14="http://schemas.microsoft.com/office/powerpoint/2010/main" val="12121753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3" Type="http://schemas.openxmlformats.org/officeDocument/2006/relationships/hyperlink" Target="http://www.gopubmed.org/web/goprot/logRedirect?http://www.ncbi.nlm.nih.gov/gene?term%3D84662%5buid%5d&amp;NKL&amp;7" TargetMode="External"/><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3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68299"/>
            <a:ext cx="9328195" cy="461665"/>
          </a:xfrm>
          <a:prstGeom prst="rect">
            <a:avLst/>
          </a:prstGeom>
        </p:spPr>
        <p:txBody>
          <a:bodyPr wrap="none">
            <a:spAutoFit/>
          </a:bodyPr>
          <a:lstStyle/>
          <a:p>
            <a:r>
              <a:rPr lang="en-US" sz="2400" dirty="0">
                <a:solidFill>
                  <a:srgbClr val="000000"/>
                </a:solidFill>
                <a:latin typeface="Arial" panose="020B0604020202020204" pitchFamily="34" charset="0"/>
              </a:rPr>
              <a:t>MONOD: </a:t>
            </a:r>
            <a:r>
              <a:rPr lang="en-US" sz="2400" dirty="0">
                <a:solidFill>
                  <a:srgbClr val="FF0000"/>
                </a:solidFill>
                <a:latin typeface="Arial" panose="020B0604020202020204" pitchFamily="34" charset="0"/>
              </a:rPr>
              <a:t>M</a:t>
            </a:r>
            <a:r>
              <a:rPr lang="en-US" sz="2400" dirty="0">
                <a:solidFill>
                  <a:srgbClr val="000000"/>
                </a:solidFill>
                <a:latin typeface="Arial" panose="020B0604020202020204" pitchFamily="34" charset="0"/>
              </a:rPr>
              <a:t>ethylation 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
        <p:nvSpPr>
          <p:cNvPr id="2" name="TextBox 1"/>
          <p:cNvSpPr txBox="1"/>
          <p:nvPr/>
        </p:nvSpPr>
        <p:spPr>
          <a:xfrm>
            <a:off x="3120887" y="3343437"/>
            <a:ext cx="2739853" cy="646331"/>
          </a:xfrm>
          <a:prstGeom prst="rect">
            <a:avLst/>
          </a:prstGeom>
          <a:noFill/>
        </p:spPr>
        <p:txBody>
          <a:bodyPr wrap="none" rtlCol="0">
            <a:spAutoFit/>
          </a:bodyPr>
          <a:lstStyle/>
          <a:p>
            <a:r>
              <a:rPr lang="en-US" dirty="0" smtClean="0"/>
              <a:t>Shicheng Guo @ Zhang Lab</a:t>
            </a:r>
          </a:p>
          <a:p>
            <a:endParaRPr lang="en-US" dirty="0"/>
          </a:p>
        </p:txBody>
      </p:sp>
      <p:sp>
        <p:nvSpPr>
          <p:cNvPr id="4" name="Rectangle 3"/>
          <p:cNvSpPr/>
          <p:nvPr/>
        </p:nvSpPr>
        <p:spPr>
          <a:xfrm>
            <a:off x="3632268" y="3989768"/>
            <a:ext cx="1319592" cy="369332"/>
          </a:xfrm>
          <a:prstGeom prst="rect">
            <a:avLst/>
          </a:prstGeom>
        </p:spPr>
        <p:txBody>
          <a:bodyPr wrap="none">
            <a:spAutoFit/>
          </a:bodyPr>
          <a:lstStyle/>
          <a:p>
            <a:r>
              <a:rPr lang="en-US" dirty="0" smtClean="0"/>
              <a:t>Oct 10 2015</a:t>
            </a:r>
            <a:endParaRPr lang="en-US" dirty="0"/>
          </a:p>
        </p:txBody>
      </p:sp>
      <p:sp>
        <p:nvSpPr>
          <p:cNvPr id="5" name="TextBox 4"/>
          <p:cNvSpPr txBox="1"/>
          <p:nvPr/>
        </p:nvSpPr>
        <p:spPr>
          <a:xfrm>
            <a:off x="3591688" y="193272"/>
            <a:ext cx="2144818" cy="523220"/>
          </a:xfrm>
          <a:prstGeom prst="rect">
            <a:avLst/>
          </a:prstGeom>
          <a:noFill/>
        </p:spPr>
        <p:txBody>
          <a:bodyPr wrap="none" rtlCol="0">
            <a:spAutoFit/>
          </a:bodyPr>
          <a:lstStyle/>
          <a:p>
            <a:r>
              <a:rPr lang="en-US" sz="2800" dirty="0" smtClean="0">
                <a:solidFill>
                  <a:srgbClr val="FF0000"/>
                </a:solidFill>
              </a:rPr>
              <a:t>Close the Net</a:t>
            </a:r>
            <a:endParaRPr lang="en-US" sz="2800" dirty="0">
              <a:solidFill>
                <a:srgbClr val="FF0000"/>
              </a:solidFill>
            </a:endParaRPr>
          </a:p>
        </p:txBody>
      </p:sp>
    </p:spTree>
    <p:extLst>
      <p:ext uri="{BB962C8B-B14F-4D97-AF65-F5344CB8AC3E}">
        <p14:creationId xmlns:p14="http://schemas.microsoft.com/office/powerpoint/2010/main" val="169723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903" y="140503"/>
            <a:ext cx="8684813" cy="523220"/>
          </a:xfrm>
          <a:prstGeom prst="rect">
            <a:avLst/>
          </a:prstGeom>
        </p:spPr>
        <p:txBody>
          <a:bodyPr wrap="none">
            <a:spAutoFit/>
          </a:bodyPr>
          <a:lstStyle/>
          <a:p>
            <a:r>
              <a:rPr lang="en-US" sz="2800" dirty="0" smtClean="0"/>
              <a:t>Methylated Haplotype Loading (MHL) for a genome region</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318" y="3832394"/>
            <a:ext cx="3299982" cy="1208190"/>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0" y="4757889"/>
                <a:ext cx="9065622" cy="1200329"/>
              </a:xfrm>
              <a:prstGeom prst="rect">
                <a:avLst/>
              </a:prstGeom>
            </p:spPr>
            <p:txBody>
              <a:bodyPr wrap="square">
                <a:spAutoFit/>
              </a:bodyPr>
              <a:lstStyle/>
              <a:p>
                <a:pPr algn="just"/>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l</m:t>
                    </m:r>
                    <m: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i</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𝑃</m:t>
                    </m:r>
                    <m:d>
                      <m:dPr>
                        <m:ctrlPr>
                          <a:rPr lang="en-US" i="1">
                            <a:effectLst/>
                            <a:latin typeface="Cambria Math" panose="02040503050406030204" pitchFamily="18" charset="0"/>
                            <a:cs typeface="Cambria Math" panose="02040503050406030204" pitchFamily="18" charset="0"/>
                          </a:rPr>
                        </m:ctrlPr>
                      </m:dPr>
                      <m:e>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𝑀𝐻</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loci.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For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a haplotype of length L, we considered all the sub-strings with length from 1 to L in this calculation.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is the weight for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-locus haplotype.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We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typically used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sSup>
                      <m:sSupPr>
                        <m:ctrlPr>
                          <a:rPr lang="en-US" i="1">
                            <a:effectLst/>
                            <a:latin typeface="Cambria Math" panose="02040503050406030204" pitchFamily="18" charset="0"/>
                            <a:cs typeface="Cambria Math" panose="02040503050406030204" pitchFamily="18" charset="0"/>
                          </a:rPr>
                        </m:ctrlPr>
                      </m:sSup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e>
                      <m:sup>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2</m:t>
                        </m:r>
                      </m:sup>
                    </m:sSup>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to favor the contribution of longer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haplotype.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4"/>
                <a:stretch>
                  <a:fillRect l="-538" t="-3046" r="-538" b="-6091"/>
                </a:stretch>
              </a:blipFill>
            </p:spPr>
            <p:txBody>
              <a:bodyPr/>
              <a:lstStyle/>
              <a:p>
                <a:r>
                  <a:rPr lang="en-US">
                    <a:noFill/>
                  </a:rPr>
                  <a:t> </a:t>
                </a:r>
              </a:p>
            </p:txBody>
          </p:sp>
        </mc:Fallback>
      </mc:AlternateContent>
      <p:sp>
        <p:nvSpPr>
          <p:cNvPr id="3" name="Rectangle 2"/>
          <p:cNvSpPr/>
          <p:nvPr/>
        </p:nvSpPr>
        <p:spPr>
          <a:xfrm>
            <a:off x="592184" y="6053613"/>
            <a:ext cx="8551816" cy="646331"/>
          </a:xfrm>
          <a:prstGeom prst="rect">
            <a:avLst/>
          </a:prstGeom>
        </p:spPr>
        <p:txBody>
          <a:bodyPr wrap="square">
            <a:spAutoFit/>
          </a:bodyPr>
          <a:lstStyle/>
          <a:p>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1, MHL </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is the unbiased estimate of methylation for a genome region </a:t>
            </a:r>
            <a:endPar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endParaRPr>
          </a:p>
          <a:p>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2, MHL </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ranges from 0 to1</a:t>
            </a:r>
          </a:p>
        </p:txBody>
      </p:sp>
      <p:grpSp>
        <p:nvGrpSpPr>
          <p:cNvPr id="4" name="Group 3"/>
          <p:cNvGrpSpPr/>
          <p:nvPr/>
        </p:nvGrpSpPr>
        <p:grpSpPr>
          <a:xfrm>
            <a:off x="442160" y="928237"/>
            <a:ext cx="7972635" cy="2943735"/>
            <a:chOff x="502039" y="2854772"/>
            <a:chExt cx="7988818" cy="3099655"/>
          </a:xfrm>
        </p:grpSpPr>
        <p:pic>
          <p:nvPicPr>
            <p:cNvPr id="2" name="Picture 1"/>
            <p:cNvPicPr>
              <a:picLocks noChangeAspect="1"/>
            </p:cNvPicPr>
            <p:nvPr/>
          </p:nvPicPr>
          <p:blipFill>
            <a:blip r:embed="rId5"/>
            <a:stretch>
              <a:fillRect/>
            </a:stretch>
          </p:blipFill>
          <p:spPr>
            <a:xfrm>
              <a:off x="502039" y="2854772"/>
              <a:ext cx="7988818" cy="3099655"/>
            </a:xfrm>
            <a:prstGeom prst="rect">
              <a:avLst/>
            </a:prstGeom>
          </p:spPr>
        </p:pic>
        <p:sp>
          <p:nvSpPr>
            <p:cNvPr id="10" name="Oval 9"/>
            <p:cNvSpPr/>
            <p:nvPr/>
          </p:nvSpPr>
          <p:spPr>
            <a:xfrm>
              <a:off x="966652" y="2982443"/>
              <a:ext cx="632034" cy="727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3422089" y="6585296"/>
            <a:ext cx="8453120" cy="307777"/>
          </a:xfrm>
          <a:prstGeom prst="rect">
            <a:avLst/>
          </a:prstGeom>
        </p:spPr>
        <p:txBody>
          <a:bodyPr wrap="square">
            <a:spAutoFit/>
          </a:bodyPr>
          <a:lstStyle/>
          <a:p>
            <a:r>
              <a:rPr lang="en-US" sz="1400" dirty="0">
                <a:latin typeface="Calibri" panose="020F0502020204030204" pitchFamily="34" charset="0"/>
                <a:ea typeface="宋体" panose="02010600030101010101" pitchFamily="2" charset="-122"/>
                <a:cs typeface="Times New Roman" panose="02020603050405020304" pitchFamily="18" charset="0"/>
              </a:rPr>
              <a:t>Shoemaker R, Deng J, Wang W, Zhang K</a:t>
            </a:r>
            <a:r>
              <a:rPr lang="en-US" sz="1400" dirty="0" smtClean="0">
                <a:latin typeface="Calibri" panose="020F0502020204030204" pitchFamily="34" charset="0"/>
                <a:ea typeface="宋体" panose="02010600030101010101" pitchFamily="2" charset="-122"/>
                <a:cs typeface="Times New Roman" panose="02020603050405020304" pitchFamily="18" charset="0"/>
              </a:rPr>
              <a:t>. </a:t>
            </a:r>
            <a:r>
              <a:rPr lang="en-US" sz="1400" dirty="0">
                <a:latin typeface="Calibri" panose="020F0502020204030204" pitchFamily="34" charset="0"/>
                <a:ea typeface="宋体" panose="02010600030101010101" pitchFamily="2" charset="-122"/>
                <a:cs typeface="Times New Roman" panose="02020603050405020304" pitchFamily="18" charset="0"/>
              </a:rPr>
              <a:t>Genome research. 2010;20(7):883-9</a:t>
            </a:r>
            <a:endParaRPr lang="en-US" sz="1400" dirty="0"/>
          </a:p>
        </p:txBody>
      </p:sp>
    </p:spTree>
    <p:extLst>
      <p:ext uri="{BB962C8B-B14F-4D97-AF65-F5344CB8AC3E}">
        <p14:creationId xmlns:p14="http://schemas.microsoft.com/office/powerpoint/2010/main" val="3732063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920" y="363396"/>
            <a:ext cx="6984541" cy="523220"/>
          </a:xfrm>
          <a:prstGeom prst="rect">
            <a:avLst/>
          </a:prstGeom>
          <a:noFill/>
        </p:spPr>
        <p:txBody>
          <a:bodyPr wrap="none" rtlCol="0">
            <a:spAutoFit/>
          </a:bodyPr>
          <a:lstStyle/>
          <a:p>
            <a:r>
              <a:rPr lang="en-US" sz="2800" dirty="0" smtClean="0"/>
              <a:t>Methylated Haplotype (Load) based biomarker</a:t>
            </a:r>
          </a:p>
        </p:txBody>
      </p:sp>
      <p:grpSp>
        <p:nvGrpSpPr>
          <p:cNvPr id="8" name="Group 7"/>
          <p:cNvGrpSpPr/>
          <p:nvPr/>
        </p:nvGrpSpPr>
        <p:grpSpPr>
          <a:xfrm>
            <a:off x="1793968" y="1606433"/>
            <a:ext cx="1884479" cy="1198880"/>
            <a:chOff x="453652" y="1552669"/>
            <a:chExt cx="1884479" cy="1198880"/>
          </a:xfrm>
        </p:grpSpPr>
        <p:sp>
          <p:nvSpPr>
            <p:cNvPr id="11" name="Oval 10"/>
            <p:cNvSpPr/>
            <p:nvPr/>
          </p:nvSpPr>
          <p:spPr>
            <a:xfrm>
              <a:off x="833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Oval 11"/>
            <p:cNvSpPr/>
            <p:nvPr/>
          </p:nvSpPr>
          <p:spPr>
            <a:xfrm>
              <a:off x="1184371" y="155266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10140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Oval 13"/>
            <p:cNvSpPr/>
            <p:nvPr/>
          </p:nvSpPr>
          <p:spPr>
            <a:xfrm>
              <a:off x="1354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Oval 14"/>
            <p:cNvSpPr/>
            <p:nvPr/>
          </p:nvSpPr>
          <p:spPr>
            <a:xfrm>
              <a:off x="152493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Oval 15"/>
            <p:cNvSpPr/>
            <p:nvPr/>
          </p:nvSpPr>
          <p:spPr>
            <a:xfrm>
              <a:off x="18654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Oval 16"/>
            <p:cNvSpPr/>
            <p:nvPr/>
          </p:nvSpPr>
          <p:spPr>
            <a:xfrm>
              <a:off x="169521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Oval 17"/>
            <p:cNvSpPr/>
            <p:nvPr/>
          </p:nvSpPr>
          <p:spPr>
            <a:xfrm>
              <a:off x="203577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Oval 18"/>
            <p:cNvSpPr/>
            <p:nvPr/>
          </p:nvSpPr>
          <p:spPr>
            <a:xfrm>
              <a:off x="22060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473972"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Oval 25"/>
            <p:cNvSpPr/>
            <p:nvPr/>
          </p:nvSpPr>
          <p:spPr>
            <a:xfrm>
              <a:off x="6442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7" name="Oval 106"/>
            <p:cNvSpPr/>
            <p:nvPr/>
          </p:nvSpPr>
          <p:spPr>
            <a:xfrm>
              <a:off x="8336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8" name="Oval 107"/>
            <p:cNvSpPr/>
            <p:nvPr/>
          </p:nvSpPr>
          <p:spPr>
            <a:xfrm>
              <a:off x="11742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9" name="Oval 108"/>
            <p:cNvSpPr/>
            <p:nvPr/>
          </p:nvSpPr>
          <p:spPr>
            <a:xfrm>
              <a:off x="100393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0" name="Oval 109"/>
            <p:cNvSpPr/>
            <p:nvPr/>
          </p:nvSpPr>
          <p:spPr>
            <a:xfrm>
              <a:off x="13444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1" name="Oval 110"/>
            <p:cNvSpPr/>
            <p:nvPr/>
          </p:nvSpPr>
          <p:spPr>
            <a:xfrm>
              <a:off x="151477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2" name="Oval 111"/>
            <p:cNvSpPr/>
            <p:nvPr/>
          </p:nvSpPr>
          <p:spPr>
            <a:xfrm>
              <a:off x="185533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3" name="Oval 112"/>
            <p:cNvSpPr/>
            <p:nvPr/>
          </p:nvSpPr>
          <p:spPr>
            <a:xfrm>
              <a:off x="16850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4" name="Oval 113"/>
            <p:cNvSpPr/>
            <p:nvPr/>
          </p:nvSpPr>
          <p:spPr>
            <a:xfrm>
              <a:off x="20256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5" name="Oval 114"/>
            <p:cNvSpPr/>
            <p:nvPr/>
          </p:nvSpPr>
          <p:spPr>
            <a:xfrm>
              <a:off x="21958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0" name="Oval 119"/>
            <p:cNvSpPr/>
            <p:nvPr/>
          </p:nvSpPr>
          <p:spPr>
            <a:xfrm>
              <a:off x="463812"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2" name="Oval 121"/>
            <p:cNvSpPr/>
            <p:nvPr/>
          </p:nvSpPr>
          <p:spPr>
            <a:xfrm>
              <a:off x="64425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3" name="Oval 122"/>
            <p:cNvSpPr/>
            <p:nvPr/>
          </p:nvSpPr>
          <p:spPr>
            <a:xfrm>
              <a:off x="8336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4" name="Oval 123"/>
            <p:cNvSpPr/>
            <p:nvPr/>
          </p:nvSpPr>
          <p:spPr>
            <a:xfrm>
              <a:off x="11843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5" name="Oval 124"/>
            <p:cNvSpPr/>
            <p:nvPr/>
          </p:nvSpPr>
          <p:spPr>
            <a:xfrm>
              <a:off x="10140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6" name="Oval 125"/>
            <p:cNvSpPr/>
            <p:nvPr/>
          </p:nvSpPr>
          <p:spPr>
            <a:xfrm>
              <a:off x="13546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7" name="Oval 126"/>
            <p:cNvSpPr/>
            <p:nvPr/>
          </p:nvSpPr>
          <p:spPr>
            <a:xfrm>
              <a:off x="152493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8" name="Oval 127"/>
            <p:cNvSpPr/>
            <p:nvPr/>
          </p:nvSpPr>
          <p:spPr>
            <a:xfrm>
              <a:off x="18654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9" name="Oval 128"/>
            <p:cNvSpPr/>
            <p:nvPr/>
          </p:nvSpPr>
          <p:spPr>
            <a:xfrm>
              <a:off x="169521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0" name="Oval 129"/>
            <p:cNvSpPr/>
            <p:nvPr/>
          </p:nvSpPr>
          <p:spPr>
            <a:xfrm>
              <a:off x="20357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1" name="Oval 130"/>
            <p:cNvSpPr/>
            <p:nvPr/>
          </p:nvSpPr>
          <p:spPr>
            <a:xfrm>
              <a:off x="22060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6" name="Oval 135"/>
            <p:cNvSpPr/>
            <p:nvPr/>
          </p:nvSpPr>
          <p:spPr>
            <a:xfrm>
              <a:off x="473972"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8" name="Oval 137"/>
            <p:cNvSpPr/>
            <p:nvPr/>
          </p:nvSpPr>
          <p:spPr>
            <a:xfrm>
              <a:off x="6442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9" name="Oval 138"/>
            <p:cNvSpPr/>
            <p:nvPr/>
          </p:nvSpPr>
          <p:spPr>
            <a:xfrm>
              <a:off x="8336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0" name="Oval 139"/>
            <p:cNvSpPr/>
            <p:nvPr/>
          </p:nvSpPr>
          <p:spPr>
            <a:xfrm>
              <a:off x="1174211" y="2182589"/>
              <a:ext cx="132080" cy="142240"/>
            </a:xfrm>
            <a:prstGeom prst="ellipse">
              <a:avLst/>
            </a:prstGeom>
            <a:solidFill>
              <a:schemeClr val="tx1"/>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1" name="Oval 140"/>
            <p:cNvSpPr/>
            <p:nvPr/>
          </p:nvSpPr>
          <p:spPr>
            <a:xfrm>
              <a:off x="100393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2" name="Oval 141"/>
            <p:cNvSpPr/>
            <p:nvPr/>
          </p:nvSpPr>
          <p:spPr>
            <a:xfrm>
              <a:off x="134449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3" name="Oval 142"/>
            <p:cNvSpPr/>
            <p:nvPr/>
          </p:nvSpPr>
          <p:spPr>
            <a:xfrm>
              <a:off x="151477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4" name="Oval 143"/>
            <p:cNvSpPr/>
            <p:nvPr/>
          </p:nvSpPr>
          <p:spPr>
            <a:xfrm>
              <a:off x="185533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5" name="Oval 144"/>
            <p:cNvSpPr/>
            <p:nvPr/>
          </p:nvSpPr>
          <p:spPr>
            <a:xfrm>
              <a:off x="16850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6" name="Oval 145"/>
            <p:cNvSpPr/>
            <p:nvPr/>
          </p:nvSpPr>
          <p:spPr>
            <a:xfrm>
              <a:off x="202561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7" name="Oval 146"/>
            <p:cNvSpPr/>
            <p:nvPr/>
          </p:nvSpPr>
          <p:spPr>
            <a:xfrm>
              <a:off x="219589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2" name="Oval 151"/>
            <p:cNvSpPr/>
            <p:nvPr/>
          </p:nvSpPr>
          <p:spPr>
            <a:xfrm>
              <a:off x="463812"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4" name="Oval 153"/>
            <p:cNvSpPr/>
            <p:nvPr/>
          </p:nvSpPr>
          <p:spPr>
            <a:xfrm>
              <a:off x="6442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9" name="Oval 248"/>
            <p:cNvSpPr/>
            <p:nvPr/>
          </p:nvSpPr>
          <p:spPr>
            <a:xfrm>
              <a:off x="823491" y="239594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0" name="Oval 249"/>
            <p:cNvSpPr/>
            <p:nvPr/>
          </p:nvSpPr>
          <p:spPr>
            <a:xfrm>
              <a:off x="11742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1" name="Oval 250"/>
            <p:cNvSpPr/>
            <p:nvPr/>
          </p:nvSpPr>
          <p:spPr>
            <a:xfrm>
              <a:off x="10039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2" name="Oval 251"/>
            <p:cNvSpPr/>
            <p:nvPr/>
          </p:nvSpPr>
          <p:spPr>
            <a:xfrm>
              <a:off x="13444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3" name="Oval 252"/>
            <p:cNvSpPr/>
            <p:nvPr/>
          </p:nvSpPr>
          <p:spPr>
            <a:xfrm>
              <a:off x="151477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4" name="Oval 253"/>
            <p:cNvSpPr/>
            <p:nvPr/>
          </p:nvSpPr>
          <p:spPr>
            <a:xfrm>
              <a:off x="18553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5" name="Oval 254"/>
            <p:cNvSpPr/>
            <p:nvPr/>
          </p:nvSpPr>
          <p:spPr>
            <a:xfrm>
              <a:off x="168505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6" name="Oval 255"/>
            <p:cNvSpPr/>
            <p:nvPr/>
          </p:nvSpPr>
          <p:spPr>
            <a:xfrm>
              <a:off x="20256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7" name="Oval 256"/>
            <p:cNvSpPr/>
            <p:nvPr/>
          </p:nvSpPr>
          <p:spPr>
            <a:xfrm>
              <a:off x="21958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8" name="Oval 257"/>
            <p:cNvSpPr/>
            <p:nvPr/>
          </p:nvSpPr>
          <p:spPr>
            <a:xfrm>
              <a:off x="463812"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9" name="Oval 258"/>
            <p:cNvSpPr/>
            <p:nvPr/>
          </p:nvSpPr>
          <p:spPr>
            <a:xfrm>
              <a:off x="6340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0" name="Oval 259"/>
            <p:cNvSpPr/>
            <p:nvPr/>
          </p:nvSpPr>
          <p:spPr>
            <a:xfrm>
              <a:off x="8234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1" name="Oval 260"/>
            <p:cNvSpPr/>
            <p:nvPr/>
          </p:nvSpPr>
          <p:spPr>
            <a:xfrm>
              <a:off x="11640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2" name="Oval 261"/>
            <p:cNvSpPr/>
            <p:nvPr/>
          </p:nvSpPr>
          <p:spPr>
            <a:xfrm>
              <a:off x="99377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3" name="Oval 262"/>
            <p:cNvSpPr/>
            <p:nvPr/>
          </p:nvSpPr>
          <p:spPr>
            <a:xfrm>
              <a:off x="13343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4" name="Oval 263"/>
            <p:cNvSpPr/>
            <p:nvPr/>
          </p:nvSpPr>
          <p:spPr>
            <a:xfrm>
              <a:off x="150461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5" name="Oval 264"/>
            <p:cNvSpPr/>
            <p:nvPr/>
          </p:nvSpPr>
          <p:spPr>
            <a:xfrm>
              <a:off x="1845171"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6" name="Oval 265"/>
            <p:cNvSpPr/>
            <p:nvPr/>
          </p:nvSpPr>
          <p:spPr>
            <a:xfrm>
              <a:off x="16748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7" name="Oval 266"/>
            <p:cNvSpPr/>
            <p:nvPr/>
          </p:nvSpPr>
          <p:spPr>
            <a:xfrm>
              <a:off x="20154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8" name="Oval 267"/>
            <p:cNvSpPr/>
            <p:nvPr/>
          </p:nvSpPr>
          <p:spPr>
            <a:xfrm>
              <a:off x="21857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9" name="Oval 268"/>
            <p:cNvSpPr/>
            <p:nvPr/>
          </p:nvSpPr>
          <p:spPr>
            <a:xfrm>
              <a:off x="453652"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0" name="Oval 269"/>
            <p:cNvSpPr/>
            <p:nvPr/>
          </p:nvSpPr>
          <p:spPr>
            <a:xfrm>
              <a:off x="6340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3" name="Rectangle 292"/>
            <p:cNvSpPr/>
            <p:nvPr/>
          </p:nvSpPr>
          <p:spPr>
            <a:xfrm>
              <a:off x="1154690" y="2182589"/>
              <a:ext cx="349921" cy="14224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023305" y="1636913"/>
            <a:ext cx="1892999" cy="1168400"/>
            <a:chOff x="453651" y="3093664"/>
            <a:chExt cx="1892999" cy="1168400"/>
          </a:xfrm>
        </p:grpSpPr>
        <p:sp>
          <p:nvSpPr>
            <p:cNvPr id="202" name="Oval 201"/>
            <p:cNvSpPr/>
            <p:nvPr/>
          </p:nvSpPr>
          <p:spPr>
            <a:xfrm>
              <a:off x="84217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3" name="Oval 202"/>
            <p:cNvSpPr/>
            <p:nvPr/>
          </p:nvSpPr>
          <p:spPr>
            <a:xfrm>
              <a:off x="119289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4" name="Oval 203"/>
            <p:cNvSpPr/>
            <p:nvPr/>
          </p:nvSpPr>
          <p:spPr>
            <a:xfrm>
              <a:off x="102261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 name="Oval 204"/>
            <p:cNvSpPr/>
            <p:nvPr/>
          </p:nvSpPr>
          <p:spPr>
            <a:xfrm>
              <a:off x="136317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6" name="Oval 205"/>
            <p:cNvSpPr/>
            <p:nvPr/>
          </p:nvSpPr>
          <p:spPr>
            <a:xfrm>
              <a:off x="153345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7" name="Oval 206"/>
            <p:cNvSpPr/>
            <p:nvPr/>
          </p:nvSpPr>
          <p:spPr>
            <a:xfrm>
              <a:off x="187401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8" name="Oval 207"/>
            <p:cNvSpPr/>
            <p:nvPr/>
          </p:nvSpPr>
          <p:spPr>
            <a:xfrm>
              <a:off x="170373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9" name="Oval 208"/>
            <p:cNvSpPr/>
            <p:nvPr/>
          </p:nvSpPr>
          <p:spPr>
            <a:xfrm>
              <a:off x="204429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0" name="Oval 209"/>
            <p:cNvSpPr/>
            <p:nvPr/>
          </p:nvSpPr>
          <p:spPr>
            <a:xfrm>
              <a:off x="22145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1" name="Oval 210"/>
            <p:cNvSpPr/>
            <p:nvPr/>
          </p:nvSpPr>
          <p:spPr>
            <a:xfrm>
              <a:off x="482491"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2" name="Oval 211"/>
            <p:cNvSpPr/>
            <p:nvPr/>
          </p:nvSpPr>
          <p:spPr>
            <a:xfrm>
              <a:off x="6527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3" name="Oval 212"/>
            <p:cNvSpPr/>
            <p:nvPr/>
          </p:nvSpPr>
          <p:spPr>
            <a:xfrm>
              <a:off x="8421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4" name="Oval 213"/>
            <p:cNvSpPr/>
            <p:nvPr/>
          </p:nvSpPr>
          <p:spPr>
            <a:xfrm>
              <a:off x="118273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5" name="Oval 214"/>
            <p:cNvSpPr/>
            <p:nvPr/>
          </p:nvSpPr>
          <p:spPr>
            <a:xfrm>
              <a:off x="101245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6" name="Oval 215"/>
            <p:cNvSpPr/>
            <p:nvPr/>
          </p:nvSpPr>
          <p:spPr>
            <a:xfrm>
              <a:off x="135301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7" name="Oval 216"/>
            <p:cNvSpPr/>
            <p:nvPr/>
          </p:nvSpPr>
          <p:spPr>
            <a:xfrm>
              <a:off x="152329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8" name="Oval 217"/>
            <p:cNvSpPr/>
            <p:nvPr/>
          </p:nvSpPr>
          <p:spPr>
            <a:xfrm>
              <a:off x="186385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9" name="Oval 218"/>
            <p:cNvSpPr/>
            <p:nvPr/>
          </p:nvSpPr>
          <p:spPr>
            <a:xfrm>
              <a:off x="16935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0" name="Oval 219"/>
            <p:cNvSpPr/>
            <p:nvPr/>
          </p:nvSpPr>
          <p:spPr>
            <a:xfrm>
              <a:off x="203413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1" name="Oval 220"/>
            <p:cNvSpPr/>
            <p:nvPr/>
          </p:nvSpPr>
          <p:spPr>
            <a:xfrm>
              <a:off x="220441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2" name="Oval 221"/>
            <p:cNvSpPr/>
            <p:nvPr/>
          </p:nvSpPr>
          <p:spPr>
            <a:xfrm>
              <a:off x="472331"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3" name="Oval 222"/>
            <p:cNvSpPr/>
            <p:nvPr/>
          </p:nvSpPr>
          <p:spPr>
            <a:xfrm>
              <a:off x="6527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4" name="Oval 223"/>
            <p:cNvSpPr/>
            <p:nvPr/>
          </p:nvSpPr>
          <p:spPr>
            <a:xfrm>
              <a:off x="842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5" name="Oval 224"/>
            <p:cNvSpPr/>
            <p:nvPr/>
          </p:nvSpPr>
          <p:spPr>
            <a:xfrm>
              <a:off x="119289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6" name="Oval 225"/>
            <p:cNvSpPr/>
            <p:nvPr/>
          </p:nvSpPr>
          <p:spPr>
            <a:xfrm>
              <a:off x="102261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7" name="Oval 226"/>
            <p:cNvSpPr/>
            <p:nvPr/>
          </p:nvSpPr>
          <p:spPr>
            <a:xfrm>
              <a:off x="1363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8" name="Oval 227"/>
            <p:cNvSpPr/>
            <p:nvPr/>
          </p:nvSpPr>
          <p:spPr>
            <a:xfrm>
              <a:off x="153345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9" name="Oval 228"/>
            <p:cNvSpPr/>
            <p:nvPr/>
          </p:nvSpPr>
          <p:spPr>
            <a:xfrm>
              <a:off x="187401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0" name="Oval 229"/>
            <p:cNvSpPr/>
            <p:nvPr/>
          </p:nvSpPr>
          <p:spPr>
            <a:xfrm>
              <a:off x="170373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1" name="Oval 230"/>
            <p:cNvSpPr/>
            <p:nvPr/>
          </p:nvSpPr>
          <p:spPr>
            <a:xfrm>
              <a:off x="204429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2" name="Oval 231"/>
            <p:cNvSpPr/>
            <p:nvPr/>
          </p:nvSpPr>
          <p:spPr>
            <a:xfrm>
              <a:off x="221457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3" name="Oval 232"/>
            <p:cNvSpPr/>
            <p:nvPr/>
          </p:nvSpPr>
          <p:spPr>
            <a:xfrm>
              <a:off x="482491"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4" name="Oval 233"/>
            <p:cNvSpPr/>
            <p:nvPr/>
          </p:nvSpPr>
          <p:spPr>
            <a:xfrm>
              <a:off x="6527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5" name="Oval 234"/>
            <p:cNvSpPr/>
            <p:nvPr/>
          </p:nvSpPr>
          <p:spPr>
            <a:xfrm>
              <a:off x="8421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6" name="Oval 235"/>
            <p:cNvSpPr/>
            <p:nvPr/>
          </p:nvSpPr>
          <p:spPr>
            <a:xfrm>
              <a:off x="118273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7" name="Oval 236"/>
            <p:cNvSpPr/>
            <p:nvPr/>
          </p:nvSpPr>
          <p:spPr>
            <a:xfrm>
              <a:off x="101245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8" name="Oval 237"/>
            <p:cNvSpPr/>
            <p:nvPr/>
          </p:nvSpPr>
          <p:spPr>
            <a:xfrm>
              <a:off x="135301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9" name="Oval 238"/>
            <p:cNvSpPr/>
            <p:nvPr/>
          </p:nvSpPr>
          <p:spPr>
            <a:xfrm>
              <a:off x="152329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0" name="Oval 239"/>
            <p:cNvSpPr/>
            <p:nvPr/>
          </p:nvSpPr>
          <p:spPr>
            <a:xfrm>
              <a:off x="186385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1" name="Oval 240"/>
            <p:cNvSpPr/>
            <p:nvPr/>
          </p:nvSpPr>
          <p:spPr>
            <a:xfrm>
              <a:off x="16935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2" name="Oval 241"/>
            <p:cNvSpPr/>
            <p:nvPr/>
          </p:nvSpPr>
          <p:spPr>
            <a:xfrm>
              <a:off x="203413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3" name="Oval 242"/>
            <p:cNvSpPr/>
            <p:nvPr/>
          </p:nvSpPr>
          <p:spPr>
            <a:xfrm>
              <a:off x="220441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4" name="Oval 243"/>
            <p:cNvSpPr/>
            <p:nvPr/>
          </p:nvSpPr>
          <p:spPr>
            <a:xfrm>
              <a:off x="472331" y="372358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5" name="Oval 244"/>
            <p:cNvSpPr/>
            <p:nvPr/>
          </p:nvSpPr>
          <p:spPr>
            <a:xfrm>
              <a:off x="6527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1" name="Oval 270"/>
            <p:cNvSpPr/>
            <p:nvPr/>
          </p:nvSpPr>
          <p:spPr>
            <a:xfrm>
              <a:off x="84217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2" name="Oval 271"/>
            <p:cNvSpPr/>
            <p:nvPr/>
          </p:nvSpPr>
          <p:spPr>
            <a:xfrm>
              <a:off x="119289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3" name="Oval 272"/>
            <p:cNvSpPr/>
            <p:nvPr/>
          </p:nvSpPr>
          <p:spPr>
            <a:xfrm>
              <a:off x="102261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4" name="Oval 273"/>
            <p:cNvSpPr/>
            <p:nvPr/>
          </p:nvSpPr>
          <p:spPr>
            <a:xfrm>
              <a:off x="13631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5" name="Oval 274"/>
            <p:cNvSpPr/>
            <p:nvPr/>
          </p:nvSpPr>
          <p:spPr>
            <a:xfrm>
              <a:off x="153345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6" name="Oval 275"/>
            <p:cNvSpPr/>
            <p:nvPr/>
          </p:nvSpPr>
          <p:spPr>
            <a:xfrm>
              <a:off x="187401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7" name="Oval 276"/>
            <p:cNvSpPr/>
            <p:nvPr/>
          </p:nvSpPr>
          <p:spPr>
            <a:xfrm>
              <a:off x="170373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8" name="Oval 277"/>
            <p:cNvSpPr/>
            <p:nvPr/>
          </p:nvSpPr>
          <p:spPr>
            <a:xfrm>
              <a:off x="204429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9" name="Oval 278"/>
            <p:cNvSpPr/>
            <p:nvPr/>
          </p:nvSpPr>
          <p:spPr>
            <a:xfrm>
              <a:off x="221457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0" name="Oval 279"/>
            <p:cNvSpPr/>
            <p:nvPr/>
          </p:nvSpPr>
          <p:spPr>
            <a:xfrm>
              <a:off x="482491"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1" name="Oval 280"/>
            <p:cNvSpPr/>
            <p:nvPr/>
          </p:nvSpPr>
          <p:spPr>
            <a:xfrm>
              <a:off x="6527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2" name="Oval 281"/>
            <p:cNvSpPr/>
            <p:nvPr/>
          </p:nvSpPr>
          <p:spPr>
            <a:xfrm>
              <a:off x="8421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3" name="Oval 282"/>
            <p:cNvSpPr/>
            <p:nvPr/>
          </p:nvSpPr>
          <p:spPr>
            <a:xfrm>
              <a:off x="118273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4" name="Oval 283"/>
            <p:cNvSpPr/>
            <p:nvPr/>
          </p:nvSpPr>
          <p:spPr>
            <a:xfrm>
              <a:off x="101245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5" name="Oval 284"/>
            <p:cNvSpPr/>
            <p:nvPr/>
          </p:nvSpPr>
          <p:spPr>
            <a:xfrm>
              <a:off x="1353010" y="41198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6" name="Oval 285"/>
            <p:cNvSpPr/>
            <p:nvPr/>
          </p:nvSpPr>
          <p:spPr>
            <a:xfrm>
              <a:off x="152329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7" name="Oval 286"/>
            <p:cNvSpPr/>
            <p:nvPr/>
          </p:nvSpPr>
          <p:spPr>
            <a:xfrm>
              <a:off x="186385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8" name="Oval 287"/>
            <p:cNvSpPr/>
            <p:nvPr/>
          </p:nvSpPr>
          <p:spPr>
            <a:xfrm>
              <a:off x="16935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9" name="Oval 288"/>
            <p:cNvSpPr/>
            <p:nvPr/>
          </p:nvSpPr>
          <p:spPr>
            <a:xfrm>
              <a:off x="203413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0" name="Oval 289"/>
            <p:cNvSpPr/>
            <p:nvPr/>
          </p:nvSpPr>
          <p:spPr>
            <a:xfrm>
              <a:off x="220441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1" name="Oval 290"/>
            <p:cNvSpPr/>
            <p:nvPr/>
          </p:nvSpPr>
          <p:spPr>
            <a:xfrm>
              <a:off x="472331"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2" name="Oval 291"/>
            <p:cNvSpPr/>
            <p:nvPr/>
          </p:nvSpPr>
          <p:spPr>
            <a:xfrm>
              <a:off x="6527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4" name="Rectangle 293"/>
            <p:cNvSpPr/>
            <p:nvPr/>
          </p:nvSpPr>
          <p:spPr>
            <a:xfrm>
              <a:off x="453651" y="3286704"/>
              <a:ext cx="1363480" cy="15240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48829" y="3353473"/>
            <a:ext cx="3844290" cy="1567910"/>
            <a:chOff x="2565690" y="1471180"/>
            <a:chExt cx="3844290" cy="1567910"/>
          </a:xfrm>
        </p:grpSpPr>
        <p:sp>
          <p:nvSpPr>
            <p:cNvPr id="295" name="Rectangle 294"/>
            <p:cNvSpPr/>
            <p:nvPr/>
          </p:nvSpPr>
          <p:spPr>
            <a:xfrm>
              <a:off x="2579916" y="1471180"/>
              <a:ext cx="2316468" cy="1508105"/>
            </a:xfrm>
            <a:prstGeom prst="rect">
              <a:avLst/>
            </a:prstGeom>
          </p:spPr>
          <p:txBody>
            <a:bodyPr wrap="none">
              <a:spAutoFit/>
            </a:bodyPr>
            <a:lstStyle/>
            <a:p>
              <a:r>
                <a:rPr lang="en-US" sz="2000" b="1" dirty="0">
                  <a:solidFill>
                    <a:srgbClr val="000000"/>
                  </a:solidFill>
                </a:rPr>
                <a:t>Likelihood-ratio </a:t>
              </a:r>
              <a:r>
                <a:rPr lang="en-US" sz="2000" b="1" dirty="0" smtClean="0">
                  <a:solidFill>
                    <a:srgbClr val="000000"/>
                  </a:solidFill>
                </a:rPr>
                <a:t>test</a:t>
              </a:r>
            </a:p>
            <a:p>
              <a:endParaRPr lang="en-US" dirty="0">
                <a:solidFill>
                  <a:srgbClr val="000000"/>
                </a:solidFill>
              </a:endParaRPr>
            </a:p>
            <a:p>
              <a:endParaRPr lang="en-US" dirty="0" smtClean="0">
                <a:solidFill>
                  <a:srgbClr val="000000"/>
                </a:solidFill>
              </a:endParaRPr>
            </a:p>
            <a:p>
              <a:endParaRPr lang="en-US" dirty="0" smtClean="0">
                <a:solidFill>
                  <a:srgbClr val="000000"/>
                </a:solidFill>
              </a:endParaRPr>
            </a:p>
            <a:p>
              <a:endParaRPr lang="en-US" dirty="0" smtClean="0">
                <a:solidFill>
                  <a:srgbClr val="000000"/>
                </a:solidFill>
              </a:endParaRPr>
            </a:p>
          </p:txBody>
        </p:sp>
        <p:pic>
          <p:nvPicPr>
            <p:cNvPr id="296" name="Picture 2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5690" y="1858444"/>
              <a:ext cx="3844290" cy="713708"/>
            </a:xfrm>
            <a:prstGeom prst="rect">
              <a:avLst/>
            </a:prstGeom>
          </p:spPr>
        </p:pic>
        <p:sp>
          <p:nvSpPr>
            <p:cNvPr id="297" name="Rectangle 296"/>
            <p:cNvSpPr/>
            <p:nvPr/>
          </p:nvSpPr>
          <p:spPr>
            <a:xfrm>
              <a:off x="2633501" y="2700536"/>
              <a:ext cx="2984215" cy="338554"/>
            </a:xfrm>
            <a:prstGeom prst="rect">
              <a:avLst/>
            </a:prstGeom>
          </p:spPr>
          <p:txBody>
            <a:bodyPr wrap="none">
              <a:spAutoFit/>
            </a:bodyPr>
            <a:lstStyle/>
            <a:p>
              <a:r>
                <a:rPr lang="en-US" altLang="zh-CN" sz="1600" i="1" dirty="0"/>
                <a:t>LRT  </a:t>
              </a:r>
              <a:r>
                <a:rPr lang="en-US" sz="1600" i="1" dirty="0"/>
                <a:t>has a Chi-Square Distribution</a:t>
              </a:r>
            </a:p>
          </p:txBody>
        </p:sp>
      </p:grpSp>
      <p:sp>
        <p:nvSpPr>
          <p:cNvPr id="3" name="Rectangle 2"/>
          <p:cNvSpPr/>
          <p:nvPr/>
        </p:nvSpPr>
        <p:spPr>
          <a:xfrm>
            <a:off x="329081" y="5715917"/>
            <a:ext cx="8528076" cy="707886"/>
          </a:xfrm>
          <a:prstGeom prst="rect">
            <a:avLst/>
          </a:prstGeom>
        </p:spPr>
        <p:txBody>
          <a:bodyPr wrap="square">
            <a:spAutoFit/>
          </a:bodyPr>
          <a:lstStyle/>
          <a:p>
            <a:pPr algn="ctr"/>
            <a:r>
              <a:rPr lang="en-US" sz="2000" dirty="0"/>
              <a:t>Methylated Haplotype based </a:t>
            </a:r>
            <a:r>
              <a:rPr lang="en-US" sz="2000" dirty="0" smtClean="0"/>
              <a:t>biomarker can be used to detect hyper-methylated fragment in low concentration</a:t>
            </a:r>
            <a:endParaRPr lang="en-US" sz="2000" dirty="0"/>
          </a:p>
        </p:txBody>
      </p:sp>
      <p:sp>
        <p:nvSpPr>
          <p:cNvPr id="9" name="Rectangle 8"/>
          <p:cNvSpPr/>
          <p:nvPr/>
        </p:nvSpPr>
        <p:spPr>
          <a:xfrm>
            <a:off x="5052145" y="3732727"/>
            <a:ext cx="4572000" cy="923330"/>
          </a:xfrm>
          <a:prstGeom prst="rect">
            <a:avLst/>
          </a:prstGeom>
        </p:spPr>
        <p:txBody>
          <a:bodyPr>
            <a:spAutoFit/>
          </a:bodyPr>
          <a:lstStyle/>
          <a:p>
            <a:r>
              <a:rPr lang="en-US" b="1" dirty="0"/>
              <a:t>Monte Carlo sampling/permutation</a:t>
            </a:r>
          </a:p>
          <a:p>
            <a:endParaRPr lang="en-US" dirty="0">
              <a:solidFill>
                <a:srgbClr val="000000"/>
              </a:solidFill>
            </a:endParaRPr>
          </a:p>
          <a:p>
            <a:r>
              <a:rPr lang="en-US" dirty="0">
                <a:solidFill>
                  <a:srgbClr val="000000"/>
                </a:solidFill>
              </a:rPr>
              <a:t>P(A)=1-P(x&lt;a)</a:t>
            </a:r>
          </a:p>
        </p:txBody>
      </p:sp>
      <p:sp>
        <p:nvSpPr>
          <p:cNvPr id="10" name="Down Arrow 9"/>
          <p:cNvSpPr/>
          <p:nvPr/>
        </p:nvSpPr>
        <p:spPr>
          <a:xfrm>
            <a:off x="3702078" y="5169508"/>
            <a:ext cx="1956226" cy="1736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923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087" y="2226365"/>
            <a:ext cx="4780721" cy="3816429"/>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3200" dirty="0" smtClean="0"/>
              <a:t>Background</a:t>
            </a:r>
          </a:p>
          <a:p>
            <a:pPr marL="285750" indent="-285750">
              <a:spcBef>
                <a:spcPts val="600"/>
              </a:spcBef>
              <a:spcAft>
                <a:spcPts val="600"/>
              </a:spcAft>
              <a:buFont typeface="Wingdings" panose="05000000000000000000" pitchFamily="2" charset="2"/>
              <a:buChar char="Ø"/>
            </a:pPr>
            <a:r>
              <a:rPr lang="en-US" sz="3200" dirty="0" smtClean="0"/>
              <a:t>Material and Method</a:t>
            </a:r>
          </a:p>
          <a:p>
            <a:pPr marL="285750" indent="-285750">
              <a:spcBef>
                <a:spcPts val="600"/>
              </a:spcBef>
              <a:spcAft>
                <a:spcPts val="600"/>
              </a:spcAft>
              <a:buFont typeface="Wingdings" panose="05000000000000000000" pitchFamily="2" charset="2"/>
              <a:buChar char="Ø"/>
            </a:pPr>
            <a:r>
              <a:rPr lang="en-US" sz="3200" dirty="0" smtClean="0">
                <a:solidFill>
                  <a:srgbClr val="FF0000"/>
                </a:solidFill>
              </a:rPr>
              <a:t>Result</a:t>
            </a:r>
          </a:p>
          <a:p>
            <a:pPr marL="285750" indent="-285750">
              <a:spcBef>
                <a:spcPts val="600"/>
              </a:spcBef>
              <a:spcAft>
                <a:spcPts val="600"/>
              </a:spcAft>
              <a:buFont typeface="Wingdings" panose="05000000000000000000" pitchFamily="2" charset="2"/>
              <a:buChar char="Ø"/>
            </a:pPr>
            <a:r>
              <a:rPr lang="en-US" sz="3200" dirty="0" smtClean="0"/>
              <a:t>Conclusion</a:t>
            </a:r>
          </a:p>
          <a:p>
            <a:pPr marL="285750" indent="-285750">
              <a:spcBef>
                <a:spcPts val="600"/>
              </a:spcBef>
              <a:spcAft>
                <a:spcPts val="600"/>
              </a:spcAft>
              <a:buFont typeface="Wingdings" panose="05000000000000000000" pitchFamily="2" charset="2"/>
              <a:buChar char="Ø"/>
            </a:pPr>
            <a:r>
              <a:rPr lang="en-US" sz="3200" dirty="0"/>
              <a:t>Future work</a:t>
            </a:r>
          </a:p>
          <a:p>
            <a:pPr>
              <a:spcBef>
                <a:spcPts val="600"/>
              </a:spcBef>
              <a:spcAft>
                <a:spcPts val="600"/>
              </a:spcAft>
            </a:pPr>
            <a:endParaRPr lang="en-US" sz="3200" dirty="0"/>
          </a:p>
        </p:txBody>
      </p:sp>
      <p:sp>
        <p:nvSpPr>
          <p:cNvPr id="3" name="Rectangle 2"/>
          <p:cNvSpPr/>
          <p:nvPr/>
        </p:nvSpPr>
        <p:spPr>
          <a:xfrm>
            <a:off x="-83654" y="920387"/>
            <a:ext cx="9328195" cy="461665"/>
          </a:xfrm>
          <a:prstGeom prst="rect">
            <a:avLst/>
          </a:prstGeom>
        </p:spPr>
        <p:txBody>
          <a:bodyPr wrap="none">
            <a:spAutoFit/>
          </a:bodyPr>
          <a:lstStyle/>
          <a:p>
            <a:pPr algn="ctr"/>
            <a:r>
              <a:rPr lang="en-US" sz="2400" dirty="0">
                <a:solidFill>
                  <a:srgbClr val="000000"/>
                </a:solidFill>
                <a:latin typeface="Arial" panose="020B0604020202020204" pitchFamily="34" charset="0"/>
              </a:rPr>
              <a:t>MONOD: </a:t>
            </a:r>
            <a:r>
              <a:rPr lang="en-US" sz="2400" dirty="0" smtClean="0">
                <a:solidFill>
                  <a:srgbClr val="FF0000"/>
                </a:solidFill>
                <a:latin typeface="Arial" panose="020B0604020202020204" pitchFamily="34" charset="0"/>
              </a:rPr>
              <a:t>M</a:t>
            </a:r>
            <a:r>
              <a:rPr lang="en-US" sz="2400" dirty="0" smtClean="0">
                <a:solidFill>
                  <a:srgbClr val="000000"/>
                </a:solidFill>
                <a:latin typeface="Arial" panose="020B0604020202020204" pitchFamily="34" charset="0"/>
              </a:rPr>
              <a:t>ethylation </a:t>
            </a:r>
            <a:r>
              <a:rPr lang="en-US" sz="2400" dirty="0">
                <a:solidFill>
                  <a:srgbClr val="000000"/>
                </a:solidFill>
                <a:latin typeface="Arial" panose="020B0604020202020204" pitchFamily="34" charset="0"/>
              </a:rPr>
              <a:t>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5168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60" y="135768"/>
            <a:ext cx="9240478" cy="430887"/>
          </a:xfrm>
          <a:prstGeom prst="rect">
            <a:avLst/>
          </a:prstGeom>
        </p:spPr>
        <p:txBody>
          <a:bodyPr wrap="none">
            <a:spAutoFit/>
          </a:bodyPr>
          <a:lstStyle/>
          <a:p>
            <a:r>
              <a:rPr lang="en-US" altLang="zh-CN" sz="2200" b="1" dirty="0" smtClean="0"/>
              <a:t>Genome-wide</a:t>
            </a:r>
            <a:r>
              <a:rPr lang="en-US" altLang="zh-CN" sz="2200" dirty="0" smtClean="0"/>
              <a:t> MHL </a:t>
            </a:r>
            <a:r>
              <a:rPr lang="en-US" sz="2200" dirty="0" smtClean="0"/>
              <a:t>Profile Indicates Different Sample Types  and Sample Status</a:t>
            </a:r>
          </a:p>
        </p:txBody>
      </p:sp>
      <p:sp>
        <p:nvSpPr>
          <p:cNvPr id="14" name="TextBox 13"/>
          <p:cNvSpPr txBox="1"/>
          <p:nvPr/>
        </p:nvSpPr>
        <p:spPr>
          <a:xfrm>
            <a:off x="6307282" y="5842337"/>
            <a:ext cx="2824480" cy="276999"/>
          </a:xfrm>
          <a:prstGeom prst="rect">
            <a:avLst/>
          </a:prstGeom>
          <a:noFill/>
        </p:spPr>
        <p:txBody>
          <a:bodyPr wrap="square" rtlCol="0">
            <a:spAutoFit/>
          </a:bodyPr>
          <a:lstStyle/>
          <a:p>
            <a:endParaRPr lang="en-US" sz="1200" dirty="0"/>
          </a:p>
        </p:txBody>
      </p:sp>
      <p:grpSp>
        <p:nvGrpSpPr>
          <p:cNvPr id="16" name="Group 15"/>
          <p:cNvGrpSpPr/>
          <p:nvPr/>
        </p:nvGrpSpPr>
        <p:grpSpPr>
          <a:xfrm>
            <a:off x="0" y="566655"/>
            <a:ext cx="9412357" cy="5306460"/>
            <a:chOff x="375919" y="613283"/>
            <a:chExt cx="8473440" cy="5306460"/>
          </a:xfrm>
        </p:grpSpPr>
        <p:grpSp>
          <p:nvGrpSpPr>
            <p:cNvPr id="13" name="Group 12"/>
            <p:cNvGrpSpPr/>
            <p:nvPr/>
          </p:nvGrpSpPr>
          <p:grpSpPr>
            <a:xfrm>
              <a:off x="375919" y="613283"/>
              <a:ext cx="8473440" cy="5057986"/>
              <a:chOff x="375919" y="633603"/>
              <a:chExt cx="8473440" cy="5057986"/>
            </a:xfrm>
          </p:grpSpPr>
          <p:grpSp>
            <p:nvGrpSpPr>
              <p:cNvPr id="8" name="Group 7"/>
              <p:cNvGrpSpPr/>
              <p:nvPr/>
            </p:nvGrpSpPr>
            <p:grpSpPr>
              <a:xfrm>
                <a:off x="375919" y="633603"/>
                <a:ext cx="8473440" cy="4629778"/>
                <a:chOff x="436880" y="863600"/>
                <a:chExt cx="8473440" cy="4629778"/>
              </a:xfrm>
            </p:grpSpPr>
            <p:pic>
              <p:nvPicPr>
                <p:cNvPr id="4" name="Picture 3"/>
                <p:cNvPicPr>
                  <a:picLocks noChangeAspect="1"/>
                </p:cNvPicPr>
                <p:nvPr/>
              </p:nvPicPr>
              <p:blipFill rotWithShape="1">
                <a:blip r:embed="rId3"/>
                <a:srcRect t="10289" b="17088"/>
                <a:stretch/>
              </p:blipFill>
              <p:spPr>
                <a:xfrm>
                  <a:off x="436880" y="863600"/>
                  <a:ext cx="8473440" cy="4629778"/>
                </a:xfrm>
                <a:prstGeom prst="rect">
                  <a:avLst/>
                </a:prstGeom>
              </p:spPr>
            </p:pic>
            <p:sp>
              <p:nvSpPr>
                <p:cNvPr id="5" name="Rectangle 4"/>
                <p:cNvSpPr/>
                <p:nvPr/>
              </p:nvSpPr>
              <p:spPr>
                <a:xfrm>
                  <a:off x="1422400" y="2989345"/>
                  <a:ext cx="9144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36800" y="2989344"/>
                  <a:ext cx="34036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40400" y="2989344"/>
                  <a:ext cx="2560320" cy="25040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1224848" y="5353035"/>
                <a:ext cx="7157152" cy="338554"/>
              </a:xfrm>
              <a:prstGeom prst="rect">
                <a:avLst/>
              </a:prstGeom>
            </p:spPr>
            <p:txBody>
              <a:bodyPr wrap="square">
                <a:spAutoFit/>
              </a:bodyPr>
              <a:lstStyle/>
              <a:p>
                <a:r>
                  <a:rPr lang="en-US" sz="1600" dirty="0" smtClean="0"/>
                  <a:t>Long Storage                            Plasma </a:t>
                </a:r>
                <a:r>
                  <a:rPr lang="en-US" sz="1600" dirty="0"/>
                  <a:t> </a:t>
                </a:r>
                <a:r>
                  <a:rPr lang="en-US" sz="1600" dirty="0" smtClean="0"/>
                  <a:t>                                                      </a:t>
                </a:r>
                <a:r>
                  <a:rPr lang="en-US" sz="1600" dirty="0"/>
                  <a:t>Solid </a:t>
                </a:r>
                <a:r>
                  <a:rPr lang="en-US" sz="1600" dirty="0" smtClean="0"/>
                  <a:t>Tissue</a:t>
                </a:r>
                <a:endParaRPr lang="en-US" sz="1600" dirty="0"/>
              </a:p>
            </p:txBody>
          </p:sp>
        </p:grpSp>
        <p:sp>
          <p:nvSpPr>
            <p:cNvPr id="15" name="Rectangle 14"/>
            <p:cNvSpPr/>
            <p:nvPr/>
          </p:nvSpPr>
          <p:spPr>
            <a:xfrm>
              <a:off x="1235008" y="5611966"/>
              <a:ext cx="7157152" cy="307777"/>
            </a:xfrm>
            <a:prstGeom prst="rect">
              <a:avLst/>
            </a:prstGeom>
          </p:spPr>
          <p:txBody>
            <a:bodyPr wrap="square">
              <a:spAutoFit/>
            </a:bodyPr>
            <a:lstStyle/>
            <a:p>
              <a:r>
                <a:rPr lang="en-US" sz="1400" b="1" dirty="0" smtClean="0">
                  <a:solidFill>
                    <a:srgbClr val="FF0000"/>
                  </a:solidFill>
                </a:rPr>
                <a:t>Accuracy:80%                            Accuracy:100%                                                          Accuracy:100%</a:t>
              </a:r>
              <a:endParaRPr lang="en-US" b="1" dirty="0">
                <a:solidFill>
                  <a:srgbClr val="FF0000"/>
                </a:solidFill>
              </a:endParaRPr>
            </a:p>
          </p:txBody>
        </p:sp>
      </p:grpSp>
      <p:sp>
        <p:nvSpPr>
          <p:cNvPr id="17" name="Rectangle 16"/>
          <p:cNvSpPr/>
          <p:nvPr/>
        </p:nvSpPr>
        <p:spPr>
          <a:xfrm>
            <a:off x="531173" y="5901640"/>
            <a:ext cx="8628096" cy="923330"/>
          </a:xfrm>
          <a:prstGeom prst="rect">
            <a:avLst/>
          </a:prstGeom>
        </p:spPr>
        <p:txBody>
          <a:bodyPr wrap="square">
            <a:spAutoFit/>
          </a:bodyPr>
          <a:lstStyle/>
          <a:p>
            <a:r>
              <a:rPr lang="en-US" b="1" dirty="0" smtClean="0"/>
              <a:t>Result</a:t>
            </a:r>
            <a:r>
              <a:rPr lang="en-US" dirty="0" smtClean="0"/>
              <a:t>: Cluster analysis showed genome-wide MHL based on RRBS dataset could distinguish sample size with very high accuracy.</a:t>
            </a:r>
            <a:r>
              <a:rPr lang="en-US" dirty="0"/>
              <a:t> Cluster analysis were conducted with </a:t>
            </a:r>
            <a:r>
              <a:rPr lang="en-US" dirty="0" err="1"/>
              <a:t>e</a:t>
            </a:r>
            <a:r>
              <a:rPr lang="en-US" dirty="0" err="1" smtClean="0"/>
              <a:t>uclidean</a:t>
            </a:r>
            <a:r>
              <a:rPr lang="en-US" dirty="0" smtClean="0"/>
              <a:t> distance </a:t>
            </a:r>
            <a:r>
              <a:rPr lang="en-US" dirty="0"/>
              <a:t>and </a:t>
            </a:r>
            <a:r>
              <a:rPr lang="en-US" dirty="0" smtClean="0"/>
              <a:t>ward agglomeration</a:t>
            </a:r>
            <a:r>
              <a:rPr lang="en-US" dirty="0"/>
              <a:t>. </a:t>
            </a:r>
          </a:p>
        </p:txBody>
      </p:sp>
      <p:sp>
        <p:nvSpPr>
          <p:cNvPr id="18" name="Isosceles Triangle 17"/>
          <p:cNvSpPr/>
          <p:nvPr/>
        </p:nvSpPr>
        <p:spPr>
          <a:xfrm>
            <a:off x="1094722" y="4602259"/>
            <a:ext cx="243840" cy="17272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p:cNvSpPr/>
          <p:nvPr/>
        </p:nvSpPr>
        <p:spPr>
          <a:xfrm>
            <a:off x="5015023" y="935560"/>
            <a:ext cx="3720186" cy="923330"/>
          </a:xfrm>
          <a:prstGeom prst="rect">
            <a:avLst/>
          </a:prstGeom>
        </p:spPr>
        <p:txBody>
          <a:bodyPr wrap="none">
            <a:spAutoFit/>
          </a:bodyPr>
          <a:lstStyle/>
          <a:p>
            <a:r>
              <a:rPr lang="en-US" dirty="0" smtClean="0"/>
              <a:t>Dataset: RRBS</a:t>
            </a:r>
          </a:p>
          <a:p>
            <a:r>
              <a:rPr lang="en-US" dirty="0" smtClean="0"/>
              <a:t>Sample Size:  68 cancer and 8 normal </a:t>
            </a:r>
          </a:p>
          <a:p>
            <a:r>
              <a:rPr lang="en-US" dirty="0"/>
              <a:t>Genomic region: 50646 </a:t>
            </a:r>
            <a:r>
              <a:rPr lang="en-US" dirty="0" smtClean="0"/>
              <a:t>MHRs </a:t>
            </a:r>
            <a:endParaRPr lang="en-US" dirty="0"/>
          </a:p>
        </p:txBody>
      </p:sp>
      <p:sp>
        <p:nvSpPr>
          <p:cNvPr id="3" name="Rectangle 1"/>
          <p:cNvSpPr>
            <a:spLocks noChangeArrowheads="1"/>
          </p:cNvSpPr>
          <p:nvPr/>
        </p:nvSpPr>
        <p:spPr bwMode="auto">
          <a:xfrm>
            <a:off x="0" y="0"/>
            <a:ext cx="9144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56046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004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6623"/>
            <a:ext cx="9307869" cy="830997"/>
          </a:xfrm>
          <a:prstGeom prst="rect">
            <a:avLst/>
          </a:prstGeom>
          <a:noFill/>
        </p:spPr>
        <p:txBody>
          <a:bodyPr wrap="none" rtlCol="0">
            <a:spAutoFit/>
          </a:bodyPr>
          <a:lstStyle/>
          <a:p>
            <a:r>
              <a:rPr lang="en-US" sz="2400" b="1" dirty="0" smtClean="0"/>
              <a:t>Principle Component Analysis reveal the relationship between samples </a:t>
            </a:r>
          </a:p>
          <a:p>
            <a:pPr algn="ctr"/>
            <a:r>
              <a:rPr lang="en-US" sz="2400" b="1" dirty="0" smtClean="0"/>
              <a:t>based on RRBS dataset</a:t>
            </a:r>
            <a:endParaRPr lang="en-US" sz="2400" b="1" dirty="0"/>
          </a:p>
        </p:txBody>
      </p:sp>
      <p:sp>
        <p:nvSpPr>
          <p:cNvPr id="8" name="TextBox 7"/>
          <p:cNvSpPr txBox="1"/>
          <p:nvPr/>
        </p:nvSpPr>
        <p:spPr>
          <a:xfrm>
            <a:off x="139148" y="5425542"/>
            <a:ext cx="8948770" cy="707886"/>
          </a:xfrm>
          <a:prstGeom prst="rect">
            <a:avLst/>
          </a:prstGeom>
          <a:noFill/>
        </p:spPr>
        <p:txBody>
          <a:bodyPr wrap="square" rtlCol="0">
            <a:spAutoFit/>
          </a:bodyPr>
          <a:lstStyle/>
          <a:p>
            <a:r>
              <a:rPr lang="en-US" sz="2000" dirty="0" smtClean="0"/>
              <a:t>The first principle component is significantly larger than the other PCs indicating certain factor might highly variant among the samples</a:t>
            </a:r>
            <a:endParaRPr lang="en-US" sz="2000" dirty="0"/>
          </a:p>
        </p:txBody>
      </p:sp>
      <p:sp>
        <p:nvSpPr>
          <p:cNvPr id="9" name="TextBox 8"/>
          <p:cNvSpPr txBox="1"/>
          <p:nvPr/>
        </p:nvSpPr>
        <p:spPr>
          <a:xfrm>
            <a:off x="5473015" y="4404523"/>
            <a:ext cx="4118245" cy="369332"/>
          </a:xfrm>
          <a:prstGeom prst="rect">
            <a:avLst/>
          </a:prstGeom>
          <a:noFill/>
        </p:spPr>
        <p:txBody>
          <a:bodyPr wrap="square" rtlCol="0">
            <a:spAutoFit/>
          </a:bodyPr>
          <a:lstStyle/>
          <a:p>
            <a:endParaRPr lang="en-US" dirty="0"/>
          </a:p>
        </p:txBody>
      </p:sp>
      <p:grpSp>
        <p:nvGrpSpPr>
          <p:cNvPr id="13" name="Group 12"/>
          <p:cNvGrpSpPr/>
          <p:nvPr/>
        </p:nvGrpSpPr>
        <p:grpSpPr>
          <a:xfrm>
            <a:off x="415718" y="1209664"/>
            <a:ext cx="7933151" cy="3928863"/>
            <a:chOff x="218660" y="415452"/>
            <a:chExt cx="8632868" cy="4687309"/>
          </a:xfrm>
        </p:grpSpPr>
        <p:pic>
          <p:nvPicPr>
            <p:cNvPr id="11" name="Picture 10"/>
            <p:cNvPicPr>
              <a:picLocks noChangeAspect="1"/>
            </p:cNvPicPr>
            <p:nvPr/>
          </p:nvPicPr>
          <p:blipFill rotWithShape="1">
            <a:blip r:embed="rId3"/>
            <a:srcRect l="577" b="51281"/>
            <a:stretch/>
          </p:blipFill>
          <p:spPr>
            <a:xfrm>
              <a:off x="218660" y="415452"/>
              <a:ext cx="4492487" cy="4687309"/>
            </a:xfrm>
            <a:prstGeom prst="rect">
              <a:avLst/>
            </a:prstGeom>
          </p:spPr>
        </p:pic>
        <p:pic>
          <p:nvPicPr>
            <p:cNvPr id="12" name="Picture 11"/>
            <p:cNvPicPr>
              <a:picLocks noChangeAspect="1"/>
            </p:cNvPicPr>
            <p:nvPr/>
          </p:nvPicPr>
          <p:blipFill rotWithShape="1">
            <a:blip r:embed="rId3"/>
            <a:srcRect l="440" t="55605"/>
            <a:stretch/>
          </p:blipFill>
          <p:spPr>
            <a:xfrm>
              <a:off x="4412972" y="745435"/>
              <a:ext cx="4438556" cy="4214191"/>
            </a:xfrm>
            <a:prstGeom prst="rect">
              <a:avLst/>
            </a:prstGeom>
          </p:spPr>
        </p:pic>
      </p:grpSp>
      <p:sp>
        <p:nvSpPr>
          <p:cNvPr id="14" name="Oval 13"/>
          <p:cNvSpPr/>
          <p:nvPr/>
        </p:nvSpPr>
        <p:spPr>
          <a:xfrm>
            <a:off x="5049502" y="2142222"/>
            <a:ext cx="506895" cy="477079"/>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9148" y="6171796"/>
            <a:ext cx="9452112" cy="400110"/>
          </a:xfrm>
          <a:prstGeom prst="rect">
            <a:avLst/>
          </a:prstGeom>
          <a:noFill/>
        </p:spPr>
        <p:txBody>
          <a:bodyPr wrap="square" rtlCol="0">
            <a:spAutoFit/>
          </a:bodyPr>
          <a:lstStyle/>
          <a:p>
            <a:r>
              <a:rPr lang="en-US" sz="2000" dirty="0" smtClean="0"/>
              <a:t>Sample status of cancer or normal could be distinctly separated in the PC1-PC2 space </a:t>
            </a:r>
            <a:endParaRPr lang="en-US" sz="2000" dirty="0"/>
          </a:p>
        </p:txBody>
      </p:sp>
    </p:spTree>
    <p:extLst>
      <p:ext uri="{BB962C8B-B14F-4D97-AF65-F5344CB8AC3E}">
        <p14:creationId xmlns:p14="http://schemas.microsoft.com/office/powerpoint/2010/main" val="3012158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10604" y="348776"/>
            <a:ext cx="8040791" cy="461665"/>
          </a:xfrm>
          <a:prstGeom prst="rect">
            <a:avLst/>
          </a:prstGeom>
        </p:spPr>
        <p:txBody>
          <a:bodyPr wrap="none">
            <a:spAutoFit/>
          </a:bodyPr>
          <a:lstStyle/>
          <a:p>
            <a:r>
              <a:rPr lang="en-US" sz="2400" b="1" dirty="0"/>
              <a:t>Significant differential MHL region preferred intergenic region</a:t>
            </a:r>
          </a:p>
        </p:txBody>
      </p:sp>
      <p:sp>
        <p:nvSpPr>
          <p:cNvPr id="15" name="Rectangle 14"/>
          <p:cNvSpPr/>
          <p:nvPr/>
        </p:nvSpPr>
        <p:spPr>
          <a:xfrm>
            <a:off x="130629" y="5845151"/>
            <a:ext cx="9013371" cy="707886"/>
          </a:xfrm>
          <a:prstGeom prst="rect">
            <a:avLst/>
          </a:prstGeom>
        </p:spPr>
        <p:txBody>
          <a:bodyPr wrap="square">
            <a:spAutoFit/>
          </a:bodyPr>
          <a:lstStyle/>
          <a:p>
            <a:r>
              <a:rPr lang="en-US" sz="2000" dirty="0" smtClean="0"/>
              <a:t>The significant differential MHL region have more regions far from TSS are therefore have more proportion regions without associated gene</a:t>
            </a:r>
          </a:p>
        </p:txBody>
      </p:sp>
      <p:grpSp>
        <p:nvGrpSpPr>
          <p:cNvPr id="10" name="Group 9"/>
          <p:cNvGrpSpPr/>
          <p:nvPr/>
        </p:nvGrpSpPr>
        <p:grpSpPr>
          <a:xfrm>
            <a:off x="378967" y="1754837"/>
            <a:ext cx="8134869" cy="4046985"/>
            <a:chOff x="534609" y="1138133"/>
            <a:chExt cx="8134869" cy="4046985"/>
          </a:xfrm>
        </p:grpSpPr>
        <p:grpSp>
          <p:nvGrpSpPr>
            <p:cNvPr id="2" name="Group 1"/>
            <p:cNvGrpSpPr/>
            <p:nvPr/>
          </p:nvGrpSpPr>
          <p:grpSpPr>
            <a:xfrm>
              <a:off x="534609" y="1138133"/>
              <a:ext cx="8134869" cy="4046985"/>
              <a:chOff x="482357" y="1124024"/>
              <a:chExt cx="8134869" cy="4046985"/>
            </a:xfrm>
          </p:grpSpPr>
          <p:pic>
            <p:nvPicPr>
              <p:cNvPr id="7" name="Picture 6"/>
              <p:cNvPicPr>
                <a:picLocks noChangeAspect="1"/>
              </p:cNvPicPr>
              <p:nvPr/>
            </p:nvPicPr>
            <p:blipFill rotWithShape="1">
              <a:blip r:embed="rId3"/>
              <a:srcRect b="11059"/>
              <a:stretch/>
            </p:blipFill>
            <p:spPr>
              <a:xfrm>
                <a:off x="482357" y="1124025"/>
                <a:ext cx="4775753" cy="4046984"/>
              </a:xfrm>
              <a:prstGeom prst="rect">
                <a:avLst/>
              </a:prstGeom>
            </p:spPr>
          </p:pic>
          <p:grpSp>
            <p:nvGrpSpPr>
              <p:cNvPr id="12" name="Group 11"/>
              <p:cNvGrpSpPr/>
              <p:nvPr/>
            </p:nvGrpSpPr>
            <p:grpSpPr>
              <a:xfrm>
                <a:off x="5258110" y="1124024"/>
                <a:ext cx="3359116" cy="3527489"/>
                <a:chOff x="0" y="1084268"/>
                <a:chExt cx="3205991" cy="3388342"/>
              </a:xfrm>
            </p:grpSpPr>
            <p:pic>
              <p:nvPicPr>
                <p:cNvPr id="6" name="Picture 5"/>
                <p:cNvPicPr>
                  <a:picLocks noChangeAspect="1"/>
                </p:cNvPicPr>
                <p:nvPr/>
              </p:nvPicPr>
              <p:blipFill rotWithShape="1">
                <a:blip r:embed="rId4"/>
                <a:srcRect t="-1" r="50538" b="26265"/>
                <a:stretch/>
              </p:blipFill>
              <p:spPr>
                <a:xfrm>
                  <a:off x="0" y="1084268"/>
                  <a:ext cx="3205991" cy="3388342"/>
                </a:xfrm>
                <a:prstGeom prst="rect">
                  <a:avLst/>
                </a:prstGeom>
              </p:spPr>
            </p:pic>
            <p:cxnSp>
              <p:nvCxnSpPr>
                <p:cNvPr id="9" name="Straight Connector 8"/>
                <p:cNvCxnSpPr/>
                <p:nvPr/>
              </p:nvCxnSpPr>
              <p:spPr>
                <a:xfrm>
                  <a:off x="3205991" y="1212574"/>
                  <a:ext cx="0" cy="3071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973418" y="4863232"/>
                <a:ext cx="2280432" cy="307777"/>
              </a:xfrm>
              <a:prstGeom prst="rect">
                <a:avLst/>
              </a:prstGeom>
              <a:noFill/>
            </p:spPr>
            <p:txBody>
              <a:bodyPr wrap="none" rtlCol="0">
                <a:spAutoFit/>
              </a:bodyPr>
              <a:lstStyle/>
              <a:p>
                <a:r>
                  <a:rPr lang="en-US" altLang="zh-CN" sz="1400" b="1" dirty="0" smtClean="0">
                    <a:solidFill>
                      <a:schemeClr val="bg1">
                        <a:lumMod val="50000"/>
                      </a:schemeClr>
                    </a:solidFill>
                  </a:rPr>
                  <a:t>Number of associated genes</a:t>
                </a:r>
                <a:endParaRPr lang="en-US" sz="1400" b="1" dirty="0">
                  <a:solidFill>
                    <a:schemeClr val="bg1">
                      <a:lumMod val="50000"/>
                    </a:schemeClr>
                  </a:solidFill>
                </a:endParaRPr>
              </a:p>
            </p:txBody>
          </p:sp>
        </p:grpSp>
        <p:sp>
          <p:nvSpPr>
            <p:cNvPr id="11" name="Right Arrow 10"/>
            <p:cNvSpPr/>
            <p:nvPr/>
          </p:nvSpPr>
          <p:spPr>
            <a:xfrm rot="10800000">
              <a:off x="2265244" y="3888376"/>
              <a:ext cx="302934" cy="317864"/>
            </a:xfrm>
            <a:prstGeom prst="rightArrow">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Right Arrow 15"/>
            <p:cNvSpPr/>
            <p:nvPr/>
          </p:nvSpPr>
          <p:spPr>
            <a:xfrm>
              <a:off x="3470628" y="3888376"/>
              <a:ext cx="302934" cy="317864"/>
            </a:xfrm>
            <a:prstGeom prst="rightArrow">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770" y="1296999"/>
              <a:ext cx="181000" cy="152421"/>
            </a:xfrm>
            <a:prstGeom prst="rect">
              <a:avLst/>
            </a:prstGeom>
          </p:spPr>
        </p:pic>
        <p:sp>
          <p:nvSpPr>
            <p:cNvPr id="5" name="TextBox 4"/>
            <p:cNvSpPr txBox="1"/>
            <p:nvPr/>
          </p:nvSpPr>
          <p:spPr>
            <a:xfrm>
              <a:off x="4029770" y="1242524"/>
              <a:ext cx="1241622" cy="276999"/>
            </a:xfrm>
            <a:prstGeom prst="rect">
              <a:avLst/>
            </a:prstGeom>
            <a:noFill/>
          </p:spPr>
          <p:txBody>
            <a:bodyPr wrap="none" rtlCol="0">
              <a:spAutoFit/>
            </a:bodyPr>
            <a:lstStyle/>
            <a:p>
              <a:r>
                <a:rPr lang="en-US" sz="1200" b="1" dirty="0" smtClean="0"/>
                <a:t>Differential MHL</a:t>
              </a:r>
              <a:endParaRPr lang="en-US" sz="1200" b="1"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738" y="1532074"/>
              <a:ext cx="152421" cy="152421"/>
            </a:xfrm>
            <a:prstGeom prst="rect">
              <a:avLst/>
            </a:prstGeom>
            <a:ln>
              <a:solidFill>
                <a:srgbClr val="002060"/>
              </a:solidFill>
            </a:ln>
          </p:spPr>
        </p:pic>
        <p:sp>
          <p:nvSpPr>
            <p:cNvPr id="17" name="TextBox 16"/>
            <p:cNvSpPr txBox="1"/>
            <p:nvPr/>
          </p:nvSpPr>
          <p:spPr>
            <a:xfrm>
              <a:off x="4029770" y="1471481"/>
              <a:ext cx="939681" cy="276999"/>
            </a:xfrm>
            <a:prstGeom prst="rect">
              <a:avLst/>
            </a:prstGeom>
            <a:noFill/>
          </p:spPr>
          <p:txBody>
            <a:bodyPr wrap="none" rtlCol="0">
              <a:spAutoFit/>
            </a:bodyPr>
            <a:lstStyle/>
            <a:p>
              <a:r>
                <a:rPr lang="en-US" sz="1200" b="1" dirty="0" smtClean="0"/>
                <a:t>Whole MHL</a:t>
              </a:r>
              <a:endParaRPr lang="en-US" sz="1200" b="1" dirty="0"/>
            </a:p>
          </p:txBody>
        </p:sp>
      </p:grpSp>
      <p:sp>
        <p:nvSpPr>
          <p:cNvPr id="20" name="Rectangle 19"/>
          <p:cNvSpPr/>
          <p:nvPr/>
        </p:nvSpPr>
        <p:spPr>
          <a:xfrm>
            <a:off x="0" y="1262959"/>
            <a:ext cx="9981447" cy="369332"/>
          </a:xfrm>
          <a:prstGeom prst="rect">
            <a:avLst/>
          </a:prstGeom>
        </p:spPr>
        <p:txBody>
          <a:bodyPr wrap="square">
            <a:spAutoFit/>
          </a:bodyPr>
          <a:lstStyle/>
          <a:p>
            <a:r>
              <a:rPr lang="en-US" dirty="0"/>
              <a:t>843 significant differential MHL regions were identified between cancer and </a:t>
            </a:r>
            <a:r>
              <a:rPr lang="en-US" dirty="0" smtClean="0"/>
              <a:t>normal (P&lt;9.8*10</a:t>
            </a:r>
            <a:r>
              <a:rPr lang="en-US" baseline="30000" dirty="0" smtClean="0"/>
              <a:t>-7</a:t>
            </a:r>
            <a:r>
              <a:rPr lang="en-US" dirty="0" smtClean="0"/>
              <a:t>)</a:t>
            </a:r>
            <a:endParaRPr lang="en-US" dirty="0"/>
          </a:p>
        </p:txBody>
      </p:sp>
      <p:sp>
        <p:nvSpPr>
          <p:cNvPr id="21" name="Rectangle 20"/>
          <p:cNvSpPr/>
          <p:nvPr/>
        </p:nvSpPr>
        <p:spPr>
          <a:xfrm>
            <a:off x="978441" y="4500765"/>
            <a:ext cx="831703" cy="307777"/>
          </a:xfrm>
          <a:prstGeom prst="rect">
            <a:avLst/>
          </a:prstGeom>
        </p:spPr>
        <p:txBody>
          <a:bodyPr wrap="none">
            <a:spAutoFit/>
          </a:bodyPr>
          <a:lstStyle/>
          <a:p>
            <a:r>
              <a:rPr lang="en-US" sz="1400" b="1" dirty="0" smtClean="0">
                <a:solidFill>
                  <a:schemeClr val="bg1">
                    <a:lumMod val="75000"/>
                  </a:schemeClr>
                </a:solidFill>
              </a:rPr>
              <a:t>Discrete </a:t>
            </a:r>
            <a:endParaRPr lang="en-US" sz="1400" dirty="0">
              <a:solidFill>
                <a:schemeClr val="bg1">
                  <a:lumMod val="75000"/>
                </a:schemeClr>
              </a:solidFill>
            </a:endParaRPr>
          </a:p>
        </p:txBody>
      </p:sp>
    </p:spTree>
    <p:extLst>
      <p:ext uri="{BB962C8B-B14F-4D97-AF65-F5344CB8AC3E}">
        <p14:creationId xmlns:p14="http://schemas.microsoft.com/office/powerpoint/2010/main" val="767819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508" y="217428"/>
            <a:ext cx="8188780" cy="461665"/>
          </a:xfrm>
          <a:prstGeom prst="rect">
            <a:avLst/>
          </a:prstGeom>
        </p:spPr>
        <p:txBody>
          <a:bodyPr wrap="none">
            <a:spAutoFit/>
          </a:bodyPr>
          <a:lstStyle/>
          <a:p>
            <a:r>
              <a:rPr lang="en-US" sz="2400" dirty="0" smtClean="0"/>
              <a:t>Differential MHL region Profile Indicate</a:t>
            </a:r>
            <a:r>
              <a:rPr lang="en-US" altLang="zh-CN" sz="2400" dirty="0" smtClean="0"/>
              <a:t>s</a:t>
            </a:r>
            <a:r>
              <a:rPr lang="en-US" sz="2400" dirty="0" smtClean="0"/>
              <a:t> Different Sample Types </a:t>
            </a:r>
          </a:p>
        </p:txBody>
      </p:sp>
      <p:sp>
        <p:nvSpPr>
          <p:cNvPr id="6" name="Rectangle 5"/>
          <p:cNvSpPr/>
          <p:nvPr/>
        </p:nvSpPr>
        <p:spPr>
          <a:xfrm>
            <a:off x="16927" y="6416261"/>
            <a:ext cx="9260805" cy="369332"/>
          </a:xfrm>
          <a:prstGeom prst="rect">
            <a:avLst/>
          </a:prstGeom>
        </p:spPr>
        <p:txBody>
          <a:bodyPr wrap="none">
            <a:spAutoFit/>
          </a:bodyPr>
          <a:lstStyle/>
          <a:p>
            <a:r>
              <a:rPr lang="en-US" dirty="0" smtClean="0"/>
              <a:t>Result: Methylation </a:t>
            </a:r>
            <a:r>
              <a:rPr lang="en-US" dirty="0"/>
              <a:t>Haplotype </a:t>
            </a:r>
            <a:r>
              <a:rPr lang="en-US" dirty="0" smtClean="0"/>
              <a:t>Loading is informative to indicate sample type and sample status  </a:t>
            </a:r>
            <a:endParaRPr lang="en-US" dirty="0"/>
          </a:p>
        </p:txBody>
      </p:sp>
      <p:grpSp>
        <p:nvGrpSpPr>
          <p:cNvPr id="16" name="Group 15"/>
          <p:cNvGrpSpPr/>
          <p:nvPr/>
        </p:nvGrpSpPr>
        <p:grpSpPr>
          <a:xfrm>
            <a:off x="31147" y="997519"/>
            <a:ext cx="9349610" cy="5277726"/>
            <a:chOff x="31147" y="1071754"/>
            <a:chExt cx="9349610" cy="5277726"/>
          </a:xfrm>
        </p:grpSpPr>
        <p:pic>
          <p:nvPicPr>
            <p:cNvPr id="4" name="Picture 3"/>
            <p:cNvPicPr>
              <a:picLocks noChangeAspect="1"/>
            </p:cNvPicPr>
            <p:nvPr/>
          </p:nvPicPr>
          <p:blipFill rotWithShape="1">
            <a:blip r:embed="rId3"/>
            <a:srcRect r="5526"/>
            <a:stretch/>
          </p:blipFill>
          <p:spPr>
            <a:xfrm>
              <a:off x="31147" y="1071754"/>
              <a:ext cx="9127073" cy="4816061"/>
            </a:xfrm>
            <a:prstGeom prst="rect">
              <a:avLst/>
            </a:prstGeom>
          </p:spPr>
        </p:pic>
        <p:cxnSp>
          <p:nvCxnSpPr>
            <p:cNvPr id="8" name="Straight Connector 7"/>
            <p:cNvCxnSpPr/>
            <p:nvPr/>
          </p:nvCxnSpPr>
          <p:spPr>
            <a:xfrm>
              <a:off x="1828800" y="5923280"/>
              <a:ext cx="79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V="1">
              <a:off x="2621280" y="5887815"/>
              <a:ext cx="2958651" cy="3546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5" idx="0"/>
            </p:cNvCxnSpPr>
            <p:nvPr/>
          </p:nvCxnSpPr>
          <p:spPr>
            <a:xfrm>
              <a:off x="5579931" y="5887815"/>
              <a:ext cx="2741109" cy="255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21040" y="5913120"/>
              <a:ext cx="70104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79105" y="5887815"/>
              <a:ext cx="7601652" cy="461665"/>
            </a:xfrm>
            <a:prstGeom prst="rect">
              <a:avLst/>
            </a:prstGeom>
          </p:spPr>
          <p:txBody>
            <a:bodyPr wrap="square">
              <a:spAutoFit/>
            </a:bodyPr>
            <a:lstStyle/>
            <a:p>
              <a:r>
                <a:rPr lang="en-US" sz="1200" b="1" dirty="0" smtClean="0">
                  <a:solidFill>
                    <a:srgbClr val="FF0000"/>
                  </a:solidFill>
                </a:rPr>
                <a:t>    FFPE                                        Solid Tissue                                           Cancer Plasma                                  Normal Plasma</a:t>
              </a:r>
            </a:p>
            <a:p>
              <a:r>
                <a:rPr lang="en-US" sz="1200" b="1" dirty="0" smtClean="0">
                  <a:solidFill>
                    <a:srgbClr val="FF0000"/>
                  </a:solidFill>
                </a:rPr>
                <a:t>ACC=100%                                   </a:t>
              </a:r>
              <a:r>
                <a:rPr lang="en-US" sz="1200" b="1" dirty="0">
                  <a:solidFill>
                    <a:srgbClr val="FF0000"/>
                  </a:solidFill>
                </a:rPr>
                <a:t>ACC=</a:t>
              </a:r>
              <a:r>
                <a:rPr lang="en-US" sz="1200" b="1" dirty="0" smtClean="0">
                  <a:solidFill>
                    <a:srgbClr val="FF0000"/>
                  </a:solidFill>
                </a:rPr>
                <a:t>100%                                                 </a:t>
              </a:r>
              <a:r>
                <a:rPr lang="en-US" sz="1200" b="1" dirty="0">
                  <a:solidFill>
                    <a:srgbClr val="FF0000"/>
                  </a:solidFill>
                </a:rPr>
                <a:t>ACC=</a:t>
              </a:r>
              <a:r>
                <a:rPr lang="en-US" sz="1200" b="1" dirty="0" smtClean="0">
                  <a:solidFill>
                    <a:srgbClr val="FF0000"/>
                  </a:solidFill>
                </a:rPr>
                <a:t>100%                                          ACC=100%</a:t>
              </a:r>
              <a:endParaRPr lang="en-US" sz="1200" b="1" dirty="0">
                <a:solidFill>
                  <a:srgbClr val="FF0000"/>
                </a:solidFill>
              </a:endParaRPr>
            </a:p>
          </p:txBody>
        </p:sp>
      </p:grpSp>
      <p:sp>
        <p:nvSpPr>
          <p:cNvPr id="18" name="Rectangle 17"/>
          <p:cNvSpPr/>
          <p:nvPr/>
        </p:nvSpPr>
        <p:spPr>
          <a:xfrm>
            <a:off x="31147" y="1568161"/>
            <a:ext cx="2667205" cy="338554"/>
          </a:xfrm>
          <a:prstGeom prst="rect">
            <a:avLst/>
          </a:prstGeom>
        </p:spPr>
        <p:txBody>
          <a:bodyPr wrap="none">
            <a:spAutoFit/>
          </a:bodyPr>
          <a:lstStyle/>
          <a:p>
            <a:r>
              <a:rPr lang="en-US" sz="1600" b="1" dirty="0">
                <a:solidFill>
                  <a:srgbClr val="FF0000"/>
                </a:solidFill>
              </a:rPr>
              <a:t>843 </a:t>
            </a:r>
            <a:r>
              <a:rPr lang="en-US" sz="1600" b="1" dirty="0" smtClean="0">
                <a:solidFill>
                  <a:srgbClr val="FF0000"/>
                </a:solidFill>
              </a:rPr>
              <a:t>Differential MHL </a:t>
            </a:r>
            <a:r>
              <a:rPr lang="en-US" sz="1600" b="1" dirty="0">
                <a:solidFill>
                  <a:srgbClr val="FF0000"/>
                </a:solidFill>
              </a:rPr>
              <a:t>regions </a:t>
            </a:r>
          </a:p>
        </p:txBody>
      </p:sp>
      <p:sp>
        <p:nvSpPr>
          <p:cNvPr id="19" name="Rectangle 18"/>
          <p:cNvSpPr/>
          <p:nvPr/>
        </p:nvSpPr>
        <p:spPr>
          <a:xfrm>
            <a:off x="695539" y="5580189"/>
            <a:ext cx="1083566" cy="276999"/>
          </a:xfrm>
          <a:prstGeom prst="rect">
            <a:avLst/>
          </a:prstGeom>
        </p:spPr>
        <p:txBody>
          <a:bodyPr wrap="none">
            <a:spAutoFit/>
          </a:bodyPr>
          <a:lstStyle/>
          <a:p>
            <a:r>
              <a:rPr lang="en-US" sz="1200" b="1" dirty="0" smtClean="0">
                <a:solidFill>
                  <a:srgbClr val="FF0000"/>
                </a:solidFill>
              </a:rPr>
              <a:t>ACC: Accuracy</a:t>
            </a:r>
            <a:endParaRPr lang="en-US" sz="1200" dirty="0"/>
          </a:p>
        </p:txBody>
      </p:sp>
      <p:sp>
        <p:nvSpPr>
          <p:cNvPr id="2" name="Rectangle 1"/>
          <p:cNvSpPr/>
          <p:nvPr/>
        </p:nvSpPr>
        <p:spPr>
          <a:xfrm>
            <a:off x="343455" y="5177094"/>
            <a:ext cx="2871299" cy="261610"/>
          </a:xfrm>
          <a:prstGeom prst="rect">
            <a:avLst/>
          </a:prstGeom>
        </p:spPr>
        <p:txBody>
          <a:bodyPr wrap="none">
            <a:spAutoFit/>
          </a:bodyPr>
          <a:lstStyle/>
          <a:p>
            <a:r>
              <a:rPr lang="en-US" sz="1100" dirty="0">
                <a:solidFill>
                  <a:schemeClr val="bg1">
                    <a:lumMod val="75000"/>
                  </a:schemeClr>
                </a:solidFill>
                <a:latin typeface="Arial" panose="020B0604020202020204" pitchFamily="34" charset="0"/>
              </a:rPr>
              <a:t> Formalin-fixed paraffin-embedded (FFPE) </a:t>
            </a:r>
            <a:endParaRPr lang="en-US" sz="1100" dirty="0">
              <a:solidFill>
                <a:schemeClr val="bg1">
                  <a:lumMod val="75000"/>
                </a:schemeClr>
              </a:solidFill>
            </a:endParaRPr>
          </a:p>
        </p:txBody>
      </p:sp>
    </p:spTree>
    <p:extLst>
      <p:ext uri="{BB962C8B-B14F-4D97-AF65-F5344CB8AC3E}">
        <p14:creationId xmlns:p14="http://schemas.microsoft.com/office/powerpoint/2010/main" val="227449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470" y="122834"/>
            <a:ext cx="9601200" cy="830997"/>
          </a:xfrm>
          <a:prstGeom prst="rect">
            <a:avLst/>
          </a:prstGeom>
        </p:spPr>
        <p:txBody>
          <a:bodyPr wrap="square">
            <a:spAutoFit/>
          </a:bodyPr>
          <a:lstStyle/>
          <a:p>
            <a:pPr algn="ctr"/>
            <a:r>
              <a:rPr lang="en-US" sz="2400" b="1" dirty="0"/>
              <a:t>Gene ontology analysis reveal metabolism and </a:t>
            </a:r>
            <a:r>
              <a:rPr lang="en-US" altLang="zh-CN" sz="2400" b="1" dirty="0"/>
              <a:t>immunology related </a:t>
            </a:r>
            <a:r>
              <a:rPr lang="en-US" sz="2400" b="1" dirty="0"/>
              <a:t>module aberrant</a:t>
            </a:r>
          </a:p>
        </p:txBody>
      </p:sp>
      <p:grpSp>
        <p:nvGrpSpPr>
          <p:cNvPr id="9" name="Group 8"/>
          <p:cNvGrpSpPr/>
          <p:nvPr/>
        </p:nvGrpSpPr>
        <p:grpSpPr>
          <a:xfrm>
            <a:off x="596348" y="1047015"/>
            <a:ext cx="7712765" cy="5254391"/>
            <a:chOff x="-49695" y="1236680"/>
            <a:chExt cx="8278789" cy="5444306"/>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3611"/>
            <a:stretch/>
          </p:blipFill>
          <p:spPr>
            <a:xfrm>
              <a:off x="0" y="1276892"/>
              <a:ext cx="8010939" cy="274164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34682"/>
            <a:stretch/>
          </p:blipFill>
          <p:spPr>
            <a:xfrm>
              <a:off x="0" y="3858272"/>
              <a:ext cx="8229094" cy="2822714"/>
            </a:xfrm>
            <a:prstGeom prst="rect">
              <a:avLst/>
            </a:prstGeom>
          </p:spPr>
        </p:pic>
        <p:sp>
          <p:nvSpPr>
            <p:cNvPr id="4" name="Rectangle 3"/>
            <p:cNvSpPr/>
            <p:nvPr/>
          </p:nvSpPr>
          <p:spPr>
            <a:xfrm>
              <a:off x="-49695" y="1236680"/>
              <a:ext cx="2058064" cy="338554"/>
            </a:xfrm>
            <a:prstGeom prst="rect">
              <a:avLst/>
            </a:prstGeom>
          </p:spPr>
          <p:txBody>
            <a:bodyPr wrap="none">
              <a:spAutoFit/>
            </a:bodyPr>
            <a:lstStyle/>
            <a:p>
              <a:r>
                <a:rPr lang="en-US" sz="1600" b="1" dirty="0">
                  <a:solidFill>
                    <a:srgbClr val="FF0000"/>
                  </a:solidFill>
                </a:rPr>
                <a:t> GO Biological Process</a:t>
              </a:r>
            </a:p>
          </p:txBody>
        </p:sp>
        <p:sp>
          <p:nvSpPr>
            <p:cNvPr id="5" name="Rectangle 4"/>
            <p:cNvSpPr/>
            <p:nvPr/>
          </p:nvSpPr>
          <p:spPr>
            <a:xfrm>
              <a:off x="-49695" y="3816744"/>
              <a:ext cx="2240998" cy="338554"/>
            </a:xfrm>
            <a:prstGeom prst="rect">
              <a:avLst/>
            </a:prstGeom>
          </p:spPr>
          <p:txBody>
            <a:bodyPr wrap="none">
              <a:spAutoFit/>
            </a:bodyPr>
            <a:lstStyle/>
            <a:p>
              <a:r>
                <a:rPr lang="en-US" sz="1600" b="1" dirty="0">
                  <a:solidFill>
                    <a:srgbClr val="FF0000"/>
                  </a:solidFill>
                </a:rPr>
                <a:t>GO Cellular Component </a:t>
              </a:r>
            </a:p>
          </p:txBody>
        </p:sp>
        <p:sp>
          <p:nvSpPr>
            <p:cNvPr id="7" name="Rectangle 6"/>
            <p:cNvSpPr/>
            <p:nvPr/>
          </p:nvSpPr>
          <p:spPr>
            <a:xfrm>
              <a:off x="2661062" y="1969435"/>
              <a:ext cx="1344407" cy="369332"/>
            </a:xfrm>
            <a:prstGeom prst="rect">
              <a:avLst/>
            </a:prstGeom>
          </p:spPr>
          <p:txBody>
            <a:bodyPr wrap="none">
              <a:spAutoFit/>
            </a:bodyPr>
            <a:lstStyle/>
            <a:p>
              <a:r>
                <a:rPr lang="en-US" dirty="0">
                  <a:solidFill>
                    <a:srgbClr val="FF0000"/>
                  </a:solidFill>
                </a:rPr>
                <a:t>metabolism </a:t>
              </a:r>
            </a:p>
          </p:txBody>
        </p:sp>
        <p:sp>
          <p:nvSpPr>
            <p:cNvPr id="8" name="Rectangle 7"/>
            <p:cNvSpPr/>
            <p:nvPr/>
          </p:nvSpPr>
          <p:spPr>
            <a:xfrm>
              <a:off x="2911561" y="4900297"/>
              <a:ext cx="1412566" cy="369332"/>
            </a:xfrm>
            <a:prstGeom prst="rect">
              <a:avLst/>
            </a:prstGeom>
          </p:spPr>
          <p:txBody>
            <a:bodyPr wrap="none">
              <a:spAutoFit/>
            </a:bodyPr>
            <a:lstStyle/>
            <a:p>
              <a:r>
                <a:rPr lang="en-US" altLang="zh-CN" dirty="0">
                  <a:solidFill>
                    <a:srgbClr val="FF0000"/>
                  </a:solidFill>
                </a:rPr>
                <a:t>immunology </a:t>
              </a:r>
              <a:endParaRPr lang="en-US" dirty="0">
                <a:solidFill>
                  <a:srgbClr val="FF0000"/>
                </a:solidFill>
              </a:endParaRPr>
            </a:p>
          </p:txBody>
        </p:sp>
      </p:grpSp>
      <p:sp>
        <p:nvSpPr>
          <p:cNvPr id="10" name="TextBox 9"/>
          <p:cNvSpPr txBox="1"/>
          <p:nvPr/>
        </p:nvSpPr>
        <p:spPr>
          <a:xfrm>
            <a:off x="2178563" y="6355155"/>
            <a:ext cx="3873176" cy="523220"/>
          </a:xfrm>
          <a:prstGeom prst="rect">
            <a:avLst/>
          </a:prstGeom>
          <a:noFill/>
        </p:spPr>
        <p:txBody>
          <a:bodyPr wrap="none" rtlCol="0">
            <a:spAutoFit/>
          </a:bodyPr>
          <a:lstStyle/>
          <a:p>
            <a:pPr algn="ctr"/>
            <a:r>
              <a:rPr lang="en-US" sz="1400" dirty="0" smtClean="0"/>
              <a:t>Target: 843 significant MHL regions</a:t>
            </a:r>
          </a:p>
          <a:p>
            <a:pPr algn="ctr"/>
            <a:r>
              <a:rPr lang="en-US" sz="1400" dirty="0" smtClean="0"/>
              <a:t>Background: </a:t>
            </a:r>
            <a:r>
              <a:rPr lang="en-US" sz="1400" dirty="0"/>
              <a:t>50646 </a:t>
            </a:r>
            <a:r>
              <a:rPr lang="en-US" sz="1400" dirty="0" smtClean="0"/>
              <a:t>methylation haplotype regions</a:t>
            </a:r>
            <a:endParaRPr lang="en-US" sz="1400" dirty="0"/>
          </a:p>
        </p:txBody>
      </p:sp>
    </p:spTree>
    <p:extLst>
      <p:ext uri="{BB962C8B-B14F-4D97-AF65-F5344CB8AC3E}">
        <p14:creationId xmlns:p14="http://schemas.microsoft.com/office/powerpoint/2010/main" val="1984184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528" y="475601"/>
            <a:ext cx="8299174" cy="2123658"/>
          </a:xfrm>
          <a:prstGeom prst="rect">
            <a:avLst/>
          </a:prstGeom>
        </p:spPr>
        <p:txBody>
          <a:bodyPr wrap="square">
            <a:spAutoFit/>
          </a:bodyPr>
          <a:lstStyle/>
          <a:p>
            <a:r>
              <a:rPr lang="en-US" sz="2400" b="1" dirty="0"/>
              <a:t>3 enriched </a:t>
            </a:r>
            <a:r>
              <a:rPr lang="en-US" altLang="zh-CN" sz="2400" b="1" dirty="0"/>
              <a:t>gene family </a:t>
            </a:r>
            <a:endParaRPr lang="en-US" sz="2400" b="1" dirty="0"/>
          </a:p>
          <a:p>
            <a:endPar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endParaRPr>
          </a:p>
          <a:p>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PCDHN </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(Fold enrichment=9.5, P=1.6*10-4), NKL (FE=3.5, P=1.9*10-4) and MLNR (22.16, P=2.7*10-4) gene family were significantly enriched in the differential MHL regions in RRBS dataset. These three gene family are </a:t>
            </a: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related </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with </a:t>
            </a:r>
            <a:r>
              <a:rPr lang="en-US" dirty="0">
                <a:solidFill>
                  <a:srgbClr val="FF0000"/>
                </a:solidFill>
                <a:latin typeface="Cambria" panose="02040503050406030204" pitchFamily="18" charset="0"/>
                <a:ea typeface="宋体" panose="02010600030101010101" pitchFamily="2" charset="-122"/>
                <a:cs typeface="Times New Roman" panose="02020603050405020304" pitchFamily="18" charset="0"/>
              </a:rPr>
              <a:t>morphogenesis, cell-movement and </a:t>
            </a:r>
            <a:r>
              <a:rPr lang="en-US" dirty="0" smtClean="0">
                <a:solidFill>
                  <a:srgbClr val="FF0000"/>
                </a:solidFill>
                <a:latin typeface="Cambria" panose="02040503050406030204" pitchFamily="18" charset="0"/>
                <a:ea typeface="宋体" panose="02010600030101010101" pitchFamily="2" charset="-122"/>
                <a:cs typeface="Times New Roman" panose="02020603050405020304" pitchFamily="18" charset="0"/>
              </a:rPr>
              <a:t>cytoskeleton</a:t>
            </a: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 </a:t>
            </a:r>
            <a:endPar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endParaRPr>
          </a:p>
          <a:p>
            <a:endParaRPr lang="en-US"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3"/>
          <p:cNvSpPr/>
          <p:nvPr/>
        </p:nvSpPr>
        <p:spPr>
          <a:xfrm>
            <a:off x="279528" y="2507125"/>
            <a:ext cx="8299174" cy="984885"/>
          </a:xfrm>
          <a:prstGeom prst="rect">
            <a:avLst/>
          </a:prstGeom>
        </p:spPr>
        <p:txBody>
          <a:bodyPr wrap="square">
            <a:spAutoFit/>
          </a:bodyPr>
          <a:lstStyle/>
          <a:p>
            <a:r>
              <a:rPr lang="en-US" sz="1400" b="1"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The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(PCDH) gene family encodes proteins with an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ectodomain</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comprising six or seven cadherin repeats with high sequence conservation within the family and weaker homology to the cadherin repeats of members of the major cadherin family. Further,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have a single transmembrane domain and a distinct,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-specific, cytoplasmic domain.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can be further subdivided into clustered and non-clustered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on the basis of particular genomic organizations. [Source: Roy &amp;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Hulpiau</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Feb 2010]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28" y="5196026"/>
            <a:ext cx="6897184" cy="736827"/>
          </a:xfrm>
          <a:prstGeom prst="rect">
            <a:avLst/>
          </a:prstGeom>
        </p:spPr>
      </p:pic>
      <p:sp>
        <p:nvSpPr>
          <p:cNvPr id="8" name="Rectangle 7"/>
          <p:cNvSpPr/>
          <p:nvPr/>
        </p:nvSpPr>
        <p:spPr>
          <a:xfrm>
            <a:off x="279528" y="3689993"/>
            <a:ext cx="8524838" cy="1369606"/>
          </a:xfrm>
          <a:prstGeom prst="rect">
            <a:avLst/>
          </a:prstGeom>
        </p:spPr>
        <p:txBody>
          <a:bodyPr wrap="square">
            <a:spAutoFit/>
          </a:bodyPr>
          <a:lstStyle/>
          <a:p>
            <a:r>
              <a:rPr lang="en-US" sz="1100"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NKL: GLI-similar </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zinc finger protein family and encodes a </a:t>
            </a:r>
            <a:r>
              <a:rPr lang="en-US" sz="140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nuclear transcription factor </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with five C2H2-type zinc finger domains. The protein encoded by this gene is widely expressed at low levels in the neural tube and peripheral nervous system and likely promotes neuronal differentiation. It is abundantly expressed in the kidney and may have a role in the regulation of kidney </a:t>
            </a:r>
            <a:r>
              <a:rPr lang="en-US" sz="140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morphogenesis.</a:t>
            </a:r>
            <a:r>
              <a:rPr lang="en-US" sz="1100"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 </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p120 regulates the expression level of this protein and induces the cleavage of this protein's C-terminal zinc finger domain. This protein also promotes the nuclear translocation of p120. Mutations in this gene cause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nephronophthisis</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(NPHP), an autosomal recessive kidney disease characterized by tubular basement membrane disruption, interstitial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lymphohistiocytic</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cell infiltration, and development of cysts at the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corticomedullary</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border of the kidneys.[provided by </a:t>
            </a:r>
            <a:r>
              <a:rPr lang="en-US" sz="110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RefSeq</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 Jan 2010] (from </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hlinkClick r:id="rId3"/>
              </a:rPr>
              <a:t>NCBI</a:t>
            </a:r>
            <a:r>
              <a:rPr lang="en-US" sz="1100" dirty="0">
                <a:solidFill>
                  <a:srgbClr val="00000A"/>
                </a:solidFill>
                <a:latin typeface="Cambria" panose="02040503050406030204" pitchFamily="18" charset="0"/>
                <a:ea typeface="宋体" panose="02010600030101010101" pitchFamily="2" charset="-122"/>
                <a:cs typeface="Times New Roman" panose="02020603050405020304" pitchFamily="18" charset="0"/>
              </a:rPr>
              <a:t>)</a:t>
            </a:r>
          </a:p>
        </p:txBody>
      </p:sp>
      <p:sp>
        <p:nvSpPr>
          <p:cNvPr id="10" name="Oval 9"/>
          <p:cNvSpPr/>
          <p:nvPr/>
        </p:nvSpPr>
        <p:spPr>
          <a:xfrm>
            <a:off x="196770" y="2507125"/>
            <a:ext cx="1562582" cy="29394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16120" y="4080848"/>
            <a:ext cx="1562582" cy="29394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0648" y="5159027"/>
            <a:ext cx="2023639" cy="336009"/>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movement</a:t>
            </a:r>
            <a:endParaRPr lang="en-US" dirty="0">
              <a:solidFill>
                <a:srgbClr val="FF0000"/>
              </a:solidFill>
            </a:endParaRPr>
          </a:p>
        </p:txBody>
      </p:sp>
    </p:spTree>
    <p:extLst>
      <p:ext uri="{BB962C8B-B14F-4D97-AF65-F5344CB8AC3E}">
        <p14:creationId xmlns:p14="http://schemas.microsoft.com/office/powerpoint/2010/main" val="1608039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384" r="5650" b="18226"/>
          <a:stretch/>
        </p:blipFill>
        <p:spPr>
          <a:xfrm>
            <a:off x="365481" y="833120"/>
            <a:ext cx="8351800" cy="4003040"/>
          </a:xfrm>
          <a:prstGeom prst="rect">
            <a:avLst/>
          </a:prstGeom>
        </p:spPr>
      </p:pic>
      <p:sp>
        <p:nvSpPr>
          <p:cNvPr id="3" name="Rectangle 2"/>
          <p:cNvSpPr/>
          <p:nvPr/>
        </p:nvSpPr>
        <p:spPr>
          <a:xfrm>
            <a:off x="487400" y="254183"/>
            <a:ext cx="8736751" cy="461665"/>
          </a:xfrm>
          <a:prstGeom prst="rect">
            <a:avLst/>
          </a:prstGeom>
        </p:spPr>
        <p:txBody>
          <a:bodyPr wrap="none">
            <a:spAutoFit/>
          </a:bodyPr>
          <a:lstStyle/>
          <a:p>
            <a:r>
              <a:rPr lang="en-US" sz="2400" b="1" dirty="0"/>
              <a:t>Methylation Haplotype Loading Profile in Plasma based on </a:t>
            </a:r>
            <a:r>
              <a:rPr lang="en-US" sz="2400" b="1" dirty="0" err="1"/>
              <a:t>SeqCap</a:t>
            </a:r>
            <a:r>
              <a:rPr lang="en-US" sz="2400" b="1" dirty="0"/>
              <a:t> </a:t>
            </a:r>
          </a:p>
        </p:txBody>
      </p:sp>
      <p:sp>
        <p:nvSpPr>
          <p:cNvPr id="5" name="TextBox 4"/>
          <p:cNvSpPr txBox="1"/>
          <p:nvPr/>
        </p:nvSpPr>
        <p:spPr>
          <a:xfrm>
            <a:off x="1910080" y="4661201"/>
            <a:ext cx="6471920" cy="338554"/>
          </a:xfrm>
          <a:prstGeom prst="rect">
            <a:avLst/>
          </a:prstGeom>
          <a:noFill/>
        </p:spPr>
        <p:txBody>
          <a:bodyPr wrap="square" rtlCol="0">
            <a:spAutoFit/>
          </a:bodyPr>
          <a:lstStyle/>
          <a:p>
            <a:r>
              <a:rPr lang="en-US" sz="1600" dirty="0" smtClean="0">
                <a:solidFill>
                  <a:srgbClr val="FF0000"/>
                </a:solidFill>
              </a:rPr>
              <a:t>Sensitivity=67.74%                                                        Specificity=91.66%</a:t>
            </a:r>
            <a:endParaRPr lang="en-US" sz="1600" dirty="0">
              <a:solidFill>
                <a:srgbClr val="FF0000"/>
              </a:solidFill>
            </a:endParaRPr>
          </a:p>
        </p:txBody>
      </p:sp>
      <p:sp>
        <p:nvSpPr>
          <p:cNvPr id="6" name="Rectangle 5"/>
          <p:cNvSpPr/>
          <p:nvPr/>
        </p:nvSpPr>
        <p:spPr>
          <a:xfrm>
            <a:off x="0" y="5163349"/>
            <a:ext cx="9143999" cy="1077218"/>
          </a:xfrm>
          <a:prstGeom prst="rect">
            <a:avLst/>
          </a:prstGeom>
        </p:spPr>
        <p:txBody>
          <a:bodyPr wrap="square">
            <a:spAutoFit/>
          </a:bodyPr>
          <a:lstStyle/>
          <a:p>
            <a:pPr algn="just"/>
            <a:r>
              <a:rPr lang="en-US" sz="1600" b="1" dirty="0" smtClean="0"/>
              <a:t>Result</a:t>
            </a:r>
            <a:r>
              <a:rPr lang="en-US" sz="1600" dirty="0" smtClean="0"/>
              <a:t>: Cluster </a:t>
            </a:r>
            <a:r>
              <a:rPr lang="en-US" sz="1600" dirty="0"/>
              <a:t>analysis </a:t>
            </a:r>
            <a:r>
              <a:rPr lang="en-US" sz="1600" dirty="0" smtClean="0"/>
              <a:t>based on MHL matrix of </a:t>
            </a:r>
            <a:r>
              <a:rPr lang="en-US" sz="1600" dirty="0" err="1" smtClean="0"/>
              <a:t>SeqCap</a:t>
            </a:r>
            <a:r>
              <a:rPr lang="en-US" sz="1600" dirty="0" smtClean="0"/>
              <a:t> dataset </a:t>
            </a:r>
            <a:r>
              <a:rPr lang="en-US" sz="1600" dirty="0"/>
              <a:t>on </a:t>
            </a:r>
            <a:r>
              <a:rPr lang="en-US" sz="1600" dirty="0" smtClean="0"/>
              <a:t>31 </a:t>
            </a:r>
            <a:r>
              <a:rPr lang="en-US" sz="1600" dirty="0"/>
              <a:t>cancer </a:t>
            </a:r>
            <a:r>
              <a:rPr lang="en-US" sz="1600" dirty="0" smtClean="0"/>
              <a:t>and 24 normal showed the samples were clustered into two group</a:t>
            </a:r>
            <a:r>
              <a:rPr lang="en-US" sz="1600" dirty="0"/>
              <a:t>s simultaneously. The Specificity is greatly higher than sensitivity indicate </a:t>
            </a:r>
            <a:r>
              <a:rPr lang="en-US" sz="1600" dirty="0" smtClean="0"/>
              <a:t>large number of biomarkers </a:t>
            </a:r>
            <a:r>
              <a:rPr lang="en-US" sz="1600" dirty="0"/>
              <a:t>in </a:t>
            </a:r>
            <a:r>
              <a:rPr lang="en-US" sz="1600" dirty="0" err="1"/>
              <a:t>SeqCap</a:t>
            </a:r>
            <a:r>
              <a:rPr lang="en-US" sz="1600" dirty="0"/>
              <a:t> are </a:t>
            </a:r>
            <a:r>
              <a:rPr lang="en-US" sz="1600" dirty="0" err="1" smtClean="0"/>
              <a:t>hypomethylated</a:t>
            </a:r>
            <a:r>
              <a:rPr lang="en-US" sz="1600" dirty="0"/>
              <a:t> </a:t>
            </a:r>
            <a:r>
              <a:rPr lang="en-US" sz="1600" dirty="0" smtClean="0"/>
              <a:t>and it was consistent with later analysis. </a:t>
            </a:r>
            <a:endParaRPr lang="en-US" sz="1600" dirty="0"/>
          </a:p>
          <a:p>
            <a:pPr algn="just"/>
            <a:endParaRPr lang="en-US" sz="1600" dirty="0" smtClean="0"/>
          </a:p>
        </p:txBody>
      </p:sp>
      <p:sp>
        <p:nvSpPr>
          <p:cNvPr id="9" name="Down Arrow 8"/>
          <p:cNvSpPr/>
          <p:nvPr/>
        </p:nvSpPr>
        <p:spPr>
          <a:xfrm>
            <a:off x="1910080" y="1706880"/>
            <a:ext cx="1148080" cy="24384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Down Arrow 10"/>
          <p:cNvSpPr/>
          <p:nvPr/>
        </p:nvSpPr>
        <p:spPr>
          <a:xfrm>
            <a:off x="5842000" y="1706880"/>
            <a:ext cx="1148080" cy="2438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2006662" y="2964664"/>
            <a:ext cx="5426486" cy="461665"/>
          </a:xfrm>
          <a:prstGeom prst="rect">
            <a:avLst/>
          </a:prstGeom>
          <a:noFill/>
        </p:spPr>
        <p:txBody>
          <a:bodyPr wrap="none" rtlCol="0">
            <a:spAutoFit/>
          </a:bodyPr>
          <a:lstStyle/>
          <a:p>
            <a:r>
              <a:rPr lang="en-US" altLang="zh-CN" sz="2400" dirty="0" smtClean="0">
                <a:solidFill>
                  <a:srgbClr val="7030A0"/>
                </a:solidFill>
              </a:rPr>
              <a:t>Cancer                                                  Normal</a:t>
            </a:r>
            <a:endParaRPr lang="en-US" sz="2400" dirty="0">
              <a:solidFill>
                <a:srgbClr val="7030A0"/>
              </a:solidFill>
            </a:endParaRPr>
          </a:p>
        </p:txBody>
      </p:sp>
      <p:sp>
        <p:nvSpPr>
          <p:cNvPr id="4" name="Rectangle 3"/>
          <p:cNvSpPr/>
          <p:nvPr/>
        </p:nvSpPr>
        <p:spPr>
          <a:xfrm>
            <a:off x="0" y="6567756"/>
            <a:ext cx="9383485" cy="276999"/>
          </a:xfrm>
          <a:prstGeom prst="rect">
            <a:avLst/>
          </a:prstGeom>
        </p:spPr>
        <p:txBody>
          <a:bodyPr wrap="square">
            <a:spAutoFit/>
          </a:bodyPr>
          <a:lstStyle/>
          <a:p>
            <a:pPr algn="just"/>
            <a:r>
              <a:rPr lang="en-US" sz="1200" dirty="0"/>
              <a:t>Cluster analysis were conducted with Manhattan distance and complete agglomeration. </a:t>
            </a:r>
          </a:p>
        </p:txBody>
      </p:sp>
    </p:spTree>
    <p:extLst>
      <p:ext uri="{BB962C8B-B14F-4D97-AF65-F5344CB8AC3E}">
        <p14:creationId xmlns:p14="http://schemas.microsoft.com/office/powerpoint/2010/main" val="1781155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087" y="1756465"/>
            <a:ext cx="4780721" cy="3170099"/>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3200" dirty="0" smtClean="0">
                <a:solidFill>
                  <a:srgbClr val="FF0000"/>
                </a:solidFill>
              </a:rPr>
              <a:t>Background</a:t>
            </a:r>
          </a:p>
          <a:p>
            <a:pPr marL="285750" indent="-285750">
              <a:spcBef>
                <a:spcPts val="600"/>
              </a:spcBef>
              <a:spcAft>
                <a:spcPts val="600"/>
              </a:spcAft>
              <a:buFont typeface="Wingdings" panose="05000000000000000000" pitchFamily="2" charset="2"/>
              <a:buChar char="Ø"/>
            </a:pPr>
            <a:r>
              <a:rPr lang="en-US" sz="3200" dirty="0" smtClean="0"/>
              <a:t>Material and Method</a:t>
            </a:r>
          </a:p>
          <a:p>
            <a:pPr marL="285750" indent="-285750">
              <a:spcBef>
                <a:spcPts val="600"/>
              </a:spcBef>
              <a:spcAft>
                <a:spcPts val="600"/>
              </a:spcAft>
              <a:buFont typeface="Wingdings" panose="05000000000000000000" pitchFamily="2" charset="2"/>
              <a:buChar char="Ø"/>
            </a:pPr>
            <a:r>
              <a:rPr lang="en-US" sz="3200" dirty="0" smtClean="0"/>
              <a:t>Result</a:t>
            </a:r>
          </a:p>
          <a:p>
            <a:pPr marL="285750" indent="-285750">
              <a:spcBef>
                <a:spcPts val="600"/>
              </a:spcBef>
              <a:spcAft>
                <a:spcPts val="600"/>
              </a:spcAft>
              <a:buFont typeface="Wingdings" panose="05000000000000000000" pitchFamily="2" charset="2"/>
              <a:buChar char="Ø"/>
            </a:pPr>
            <a:r>
              <a:rPr lang="en-US" sz="3200" dirty="0" smtClean="0"/>
              <a:t>Conclusion</a:t>
            </a:r>
          </a:p>
          <a:p>
            <a:pPr marL="285750" indent="-285750">
              <a:spcBef>
                <a:spcPts val="600"/>
              </a:spcBef>
              <a:spcAft>
                <a:spcPts val="600"/>
              </a:spcAft>
              <a:buFont typeface="Wingdings" panose="05000000000000000000" pitchFamily="2" charset="2"/>
              <a:buChar char="Ø"/>
            </a:pPr>
            <a:r>
              <a:rPr lang="en-US" sz="3200" dirty="0"/>
              <a:t>Future work</a:t>
            </a:r>
          </a:p>
        </p:txBody>
      </p:sp>
      <p:sp>
        <p:nvSpPr>
          <p:cNvPr id="3" name="Rectangle 2"/>
          <p:cNvSpPr/>
          <p:nvPr/>
        </p:nvSpPr>
        <p:spPr>
          <a:xfrm>
            <a:off x="0" y="526687"/>
            <a:ext cx="9328195" cy="461665"/>
          </a:xfrm>
          <a:prstGeom prst="rect">
            <a:avLst/>
          </a:prstGeom>
        </p:spPr>
        <p:txBody>
          <a:bodyPr wrap="none">
            <a:spAutoFit/>
          </a:bodyPr>
          <a:lstStyle/>
          <a:p>
            <a:pPr algn="ctr"/>
            <a:r>
              <a:rPr lang="en-US" sz="2400" dirty="0">
                <a:solidFill>
                  <a:srgbClr val="000000"/>
                </a:solidFill>
                <a:latin typeface="Arial" panose="020B0604020202020204" pitchFamily="34" charset="0"/>
              </a:rPr>
              <a:t>MONOD: </a:t>
            </a:r>
            <a:r>
              <a:rPr lang="en-US" sz="2400" dirty="0" smtClean="0">
                <a:solidFill>
                  <a:srgbClr val="FF0000"/>
                </a:solidFill>
                <a:latin typeface="Arial" panose="020B0604020202020204" pitchFamily="34" charset="0"/>
              </a:rPr>
              <a:t>M</a:t>
            </a:r>
            <a:r>
              <a:rPr lang="en-US" sz="2400" dirty="0" smtClean="0">
                <a:solidFill>
                  <a:srgbClr val="000000"/>
                </a:solidFill>
                <a:latin typeface="Arial" panose="020B0604020202020204" pitchFamily="34" charset="0"/>
              </a:rPr>
              <a:t>ethylation </a:t>
            </a:r>
            <a:r>
              <a:rPr lang="en-US" sz="2400" dirty="0">
                <a:solidFill>
                  <a:srgbClr val="000000"/>
                </a:solidFill>
                <a:latin typeface="Arial" panose="020B0604020202020204" pitchFamily="34" charset="0"/>
              </a:rPr>
              <a:t>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494497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9160" y="254183"/>
            <a:ext cx="8366458" cy="461665"/>
          </a:xfrm>
          <a:prstGeom prst="rect">
            <a:avLst/>
          </a:prstGeom>
        </p:spPr>
        <p:txBody>
          <a:bodyPr wrap="none">
            <a:spAutoFit/>
          </a:bodyPr>
          <a:lstStyle/>
          <a:p>
            <a:r>
              <a:rPr lang="en-US" sz="2400" b="1" dirty="0"/>
              <a:t>Methylation Haplotype Loading Profile in Plasma based on BSPP</a:t>
            </a:r>
          </a:p>
        </p:txBody>
      </p:sp>
      <p:sp>
        <p:nvSpPr>
          <p:cNvPr id="6" name="Rectangle 5"/>
          <p:cNvSpPr/>
          <p:nvPr/>
        </p:nvSpPr>
        <p:spPr>
          <a:xfrm>
            <a:off x="326799" y="4918115"/>
            <a:ext cx="8432800" cy="1815882"/>
          </a:xfrm>
          <a:prstGeom prst="rect">
            <a:avLst/>
          </a:prstGeom>
        </p:spPr>
        <p:txBody>
          <a:bodyPr wrap="square">
            <a:spAutoFit/>
          </a:bodyPr>
          <a:lstStyle/>
          <a:p>
            <a:r>
              <a:rPr lang="en-US" sz="1600" b="1" dirty="0" smtClean="0"/>
              <a:t>Result</a:t>
            </a:r>
            <a:r>
              <a:rPr lang="en-US" sz="1600" dirty="0" smtClean="0"/>
              <a:t>: Cluster </a:t>
            </a:r>
            <a:r>
              <a:rPr lang="en-US" sz="1600" dirty="0"/>
              <a:t>analysis </a:t>
            </a:r>
            <a:r>
              <a:rPr lang="en-US" sz="1600" dirty="0" smtClean="0"/>
              <a:t>based on MHL matrix of BSPP </a:t>
            </a:r>
            <a:r>
              <a:rPr lang="en-US" sz="1600" dirty="0"/>
              <a:t>dataset on 16 cancer plasma and 16 normal plasma </a:t>
            </a:r>
            <a:r>
              <a:rPr lang="en-US" sz="1600" dirty="0" smtClean="0"/>
              <a:t>showed normal plasma sample have high similarity and would agglomerate together. However, some normal plasma samples were clustered into the cancer subgroup which indicated we selected too many genome-regions which were </a:t>
            </a:r>
            <a:r>
              <a:rPr lang="en-US" sz="1600" dirty="0" err="1" smtClean="0"/>
              <a:t>hypermethylated</a:t>
            </a:r>
            <a:r>
              <a:rPr lang="en-US" sz="1600" dirty="0" smtClean="0"/>
              <a:t> both in cancer and normal tissues. In next step, we will select more specific biomarkers with feature selection operation. Cluster analysis were conducted with </a:t>
            </a:r>
            <a:r>
              <a:rPr lang="en-US" sz="1600" dirty="0"/>
              <a:t>Manhattan distance and complete </a:t>
            </a:r>
            <a:r>
              <a:rPr lang="en-US" sz="1600" dirty="0" smtClean="0"/>
              <a:t>agglomeration. </a:t>
            </a:r>
            <a:endParaRPr lang="en-US" sz="1600" dirty="0"/>
          </a:p>
          <a:p>
            <a:endParaRPr lang="en-US" sz="1600" dirty="0" smtClean="0"/>
          </a:p>
        </p:txBody>
      </p:sp>
      <p:grpSp>
        <p:nvGrpSpPr>
          <p:cNvPr id="15" name="Group 14"/>
          <p:cNvGrpSpPr/>
          <p:nvPr/>
        </p:nvGrpSpPr>
        <p:grpSpPr>
          <a:xfrm>
            <a:off x="599160" y="843280"/>
            <a:ext cx="7691400" cy="3517366"/>
            <a:chOff x="548360" y="1087120"/>
            <a:chExt cx="7691400" cy="3517366"/>
          </a:xfrm>
        </p:grpSpPr>
        <p:pic>
          <p:nvPicPr>
            <p:cNvPr id="2" name="Picture 1"/>
            <p:cNvPicPr>
              <a:picLocks noChangeAspect="1"/>
            </p:cNvPicPr>
            <p:nvPr/>
          </p:nvPicPr>
          <p:blipFill rotWithShape="1">
            <a:blip r:embed="rId3"/>
            <a:srcRect t="4984" b="19060"/>
            <a:stretch/>
          </p:blipFill>
          <p:spPr>
            <a:xfrm>
              <a:off x="548360" y="1087120"/>
              <a:ext cx="7691400" cy="3458412"/>
            </a:xfrm>
            <a:prstGeom prst="rect">
              <a:avLst/>
            </a:prstGeom>
          </p:spPr>
        </p:pic>
        <p:sp>
          <p:nvSpPr>
            <p:cNvPr id="3" name="Rectangle 2"/>
            <p:cNvSpPr/>
            <p:nvPr/>
          </p:nvSpPr>
          <p:spPr>
            <a:xfrm>
              <a:off x="5334000" y="2346960"/>
              <a:ext cx="2448561" cy="2098978"/>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1584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Isosceles Triangle 7"/>
            <p:cNvSpPr/>
            <p:nvPr/>
          </p:nvSpPr>
          <p:spPr>
            <a:xfrm>
              <a:off x="218440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Isosceles Triangle 8"/>
            <p:cNvSpPr/>
            <p:nvPr/>
          </p:nvSpPr>
          <p:spPr>
            <a:xfrm>
              <a:off x="277368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Isosceles Triangle 9"/>
            <p:cNvSpPr/>
            <p:nvPr/>
          </p:nvSpPr>
          <p:spPr>
            <a:xfrm>
              <a:off x="415544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Isosceles Triangle 10"/>
            <p:cNvSpPr/>
            <p:nvPr/>
          </p:nvSpPr>
          <p:spPr>
            <a:xfrm>
              <a:off x="474472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Isosceles Triangle 11"/>
            <p:cNvSpPr/>
            <p:nvPr/>
          </p:nvSpPr>
          <p:spPr>
            <a:xfrm>
              <a:off x="5140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Isosceles Triangle 12"/>
            <p:cNvSpPr/>
            <p:nvPr/>
          </p:nvSpPr>
          <p:spPr>
            <a:xfrm>
              <a:off x="5364480" y="445609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Isosceles Triangle 13"/>
            <p:cNvSpPr/>
            <p:nvPr/>
          </p:nvSpPr>
          <p:spPr>
            <a:xfrm>
              <a:off x="5938519" y="446625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6" name="TextBox 15"/>
          <p:cNvSpPr txBox="1"/>
          <p:nvPr/>
        </p:nvSpPr>
        <p:spPr>
          <a:xfrm>
            <a:off x="1635760" y="4360646"/>
            <a:ext cx="6471920" cy="338554"/>
          </a:xfrm>
          <a:prstGeom prst="rect">
            <a:avLst/>
          </a:prstGeom>
          <a:noFill/>
        </p:spPr>
        <p:txBody>
          <a:bodyPr wrap="square" rtlCol="0">
            <a:spAutoFit/>
          </a:bodyPr>
          <a:lstStyle/>
          <a:p>
            <a:r>
              <a:rPr lang="en-US" sz="1600" dirty="0" smtClean="0"/>
              <a:t>Sensitivity=87.5%                                                        Specificity=62.5%</a:t>
            </a:r>
            <a:endParaRPr lang="en-US" sz="1600" dirty="0"/>
          </a:p>
        </p:txBody>
      </p:sp>
      <p:sp>
        <p:nvSpPr>
          <p:cNvPr id="17" name="TextBox 16"/>
          <p:cNvSpPr txBox="1"/>
          <p:nvPr/>
        </p:nvSpPr>
        <p:spPr>
          <a:xfrm>
            <a:off x="5979159" y="1345768"/>
            <a:ext cx="1047082" cy="523220"/>
          </a:xfrm>
          <a:prstGeom prst="rect">
            <a:avLst/>
          </a:prstGeom>
          <a:noFill/>
        </p:spPr>
        <p:txBody>
          <a:bodyPr wrap="none" rtlCol="0">
            <a:spAutoFit/>
          </a:bodyPr>
          <a:lstStyle/>
          <a:p>
            <a:r>
              <a:rPr lang="en-US" sz="1400" dirty="0" smtClean="0"/>
              <a:t>   P: Plasma</a:t>
            </a:r>
          </a:p>
          <a:p>
            <a:r>
              <a:rPr lang="en-US" sz="1400" dirty="0" smtClean="0"/>
              <a:t>NC: Normal</a:t>
            </a:r>
            <a:endParaRPr lang="en-US" sz="1400" dirty="0"/>
          </a:p>
        </p:txBody>
      </p:sp>
      <p:sp>
        <p:nvSpPr>
          <p:cNvPr id="18" name="TextBox 17"/>
          <p:cNvSpPr txBox="1"/>
          <p:nvPr/>
        </p:nvSpPr>
        <p:spPr>
          <a:xfrm>
            <a:off x="6883399" y="1354822"/>
            <a:ext cx="906017" cy="523220"/>
          </a:xfrm>
          <a:prstGeom prst="rect">
            <a:avLst/>
          </a:prstGeom>
          <a:noFill/>
        </p:spPr>
        <p:txBody>
          <a:bodyPr wrap="none" rtlCol="0">
            <a:spAutoFit/>
          </a:bodyPr>
          <a:lstStyle/>
          <a:p>
            <a:r>
              <a:rPr lang="en-US" sz="1400" dirty="0" smtClean="0"/>
              <a:t>   6: Colon</a:t>
            </a:r>
          </a:p>
          <a:p>
            <a:r>
              <a:rPr lang="en-US" sz="1400" dirty="0" smtClean="0"/>
              <a:t>   7: Lung</a:t>
            </a:r>
            <a:endParaRPr lang="en-US" sz="1400" dirty="0"/>
          </a:p>
        </p:txBody>
      </p:sp>
    </p:spTree>
    <p:extLst>
      <p:ext uri="{BB962C8B-B14F-4D97-AF65-F5344CB8AC3E}">
        <p14:creationId xmlns:p14="http://schemas.microsoft.com/office/powerpoint/2010/main" val="674419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6514302"/>
              </p:ext>
            </p:extLst>
          </p:nvPr>
        </p:nvGraphicFramePr>
        <p:xfrm>
          <a:off x="1533306" y="541058"/>
          <a:ext cx="6241255" cy="6241256"/>
        </p:xfrm>
        <a:graphic>
          <a:graphicData uri="http://schemas.openxmlformats.org/presentationml/2006/ole">
            <mc:AlternateContent xmlns:mc="http://schemas.openxmlformats.org/markup-compatibility/2006">
              <mc:Choice xmlns:v="urn:schemas-microsoft-com:vml" Requires="v">
                <p:oleObj spid="_x0000_s6347"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1533306" y="541058"/>
                        <a:ext cx="6241255" cy="6241256"/>
                      </a:xfrm>
                      <a:prstGeom prst="rect">
                        <a:avLst/>
                      </a:prstGeom>
                    </p:spPr>
                  </p:pic>
                </p:oleObj>
              </mc:Fallback>
            </mc:AlternateContent>
          </a:graphicData>
        </a:graphic>
      </p:graphicFrame>
      <p:sp>
        <p:nvSpPr>
          <p:cNvPr id="3" name="TextBox 2"/>
          <p:cNvSpPr txBox="1"/>
          <p:nvPr/>
        </p:nvSpPr>
        <p:spPr>
          <a:xfrm>
            <a:off x="0" y="201245"/>
            <a:ext cx="9307869" cy="830997"/>
          </a:xfrm>
          <a:prstGeom prst="rect">
            <a:avLst/>
          </a:prstGeom>
          <a:noFill/>
        </p:spPr>
        <p:txBody>
          <a:bodyPr wrap="none" rtlCol="0">
            <a:spAutoFit/>
          </a:bodyPr>
          <a:lstStyle/>
          <a:p>
            <a:r>
              <a:rPr lang="en-US" sz="2400" b="1" dirty="0"/>
              <a:t>Principle Component Analysis reveal the relationship between samples </a:t>
            </a:r>
          </a:p>
          <a:p>
            <a:pPr algn="ctr"/>
            <a:r>
              <a:rPr lang="en-US" sz="2400" b="1" dirty="0"/>
              <a:t>based on Capseq dataset</a:t>
            </a:r>
          </a:p>
        </p:txBody>
      </p:sp>
      <p:sp>
        <p:nvSpPr>
          <p:cNvPr id="4" name="Oval 3"/>
          <p:cNvSpPr/>
          <p:nvPr/>
        </p:nvSpPr>
        <p:spPr>
          <a:xfrm>
            <a:off x="2026742" y="4306651"/>
            <a:ext cx="649688" cy="31341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rot="20670697">
            <a:off x="5383391" y="4166318"/>
            <a:ext cx="310836" cy="1672613"/>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0249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7037447"/>
              </p:ext>
            </p:extLst>
          </p:nvPr>
        </p:nvGraphicFramePr>
        <p:xfrm>
          <a:off x="1594219" y="538479"/>
          <a:ext cx="6319520" cy="6319520"/>
        </p:xfrm>
        <a:graphic>
          <a:graphicData uri="http://schemas.openxmlformats.org/presentationml/2006/ole">
            <mc:AlternateContent xmlns:mc="http://schemas.openxmlformats.org/markup-compatibility/2006">
              <mc:Choice xmlns:v="urn:schemas-microsoft-com:vml" Requires="v">
                <p:oleObj spid="_x0000_s7371"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1594219" y="538479"/>
                        <a:ext cx="6319520" cy="6319520"/>
                      </a:xfrm>
                      <a:prstGeom prst="rect">
                        <a:avLst/>
                      </a:prstGeom>
                    </p:spPr>
                  </p:pic>
                </p:oleObj>
              </mc:Fallback>
            </mc:AlternateContent>
          </a:graphicData>
        </a:graphic>
      </p:graphicFrame>
      <p:sp>
        <p:nvSpPr>
          <p:cNvPr id="3" name="TextBox 2"/>
          <p:cNvSpPr txBox="1"/>
          <p:nvPr/>
        </p:nvSpPr>
        <p:spPr>
          <a:xfrm>
            <a:off x="0" y="122981"/>
            <a:ext cx="9307869" cy="830997"/>
          </a:xfrm>
          <a:prstGeom prst="rect">
            <a:avLst/>
          </a:prstGeom>
          <a:noFill/>
        </p:spPr>
        <p:txBody>
          <a:bodyPr wrap="none" rtlCol="0">
            <a:spAutoFit/>
          </a:bodyPr>
          <a:lstStyle/>
          <a:p>
            <a:r>
              <a:rPr lang="en-US" sz="2400" b="1" dirty="0"/>
              <a:t>Principle Component Analysis reveal the relationship between samples </a:t>
            </a:r>
          </a:p>
          <a:p>
            <a:pPr algn="ctr"/>
            <a:r>
              <a:rPr lang="en-US" sz="2400" b="1" dirty="0"/>
              <a:t>based on BSPP dataset</a:t>
            </a:r>
          </a:p>
        </p:txBody>
      </p:sp>
    </p:spTree>
    <p:extLst>
      <p:ext uri="{BB962C8B-B14F-4D97-AF65-F5344CB8AC3E}">
        <p14:creationId xmlns:p14="http://schemas.microsoft.com/office/powerpoint/2010/main" val="188062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18" y="5666992"/>
            <a:ext cx="8395064" cy="923330"/>
          </a:xfrm>
          <a:prstGeom prst="rect">
            <a:avLst/>
          </a:prstGeom>
        </p:spPr>
        <p:txBody>
          <a:bodyPr wrap="square">
            <a:spAutoFit/>
          </a:bodyPr>
          <a:lstStyle/>
          <a:p>
            <a:r>
              <a:rPr lang="en-US" dirty="0" smtClean="0">
                <a:solidFill>
                  <a:srgbClr val="000000"/>
                </a:solidFill>
                <a:latin typeface="Arial" panose="020B0604020202020204" pitchFamily="34" charset="0"/>
              </a:rPr>
              <a:t>RRBS can </a:t>
            </a:r>
            <a:r>
              <a:rPr lang="en-US" dirty="0">
                <a:solidFill>
                  <a:srgbClr val="000000"/>
                </a:solidFill>
                <a:latin typeface="Arial" panose="020B0604020202020204" pitchFamily="34" charset="0"/>
              </a:rPr>
              <a:t>identify </a:t>
            </a:r>
            <a:r>
              <a:rPr lang="en-US" dirty="0" smtClean="0">
                <a:solidFill>
                  <a:srgbClr val="000000"/>
                </a:solidFill>
                <a:latin typeface="Arial" panose="020B0604020202020204" pitchFamily="34" charset="0"/>
              </a:rPr>
              <a:t>more differential methylation biomarkers. </a:t>
            </a:r>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BSPP can identify useful biomarker with higher </a:t>
            </a:r>
            <a:r>
              <a:rPr lang="en-US" dirty="0">
                <a:solidFill>
                  <a:srgbClr val="000000"/>
                </a:solidFill>
                <a:latin typeface="Arial" panose="020B0604020202020204" pitchFamily="34" charset="0"/>
              </a:rPr>
              <a:t>efficiency and </a:t>
            </a:r>
            <a:r>
              <a:rPr lang="en-US" dirty="0" smtClean="0">
                <a:solidFill>
                  <a:srgbClr val="000000"/>
                </a:solidFill>
                <a:latin typeface="Arial" panose="020B0604020202020204" pitchFamily="34" charset="0"/>
              </a:rPr>
              <a:t>specificity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94628026"/>
              </p:ext>
            </p:extLst>
          </p:nvPr>
        </p:nvGraphicFramePr>
        <p:xfrm>
          <a:off x="902169" y="4047013"/>
          <a:ext cx="7003145" cy="1212963"/>
        </p:xfrm>
        <a:graphic>
          <a:graphicData uri="http://schemas.openxmlformats.org/drawingml/2006/table">
            <a:tbl>
              <a:tblPr/>
              <a:tblGrid>
                <a:gridCol w="1637212"/>
                <a:gridCol w="1164046"/>
                <a:gridCol w="1400629"/>
                <a:gridCol w="1400629"/>
                <a:gridCol w="1400629"/>
              </a:tblGrid>
              <a:tr h="481443">
                <a:tc>
                  <a:txBody>
                    <a:bodyPr/>
                    <a:lstStyle/>
                    <a:p>
                      <a:pPr algn="ctr"/>
                      <a:endParaRPr lang="en-US" dirty="0"/>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chemeClr val="tx1"/>
                          </a:solidFill>
                          <a:effectLst/>
                          <a:latin typeface="+mn-lt"/>
                          <a:ea typeface="+mn-ea"/>
                          <a:cs typeface="+mn-cs"/>
                        </a:rPr>
                        <a:t>P-value</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chemeClr val="tx1"/>
                          </a:solidFill>
                          <a:effectLst/>
                          <a:latin typeface="+mn-lt"/>
                          <a:ea typeface="+mn-ea"/>
                          <a:cs typeface="+mn-cs"/>
                        </a:rPr>
                        <a:t>Delta&gt;0</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a:solidFill>
                            <a:schemeClr val="tx1"/>
                          </a:solidFill>
                          <a:effectLst/>
                          <a:latin typeface="+mn-lt"/>
                          <a:ea typeface="+mn-ea"/>
                          <a:cs typeface="+mn-cs"/>
                        </a:rPr>
                        <a:t>normal&lt;0.3</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a:solidFill>
                            <a:schemeClr val="tx1"/>
                          </a:solidFill>
                          <a:effectLst/>
                          <a:latin typeface="+mn-lt"/>
                          <a:ea typeface="+mn-ea"/>
                          <a:cs typeface="+mn-cs"/>
                        </a:rPr>
                        <a:t>normal&lt;0.2</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RRBS + </a:t>
                      </a:r>
                      <a:r>
                        <a:rPr lang="en-US" sz="1800" dirty="0" err="1" smtClean="0">
                          <a:solidFill>
                            <a:srgbClr val="FF0000"/>
                          </a:solidFill>
                        </a:rPr>
                        <a:t>dRRBS</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a:solidFill>
                            <a:schemeClr val="tx1"/>
                          </a:solidFill>
                          <a:effectLst/>
                          <a:latin typeface="+mn-lt"/>
                          <a:ea typeface="+mn-ea"/>
                          <a:cs typeface="+mn-cs"/>
                        </a:rPr>
                        <a:t>109</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chemeClr val="tx1"/>
                          </a:solidFill>
                          <a:effectLst/>
                          <a:latin typeface="+mn-lt"/>
                          <a:ea typeface="+mn-ea"/>
                          <a:cs typeface="+mn-cs"/>
                        </a:rPr>
                        <a:t>36 (33%)</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36(33%)</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FF0000"/>
                          </a:solidFill>
                          <a:effectLst/>
                          <a:latin typeface="+mn-lt"/>
                          <a:ea typeface="+mn-ea"/>
                          <a:cs typeface="+mn-cs"/>
                        </a:rPr>
                        <a:t>36(33%)</a:t>
                      </a:r>
                      <a:endParaRPr lang="en-US" sz="1800" kern="1200" dirty="0">
                        <a:solidFill>
                          <a:srgbClr val="FF0000"/>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dirty="0" smtClean="0">
                          <a:solidFill>
                            <a:srgbClr val="FF0000"/>
                          </a:solidFill>
                        </a:rPr>
                        <a:t>SeqCap + BSPP</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a:solidFill>
                            <a:schemeClr val="tx1"/>
                          </a:solidFill>
                          <a:effectLst/>
                          <a:latin typeface="+mn-lt"/>
                          <a:ea typeface="+mn-ea"/>
                          <a:cs typeface="+mn-cs"/>
                        </a:rPr>
                        <a:t>15</a:t>
                      </a: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chemeClr val="tx1"/>
                          </a:solidFill>
                          <a:effectLst/>
                          <a:latin typeface="+mn-lt"/>
                          <a:ea typeface="+mn-ea"/>
                          <a:cs typeface="+mn-cs"/>
                        </a:rPr>
                        <a:t>15 (100%)</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chemeClr val="tx1"/>
                          </a:solidFill>
                          <a:effectLst/>
                          <a:latin typeface="+mn-lt"/>
                          <a:ea typeface="+mn-ea"/>
                          <a:cs typeface="+mn-cs"/>
                        </a:rPr>
                        <a:t>13(86%)</a:t>
                      </a:r>
                      <a:endParaRPr lang="en-US" sz="1800" kern="1200" dirty="0">
                        <a:solidFill>
                          <a:schemeClr val="tx1"/>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800" kern="1200" dirty="0" smtClean="0">
                          <a:solidFill>
                            <a:srgbClr val="FF0000"/>
                          </a:solidFill>
                          <a:effectLst/>
                          <a:latin typeface="+mn-lt"/>
                          <a:ea typeface="+mn-ea"/>
                          <a:cs typeface="+mn-cs"/>
                        </a:rPr>
                        <a:t>8(53%)</a:t>
                      </a:r>
                      <a:endParaRPr lang="en-US" sz="1800" kern="1200" dirty="0">
                        <a:solidFill>
                          <a:srgbClr val="FF0000"/>
                        </a:solidFill>
                        <a:effectLst/>
                        <a:latin typeface="+mn-lt"/>
                        <a:ea typeface="+mn-ea"/>
                        <a:cs typeface="+mn-cs"/>
                      </a:endParaRPr>
                    </a:p>
                  </a:txBody>
                  <a:tcPr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bl>
          </a:graphicData>
        </a:graphic>
      </p:graphicFrame>
      <p:sp>
        <p:nvSpPr>
          <p:cNvPr id="4" name="Rectangle 3"/>
          <p:cNvSpPr/>
          <p:nvPr/>
        </p:nvSpPr>
        <p:spPr>
          <a:xfrm>
            <a:off x="426718" y="972005"/>
            <a:ext cx="5695407" cy="1200329"/>
          </a:xfrm>
          <a:prstGeom prst="rect">
            <a:avLst/>
          </a:prstGeom>
        </p:spPr>
        <p:txBody>
          <a:bodyPr wrap="square">
            <a:spAutoFit/>
          </a:bodyPr>
          <a:lstStyle/>
          <a:p>
            <a:r>
              <a:rPr lang="pt-BR" sz="2400" dirty="0" smtClean="0">
                <a:solidFill>
                  <a:srgbClr val="000000"/>
                </a:solidFill>
              </a:rPr>
              <a:t>N37 + WB + WGBS + </a:t>
            </a:r>
            <a:r>
              <a:rPr lang="pt-BR" sz="2400" dirty="0" smtClean="0">
                <a:solidFill>
                  <a:srgbClr val="FF0000"/>
                </a:solidFill>
              </a:rPr>
              <a:t>SeqCap + BSPP</a:t>
            </a:r>
          </a:p>
          <a:p>
            <a:r>
              <a:rPr lang="en-US" sz="2400" dirty="0" smtClean="0">
                <a:solidFill>
                  <a:srgbClr val="000000"/>
                </a:solidFill>
              </a:rPr>
              <a:t>N37 + </a:t>
            </a:r>
            <a:r>
              <a:rPr lang="en-US" sz="2400" dirty="0">
                <a:solidFill>
                  <a:srgbClr val="000000"/>
                </a:solidFill>
              </a:rPr>
              <a:t>WB + WGBS + </a:t>
            </a:r>
            <a:r>
              <a:rPr lang="en-US" sz="2400" dirty="0">
                <a:solidFill>
                  <a:srgbClr val="FF0000"/>
                </a:solidFill>
              </a:rPr>
              <a:t>RRBS + </a:t>
            </a:r>
            <a:r>
              <a:rPr lang="en-US" sz="2400" dirty="0" err="1">
                <a:solidFill>
                  <a:srgbClr val="FF0000"/>
                </a:solidFill>
              </a:rPr>
              <a:t>dRRBS</a:t>
            </a:r>
            <a:endParaRPr lang="en-US" sz="2400" dirty="0">
              <a:solidFill>
                <a:srgbClr val="FF0000"/>
              </a:solidFill>
            </a:endParaRPr>
          </a:p>
          <a:p>
            <a:endParaRPr lang="en-US" sz="2400" dirty="0">
              <a:solidFill>
                <a:srgbClr val="000000"/>
              </a:solidFill>
            </a:endParaRPr>
          </a:p>
        </p:txBody>
      </p:sp>
      <p:sp>
        <p:nvSpPr>
          <p:cNvPr id="5" name="Rectangle 4"/>
          <p:cNvSpPr/>
          <p:nvPr/>
        </p:nvSpPr>
        <p:spPr>
          <a:xfrm>
            <a:off x="518991" y="134770"/>
            <a:ext cx="7248651" cy="461665"/>
          </a:xfrm>
          <a:prstGeom prst="rect">
            <a:avLst/>
          </a:prstGeom>
        </p:spPr>
        <p:txBody>
          <a:bodyPr wrap="none">
            <a:spAutoFit/>
          </a:bodyPr>
          <a:lstStyle/>
          <a:p>
            <a:r>
              <a:rPr lang="en-US" sz="2400" b="1" dirty="0"/>
              <a:t>Efficiency of different method in identifying biomarkers</a:t>
            </a:r>
          </a:p>
        </p:txBody>
      </p:sp>
      <p:grpSp>
        <p:nvGrpSpPr>
          <p:cNvPr id="18" name="Group 17"/>
          <p:cNvGrpSpPr/>
          <p:nvPr/>
        </p:nvGrpSpPr>
        <p:grpSpPr>
          <a:xfrm>
            <a:off x="2009912" y="2029097"/>
            <a:ext cx="4112213" cy="1670459"/>
            <a:chOff x="2671581" y="1907177"/>
            <a:chExt cx="4112213" cy="1670459"/>
          </a:xfrm>
        </p:grpSpPr>
        <p:sp>
          <p:nvSpPr>
            <p:cNvPr id="8" name="Oval 7"/>
            <p:cNvSpPr/>
            <p:nvPr/>
          </p:nvSpPr>
          <p:spPr>
            <a:xfrm>
              <a:off x="3309257" y="1907177"/>
              <a:ext cx="1454067" cy="1424230"/>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6986</a:t>
              </a:r>
              <a:endParaRPr lang="en-US" dirty="0"/>
            </a:p>
          </p:txBody>
        </p:sp>
        <p:sp>
          <p:nvSpPr>
            <p:cNvPr id="10" name="Oval 9"/>
            <p:cNvSpPr/>
            <p:nvPr/>
          </p:nvSpPr>
          <p:spPr>
            <a:xfrm>
              <a:off x="4405999" y="2185448"/>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5049</a:t>
              </a:r>
              <a:endParaRPr lang="en-US" dirty="0">
                <a:solidFill>
                  <a:srgbClr val="FF0000"/>
                </a:solidFill>
              </a:endParaRPr>
            </a:p>
          </p:txBody>
        </p:sp>
        <p:sp>
          <p:nvSpPr>
            <p:cNvPr id="11" name="TextBox 10"/>
            <p:cNvSpPr txBox="1"/>
            <p:nvPr/>
          </p:nvSpPr>
          <p:spPr>
            <a:xfrm>
              <a:off x="2671581" y="3208304"/>
              <a:ext cx="1586709" cy="369332"/>
            </a:xfrm>
            <a:prstGeom prst="rect">
              <a:avLst/>
            </a:prstGeom>
            <a:noFill/>
          </p:spPr>
          <p:txBody>
            <a:bodyPr wrap="square" rtlCol="0">
              <a:spAutoFit/>
            </a:bodyPr>
            <a:lstStyle/>
            <a:p>
              <a:r>
                <a:rPr lang="en-US" altLang="zh-CN" dirty="0" err="1" smtClean="0"/>
                <a:t>RRBS+dRRBS</a:t>
              </a:r>
              <a:endParaRPr lang="en-US" dirty="0"/>
            </a:p>
          </p:txBody>
        </p:sp>
        <p:sp>
          <p:nvSpPr>
            <p:cNvPr id="13" name="TextBox 12"/>
            <p:cNvSpPr txBox="1"/>
            <p:nvPr/>
          </p:nvSpPr>
          <p:spPr>
            <a:xfrm>
              <a:off x="5015054" y="3208304"/>
              <a:ext cx="1768740" cy="369332"/>
            </a:xfrm>
            <a:prstGeom prst="rect">
              <a:avLst/>
            </a:prstGeom>
            <a:noFill/>
          </p:spPr>
          <p:txBody>
            <a:bodyPr wrap="square" rtlCol="0">
              <a:spAutoFit/>
            </a:bodyPr>
            <a:lstStyle/>
            <a:p>
              <a:r>
                <a:rPr lang="en-US" altLang="zh-CN" dirty="0" err="1" smtClean="0"/>
                <a:t>BBSP+SeqCap</a:t>
              </a:r>
              <a:endParaRPr lang="en-US" dirty="0"/>
            </a:p>
          </p:txBody>
        </p:sp>
        <p:sp>
          <p:nvSpPr>
            <p:cNvPr id="14" name="TextBox 13"/>
            <p:cNvSpPr txBox="1"/>
            <p:nvPr/>
          </p:nvSpPr>
          <p:spPr>
            <a:xfrm>
              <a:off x="4214602" y="3183604"/>
              <a:ext cx="652743" cy="369332"/>
            </a:xfrm>
            <a:prstGeom prst="rect">
              <a:avLst/>
            </a:prstGeom>
            <a:noFill/>
          </p:spPr>
          <p:txBody>
            <a:bodyPr wrap="none" rtlCol="0">
              <a:spAutoFit/>
            </a:bodyPr>
            <a:lstStyle/>
            <a:p>
              <a:r>
                <a:rPr lang="en-US" dirty="0" smtClean="0">
                  <a:solidFill>
                    <a:srgbClr val="FF0000"/>
                  </a:solidFill>
                </a:rPr>
                <a:t>1007</a:t>
              </a:r>
              <a:endParaRPr lang="en-US" dirty="0">
                <a:solidFill>
                  <a:srgbClr val="FF0000"/>
                </a:solidFill>
              </a:endParaRPr>
            </a:p>
          </p:txBody>
        </p:sp>
        <p:cxnSp>
          <p:nvCxnSpPr>
            <p:cNvPr id="16" name="Straight Arrow Connector 15"/>
            <p:cNvCxnSpPr/>
            <p:nvPr/>
          </p:nvCxnSpPr>
          <p:spPr>
            <a:xfrm flipV="1">
              <a:off x="4545872" y="2851223"/>
              <a:ext cx="3139" cy="42553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8280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61781457"/>
              </p:ext>
            </p:extLst>
          </p:nvPr>
        </p:nvGraphicFramePr>
        <p:xfrm>
          <a:off x="332921" y="1575861"/>
          <a:ext cx="8364531" cy="1463040"/>
        </p:xfrm>
        <a:graphic>
          <a:graphicData uri="http://schemas.openxmlformats.org/drawingml/2006/table">
            <a:tbl>
              <a:tblPr>
                <a:tableStyleId>{9D7B26C5-4107-4FEC-AEDC-1716B250A1EF}</a:tableStyleId>
              </a:tblPr>
              <a:tblGrid>
                <a:gridCol w="2401571"/>
                <a:gridCol w="958533"/>
                <a:gridCol w="1077301"/>
                <a:gridCol w="695223"/>
                <a:gridCol w="1077301"/>
                <a:gridCol w="1077301"/>
                <a:gridCol w="1077301"/>
              </a:tblGrid>
              <a:tr h="301307">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gridSpan="3">
                  <a:txBody>
                    <a:bodyPr/>
                    <a:lstStyle/>
                    <a:p>
                      <a:pPr algn="ctr" fontAlgn="b"/>
                      <a:r>
                        <a:rPr lang="en-US" sz="1500" u="none" strike="noStrike" dirty="0" smtClean="0">
                          <a:effectLst/>
                        </a:rPr>
                        <a:t>Train</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500" u="none" strike="noStrike" dirty="0">
                          <a:effectLst/>
                        </a:rPr>
                        <a:t>test</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804">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Specificity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sensitivity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accuracy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specificity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sensitivity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accuracy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771">
                <a:tc>
                  <a:txBody>
                    <a:bodyPr/>
                    <a:lstStyle/>
                    <a:p>
                      <a:pPr algn="l" fontAlgn="b"/>
                      <a:r>
                        <a:rPr lang="en-US" sz="1500" u="none" strike="noStrike" dirty="0">
                          <a:effectLst/>
                        </a:rPr>
                        <a:t>R</a:t>
                      </a:r>
                      <a:r>
                        <a:rPr lang="en-US" sz="1500" u="none" strike="noStrike" dirty="0" smtClean="0">
                          <a:effectLst/>
                        </a:rPr>
                        <a:t>andom </a:t>
                      </a:r>
                      <a:r>
                        <a:rPr lang="en-US" sz="1500" u="none" strike="noStrike" dirty="0">
                          <a:effectLst/>
                        </a:rPr>
                        <a:t>forest</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smtClean="0">
                          <a:effectLst/>
                        </a:rPr>
                        <a:t>1.000</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smtClean="0">
                          <a:effectLst/>
                        </a:rPr>
                        <a:t>1.000</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smtClean="0">
                          <a:effectLst/>
                        </a:rPr>
                        <a:t>1.000</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a:effectLst/>
                        </a:rPr>
                        <a:t>0.855</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0.974</a:t>
                      </a:r>
                      <a:endParaRPr lang="en-US" sz="1500" b="0" i="0" u="none" strike="noStrike">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a:solidFill>
                            <a:srgbClr val="FF0000"/>
                          </a:solidFill>
                          <a:effectLst/>
                        </a:rPr>
                        <a:t>0.951</a:t>
                      </a:r>
                      <a:endParaRPr lang="en-US" sz="1500" b="0" i="0" u="none" strike="noStrike" dirty="0">
                        <a:solidFill>
                          <a:srgbClr val="FF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r>
              <a:tr h="288771">
                <a:tc>
                  <a:txBody>
                    <a:bodyPr/>
                    <a:lstStyle/>
                    <a:p>
                      <a:pPr algn="l" fontAlgn="b"/>
                      <a:r>
                        <a:rPr lang="en-US" sz="1500" u="none" strike="noStrike" dirty="0">
                          <a:effectLst/>
                        </a:rPr>
                        <a:t>R</a:t>
                      </a:r>
                      <a:r>
                        <a:rPr lang="en-US" sz="1500" u="none" strike="noStrike" dirty="0" smtClean="0">
                          <a:effectLst/>
                        </a:rPr>
                        <a:t>ecursive </a:t>
                      </a:r>
                      <a:r>
                        <a:rPr lang="en-US" sz="1500" u="none" strike="noStrike" dirty="0">
                          <a:effectLst/>
                        </a:rPr>
                        <a:t>partitioning trees</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smtClean="0">
                          <a:effectLst/>
                        </a:rPr>
                        <a:t>1.000</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effectLst/>
                        </a:rPr>
                        <a:t>0.977</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a:effectLst/>
                        </a:rPr>
                        <a:t>0.982</a:t>
                      </a:r>
                      <a:endParaRPr lang="en-US"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effectLst/>
                        </a:rPr>
                        <a:t>0.906</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effectLst/>
                        </a:rPr>
                        <a:t>0.892</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solidFill>
                            <a:srgbClr val="FF0000"/>
                          </a:solidFill>
                          <a:effectLst/>
                        </a:rPr>
                        <a:t>0.895</a:t>
                      </a:r>
                      <a:endParaRPr lang="en-US" sz="1500" b="0" i="0" u="none" strike="noStrike" dirty="0">
                        <a:solidFill>
                          <a:srgbClr val="FF0000"/>
                        </a:solidFill>
                        <a:effectLst/>
                        <a:latin typeface="Calibri" panose="020F0502020204030204" pitchFamily="34" charset="0"/>
                      </a:endParaRPr>
                    </a:p>
                  </a:txBody>
                  <a:tcPr marL="7620" marR="7620" marT="7620" marB="0" anchor="b"/>
                </a:tc>
              </a:tr>
              <a:tr h="283387">
                <a:tc>
                  <a:txBody>
                    <a:bodyPr/>
                    <a:lstStyle/>
                    <a:p>
                      <a:pPr algn="l" fontAlgn="b"/>
                      <a:r>
                        <a:rPr lang="en-US" sz="1500" u="none" strike="noStrike" dirty="0">
                          <a:effectLst/>
                        </a:rPr>
                        <a:t>S</a:t>
                      </a:r>
                      <a:r>
                        <a:rPr lang="en-US" sz="1500" u="none" strike="noStrike" dirty="0" smtClean="0">
                          <a:effectLst/>
                        </a:rPr>
                        <a:t>upport </a:t>
                      </a:r>
                      <a:r>
                        <a:rPr lang="en-US" sz="1500" u="none" strike="noStrike" dirty="0">
                          <a:effectLst/>
                        </a:rPr>
                        <a:t>vector machine</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smtClean="0">
                          <a:effectLst/>
                        </a:rPr>
                        <a:t>0.900</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effectLst/>
                        </a:rPr>
                        <a:t>0.976</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a:effectLst/>
                        </a:rPr>
                        <a:t>0.961</a:t>
                      </a:r>
                      <a:endParaRPr lang="en-US"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smtClean="0">
                          <a:effectLst/>
                        </a:rPr>
                        <a:t>0.900</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a:effectLst/>
                        </a:rPr>
                        <a:t>0.975</a:t>
                      </a:r>
                      <a:endParaRPr lang="en-US"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500" u="none" strike="noStrike" dirty="0">
                          <a:solidFill>
                            <a:srgbClr val="FF0000"/>
                          </a:solidFill>
                          <a:effectLst/>
                        </a:rPr>
                        <a:t>0.961</a:t>
                      </a:r>
                      <a:endParaRPr lang="en-US" sz="1500" b="0" i="0" u="none" strike="noStrike" dirty="0">
                        <a:solidFill>
                          <a:srgbClr val="FF0000"/>
                        </a:solidFill>
                        <a:effectLst/>
                        <a:latin typeface="Calibri" panose="020F0502020204030204" pitchFamily="34" charset="0"/>
                      </a:endParaRPr>
                    </a:p>
                  </a:txBody>
                  <a:tcPr marL="7620" marR="7620" marT="762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77900250"/>
              </p:ext>
            </p:extLst>
          </p:nvPr>
        </p:nvGraphicFramePr>
        <p:xfrm>
          <a:off x="316731" y="3687691"/>
          <a:ext cx="8545470" cy="1432560"/>
        </p:xfrm>
        <a:graphic>
          <a:graphicData uri="http://schemas.openxmlformats.org/drawingml/2006/table">
            <a:tbl>
              <a:tblPr>
                <a:tableStyleId>{9D7B26C5-4107-4FEC-AEDC-1716B250A1EF}</a:tableStyleId>
              </a:tblPr>
              <a:tblGrid>
                <a:gridCol w="2453521"/>
                <a:gridCol w="979267"/>
                <a:gridCol w="1100605"/>
                <a:gridCol w="710262"/>
                <a:gridCol w="1100605"/>
                <a:gridCol w="1100605"/>
                <a:gridCol w="1100605"/>
              </a:tblGrid>
              <a:tr h="218236">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gridSpan="3">
                  <a:txBody>
                    <a:bodyPr/>
                    <a:lstStyle/>
                    <a:p>
                      <a:pPr algn="ctr" fontAlgn="b"/>
                      <a:r>
                        <a:rPr lang="en-US" sz="1500" u="none" strike="noStrike" dirty="0">
                          <a:effectLst/>
                        </a:rPr>
                        <a:t>train</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500" u="none" strike="noStrike" dirty="0">
                          <a:effectLst/>
                        </a:rPr>
                        <a:t>test</a:t>
                      </a:r>
                      <a:endParaRPr lang="en-US" sz="15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7871">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specificity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sensitivity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accuracy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specificity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sensitivity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smtClean="0">
                          <a:effectLst/>
                        </a:rPr>
                        <a:t>accuracy</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48">
                <a:tc>
                  <a:txBody>
                    <a:bodyPr/>
                    <a:lstStyle/>
                    <a:p>
                      <a:pPr algn="l" fontAlgn="b"/>
                      <a:r>
                        <a:rPr lang="en-US" sz="1500" u="none" strike="noStrike" dirty="0">
                          <a:effectLst/>
                        </a:rPr>
                        <a:t>R</a:t>
                      </a:r>
                      <a:r>
                        <a:rPr lang="en-US" sz="1500" u="none" strike="noStrike" dirty="0" smtClean="0">
                          <a:effectLst/>
                        </a:rPr>
                        <a:t>andom </a:t>
                      </a:r>
                      <a:r>
                        <a:rPr lang="en-US" sz="1500" u="none" strike="noStrike" dirty="0">
                          <a:effectLst/>
                        </a:rPr>
                        <a:t>forest</a:t>
                      </a:r>
                      <a:endParaRPr lang="en-US" sz="15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chemeClr val="tx1"/>
                          </a:solidFill>
                          <a:effectLst/>
                          <a:latin typeface="+mn-lt"/>
                          <a:ea typeface="+mn-ea"/>
                          <a:cs typeface="+mn-cs"/>
                        </a:rPr>
                        <a:t>1.000</a:t>
                      </a:r>
                    </a:p>
                  </a:txBody>
                  <a:tcPr anchor="ctr">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chemeClr val="tx1"/>
                          </a:solidFill>
                          <a:effectLst/>
                          <a:latin typeface="+mn-lt"/>
                          <a:ea typeface="+mn-ea"/>
                          <a:cs typeface="+mn-cs"/>
                        </a:rPr>
                        <a:t>1.000</a:t>
                      </a:r>
                    </a:p>
                  </a:txBody>
                  <a:tcPr anchor="ctr">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chemeClr val="tx1"/>
                          </a:solidFill>
                          <a:effectLst/>
                          <a:latin typeface="+mn-lt"/>
                          <a:ea typeface="+mn-ea"/>
                          <a:cs typeface="+mn-cs"/>
                        </a:rPr>
                        <a:t>1.000</a:t>
                      </a:r>
                    </a:p>
                  </a:txBody>
                  <a:tcPr anchor="ctr">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chemeClr val="tx1"/>
                          </a:solidFill>
                          <a:effectLst/>
                          <a:latin typeface="+mn-lt"/>
                          <a:ea typeface="+mn-ea"/>
                          <a:cs typeface="+mn-cs"/>
                        </a:rPr>
                        <a:t>0.911</a:t>
                      </a:r>
                    </a:p>
                  </a:txBody>
                  <a:tcPr anchor="ctr">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chemeClr val="tx1"/>
                          </a:solidFill>
                          <a:effectLst/>
                          <a:latin typeface="+mn-lt"/>
                          <a:ea typeface="+mn-ea"/>
                          <a:cs typeface="+mn-cs"/>
                        </a:rPr>
                        <a:t>1.000</a:t>
                      </a:r>
                    </a:p>
                  </a:txBody>
                  <a:tcPr anchor="ctr">
                    <a:lnT w="12700" cap="flat" cmpd="sng" algn="ctr">
                      <a:solidFill>
                        <a:schemeClr val="tx1"/>
                      </a:solidFill>
                      <a:prstDash val="solid"/>
                      <a:round/>
                      <a:headEnd type="none" w="med" len="med"/>
                      <a:tailEnd type="none" w="med" len="med"/>
                    </a:lnT>
                  </a:tcPr>
                </a:tc>
                <a:tc>
                  <a:txBody>
                    <a:bodyPr/>
                    <a:lstStyle/>
                    <a:p>
                      <a:r>
                        <a:rPr lang="en-US" sz="1500" u="none" strike="noStrike" kern="1200" dirty="0">
                          <a:solidFill>
                            <a:srgbClr val="FF0000"/>
                          </a:solidFill>
                          <a:effectLst/>
                          <a:latin typeface="+mn-lt"/>
                          <a:ea typeface="+mn-ea"/>
                          <a:cs typeface="+mn-cs"/>
                        </a:rPr>
                        <a:t>0.979</a:t>
                      </a:r>
                    </a:p>
                  </a:txBody>
                  <a:tcPr anchor="ctr">
                    <a:lnT w="12700" cap="flat" cmpd="sng" algn="ctr">
                      <a:solidFill>
                        <a:schemeClr val="tx1"/>
                      </a:solidFill>
                      <a:prstDash val="solid"/>
                      <a:round/>
                      <a:headEnd type="none" w="med" len="med"/>
                      <a:tailEnd type="none" w="med" len="med"/>
                    </a:lnT>
                  </a:tcPr>
                </a:tc>
              </a:tr>
              <a:tr h="292548">
                <a:tc>
                  <a:txBody>
                    <a:bodyPr/>
                    <a:lstStyle/>
                    <a:p>
                      <a:pPr algn="l" fontAlgn="b"/>
                      <a:r>
                        <a:rPr lang="en-US" sz="1500" u="none" strike="noStrike" dirty="0">
                          <a:effectLst/>
                        </a:rPr>
                        <a:t>R</a:t>
                      </a:r>
                      <a:r>
                        <a:rPr lang="en-US" sz="1500" u="none" strike="noStrike" dirty="0" smtClean="0">
                          <a:effectLst/>
                        </a:rPr>
                        <a:t>ecursive </a:t>
                      </a:r>
                      <a:r>
                        <a:rPr lang="en-US" sz="1500" u="none" strike="noStrike" dirty="0">
                          <a:effectLst/>
                        </a:rPr>
                        <a:t>partitioning trees</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r>
                        <a:rPr lang="en-US" sz="1500" u="none" strike="noStrike" kern="1200" dirty="0">
                          <a:solidFill>
                            <a:schemeClr val="tx1"/>
                          </a:solidFill>
                          <a:effectLst/>
                          <a:latin typeface="+mn-lt"/>
                          <a:ea typeface="+mn-ea"/>
                          <a:cs typeface="+mn-cs"/>
                        </a:rPr>
                        <a:t>0.956</a:t>
                      </a:r>
                    </a:p>
                  </a:txBody>
                  <a:tcPr anchor="ctr"/>
                </a:tc>
                <a:tc>
                  <a:txBody>
                    <a:bodyPr/>
                    <a:lstStyle/>
                    <a:p>
                      <a:r>
                        <a:rPr lang="en-US" sz="1500" u="none" strike="noStrike" kern="1200" dirty="0">
                          <a:solidFill>
                            <a:schemeClr val="tx1"/>
                          </a:solidFill>
                          <a:effectLst/>
                          <a:latin typeface="+mn-lt"/>
                          <a:ea typeface="+mn-ea"/>
                          <a:cs typeface="+mn-cs"/>
                        </a:rPr>
                        <a:t>0.971</a:t>
                      </a:r>
                    </a:p>
                  </a:txBody>
                  <a:tcPr anchor="ctr"/>
                </a:tc>
                <a:tc>
                  <a:txBody>
                    <a:bodyPr/>
                    <a:lstStyle/>
                    <a:p>
                      <a:r>
                        <a:rPr lang="en-US" sz="1500" u="none" strike="noStrike" kern="1200" dirty="0">
                          <a:solidFill>
                            <a:schemeClr val="tx1"/>
                          </a:solidFill>
                          <a:effectLst/>
                          <a:latin typeface="+mn-lt"/>
                          <a:ea typeface="+mn-ea"/>
                          <a:cs typeface="+mn-cs"/>
                        </a:rPr>
                        <a:t>0.967</a:t>
                      </a:r>
                    </a:p>
                  </a:txBody>
                  <a:tcPr anchor="ctr"/>
                </a:tc>
                <a:tc>
                  <a:txBody>
                    <a:bodyPr/>
                    <a:lstStyle/>
                    <a:p>
                      <a:r>
                        <a:rPr lang="en-US" sz="1500" u="none" strike="noStrike" kern="1200" dirty="0">
                          <a:solidFill>
                            <a:schemeClr val="tx1"/>
                          </a:solidFill>
                          <a:effectLst/>
                          <a:latin typeface="+mn-lt"/>
                          <a:ea typeface="+mn-ea"/>
                          <a:cs typeface="+mn-cs"/>
                        </a:rPr>
                        <a:t>0.893</a:t>
                      </a:r>
                    </a:p>
                  </a:txBody>
                  <a:tcPr anchor="ctr"/>
                </a:tc>
                <a:tc>
                  <a:txBody>
                    <a:bodyPr/>
                    <a:lstStyle/>
                    <a:p>
                      <a:r>
                        <a:rPr lang="en-US" sz="1500" u="none" strike="noStrike" kern="1200" dirty="0">
                          <a:solidFill>
                            <a:schemeClr val="tx1"/>
                          </a:solidFill>
                          <a:effectLst/>
                          <a:latin typeface="+mn-lt"/>
                          <a:ea typeface="+mn-ea"/>
                          <a:cs typeface="+mn-cs"/>
                        </a:rPr>
                        <a:t>0.928</a:t>
                      </a:r>
                    </a:p>
                  </a:txBody>
                  <a:tcPr anchor="ctr"/>
                </a:tc>
                <a:tc>
                  <a:txBody>
                    <a:bodyPr/>
                    <a:lstStyle/>
                    <a:p>
                      <a:r>
                        <a:rPr lang="en-US" sz="1500" u="none" strike="noStrike" kern="1200" dirty="0">
                          <a:solidFill>
                            <a:srgbClr val="FF0000"/>
                          </a:solidFill>
                          <a:effectLst/>
                          <a:latin typeface="+mn-lt"/>
                          <a:ea typeface="+mn-ea"/>
                          <a:cs typeface="+mn-cs"/>
                        </a:rPr>
                        <a:t>0.920</a:t>
                      </a:r>
                    </a:p>
                  </a:txBody>
                  <a:tcPr anchor="ctr"/>
                </a:tc>
              </a:tr>
              <a:tr h="19812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u="none" strike="noStrike" dirty="0" smtClean="0">
                          <a:effectLst/>
                        </a:rPr>
                        <a:t>S</a:t>
                      </a:r>
                      <a:r>
                        <a:rPr lang="en-US" sz="1500" u="none" strike="noStrike" smtClean="0">
                          <a:effectLst/>
                        </a:rPr>
                        <a:t>upport </a:t>
                      </a:r>
                      <a:r>
                        <a:rPr lang="en-US" sz="1500" u="none" strike="noStrike" dirty="0" smtClean="0">
                          <a:effectLst/>
                        </a:rPr>
                        <a:t>vector machine</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r>
                        <a:rPr lang="en-US" sz="1500" u="none" strike="noStrike" kern="1200" dirty="0">
                          <a:solidFill>
                            <a:schemeClr val="tx1"/>
                          </a:solidFill>
                          <a:effectLst/>
                          <a:latin typeface="+mn-lt"/>
                          <a:ea typeface="+mn-ea"/>
                          <a:cs typeface="+mn-cs"/>
                        </a:rPr>
                        <a:t>1.000</a:t>
                      </a:r>
                    </a:p>
                  </a:txBody>
                  <a:tcPr anchor="ctr"/>
                </a:tc>
                <a:tc>
                  <a:txBody>
                    <a:bodyPr/>
                    <a:lstStyle/>
                    <a:p>
                      <a:r>
                        <a:rPr lang="en-US" sz="1500" u="none" strike="noStrike" kern="1200">
                          <a:solidFill>
                            <a:schemeClr val="tx1"/>
                          </a:solidFill>
                          <a:effectLst/>
                          <a:latin typeface="+mn-lt"/>
                          <a:ea typeface="+mn-ea"/>
                          <a:cs typeface="+mn-cs"/>
                        </a:rPr>
                        <a:t>1.000</a:t>
                      </a:r>
                    </a:p>
                  </a:txBody>
                  <a:tcPr anchor="ctr"/>
                </a:tc>
                <a:tc>
                  <a:txBody>
                    <a:bodyPr/>
                    <a:lstStyle/>
                    <a:p>
                      <a:r>
                        <a:rPr lang="en-US" sz="1500" u="none" strike="noStrike" kern="1200" dirty="0">
                          <a:solidFill>
                            <a:schemeClr val="tx1"/>
                          </a:solidFill>
                          <a:effectLst/>
                          <a:latin typeface="+mn-lt"/>
                          <a:ea typeface="+mn-ea"/>
                          <a:cs typeface="+mn-cs"/>
                        </a:rPr>
                        <a:t>1.000</a:t>
                      </a:r>
                    </a:p>
                  </a:txBody>
                  <a:tcPr anchor="ctr"/>
                </a:tc>
                <a:tc>
                  <a:txBody>
                    <a:bodyPr/>
                    <a:lstStyle/>
                    <a:p>
                      <a:r>
                        <a:rPr lang="en-US" sz="1500" u="none" strike="noStrike" kern="1200" dirty="0">
                          <a:solidFill>
                            <a:schemeClr val="tx1"/>
                          </a:solidFill>
                          <a:effectLst/>
                          <a:latin typeface="+mn-lt"/>
                          <a:ea typeface="+mn-ea"/>
                          <a:cs typeface="+mn-cs"/>
                        </a:rPr>
                        <a:t>0.930</a:t>
                      </a:r>
                    </a:p>
                  </a:txBody>
                  <a:tcPr anchor="ctr"/>
                </a:tc>
                <a:tc>
                  <a:txBody>
                    <a:bodyPr/>
                    <a:lstStyle/>
                    <a:p>
                      <a:r>
                        <a:rPr lang="en-US" sz="1500" u="none" strike="noStrike" kern="1200" dirty="0">
                          <a:solidFill>
                            <a:schemeClr val="tx1"/>
                          </a:solidFill>
                          <a:effectLst/>
                          <a:latin typeface="+mn-lt"/>
                          <a:ea typeface="+mn-ea"/>
                          <a:cs typeface="+mn-cs"/>
                        </a:rPr>
                        <a:t>0.995</a:t>
                      </a:r>
                    </a:p>
                  </a:txBody>
                  <a:tcPr anchor="ctr"/>
                </a:tc>
                <a:tc>
                  <a:txBody>
                    <a:bodyPr/>
                    <a:lstStyle/>
                    <a:p>
                      <a:r>
                        <a:rPr lang="en-US" sz="1500" u="none" strike="noStrike" kern="1200" dirty="0">
                          <a:solidFill>
                            <a:srgbClr val="FF0000"/>
                          </a:solidFill>
                          <a:effectLst/>
                          <a:latin typeface="+mn-lt"/>
                          <a:ea typeface="+mn-ea"/>
                          <a:cs typeface="+mn-cs"/>
                        </a:rPr>
                        <a:t>0.980</a:t>
                      </a:r>
                    </a:p>
                  </a:txBody>
                  <a:tcPr anchor="ctr"/>
                </a:tc>
              </a:tr>
            </a:tbl>
          </a:graphicData>
        </a:graphic>
      </p:graphicFrame>
      <p:sp>
        <p:nvSpPr>
          <p:cNvPr id="9" name="Rectangle 8"/>
          <p:cNvSpPr/>
          <p:nvPr/>
        </p:nvSpPr>
        <p:spPr>
          <a:xfrm>
            <a:off x="238354" y="1206529"/>
            <a:ext cx="3581814" cy="369332"/>
          </a:xfrm>
          <a:prstGeom prst="rect">
            <a:avLst/>
          </a:prstGeom>
        </p:spPr>
        <p:txBody>
          <a:bodyPr wrap="none">
            <a:spAutoFit/>
          </a:bodyPr>
          <a:lstStyle/>
          <a:p>
            <a:r>
              <a:rPr lang="pt-BR" b="1" dirty="0">
                <a:solidFill>
                  <a:srgbClr val="000000"/>
                </a:solidFill>
              </a:rPr>
              <a:t>N37 + WB </a:t>
            </a:r>
            <a:r>
              <a:rPr lang="pt-BR" b="1" dirty="0" smtClean="0">
                <a:solidFill>
                  <a:srgbClr val="000000"/>
                </a:solidFill>
              </a:rPr>
              <a:t>+</a:t>
            </a:r>
            <a:r>
              <a:rPr lang="pt-BR" b="1" dirty="0">
                <a:solidFill>
                  <a:srgbClr val="000000"/>
                </a:solidFill>
              </a:rPr>
              <a:t>WGBS </a:t>
            </a:r>
            <a:r>
              <a:rPr lang="pt-BR" b="1" dirty="0" smtClean="0">
                <a:solidFill>
                  <a:srgbClr val="000000"/>
                </a:solidFill>
              </a:rPr>
              <a:t> + </a:t>
            </a:r>
            <a:r>
              <a:rPr lang="pt-BR" b="1" dirty="0">
                <a:solidFill>
                  <a:srgbClr val="FF0000"/>
                </a:solidFill>
              </a:rPr>
              <a:t>SeqCap + BSPP</a:t>
            </a:r>
          </a:p>
        </p:txBody>
      </p:sp>
      <p:sp>
        <p:nvSpPr>
          <p:cNvPr id="10" name="Rectangle 9"/>
          <p:cNvSpPr/>
          <p:nvPr/>
        </p:nvSpPr>
        <p:spPr>
          <a:xfrm>
            <a:off x="238354" y="3282629"/>
            <a:ext cx="3509679" cy="369332"/>
          </a:xfrm>
          <a:prstGeom prst="rect">
            <a:avLst/>
          </a:prstGeom>
        </p:spPr>
        <p:txBody>
          <a:bodyPr wrap="none">
            <a:spAutoFit/>
          </a:bodyPr>
          <a:lstStyle/>
          <a:p>
            <a:r>
              <a:rPr lang="en-US" b="1" dirty="0">
                <a:solidFill>
                  <a:srgbClr val="000000"/>
                </a:solidFill>
              </a:rPr>
              <a:t>N37 + WB + WGBS + </a:t>
            </a:r>
            <a:r>
              <a:rPr lang="en-US" b="1" dirty="0">
                <a:solidFill>
                  <a:srgbClr val="FF0000"/>
                </a:solidFill>
              </a:rPr>
              <a:t>RRBS + </a:t>
            </a:r>
            <a:r>
              <a:rPr lang="en-US" b="1" dirty="0" err="1">
                <a:solidFill>
                  <a:srgbClr val="FF0000"/>
                </a:solidFill>
              </a:rPr>
              <a:t>dRRBS</a:t>
            </a:r>
            <a:endParaRPr lang="en-US" b="1" dirty="0">
              <a:solidFill>
                <a:srgbClr val="FF0000"/>
              </a:solidFill>
            </a:endParaRPr>
          </a:p>
        </p:txBody>
      </p:sp>
      <p:sp>
        <p:nvSpPr>
          <p:cNvPr id="11" name="Rectangle 10"/>
          <p:cNvSpPr/>
          <p:nvPr/>
        </p:nvSpPr>
        <p:spPr>
          <a:xfrm>
            <a:off x="127321" y="324823"/>
            <a:ext cx="9329195" cy="523220"/>
          </a:xfrm>
          <a:prstGeom prst="rect">
            <a:avLst/>
          </a:prstGeom>
        </p:spPr>
        <p:txBody>
          <a:bodyPr wrap="square">
            <a:spAutoFit/>
          </a:bodyPr>
          <a:lstStyle/>
          <a:p>
            <a:r>
              <a:rPr lang="en-US" sz="2800" b="1" dirty="0" smtClean="0"/>
              <a:t>Performance </a:t>
            </a:r>
            <a:r>
              <a:rPr lang="en-US" sz="2800" b="1" dirty="0"/>
              <a:t>of prediction </a:t>
            </a:r>
            <a:r>
              <a:rPr lang="en-US" sz="2800" b="1" dirty="0" smtClean="0"/>
              <a:t>with </a:t>
            </a:r>
            <a:r>
              <a:rPr lang="en-US" sz="2800" b="1" dirty="0"/>
              <a:t>different </a:t>
            </a:r>
            <a:r>
              <a:rPr lang="en-US" sz="2800" b="1" dirty="0" smtClean="0"/>
              <a:t>detection method</a:t>
            </a:r>
            <a:endParaRPr lang="en-US" sz="2800" b="1" dirty="0"/>
          </a:p>
        </p:txBody>
      </p:sp>
      <p:sp>
        <p:nvSpPr>
          <p:cNvPr id="12" name="TextBox 11"/>
          <p:cNvSpPr txBox="1"/>
          <p:nvPr/>
        </p:nvSpPr>
        <p:spPr>
          <a:xfrm>
            <a:off x="229809" y="5358729"/>
            <a:ext cx="8513598" cy="923330"/>
          </a:xfrm>
          <a:prstGeom prst="rect">
            <a:avLst/>
          </a:prstGeom>
          <a:noFill/>
        </p:spPr>
        <p:txBody>
          <a:bodyPr wrap="square" rtlCol="0">
            <a:spAutoFit/>
          </a:bodyPr>
          <a:lstStyle/>
          <a:p>
            <a:r>
              <a:rPr lang="en-US" b="1" dirty="0" smtClean="0"/>
              <a:t>Limitation</a:t>
            </a:r>
            <a:r>
              <a:rPr lang="en-US" dirty="0" smtClean="0"/>
              <a:t>: </a:t>
            </a:r>
          </a:p>
          <a:p>
            <a:r>
              <a:rPr lang="en-US" dirty="0" smtClean="0"/>
              <a:t>Larger number of missing value in the merged dataset and imputation was applied which would </a:t>
            </a:r>
            <a:r>
              <a:rPr lang="en-US" dirty="0"/>
              <a:t>induce </a:t>
            </a:r>
            <a:r>
              <a:rPr lang="en-US" dirty="0" smtClean="0"/>
              <a:t>uncertainty for the biomarker identification.</a:t>
            </a:r>
            <a:endParaRPr lang="en-US" dirty="0"/>
          </a:p>
        </p:txBody>
      </p:sp>
    </p:spTree>
    <p:extLst>
      <p:ext uri="{BB962C8B-B14F-4D97-AF65-F5344CB8AC3E}">
        <p14:creationId xmlns:p14="http://schemas.microsoft.com/office/powerpoint/2010/main" val="2318424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6328390"/>
              </p:ext>
            </p:extLst>
          </p:nvPr>
        </p:nvGraphicFramePr>
        <p:xfrm>
          <a:off x="1284795" y="1294349"/>
          <a:ext cx="6457066" cy="1249680"/>
        </p:xfrm>
        <a:graphic>
          <a:graphicData uri="http://schemas.openxmlformats.org/drawingml/2006/table">
            <a:tbl>
              <a:tblPr>
                <a:tableStyleId>{0505E3EF-67EA-436B-97B2-0124C06EBD24}</a:tableStyleId>
              </a:tblPr>
              <a:tblGrid>
                <a:gridCol w="2323957"/>
                <a:gridCol w="1115499"/>
                <a:gridCol w="1115499"/>
                <a:gridCol w="1902111"/>
              </a:tblGrid>
              <a:tr h="282721">
                <a:tc>
                  <a:txBody>
                    <a:bodyPr/>
                    <a:lstStyle/>
                    <a:p>
                      <a:pPr algn="l" fontAlgn="b"/>
                      <a:r>
                        <a:rPr lang="en-US" sz="2000" u="none" strike="noStrike" kern="1200" dirty="0">
                          <a:effectLst/>
                        </a:rPr>
                        <a:t> </a:t>
                      </a:r>
                      <a:endParaRPr lang="en-US" sz="2000" u="none" strike="noStrike" kern="1200" dirty="0">
                        <a:solidFill>
                          <a:schemeClr val="tx1"/>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RRBS</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err="1">
                          <a:solidFill>
                            <a:srgbClr val="FF0000"/>
                          </a:solidFill>
                          <a:effectLst/>
                        </a:rPr>
                        <a:t>SeqCap</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effectLst/>
                        </a:rPr>
                        <a:t>BSPP</a:t>
                      </a:r>
                      <a:endParaRPr lang="en-US" sz="2000" u="none" strike="noStrike" kern="1200" dirty="0">
                        <a:solidFill>
                          <a:schemeClr val="tx1"/>
                        </a:solidFill>
                        <a:effectLst/>
                        <a:latin typeface="+mn-lt"/>
                        <a:ea typeface="+mn-ea"/>
                        <a:cs typeface="+mn-cs"/>
                      </a:endParaRPr>
                    </a:p>
                  </a:txBody>
                  <a:tcPr marL="7620" marR="7620" marT="7620" marB="0" anchor="b"/>
                </a:tc>
              </a:tr>
              <a:tr h="138827">
                <a:tc>
                  <a:txBody>
                    <a:bodyPr/>
                    <a:lstStyle/>
                    <a:p>
                      <a:pPr algn="l" fontAlgn="b"/>
                      <a:r>
                        <a:rPr lang="en-US" sz="2000" u="none" strike="noStrike" kern="1200" dirty="0">
                          <a:effectLst/>
                        </a:rPr>
                        <a:t>Total </a:t>
                      </a:r>
                      <a:endParaRPr lang="en-US" sz="2000" u="none" strike="noStrike" kern="1200" dirty="0">
                        <a:solidFill>
                          <a:schemeClr val="tx1"/>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56046</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86206</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effectLst/>
                        </a:rPr>
                        <a:t>36281</a:t>
                      </a:r>
                      <a:endParaRPr lang="en-US" sz="2000" u="none" strike="noStrike" kern="1200" dirty="0">
                        <a:solidFill>
                          <a:schemeClr val="tx1"/>
                        </a:solidFill>
                        <a:effectLst/>
                        <a:latin typeface="+mn-lt"/>
                        <a:ea typeface="+mn-ea"/>
                        <a:cs typeface="+mn-cs"/>
                      </a:endParaRPr>
                    </a:p>
                  </a:txBody>
                  <a:tcPr marL="7620" marR="7620" marT="7620" marB="0" anchor="b"/>
                </a:tc>
              </a:tr>
              <a:tr h="302493">
                <a:tc>
                  <a:txBody>
                    <a:bodyPr/>
                    <a:lstStyle/>
                    <a:p>
                      <a:pPr algn="l" fontAlgn="b"/>
                      <a:r>
                        <a:rPr lang="en-US" sz="2000" u="none" strike="noStrike" kern="1200" dirty="0">
                          <a:effectLst/>
                        </a:rPr>
                        <a:t>100% un-methylated </a:t>
                      </a:r>
                      <a:endParaRPr lang="en-US" sz="2000" u="none" strike="noStrike" kern="1200" dirty="0">
                        <a:solidFill>
                          <a:schemeClr val="tx1"/>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17263</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2205</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effectLst/>
                        </a:rPr>
                        <a:t>4194</a:t>
                      </a:r>
                      <a:endParaRPr lang="en-US" sz="2000" u="none" strike="noStrike" kern="1200" dirty="0">
                        <a:solidFill>
                          <a:schemeClr val="tx1"/>
                        </a:solidFill>
                        <a:effectLst/>
                        <a:latin typeface="+mn-lt"/>
                        <a:ea typeface="+mn-ea"/>
                        <a:cs typeface="+mn-cs"/>
                      </a:endParaRPr>
                    </a:p>
                  </a:txBody>
                  <a:tcPr marL="7620" marR="7620" marT="7620" marB="0" anchor="b"/>
                </a:tc>
              </a:tr>
              <a:tr h="172317">
                <a:tc>
                  <a:txBody>
                    <a:bodyPr/>
                    <a:lstStyle/>
                    <a:p>
                      <a:pPr algn="l" fontAlgn="b"/>
                      <a:r>
                        <a:rPr lang="en-US" sz="2000" u="none" strike="noStrike" kern="1200" dirty="0" smtClean="0">
                          <a:effectLst/>
                        </a:rPr>
                        <a:t>Informative in RF</a:t>
                      </a:r>
                      <a:endParaRPr lang="en-US" sz="2000" u="none" strike="noStrike" kern="1200" dirty="0">
                        <a:solidFill>
                          <a:schemeClr val="tx1"/>
                        </a:solidFill>
                        <a:effectLst/>
                        <a:latin typeface="+mn-lt"/>
                        <a:ea typeface="+mn-ea"/>
                        <a:cs typeface="+mn-cs"/>
                      </a:endParaRPr>
                    </a:p>
                  </a:txBody>
                  <a:tcPr marL="7620" marR="7620" marT="7620" marB="0" anchor="b"/>
                </a:tc>
                <a:tc>
                  <a:txBody>
                    <a:bodyPr/>
                    <a:lstStyle/>
                    <a:p>
                      <a:pPr algn="l" fontAlgn="b"/>
                      <a:r>
                        <a:rPr lang="en-US" sz="2000" u="none" strike="noStrike" kern="1200" dirty="0">
                          <a:solidFill>
                            <a:srgbClr val="FF0000"/>
                          </a:solidFill>
                          <a:effectLst/>
                        </a:rPr>
                        <a:t>1592</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smtClean="0">
                          <a:solidFill>
                            <a:srgbClr val="FF0000"/>
                          </a:solidFill>
                          <a:effectLst/>
                        </a:rPr>
                        <a:t>516</a:t>
                      </a:r>
                      <a:endParaRPr lang="en-US" sz="2000" u="none" strike="noStrike" kern="1200" dirty="0">
                        <a:solidFill>
                          <a:srgbClr val="FF0000"/>
                        </a:solidFill>
                        <a:effectLst/>
                        <a:latin typeface="+mn-lt"/>
                        <a:ea typeface="+mn-ea"/>
                        <a:cs typeface="+mn-cs"/>
                      </a:endParaRPr>
                    </a:p>
                  </a:txBody>
                  <a:tcPr marL="7620" marR="7620" marT="7620" marB="0" anchor="b"/>
                </a:tc>
                <a:tc>
                  <a:txBody>
                    <a:bodyPr/>
                    <a:lstStyle/>
                    <a:p>
                      <a:pPr algn="l" fontAlgn="b"/>
                      <a:r>
                        <a:rPr lang="en-US" sz="2000" u="none" strike="noStrike" kern="1200" dirty="0">
                          <a:effectLst/>
                        </a:rPr>
                        <a:t>1585</a:t>
                      </a:r>
                      <a:endParaRPr lang="en-US" sz="2000" u="none" strike="noStrike" kern="1200" dirty="0">
                        <a:solidFill>
                          <a:schemeClr val="tx1"/>
                        </a:solidFill>
                        <a:effectLst/>
                        <a:latin typeface="+mn-lt"/>
                        <a:ea typeface="+mn-ea"/>
                        <a:cs typeface="+mn-cs"/>
                      </a:endParaRPr>
                    </a:p>
                  </a:txBody>
                  <a:tcPr marL="7620" marR="7620" marT="7620" marB="0" anchor="b"/>
                </a:tc>
              </a:tr>
            </a:tbl>
          </a:graphicData>
        </a:graphic>
      </p:graphicFrame>
      <p:sp>
        <p:nvSpPr>
          <p:cNvPr id="3" name="Rectangle 2"/>
          <p:cNvSpPr/>
          <p:nvPr/>
        </p:nvSpPr>
        <p:spPr>
          <a:xfrm>
            <a:off x="127321" y="220651"/>
            <a:ext cx="9329195" cy="523220"/>
          </a:xfrm>
          <a:prstGeom prst="rect">
            <a:avLst/>
          </a:prstGeom>
        </p:spPr>
        <p:txBody>
          <a:bodyPr wrap="square">
            <a:spAutoFit/>
          </a:bodyPr>
          <a:lstStyle/>
          <a:p>
            <a:r>
              <a:rPr lang="en-US" sz="2800" b="1" dirty="0" smtClean="0"/>
              <a:t>Performance </a:t>
            </a:r>
            <a:r>
              <a:rPr lang="en-US" sz="2800" b="1" dirty="0"/>
              <a:t>of prediction </a:t>
            </a:r>
            <a:r>
              <a:rPr lang="en-US" sz="2800" b="1" dirty="0" smtClean="0"/>
              <a:t>evaluated with two stage method</a:t>
            </a:r>
            <a:endParaRPr lang="en-US" sz="2800" b="1" dirty="0"/>
          </a:p>
        </p:txBody>
      </p:sp>
      <p:sp>
        <p:nvSpPr>
          <p:cNvPr id="4" name="Oval 3"/>
          <p:cNvSpPr/>
          <p:nvPr/>
        </p:nvSpPr>
        <p:spPr>
          <a:xfrm>
            <a:off x="754100" y="3740166"/>
            <a:ext cx="1554298" cy="1447142"/>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RRBS</a:t>
            </a:r>
            <a:endParaRPr lang="en-US" b="1" dirty="0">
              <a:solidFill>
                <a:schemeClr val="tx1"/>
              </a:solidFill>
            </a:endParaRPr>
          </a:p>
        </p:txBody>
      </p:sp>
      <p:sp>
        <p:nvSpPr>
          <p:cNvPr id="5" name="Oval 4"/>
          <p:cNvSpPr/>
          <p:nvPr/>
        </p:nvSpPr>
        <p:spPr>
          <a:xfrm>
            <a:off x="1937523" y="3843778"/>
            <a:ext cx="1340973" cy="119038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SeqCap</a:t>
            </a:r>
            <a:endParaRPr lang="en-US" b="1" dirty="0">
              <a:solidFill>
                <a:schemeClr val="tx1"/>
              </a:solidFill>
            </a:endParaRPr>
          </a:p>
        </p:txBody>
      </p:sp>
      <p:sp>
        <p:nvSpPr>
          <p:cNvPr id="9" name="Rectangle 8"/>
          <p:cNvSpPr/>
          <p:nvPr/>
        </p:nvSpPr>
        <p:spPr>
          <a:xfrm>
            <a:off x="929802" y="4101209"/>
            <a:ext cx="601447" cy="338554"/>
          </a:xfrm>
          <a:prstGeom prst="rect">
            <a:avLst/>
          </a:prstGeom>
        </p:spPr>
        <p:txBody>
          <a:bodyPr wrap="none">
            <a:spAutoFit/>
          </a:bodyPr>
          <a:lstStyle/>
          <a:p>
            <a:pPr fontAlgn="b"/>
            <a:r>
              <a:rPr lang="en-US" sz="1600" dirty="0"/>
              <a:t>1592</a:t>
            </a:r>
          </a:p>
        </p:txBody>
      </p:sp>
      <p:sp>
        <p:nvSpPr>
          <p:cNvPr id="10" name="Rectangle 9"/>
          <p:cNvSpPr/>
          <p:nvPr/>
        </p:nvSpPr>
        <p:spPr>
          <a:xfrm>
            <a:off x="2466047" y="4101209"/>
            <a:ext cx="497252" cy="338554"/>
          </a:xfrm>
          <a:prstGeom prst="rect">
            <a:avLst/>
          </a:prstGeom>
        </p:spPr>
        <p:txBody>
          <a:bodyPr wrap="none">
            <a:spAutoFit/>
          </a:bodyPr>
          <a:lstStyle/>
          <a:p>
            <a:pPr fontAlgn="b"/>
            <a:r>
              <a:rPr lang="en-US" sz="1600" dirty="0"/>
              <a:t>516</a:t>
            </a:r>
            <a:endParaRPr lang="en-US" dirty="0"/>
          </a:p>
        </p:txBody>
      </p:sp>
      <p:sp>
        <p:nvSpPr>
          <p:cNvPr id="12" name="Rectangle 11"/>
          <p:cNvSpPr/>
          <p:nvPr/>
        </p:nvSpPr>
        <p:spPr>
          <a:xfrm>
            <a:off x="638352" y="2837690"/>
            <a:ext cx="8307131" cy="646331"/>
          </a:xfrm>
          <a:prstGeom prst="rect">
            <a:avLst/>
          </a:prstGeom>
        </p:spPr>
        <p:txBody>
          <a:bodyPr wrap="square">
            <a:spAutoFit/>
          </a:bodyPr>
          <a:lstStyle/>
          <a:p>
            <a:r>
              <a:rPr lang="en-US" dirty="0">
                <a:solidFill>
                  <a:srgbClr val="000000"/>
                </a:solidFill>
                <a:latin typeface="Arial" panose="020B0604020202020204" pitchFamily="34" charset="0"/>
              </a:rPr>
              <a:t>RRBS: Sensitivity </a:t>
            </a:r>
            <a:r>
              <a:rPr lang="en-US" dirty="0" smtClean="0">
                <a:solidFill>
                  <a:srgbClr val="000000"/>
                </a:solidFill>
                <a:latin typeface="Arial" panose="020B0604020202020204" pitchFamily="34" charset="0"/>
              </a:rPr>
              <a:t>of 97.06</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Specificity </a:t>
            </a:r>
            <a:r>
              <a:rPr lang="en-US" dirty="0">
                <a:solidFill>
                  <a:srgbClr val="000000"/>
                </a:solidFill>
                <a:latin typeface="Arial" panose="020B0604020202020204" pitchFamily="34" charset="0"/>
              </a:rPr>
              <a:t>of 100% and </a:t>
            </a:r>
            <a:r>
              <a:rPr lang="en-US" dirty="0" smtClean="0">
                <a:solidFill>
                  <a:srgbClr val="000000"/>
                </a:solidFill>
                <a:latin typeface="Arial" panose="020B0604020202020204" pitchFamily="34" charset="0"/>
              </a:rPr>
              <a:t>Accuracy </a:t>
            </a:r>
            <a:r>
              <a:rPr lang="en-US" dirty="0">
                <a:solidFill>
                  <a:srgbClr val="000000"/>
                </a:solidFill>
                <a:latin typeface="Arial" panose="020B0604020202020204" pitchFamily="34" charset="0"/>
              </a:rPr>
              <a:t>of 97.37</a:t>
            </a:r>
            <a:r>
              <a:rPr lang="en-US" dirty="0" smtClean="0">
                <a:solidFill>
                  <a:srgbClr val="000000"/>
                </a:solidFill>
                <a:latin typeface="Arial" panose="020B0604020202020204" pitchFamily="34" charset="0"/>
              </a:rPr>
              <a:t>%</a:t>
            </a:r>
          </a:p>
          <a:p>
            <a:r>
              <a:rPr lang="en-US" dirty="0" err="1">
                <a:solidFill>
                  <a:srgbClr val="000000"/>
                </a:solidFill>
                <a:latin typeface="Arial" panose="020B0604020202020204" pitchFamily="34" charset="0"/>
              </a:rPr>
              <a:t>SeqCap</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Sensitivity </a:t>
            </a:r>
            <a:r>
              <a:rPr lang="en-US" dirty="0">
                <a:solidFill>
                  <a:srgbClr val="000000"/>
                </a:solidFill>
                <a:latin typeface="Arial" panose="020B0604020202020204" pitchFamily="34" charset="0"/>
              </a:rPr>
              <a:t>of 87.1%, </a:t>
            </a:r>
            <a:r>
              <a:rPr lang="en-US" dirty="0" smtClean="0">
                <a:solidFill>
                  <a:srgbClr val="000000"/>
                </a:solidFill>
                <a:latin typeface="Arial" panose="020B0604020202020204" pitchFamily="34" charset="0"/>
              </a:rPr>
              <a:t>Specificity </a:t>
            </a:r>
            <a:r>
              <a:rPr lang="en-US" dirty="0">
                <a:solidFill>
                  <a:srgbClr val="000000"/>
                </a:solidFill>
                <a:latin typeface="Arial" panose="020B0604020202020204" pitchFamily="34" charset="0"/>
              </a:rPr>
              <a:t>of 75.0% and </a:t>
            </a:r>
            <a:r>
              <a:rPr lang="en-US" dirty="0" smtClean="0">
                <a:solidFill>
                  <a:srgbClr val="000000"/>
                </a:solidFill>
                <a:latin typeface="Arial" panose="020B0604020202020204" pitchFamily="34" charset="0"/>
              </a:rPr>
              <a:t>Accuracy </a:t>
            </a:r>
            <a:r>
              <a:rPr lang="en-US" dirty="0">
                <a:solidFill>
                  <a:srgbClr val="000000"/>
                </a:solidFill>
                <a:latin typeface="Arial" panose="020B0604020202020204" pitchFamily="34" charset="0"/>
              </a:rPr>
              <a:t>of 81.26%</a:t>
            </a:r>
          </a:p>
        </p:txBody>
      </p:sp>
      <p:sp>
        <p:nvSpPr>
          <p:cNvPr id="13" name="TextBox 12"/>
          <p:cNvSpPr txBox="1"/>
          <p:nvPr/>
        </p:nvSpPr>
        <p:spPr>
          <a:xfrm>
            <a:off x="3278497" y="5187308"/>
            <a:ext cx="1212383" cy="646331"/>
          </a:xfrm>
          <a:prstGeom prst="rect">
            <a:avLst/>
          </a:prstGeom>
          <a:noFill/>
        </p:spPr>
        <p:txBody>
          <a:bodyPr wrap="none" rtlCol="0">
            <a:spAutoFit/>
          </a:bodyPr>
          <a:lstStyle/>
          <a:p>
            <a:r>
              <a:rPr lang="en-US" dirty="0" smtClean="0">
                <a:solidFill>
                  <a:srgbClr val="FF0000"/>
                </a:solidFill>
              </a:rPr>
              <a:t>30 regions </a:t>
            </a:r>
          </a:p>
          <a:p>
            <a:r>
              <a:rPr lang="en-US" dirty="0">
                <a:solidFill>
                  <a:srgbClr val="FF0000"/>
                </a:solidFill>
              </a:rPr>
              <a:t> </a:t>
            </a:r>
            <a:r>
              <a:rPr lang="en-US" dirty="0" smtClean="0">
                <a:solidFill>
                  <a:srgbClr val="FF0000"/>
                </a:solidFill>
              </a:rPr>
              <a:t>(24 gene)</a:t>
            </a:r>
            <a:endParaRPr lang="en-US" dirty="0">
              <a:solidFill>
                <a:srgbClr val="FF0000"/>
              </a:solidFill>
            </a:endParaRPr>
          </a:p>
        </p:txBody>
      </p:sp>
      <p:cxnSp>
        <p:nvCxnSpPr>
          <p:cNvPr id="14" name="Straight Arrow Connector 13"/>
          <p:cNvCxnSpPr/>
          <p:nvPr/>
        </p:nvCxnSpPr>
        <p:spPr>
          <a:xfrm>
            <a:off x="2102584" y="4730670"/>
            <a:ext cx="1220205" cy="597153"/>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90494" y="4644069"/>
            <a:ext cx="1560905" cy="147893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BSPP</a:t>
            </a:r>
            <a:endParaRPr lang="en-US" b="1" dirty="0">
              <a:solidFill>
                <a:schemeClr val="tx1"/>
              </a:solidFill>
            </a:endParaRPr>
          </a:p>
        </p:txBody>
      </p:sp>
      <p:sp>
        <p:nvSpPr>
          <p:cNvPr id="19" name="Rectangle 18"/>
          <p:cNvSpPr/>
          <p:nvPr/>
        </p:nvSpPr>
        <p:spPr>
          <a:xfrm>
            <a:off x="1882752" y="5402748"/>
            <a:ext cx="652743" cy="369332"/>
          </a:xfrm>
          <a:prstGeom prst="rect">
            <a:avLst/>
          </a:prstGeom>
        </p:spPr>
        <p:txBody>
          <a:bodyPr wrap="none">
            <a:spAutoFit/>
          </a:bodyPr>
          <a:lstStyle/>
          <a:p>
            <a:r>
              <a:rPr lang="en-US" dirty="0"/>
              <a:t>1585</a:t>
            </a:r>
          </a:p>
        </p:txBody>
      </p:sp>
      <p:sp>
        <p:nvSpPr>
          <p:cNvPr id="21" name="Rectangle 20"/>
          <p:cNvSpPr/>
          <p:nvPr/>
        </p:nvSpPr>
        <p:spPr>
          <a:xfrm>
            <a:off x="127321" y="6451135"/>
            <a:ext cx="9122428" cy="369332"/>
          </a:xfrm>
          <a:prstGeom prst="rect">
            <a:avLst/>
          </a:prstGeom>
        </p:spPr>
        <p:txBody>
          <a:bodyPr wrap="square">
            <a:spAutoFit/>
          </a:bodyPr>
          <a:lstStyle/>
          <a:p>
            <a:r>
              <a:rPr lang="en-US" dirty="0" smtClean="0">
                <a:solidFill>
                  <a:srgbClr val="000000"/>
                </a:solidFill>
                <a:latin typeface="Arial" panose="020B0604020202020204" pitchFamily="34" charset="0"/>
              </a:rPr>
              <a:t>These 30 </a:t>
            </a:r>
            <a:r>
              <a:rPr lang="en-US" dirty="0">
                <a:solidFill>
                  <a:srgbClr val="000000"/>
                </a:solidFill>
                <a:latin typeface="Arial" panose="020B0604020202020204" pitchFamily="34" charset="0"/>
              </a:rPr>
              <a:t>regions could explain 93.75% cancers incidence </a:t>
            </a:r>
            <a:r>
              <a:rPr lang="en-US" altLang="zh-CN" dirty="0" smtClean="0">
                <a:solidFill>
                  <a:srgbClr val="000000"/>
                </a:solidFill>
                <a:latin typeface="Arial" panose="020B0604020202020204" pitchFamily="34" charset="0"/>
              </a:rPr>
              <a:t>with </a:t>
            </a:r>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specificity </a:t>
            </a:r>
            <a:r>
              <a:rPr lang="en-US" dirty="0" smtClean="0">
                <a:solidFill>
                  <a:srgbClr val="000000"/>
                </a:solidFill>
                <a:latin typeface="Arial" panose="020B0604020202020204" pitchFamily="34" charset="0"/>
              </a:rPr>
              <a:t>of </a:t>
            </a:r>
            <a:r>
              <a:rPr lang="en-US" dirty="0">
                <a:solidFill>
                  <a:srgbClr val="000000"/>
                </a:solidFill>
                <a:latin typeface="Arial" panose="020B0604020202020204" pitchFamily="34" charset="0"/>
              </a:rPr>
              <a:t>100%.</a:t>
            </a:r>
            <a:endParaRPr lang="en-US" dirty="0"/>
          </a:p>
        </p:txBody>
      </p:sp>
      <p:pic>
        <p:nvPicPr>
          <p:cNvPr id="27" name="Picture 26"/>
          <p:cNvPicPr>
            <a:picLocks noChangeAspect="1"/>
          </p:cNvPicPr>
          <p:nvPr/>
        </p:nvPicPr>
        <p:blipFill rotWithShape="1">
          <a:blip r:embed="rId3"/>
          <a:srcRect t="17933"/>
          <a:stretch/>
        </p:blipFill>
        <p:spPr>
          <a:xfrm>
            <a:off x="5104432" y="3538616"/>
            <a:ext cx="2766351" cy="2857924"/>
          </a:xfrm>
          <a:prstGeom prst="rect">
            <a:avLst/>
          </a:prstGeom>
        </p:spPr>
      </p:pic>
    </p:spTree>
    <p:extLst>
      <p:ext uri="{BB962C8B-B14F-4D97-AF65-F5344CB8AC3E}">
        <p14:creationId xmlns:p14="http://schemas.microsoft.com/office/powerpoint/2010/main" val="2712563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6008" y="1094061"/>
            <a:ext cx="8194295" cy="4056332"/>
            <a:chOff x="841248" y="259080"/>
            <a:chExt cx="7714488" cy="365760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136" y="259080"/>
              <a:ext cx="3657600" cy="365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48" y="259080"/>
              <a:ext cx="3657600" cy="3657600"/>
            </a:xfrm>
            <a:prstGeom prst="rect">
              <a:avLst/>
            </a:prstGeom>
          </p:spPr>
        </p:pic>
      </p:grpSp>
      <p:sp>
        <p:nvSpPr>
          <p:cNvPr id="8" name="Rectangle 7"/>
          <p:cNvSpPr/>
          <p:nvPr/>
        </p:nvSpPr>
        <p:spPr>
          <a:xfrm>
            <a:off x="193774" y="1019463"/>
            <a:ext cx="7037504" cy="400110"/>
          </a:xfrm>
          <a:prstGeom prst="rect">
            <a:avLst/>
          </a:prstGeom>
        </p:spPr>
        <p:txBody>
          <a:bodyPr wrap="none">
            <a:spAutoFit/>
          </a:bodyPr>
          <a:lstStyle/>
          <a:p>
            <a:r>
              <a:rPr lang="en-US" sz="2000" dirty="0" smtClean="0">
                <a:solidFill>
                  <a:srgbClr val="000000"/>
                </a:solidFill>
                <a:latin typeface="Arial" panose="020B0604020202020204" pitchFamily="34" charset="0"/>
              </a:rPr>
              <a:t>15 samples were </a:t>
            </a:r>
            <a:r>
              <a:rPr lang="en-US" sz="2000" dirty="0">
                <a:solidFill>
                  <a:srgbClr val="000000"/>
                </a:solidFill>
                <a:latin typeface="Arial" panose="020B0604020202020204" pitchFamily="34" charset="0"/>
              </a:rPr>
              <a:t>measured both </a:t>
            </a:r>
            <a:r>
              <a:rPr lang="en-US" sz="2000" dirty="0" smtClean="0">
                <a:solidFill>
                  <a:srgbClr val="000000"/>
                </a:solidFill>
                <a:latin typeface="Arial" panose="020B0604020202020204" pitchFamily="34" charset="0"/>
              </a:rPr>
              <a:t>in solid tissues and plasma</a:t>
            </a:r>
            <a:endParaRPr lang="en-US" sz="2000" dirty="0"/>
          </a:p>
        </p:txBody>
      </p:sp>
      <p:sp>
        <p:nvSpPr>
          <p:cNvPr id="3" name="Rectangle 2"/>
          <p:cNvSpPr/>
          <p:nvPr/>
        </p:nvSpPr>
        <p:spPr>
          <a:xfrm>
            <a:off x="292210" y="5224991"/>
            <a:ext cx="8746011" cy="646331"/>
          </a:xfrm>
          <a:prstGeom prst="rect">
            <a:avLst/>
          </a:prstGeom>
        </p:spPr>
        <p:txBody>
          <a:bodyPr wrap="square">
            <a:spAutoFit/>
          </a:bodyPr>
          <a:lstStyle/>
          <a:p>
            <a:r>
              <a:rPr lang="en-US" dirty="0" smtClean="0">
                <a:solidFill>
                  <a:srgbClr val="000000"/>
                </a:solidFill>
                <a:latin typeface="Arial" panose="020B0604020202020204" pitchFamily="34" charset="0"/>
              </a:rPr>
              <a:t>Correlation </a:t>
            </a:r>
            <a:r>
              <a:rPr lang="en-US" dirty="0">
                <a:solidFill>
                  <a:srgbClr val="000000"/>
                </a:solidFill>
                <a:latin typeface="Arial" panose="020B0604020202020204" pitchFamily="34" charset="0"/>
              </a:rPr>
              <a:t>of the MHL between tissue and plasma ranges from </a:t>
            </a:r>
            <a:r>
              <a:rPr lang="en-US" dirty="0" smtClean="0">
                <a:solidFill>
                  <a:srgbClr val="000000"/>
                </a:solidFill>
                <a:latin typeface="Arial" panose="020B0604020202020204" pitchFamily="34" charset="0"/>
              </a:rPr>
              <a:t>0.1 </a:t>
            </a:r>
            <a:r>
              <a:rPr lang="en-US" dirty="0">
                <a:solidFill>
                  <a:srgbClr val="000000"/>
                </a:solidFill>
                <a:latin typeface="Arial" panose="020B0604020202020204" pitchFamily="34" charset="0"/>
              </a:rPr>
              <a:t>to </a:t>
            </a:r>
            <a:r>
              <a:rPr lang="en-US" dirty="0" smtClean="0">
                <a:solidFill>
                  <a:srgbClr val="000000"/>
                </a:solidFill>
                <a:latin typeface="Arial" panose="020B0604020202020204" pitchFamily="34" charset="0"/>
              </a:rPr>
              <a:t>0.7. </a:t>
            </a:r>
            <a:r>
              <a:rPr lang="en-US" dirty="0">
                <a:solidFill>
                  <a:srgbClr val="000000"/>
                </a:solidFill>
                <a:latin typeface="Arial" panose="020B0604020202020204" pitchFamily="34" charset="0"/>
              </a:rPr>
              <a:t>And there is no significant difference among </a:t>
            </a:r>
            <a:r>
              <a:rPr lang="en-US" dirty="0" smtClean="0">
                <a:solidFill>
                  <a:srgbClr val="000000"/>
                </a:solidFill>
                <a:latin typeface="Arial" panose="020B0604020202020204" pitchFamily="34" charset="0"/>
              </a:rPr>
              <a:t>fragments </a:t>
            </a:r>
            <a:r>
              <a:rPr lang="en-US" dirty="0">
                <a:solidFill>
                  <a:srgbClr val="000000"/>
                </a:solidFill>
                <a:latin typeface="Arial" panose="020B0604020202020204" pitchFamily="34" charset="0"/>
              </a:rPr>
              <a:t>of different methylation </a:t>
            </a:r>
            <a:r>
              <a:rPr lang="en-US" dirty="0" smtClean="0">
                <a:solidFill>
                  <a:srgbClr val="000000"/>
                </a:solidFill>
                <a:latin typeface="Arial" panose="020B0604020202020204" pitchFamily="34" charset="0"/>
              </a:rPr>
              <a:t>levels.</a:t>
            </a:r>
            <a:endParaRPr lang="en-US" b="0" i="0" dirty="0">
              <a:solidFill>
                <a:srgbClr val="000000"/>
              </a:solidFill>
              <a:effectLst/>
              <a:latin typeface="Arial" panose="020B0604020202020204" pitchFamily="34" charset="0"/>
            </a:endParaRPr>
          </a:p>
        </p:txBody>
      </p:sp>
      <p:sp>
        <p:nvSpPr>
          <p:cNvPr id="4" name="Rectangle 3"/>
          <p:cNvSpPr/>
          <p:nvPr/>
        </p:nvSpPr>
        <p:spPr>
          <a:xfrm>
            <a:off x="97980" y="325306"/>
            <a:ext cx="8710353" cy="461665"/>
          </a:xfrm>
          <a:prstGeom prst="rect">
            <a:avLst/>
          </a:prstGeom>
        </p:spPr>
        <p:txBody>
          <a:bodyPr wrap="square">
            <a:spAutoFit/>
          </a:bodyPr>
          <a:lstStyle/>
          <a:p>
            <a:r>
              <a:rPr lang="en-US" sz="2400" b="1" dirty="0"/>
              <a:t>Correlation of the MHL between solid tissue and matched plasma</a:t>
            </a:r>
          </a:p>
        </p:txBody>
      </p:sp>
      <p:sp>
        <p:nvSpPr>
          <p:cNvPr id="9" name="Rectangle 8"/>
          <p:cNvSpPr/>
          <p:nvPr/>
        </p:nvSpPr>
        <p:spPr>
          <a:xfrm>
            <a:off x="292209" y="5945920"/>
            <a:ext cx="8746011" cy="646331"/>
          </a:xfrm>
          <a:prstGeom prst="rect">
            <a:avLst/>
          </a:prstGeom>
        </p:spPr>
        <p:txBody>
          <a:bodyPr wrap="square">
            <a:spAutoFit/>
          </a:bodyPr>
          <a:lstStyle/>
          <a:p>
            <a:r>
              <a:rPr lang="en-US" b="0" i="0" dirty="0" smtClean="0">
                <a:solidFill>
                  <a:srgbClr val="000000"/>
                </a:solidFill>
                <a:effectLst/>
                <a:latin typeface="Arial" panose="020B0604020202020204" pitchFamily="34" charset="0"/>
              </a:rPr>
              <a:t>Averagely, </a:t>
            </a:r>
            <a:r>
              <a:rPr lang="en-US" altLang="zh-CN" b="0" i="0" dirty="0" smtClean="0">
                <a:solidFill>
                  <a:srgbClr val="000000"/>
                </a:solidFill>
                <a:effectLst/>
                <a:latin typeface="Arial" panose="020B0604020202020204" pitchFamily="34" charset="0"/>
              </a:rPr>
              <a:t>only </a:t>
            </a:r>
            <a:r>
              <a:rPr lang="en-US" b="0" i="0" dirty="0" smtClean="0">
                <a:solidFill>
                  <a:srgbClr val="000000"/>
                </a:solidFill>
                <a:effectLst/>
                <a:latin typeface="Arial" panose="020B0604020202020204" pitchFamily="34" charset="0"/>
              </a:rPr>
              <a:t>about 30% hyper-methylated regions in solid tissues can be detected in plasma. And the variation between different sample is very large.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54843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22" y="725183"/>
            <a:ext cx="8981955" cy="1477328"/>
          </a:xfrm>
          <a:prstGeom prst="rect">
            <a:avLst/>
          </a:prstGeom>
        </p:spPr>
        <p:txBody>
          <a:bodyPr wrap="square">
            <a:spAutoFit/>
          </a:bodyPr>
          <a:lstStyle/>
          <a:p>
            <a:pPr indent="182880"/>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25204 regions which was methylated in sample pairs for at least one time were selected to evaluate the selectivity of hyper-methylated DNA fragments from solid tissues to plasma. The results showed the process of the releasing were non-random, with at least 1590 fragment </a:t>
            </a: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were </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significantly prefer-selected (P&lt;1.98*10</a:t>
            </a:r>
            <a:r>
              <a:rPr lang="en-US"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 binomial test, </a:t>
            </a:r>
            <a:r>
              <a:rPr lang="en-US"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Bonferroni</a:t>
            </a:r>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correction). </a:t>
            </a:r>
          </a:p>
        </p:txBody>
      </p:sp>
      <p:pic>
        <p:nvPicPr>
          <p:cNvPr id="5" name="Picture 4"/>
          <p:cNvPicPr>
            <a:picLocks noChangeAspect="1"/>
          </p:cNvPicPr>
          <p:nvPr/>
        </p:nvPicPr>
        <p:blipFill rotWithShape="1">
          <a:blip r:embed="rId3"/>
          <a:srcRect l="48997" t="8975"/>
          <a:stretch/>
        </p:blipFill>
        <p:spPr>
          <a:xfrm>
            <a:off x="446447" y="2476982"/>
            <a:ext cx="4111216" cy="4381018"/>
          </a:xfrm>
          <a:prstGeom prst="rect">
            <a:avLst/>
          </a:prstGeom>
        </p:spPr>
      </p:pic>
      <p:sp>
        <p:nvSpPr>
          <p:cNvPr id="7" name="Rectangle 6"/>
          <p:cNvSpPr/>
          <p:nvPr/>
        </p:nvSpPr>
        <p:spPr>
          <a:xfrm>
            <a:off x="446447" y="139180"/>
            <a:ext cx="8238409" cy="461665"/>
          </a:xfrm>
          <a:prstGeom prst="rect">
            <a:avLst/>
          </a:prstGeom>
        </p:spPr>
        <p:txBody>
          <a:bodyPr wrap="none">
            <a:spAutoFit/>
          </a:bodyPr>
          <a:lstStyle/>
          <a:p>
            <a:r>
              <a:rPr lang="en-US" sz="2400" b="1" dirty="0" smtClean="0"/>
              <a:t>The process of DNA methylation releasing is non-random event</a:t>
            </a:r>
            <a:endParaRPr lang="en-US" sz="2400" b="1" dirty="0"/>
          </a:p>
        </p:txBody>
      </p:sp>
      <p:sp>
        <p:nvSpPr>
          <p:cNvPr id="8" name="Rectangle 7"/>
          <p:cNvSpPr/>
          <p:nvPr/>
        </p:nvSpPr>
        <p:spPr>
          <a:xfrm>
            <a:off x="3050498" y="4408118"/>
            <a:ext cx="1700337" cy="369332"/>
          </a:xfrm>
          <a:prstGeom prst="rect">
            <a:avLst/>
          </a:prstGeom>
        </p:spPr>
        <p:txBody>
          <a:bodyPr wrap="none">
            <a:spAutoFit/>
          </a:bodyPr>
          <a:lstStyle/>
          <a:p>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1590 fragment </a:t>
            </a:r>
            <a:endParaRPr lang="en-US" dirty="0"/>
          </a:p>
        </p:txBody>
      </p:sp>
      <p:sp>
        <p:nvSpPr>
          <p:cNvPr id="9" name="Oval 8"/>
          <p:cNvSpPr/>
          <p:nvPr/>
        </p:nvSpPr>
        <p:spPr>
          <a:xfrm>
            <a:off x="3217762" y="5578997"/>
            <a:ext cx="1064871" cy="5440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3217762" y="5184879"/>
            <a:ext cx="1108407" cy="171255"/>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96365" y="4761145"/>
            <a:ext cx="1369286" cy="369332"/>
          </a:xfrm>
          <a:prstGeom prst="rect">
            <a:avLst/>
          </a:prstGeom>
        </p:spPr>
        <p:txBody>
          <a:bodyPr wrap="none">
            <a:spAutoFit/>
          </a:bodyPr>
          <a:lstStyle/>
          <a:p>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P&lt;1.98*10</a:t>
            </a:r>
            <a:r>
              <a:rPr lang="en-US"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785561015"/>
              </p:ext>
            </p:extLst>
          </p:nvPr>
        </p:nvGraphicFramePr>
        <p:xfrm>
          <a:off x="4864084" y="2278862"/>
          <a:ext cx="4106296" cy="4283985"/>
        </p:xfrm>
        <a:graphic>
          <a:graphicData uri="http://schemas.openxmlformats.org/drawingml/2006/table">
            <a:tbl>
              <a:tblPr/>
              <a:tblGrid>
                <a:gridCol w="753057"/>
                <a:gridCol w="767267"/>
                <a:gridCol w="767267"/>
                <a:gridCol w="923561"/>
                <a:gridCol w="895144"/>
              </a:tblGrid>
              <a:tr h="211659">
                <a:tc>
                  <a:txBody>
                    <a:bodyPr/>
                    <a:lstStyle/>
                    <a:p>
                      <a:pPr algn="l" fontAlgn="b"/>
                      <a:r>
                        <a:rPr lang="en-US" sz="1200" b="0" i="0" u="none" strike="noStrike" dirty="0" err="1">
                          <a:solidFill>
                            <a:srgbClr val="000000"/>
                          </a:solidFill>
                          <a:effectLst/>
                          <a:latin typeface="Calibri" panose="020F0502020204030204" pitchFamily="34" charset="0"/>
                        </a:rPr>
                        <a:t>Chrosome</a:t>
                      </a:r>
                      <a:r>
                        <a:rPr lang="en-US" sz="1200" b="0" i="0" u="none" strike="noStrike" dirty="0">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Start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End</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P-value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Gene Symbol</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193">
                <a:tc>
                  <a:txBody>
                    <a:bodyPr/>
                    <a:lstStyle/>
                    <a:p>
                      <a:pPr algn="l" fontAlgn="b"/>
                      <a:r>
                        <a:rPr lang="en-US" sz="1200" b="0" i="0" u="none" strike="noStrike">
                          <a:solidFill>
                            <a:srgbClr val="000000"/>
                          </a:solidFill>
                          <a:effectLst/>
                          <a:latin typeface="Calibri" panose="020F0502020204030204" pitchFamily="34" charset="0"/>
                        </a:rPr>
                        <a:t>chr7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148844549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148845661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ZNF398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chr15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45694686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45695770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4.73217E-11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SPATA5L1</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2394352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2395434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EIF3B</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34541826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34542761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6.57404E-07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SCAND1</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chr3</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120067253</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120068270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6.57404E-07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LRRC58</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223725830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223726761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6.57404E-07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ACSL3</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99771397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99772330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3.79223E-08</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LIPT1</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6717680</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6718723</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BLOC1S4</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chr13</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77459256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77460137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7.35884E-15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KCTD12</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88713677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88714554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4.73217E-11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GOLM1</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99212506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99213315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4.73217E-11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HABP4</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147096784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147097642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3.79223E-08</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LSM6</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35995636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35996426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MAPK14</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84743476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84744245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6.57404E-07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MRAP2</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21739186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21739949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7.35884E-15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RIMBP3C</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21739186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21739949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7.35884E-15</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RIMBP3B</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153747608</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153748527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6.57404E-07</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SLC27A3</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chr16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2022013</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2022814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TBL3</a:t>
                      </a:r>
                    </a:p>
                  </a:txBody>
                  <a:tcPr marL="7620" marR="7620" marT="7620" marB="0" anchor="b">
                    <a:lnL>
                      <a:noFill/>
                    </a:lnL>
                    <a:lnR>
                      <a:noFill/>
                    </a:lnR>
                    <a:lnT>
                      <a:noFill/>
                    </a:lnT>
                    <a:lnB>
                      <a:noFill/>
                    </a:lnB>
                  </a:tcPr>
                </a:tc>
              </a:tr>
              <a:tr h="203193">
                <a:tc>
                  <a:txBody>
                    <a:bodyPr/>
                    <a:lstStyle/>
                    <a:p>
                      <a:pPr algn="l" fontAlgn="b"/>
                      <a:r>
                        <a:rPr lang="en-US" sz="1200" b="0" i="0" u="none" strike="noStrike">
                          <a:solidFill>
                            <a:srgbClr val="000000"/>
                          </a:solidFill>
                          <a:effectLst/>
                          <a:latin typeface="Calibri" panose="020F0502020204030204" pitchFamily="34" charset="0"/>
                        </a:rPr>
                        <a:t>chr22</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38477084</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38477826</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4.73217E-11</a:t>
                      </a:r>
                    </a:p>
                  </a:txBody>
                  <a:tcPr marL="7620" marR="7620" marT="762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SLC16A8</a:t>
                      </a:r>
                    </a:p>
                  </a:txBody>
                  <a:tcPr marL="7620" marR="7620" marT="7620" marB="0" anchor="b">
                    <a:lnL>
                      <a:noFill/>
                    </a:lnL>
                    <a:lnR>
                      <a:noFill/>
                    </a:lnR>
                    <a:lnT>
                      <a:noFill/>
                    </a:lnT>
                    <a:lnB>
                      <a:noFill/>
                    </a:lnB>
                  </a:tcPr>
                </a:tc>
              </a:tr>
              <a:tr h="211659">
                <a:tc>
                  <a:txBody>
                    <a:bodyPr/>
                    <a:lstStyle/>
                    <a:p>
                      <a:pPr algn="l" fontAlgn="b"/>
                      <a:r>
                        <a:rPr lang="en-US" sz="1200" b="0" i="0" u="none" strike="noStrike">
                          <a:solidFill>
                            <a:srgbClr val="000000"/>
                          </a:solidFill>
                          <a:effectLst/>
                          <a:latin typeface="Calibri" panose="020F0502020204030204" pitchFamily="34" charset="0"/>
                        </a:rPr>
                        <a:t>chr2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224903190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224903928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1.60838E-09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SERPINE2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912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 y="5725284"/>
            <a:ext cx="9120851" cy="1354217"/>
          </a:xfrm>
          <a:prstGeom prst="rect">
            <a:avLst/>
          </a:prstGeom>
        </p:spPr>
        <p:txBody>
          <a:bodyPr wrap="square">
            <a:spAutoFit/>
          </a:bodyPr>
          <a:lstStyle/>
          <a:p>
            <a:pPr indent="182880"/>
            <a:r>
              <a:rPr lang="en-US" sz="1600"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26 gene ontologies were significant enriched. Function </a:t>
            </a:r>
            <a:r>
              <a:rPr lang="en-US" sz="1600" dirty="0">
                <a:solidFill>
                  <a:srgbClr val="00000A"/>
                </a:solidFill>
                <a:latin typeface="Cambria" panose="02040503050406030204" pitchFamily="18" charset="0"/>
                <a:ea typeface="宋体" panose="02010600030101010101" pitchFamily="2" charset="-122"/>
                <a:cs typeface="Times New Roman" panose="02020603050405020304" pitchFamily="18" charset="0"/>
              </a:rPr>
              <a:t>enrichment analysis showed these genes were significantly associated </a:t>
            </a:r>
            <a:r>
              <a:rPr lang="en-US" sz="1600"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with </a:t>
            </a:r>
            <a:r>
              <a:rPr lang="en-US" sz="1600" dirty="0">
                <a:solidFill>
                  <a:srgbClr val="00000A"/>
                </a:solidFill>
                <a:latin typeface="Cambria" panose="02040503050406030204" pitchFamily="18" charset="0"/>
                <a:ea typeface="宋体" panose="02010600030101010101" pitchFamily="2" charset="-122"/>
                <a:cs typeface="Times New Roman" panose="02020603050405020304" pitchFamily="18" charset="0"/>
              </a:rPr>
              <a:t>cancer relevant biological functions. including embryonic morphogenesis, regulation of transcription, neuron differentiation, regionalization, tissue morphogenesis ,transcription factor activity, sequence-specific DNA binding ,transcription regulator activity. </a:t>
            </a:r>
            <a:endParaRPr lang="en-US" sz="160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a:p>
            <a:pPr indent="182880"/>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 </a:t>
            </a:r>
            <a:endParaRPr lang="en-US"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35542172"/>
              </p:ext>
            </p:extLst>
          </p:nvPr>
        </p:nvGraphicFramePr>
        <p:xfrm>
          <a:off x="329879" y="759438"/>
          <a:ext cx="7998107" cy="4937760"/>
        </p:xfrm>
        <a:graphic>
          <a:graphicData uri="http://schemas.openxmlformats.org/drawingml/2006/table">
            <a:tbl>
              <a:tblPr firstRow="1" firstCol="1" bandRow="1">
                <a:tableStyleId>{5C22544A-7EE6-4342-B048-85BDC9FD1C3A}</a:tableStyleId>
              </a:tblPr>
              <a:tblGrid>
                <a:gridCol w="1529783"/>
                <a:gridCol w="3375501"/>
                <a:gridCol w="731636"/>
                <a:gridCol w="1280362"/>
                <a:gridCol w="1080825"/>
              </a:tblGrid>
              <a:tr h="144710">
                <a:tc>
                  <a:txBody>
                    <a:bodyPr/>
                    <a:lstStyle/>
                    <a:p>
                      <a:pPr marL="0" marR="0" algn="l">
                        <a:spcBef>
                          <a:spcPts val="0"/>
                        </a:spcBef>
                        <a:spcAft>
                          <a:spcPts val="0"/>
                        </a:spcAft>
                      </a:pPr>
                      <a:r>
                        <a:rPr lang="en-US" sz="1200" dirty="0">
                          <a:effectLst/>
                        </a:rPr>
                        <a:t>Category</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a:effectLst/>
                        </a:rPr>
                        <a:t>Term</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a:effectLst/>
                        </a:rPr>
                        <a:t>P-Value</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Fold Enrichment</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a:effectLst/>
                        </a:rPr>
                        <a:t>FDR</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dirty="0">
                          <a:effectLst/>
                        </a:rPr>
                        <a:t>SP_PIR_KEYWORDS</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phosphoprotein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4.06E-09</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1.235360565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5.89E-06</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alternative splicing</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2.64E-08</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1.216514173</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3.83E-05</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UP_SEQ_FEATURE</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splice variant</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6.29E-08</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1.209681234</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1.12E-04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UP_SEQ_FEATURE</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compositionally biased </a:t>
                      </a:r>
                      <a:r>
                        <a:rPr lang="en-US" sz="1200" dirty="0" err="1">
                          <a:effectLst/>
                        </a:rPr>
                        <a:t>region:Pro-rich</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8.04E-08</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1.802578204</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1.43E-04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UP_SEQ_FEATURE</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a:effectLst/>
                        </a:rPr>
                        <a:t>compositionally biased region:Poly-Ala</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4.21E-07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2.27583422</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7.50E-04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GOTERM_MF_FAT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GO:0003700~transcription factor activity</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5.35E-07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1.692075365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8.36E-04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UP_SEQ_FEATURE</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DNA-binding </a:t>
                      </a:r>
                      <a:r>
                        <a:rPr lang="en-US" sz="1200" dirty="0" err="1">
                          <a:effectLst/>
                        </a:rPr>
                        <a:t>region:Homeobox</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4.79E-07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2.967698238</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8.54E-04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GOTERM_BP_FAT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GO:0048598~embryonic morphogenesis</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5.06E-07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2.383470989</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9.10E-04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metal-binding</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6.54E-07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1.374657713</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9.48E-04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72603">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err="1">
                          <a:effectLst/>
                        </a:rPr>
                        <a:t>dna</a:t>
                      </a:r>
                      <a:r>
                        <a:rPr lang="en-US" sz="1200" dirty="0">
                          <a:effectLst/>
                        </a:rPr>
                        <a:t>-binding</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7.39E-07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1.496429489</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0.001071936</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transcription regulation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1.57E-06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1.456916287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0.002275867</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GOTERM_BP_FAT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GO:0045449~regulation of transcription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1.52E-06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1.358592545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0.002730545</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INTERPRO</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IPR012287:Homeodomain-related</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2.15E-06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2.541101589</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0.003540582</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Transcription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3.48E-06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1.434698292</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0.005053555</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zinc</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5.49E-06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1.410939583</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0.007967203</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err="1">
                          <a:effectLst/>
                        </a:rPr>
                        <a:t>Homeobox</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6.55E-06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2.504052442</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0.009502956</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nucleus</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7.08E-06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1.264237845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0.010271517</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GOTERM_BP_FAT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GO:0030182~neuron differentiation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5.97E-06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1.996578354</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0.010738122</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GOTERM_MF_FAT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GO:0043565~sequence-specific DNA binding</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9.59E-06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1.802094806</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0.01498929</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INTERPRO</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IPR017970:Homeobox, conserved site</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9.76E-06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2.448830659</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0.016083861</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INTERPRO</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IPR001356:Homeobox</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1.26E-05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2.417568991</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0.020757285</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GOTERM_BP_FAT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GO:0003002~regionalization</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1.43E-05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2.536624566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0.025713066</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GOTERM_MF_FAT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GO:0030528~transcription regulator activity</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1.85E-05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1.446920036</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0.028850971</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cytoplasm</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2.54E-05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1.290668707</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0.036813832</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0665">
                <a:tc>
                  <a:txBody>
                    <a:bodyPr/>
                    <a:lstStyle/>
                    <a:p>
                      <a:pPr marL="0" marR="0" algn="l">
                        <a:spcBef>
                          <a:spcPts val="0"/>
                        </a:spcBef>
                        <a:spcAft>
                          <a:spcPts val="0"/>
                        </a:spcAft>
                      </a:pPr>
                      <a:r>
                        <a:rPr lang="en-US" sz="1200">
                          <a:effectLst/>
                        </a:rPr>
                        <a:t>GOTERM_BP_FAT</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GO:0048729~tissue morphogenesis</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2.34E-05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2.577895045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0.042135934</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r h="167359">
                <a:tc>
                  <a:txBody>
                    <a:bodyPr/>
                    <a:lstStyle/>
                    <a:p>
                      <a:pPr marL="0" marR="0" algn="l">
                        <a:spcBef>
                          <a:spcPts val="0"/>
                        </a:spcBef>
                        <a:spcAft>
                          <a:spcPts val="0"/>
                        </a:spcAft>
                      </a:pPr>
                      <a:r>
                        <a:rPr lang="en-US" sz="1200">
                          <a:effectLst/>
                        </a:rPr>
                        <a:t>SP_PIR_KEYWORDS</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l">
                        <a:spcBef>
                          <a:spcPts val="0"/>
                        </a:spcBef>
                        <a:spcAft>
                          <a:spcPts val="0"/>
                        </a:spcAft>
                      </a:pPr>
                      <a:r>
                        <a:rPr lang="en-US" sz="1200" dirty="0">
                          <a:effectLst/>
                        </a:rPr>
                        <a:t>DNA binding</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2.95E-05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a:effectLst/>
                        </a:rPr>
                        <a:t>2.127256695</a:t>
                      </a:r>
                      <a:endParaRPr lang="en-US" sz="14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c>
                  <a:txBody>
                    <a:bodyPr/>
                    <a:lstStyle/>
                    <a:p>
                      <a:pPr marL="0" marR="0" algn="r">
                        <a:spcBef>
                          <a:spcPts val="0"/>
                        </a:spcBef>
                        <a:spcAft>
                          <a:spcPts val="0"/>
                        </a:spcAft>
                      </a:pPr>
                      <a:r>
                        <a:rPr lang="en-US" sz="1200" dirty="0">
                          <a:effectLst/>
                        </a:rPr>
                        <a:t>0.042845833</a:t>
                      </a:r>
                      <a:endParaRPr lang="en-US" sz="14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60249" marR="60249" marT="0" marB="0" anchor="b"/>
                </a:tc>
              </a:tr>
            </a:tbl>
          </a:graphicData>
        </a:graphic>
      </p:graphicFrame>
      <p:sp>
        <p:nvSpPr>
          <p:cNvPr id="7" name="Rectangle 6"/>
          <p:cNvSpPr/>
          <p:nvPr/>
        </p:nvSpPr>
        <p:spPr>
          <a:xfrm>
            <a:off x="208343" y="208344"/>
            <a:ext cx="9734309" cy="369332"/>
          </a:xfrm>
          <a:prstGeom prst="rect">
            <a:avLst/>
          </a:prstGeom>
        </p:spPr>
        <p:txBody>
          <a:bodyPr wrap="square">
            <a:spAutoFit/>
          </a:bodyPr>
          <a:lstStyle/>
          <a:p>
            <a:pPr lvl="0" indent="182563" eaLnBrk="0" fontAlgn="base" hangingPunct="0">
              <a:spcBef>
                <a:spcPct val="0"/>
              </a:spcBef>
              <a:spcAft>
                <a:spcPct val="0"/>
              </a:spcAft>
            </a:pPr>
            <a:r>
              <a:rPr lang="en-US" altLang="en-US"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Gene Function enrichment analysis of over-selected plasma methylated </a:t>
            </a:r>
            <a:r>
              <a:rPr lang="en-US" altLang="en-US" b="1"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genes </a:t>
            </a:r>
            <a:endParaRPr lang="en-US" altLang="en-US" sz="800" b="1" dirty="0"/>
          </a:p>
        </p:txBody>
      </p:sp>
    </p:spTree>
    <p:extLst>
      <p:ext uri="{BB962C8B-B14F-4D97-AF65-F5344CB8AC3E}">
        <p14:creationId xmlns:p14="http://schemas.microsoft.com/office/powerpoint/2010/main" val="492196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71" y="982487"/>
            <a:ext cx="8495818" cy="2585323"/>
          </a:xfrm>
          <a:prstGeom prst="rect">
            <a:avLst/>
          </a:prstGeom>
        </p:spPr>
        <p:txBody>
          <a:bodyPr wrap="square">
            <a:spAutoFit/>
          </a:bodyPr>
          <a:lstStyle/>
          <a:p>
            <a:r>
              <a:rPr lang="en-US" dirty="0">
                <a:solidFill>
                  <a:srgbClr val="000000"/>
                </a:solidFill>
                <a:latin typeface="Arial" panose="020B0604020202020204" pitchFamily="34" charset="0"/>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dirty="0" err="1">
                <a:solidFill>
                  <a:srgbClr val="000000"/>
                </a:solidFill>
                <a:latin typeface="Arial" panose="020B0604020202020204" pitchFamily="34" charset="0"/>
              </a:rPr>
              <a:t>kilobases</a:t>
            </a:r>
            <a:r>
              <a:rPr lang="en-US" dirty="0">
                <a:solidFill>
                  <a:srgbClr val="000000"/>
                </a:solidFill>
                <a:latin typeface="Arial" panose="020B0604020202020204" pitchFamily="34" charset="0"/>
              </a:rPr>
              <a:t>) even after DNA extraction. Therefore, we hypothesize that P-MHL is longer than T-MHL. The results showed that the length of P-MHL are significantly longer than T-MHL in all the sample sets</a:t>
            </a:r>
            <a:r>
              <a:rPr lang="en-US" dirty="0" smtClean="0">
                <a:solidFill>
                  <a:srgbClr val="000000"/>
                </a:solidFill>
                <a:latin typeface="Arial" panose="020B0604020202020204" pitchFamily="34" charset="0"/>
              </a:rPr>
              <a:t>.</a:t>
            </a:r>
            <a:endParaRPr lang="en-US" dirty="0"/>
          </a:p>
        </p:txBody>
      </p:sp>
      <p:sp>
        <p:nvSpPr>
          <p:cNvPr id="3" name="Rectangle 2"/>
          <p:cNvSpPr/>
          <p:nvPr/>
        </p:nvSpPr>
        <p:spPr>
          <a:xfrm>
            <a:off x="350452" y="373814"/>
            <a:ext cx="8621656" cy="477054"/>
          </a:xfrm>
          <a:prstGeom prst="rect">
            <a:avLst/>
          </a:prstGeom>
        </p:spPr>
        <p:txBody>
          <a:bodyPr wrap="none">
            <a:spAutoFit/>
          </a:bodyPr>
          <a:lstStyle/>
          <a:p>
            <a:r>
              <a:rPr lang="en-US" sz="2500" b="1" dirty="0"/>
              <a:t>Influence of biological variations to methylation haplotype load</a:t>
            </a:r>
          </a:p>
        </p:txBody>
      </p:sp>
      <p:sp>
        <p:nvSpPr>
          <p:cNvPr id="4" name="Rectangle 3"/>
          <p:cNvSpPr/>
          <p:nvPr/>
        </p:nvSpPr>
        <p:spPr>
          <a:xfrm>
            <a:off x="1330954" y="6322313"/>
            <a:ext cx="8050193" cy="369332"/>
          </a:xfrm>
          <a:prstGeom prst="rect">
            <a:avLst/>
          </a:prstGeom>
        </p:spPr>
        <p:txBody>
          <a:bodyPr wrap="square">
            <a:spAutoFit/>
          </a:bodyPr>
          <a:lstStyle/>
          <a:p>
            <a:r>
              <a:rPr lang="en-US" dirty="0" smtClean="0">
                <a:solidFill>
                  <a:srgbClr val="000000"/>
                </a:solidFill>
                <a:latin typeface="Arial" panose="020B0604020202020204" pitchFamily="34" charset="0"/>
              </a:rPr>
              <a:t>Difference </a:t>
            </a:r>
            <a:r>
              <a:rPr lang="en-US" dirty="0">
                <a:solidFill>
                  <a:srgbClr val="000000"/>
                </a:solidFill>
                <a:latin typeface="Arial" panose="020B0604020202020204" pitchFamily="34" charset="0"/>
              </a:rPr>
              <a:t>of the length MHL between T-MHL </a:t>
            </a:r>
            <a:r>
              <a:rPr lang="en-US" dirty="0" smtClean="0">
                <a:solidFill>
                  <a:srgbClr val="000000"/>
                </a:solidFill>
                <a:latin typeface="Arial" panose="020B0604020202020204" pitchFamily="34" charset="0"/>
              </a:rPr>
              <a:t>and P-MHL??</a:t>
            </a:r>
            <a:endParaRPr lang="en-US" dirty="0"/>
          </a:p>
        </p:txBody>
      </p:sp>
      <p:sp>
        <p:nvSpPr>
          <p:cNvPr id="5" name="Oval 4"/>
          <p:cNvSpPr/>
          <p:nvPr/>
        </p:nvSpPr>
        <p:spPr>
          <a:xfrm>
            <a:off x="720145" y="3958192"/>
            <a:ext cx="2335511" cy="1947780"/>
          </a:xfrm>
          <a:prstGeom prst="ellipse">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MHL in Plasma</a:t>
            </a:r>
            <a:endParaRPr lang="en-US" b="1" dirty="0">
              <a:solidFill>
                <a:schemeClr val="tx1"/>
              </a:solidFill>
            </a:endParaRPr>
          </a:p>
        </p:txBody>
      </p:sp>
      <p:sp>
        <p:nvSpPr>
          <p:cNvPr id="7" name="Right Arrow 6"/>
          <p:cNvSpPr/>
          <p:nvPr/>
        </p:nvSpPr>
        <p:spPr>
          <a:xfrm>
            <a:off x="3251851" y="4000045"/>
            <a:ext cx="289368" cy="78707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251851" y="5087569"/>
            <a:ext cx="289368" cy="78707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62997" y="4203867"/>
            <a:ext cx="4160241" cy="369332"/>
          </a:xfrm>
          <a:prstGeom prst="rect">
            <a:avLst/>
          </a:prstGeom>
        </p:spPr>
        <p:txBody>
          <a:bodyPr wrap="none">
            <a:spAutoFit/>
          </a:bodyPr>
          <a:lstStyle/>
          <a:p>
            <a:r>
              <a:rPr lang="en-US" dirty="0" smtClean="0">
                <a:solidFill>
                  <a:srgbClr val="000000"/>
                </a:solidFill>
                <a:latin typeface="Arial" panose="020B0604020202020204" pitchFamily="34" charset="0"/>
              </a:rPr>
              <a:t>T-MHL: MHLs which Tissue &gt;= Plasma</a:t>
            </a:r>
            <a:endParaRPr lang="en-US" dirty="0"/>
          </a:p>
        </p:txBody>
      </p:sp>
      <p:sp>
        <p:nvSpPr>
          <p:cNvPr id="10" name="Rectangle 9"/>
          <p:cNvSpPr/>
          <p:nvPr/>
        </p:nvSpPr>
        <p:spPr>
          <a:xfrm>
            <a:off x="3737414" y="5358872"/>
            <a:ext cx="4051174" cy="646331"/>
          </a:xfrm>
          <a:prstGeom prst="rect">
            <a:avLst/>
          </a:prstGeom>
        </p:spPr>
        <p:txBody>
          <a:bodyPr wrap="none">
            <a:spAutoFit/>
          </a:bodyPr>
          <a:lstStyle/>
          <a:p>
            <a:r>
              <a:rPr lang="en-US" dirty="0" smtClean="0">
                <a:solidFill>
                  <a:srgbClr val="000000"/>
                </a:solidFill>
                <a:latin typeface="Arial" panose="020B0604020202020204" pitchFamily="34" charset="0"/>
              </a:rPr>
              <a:t>P-MHL: </a:t>
            </a:r>
            <a:r>
              <a:rPr lang="en-US" dirty="0">
                <a:solidFill>
                  <a:srgbClr val="000000"/>
                </a:solidFill>
                <a:latin typeface="Arial" panose="020B0604020202020204" pitchFamily="34" charset="0"/>
              </a:rPr>
              <a:t>MHLs </a:t>
            </a:r>
            <a:r>
              <a:rPr lang="en-US" dirty="0" smtClean="0">
                <a:solidFill>
                  <a:srgbClr val="000000"/>
                </a:solidFill>
                <a:latin typeface="Arial" panose="020B0604020202020204" pitchFamily="34" charset="0"/>
              </a:rPr>
              <a:t>which Plasma &gt; Tissue</a:t>
            </a:r>
            <a:endParaRPr lang="en-US" dirty="0"/>
          </a:p>
          <a:p>
            <a:endParaRPr lang="en-US" dirty="0"/>
          </a:p>
        </p:txBody>
      </p:sp>
    </p:spTree>
    <p:extLst>
      <p:ext uri="{BB962C8B-B14F-4D97-AF65-F5344CB8AC3E}">
        <p14:creationId xmlns:p14="http://schemas.microsoft.com/office/powerpoint/2010/main" val="14583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26" y="1400904"/>
            <a:ext cx="3830783" cy="522379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378" y="3745735"/>
            <a:ext cx="2754492" cy="2442317"/>
          </a:xfrm>
          <a:prstGeom prst="rect">
            <a:avLst/>
          </a:prstGeom>
        </p:spPr>
      </p:pic>
      <p:sp>
        <p:nvSpPr>
          <p:cNvPr id="5" name="Rectangle 4"/>
          <p:cNvSpPr/>
          <p:nvPr/>
        </p:nvSpPr>
        <p:spPr>
          <a:xfrm>
            <a:off x="546719" y="378733"/>
            <a:ext cx="8455041" cy="523220"/>
          </a:xfrm>
          <a:prstGeom prst="rect">
            <a:avLst/>
          </a:prstGeom>
        </p:spPr>
        <p:txBody>
          <a:bodyPr wrap="square">
            <a:spAutoFit/>
          </a:bodyPr>
          <a:lstStyle/>
          <a:p>
            <a:r>
              <a:rPr lang="en-US" sz="2800" dirty="0" smtClean="0">
                <a:solidFill>
                  <a:srgbClr val="000000"/>
                </a:solidFill>
                <a:latin typeface="Arial" panose="020B0604020202020204" pitchFamily="34" charset="0"/>
              </a:rPr>
              <a:t>Background: DNA </a:t>
            </a:r>
            <a:r>
              <a:rPr lang="en-US" sz="2800" dirty="0">
                <a:solidFill>
                  <a:srgbClr val="000000"/>
                </a:solidFill>
                <a:latin typeface="Arial" panose="020B0604020202020204" pitchFamily="34" charset="0"/>
              </a:rPr>
              <a:t>methylation </a:t>
            </a:r>
            <a:r>
              <a:rPr lang="en-US" sz="2800" dirty="0" smtClean="0">
                <a:solidFill>
                  <a:srgbClr val="000000"/>
                </a:solidFill>
                <a:latin typeface="Arial" panose="020B0604020202020204" pitchFamily="34" charset="0"/>
              </a:rPr>
              <a:t>in Cancer Diagnosis</a:t>
            </a:r>
            <a:endParaRPr lang="en-US" sz="2800" dirty="0">
              <a:solidFill>
                <a:srgbClr val="000000"/>
              </a:solidFill>
              <a:latin typeface="Arial" panose="020B0604020202020204" pitchFamily="34" charset="0"/>
            </a:endParaRPr>
          </a:p>
        </p:txBody>
      </p:sp>
      <p:pic>
        <p:nvPicPr>
          <p:cNvPr id="6"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6348" y="1542481"/>
            <a:ext cx="1469492" cy="1737360"/>
          </a:xfrm>
          <a:prstGeom prst="rect">
            <a:avLst/>
          </a:prstGeom>
          <a:ln w="38100" cap="sq" cmpd="thickThin">
            <a:solidFill>
              <a:srgbClr val="FF0000"/>
            </a:solidFill>
            <a:prstDash val="sysDash"/>
            <a:miter lim="800000"/>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691" y="1534217"/>
            <a:ext cx="1408069" cy="1737360"/>
          </a:xfrm>
          <a:prstGeom prst="rect">
            <a:avLst/>
          </a:prstGeom>
          <a:ln w="38100" cap="sq" cmpd="thickThin">
            <a:solidFill>
              <a:srgbClr val="FF0000"/>
            </a:solidFill>
            <a:prstDash val="dash"/>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8" name="图片 25"/>
          <p:cNvPicPr>
            <a:picLocks/>
          </p:cNvPicPr>
          <p:nvPr/>
        </p:nvPicPr>
        <p:blipFill>
          <a:blip r:embed="rId7">
            <a:extLst>
              <a:ext uri="{28A0092B-C50C-407E-A947-70E740481C1C}">
                <a14:useLocalDpi xmlns:a14="http://schemas.microsoft.com/office/drawing/2010/main" val="0"/>
              </a:ext>
            </a:extLst>
          </a:blip>
          <a:stretch>
            <a:fillRect/>
          </a:stretch>
        </p:blipFill>
        <p:spPr>
          <a:xfrm>
            <a:off x="4133378" y="1532945"/>
            <a:ext cx="1554480" cy="1737360"/>
          </a:xfrm>
          <a:prstGeom prst="rect">
            <a:avLst/>
          </a:prstGeom>
          <a:ln w="28575" cap="sq" cmpd="thickThin">
            <a:solidFill>
              <a:srgbClr val="FF0000"/>
            </a:solidFill>
            <a:prstDash val="dash"/>
            <a:miter lim="800000"/>
          </a:ln>
          <a:effectLst>
            <a:innerShdw blurRad="76200">
              <a:srgbClr val="000000"/>
            </a:innerShdw>
          </a:effectLst>
        </p:spPr>
      </p:pic>
      <p:sp>
        <p:nvSpPr>
          <p:cNvPr id="9" name="TextBox 8"/>
          <p:cNvSpPr txBox="1"/>
          <p:nvPr/>
        </p:nvSpPr>
        <p:spPr>
          <a:xfrm>
            <a:off x="7123230" y="4489879"/>
            <a:ext cx="1453988" cy="1815882"/>
          </a:xfrm>
          <a:prstGeom prst="rect">
            <a:avLst/>
          </a:prstGeom>
          <a:noFill/>
        </p:spPr>
        <p:txBody>
          <a:bodyPr wrap="none" rtlCol="0">
            <a:spAutoFit/>
          </a:bodyPr>
          <a:lstStyle/>
          <a:p>
            <a:r>
              <a:rPr lang="en-US" sz="1600" b="1" dirty="0" smtClean="0">
                <a:solidFill>
                  <a:srgbClr val="FF0000"/>
                </a:solidFill>
              </a:rPr>
              <a:t>Early</a:t>
            </a:r>
            <a:r>
              <a:rPr lang="en-US" sz="1600" dirty="0" smtClean="0">
                <a:solidFill>
                  <a:srgbClr val="FF0000"/>
                </a:solidFill>
              </a:rPr>
              <a:t> </a:t>
            </a:r>
            <a:r>
              <a:rPr lang="en-US" sz="1600" dirty="0" smtClean="0"/>
              <a:t>Detection</a:t>
            </a:r>
          </a:p>
          <a:p>
            <a:r>
              <a:rPr lang="en-US" sz="1600" b="1" dirty="0" smtClean="0">
                <a:solidFill>
                  <a:srgbClr val="FF0000"/>
                </a:solidFill>
              </a:rPr>
              <a:t>Non-invasive</a:t>
            </a:r>
          </a:p>
          <a:p>
            <a:endParaRPr lang="en-US" sz="1600" dirty="0" smtClean="0"/>
          </a:p>
          <a:p>
            <a:r>
              <a:rPr lang="en-US" sz="1600" dirty="0" smtClean="0"/>
              <a:t>Prognosis</a:t>
            </a:r>
          </a:p>
          <a:p>
            <a:r>
              <a:rPr lang="en-US" sz="1600" dirty="0" smtClean="0"/>
              <a:t>Surveillance</a:t>
            </a:r>
          </a:p>
          <a:p>
            <a:r>
              <a:rPr lang="en-US" sz="1600" dirty="0" smtClean="0"/>
              <a:t>Drug Selection</a:t>
            </a:r>
          </a:p>
          <a:p>
            <a:endParaRPr lang="en-US" sz="1600" dirty="0" smtClean="0"/>
          </a:p>
        </p:txBody>
      </p:sp>
      <p:sp>
        <p:nvSpPr>
          <p:cNvPr id="4" name="TextBox 3"/>
          <p:cNvSpPr txBox="1"/>
          <p:nvPr/>
        </p:nvSpPr>
        <p:spPr>
          <a:xfrm>
            <a:off x="4533940" y="6581001"/>
            <a:ext cx="4560544" cy="276999"/>
          </a:xfrm>
          <a:prstGeom prst="rect">
            <a:avLst/>
          </a:prstGeom>
          <a:noFill/>
        </p:spPr>
        <p:txBody>
          <a:bodyPr wrap="none" rtlCol="0">
            <a:spAutoFit/>
          </a:bodyPr>
          <a:lstStyle/>
          <a:p>
            <a:r>
              <a:rPr lang="en-US" altLang="zh-CN" sz="1200" dirty="0" smtClean="0"/>
              <a:t>Thomas F. </a:t>
            </a:r>
            <a:r>
              <a:rPr lang="en-US" altLang="zh-CN" sz="1200" dirty="0" err="1" smtClean="0"/>
              <a:t>Imperiable</a:t>
            </a:r>
            <a:r>
              <a:rPr lang="en-US" altLang="zh-CN" sz="1200" dirty="0" smtClean="0"/>
              <a:t>, etc. The new England Journal of Medicine. 2015</a:t>
            </a:r>
            <a:endParaRPr lang="en-US" sz="1200" dirty="0"/>
          </a:p>
        </p:txBody>
      </p:sp>
    </p:spTree>
    <p:extLst>
      <p:ext uri="{BB962C8B-B14F-4D97-AF65-F5344CB8AC3E}">
        <p14:creationId xmlns:p14="http://schemas.microsoft.com/office/powerpoint/2010/main" val="1643271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2987771"/>
              </p:ext>
            </p:extLst>
          </p:nvPr>
        </p:nvGraphicFramePr>
        <p:xfrm>
          <a:off x="1559772" y="1151549"/>
          <a:ext cx="5735715" cy="3985091"/>
        </p:xfrm>
        <a:graphic>
          <a:graphicData uri="http://schemas.openxmlformats.org/drawingml/2006/table">
            <a:tbl>
              <a:tblPr>
                <a:tableStyleId>{69C7853C-536D-4A76-A0AE-DD22124D55A5}</a:tableStyleId>
              </a:tblPr>
              <a:tblGrid>
                <a:gridCol w="731955"/>
                <a:gridCol w="923571"/>
                <a:gridCol w="984873"/>
                <a:gridCol w="1088050"/>
                <a:gridCol w="919215"/>
                <a:gridCol w="1088051"/>
              </a:tblGrid>
              <a:tr h="347771">
                <a:tc>
                  <a:txBody>
                    <a:bodyPr/>
                    <a:lstStyle/>
                    <a:p>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smtClean="0"/>
                        <a:t>T-MHL(</a:t>
                      </a:r>
                      <a:r>
                        <a:rPr lang="en-US" sz="1200" kern="1200" dirty="0" err="1" smtClean="0"/>
                        <a:t>bp</a:t>
                      </a:r>
                      <a:r>
                        <a:rPr lang="en-US" sz="1200" kern="1200" dirty="0" smtClean="0"/>
                        <a:t>)</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smtClean="0"/>
                        <a:t>P-MHL(</a:t>
                      </a:r>
                      <a:r>
                        <a:rPr lang="en-US" sz="1200" kern="1200" dirty="0" err="1" smtClean="0"/>
                        <a:t>bp</a:t>
                      </a:r>
                      <a:r>
                        <a:rPr lang="en-US" sz="1200" kern="1200" dirty="0" smtClean="0"/>
                        <a:t>)</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smtClean="0"/>
                        <a:t>Fold-Change</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Delta(</a:t>
                      </a:r>
                      <a:r>
                        <a:rPr lang="en-US" sz="1200" kern="1200" dirty="0" err="1"/>
                        <a:t>bp</a:t>
                      </a:r>
                      <a:r>
                        <a:rPr lang="en-US" sz="1200" kern="1200" dirty="0"/>
                        <a:t>)</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P-value</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6-P-1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138</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1.19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26</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1.43E-25</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6-P-2</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149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154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1.03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FF0000"/>
                          </a:solidFill>
                        </a:rPr>
                        <a:t>4.34E-02</a:t>
                      </a:r>
                      <a:endParaRPr lang="en-US" sz="1200" kern="1200" dirty="0" smtClean="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6-P-3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146</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159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1.09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1.69E-09</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6-P-4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136</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157</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1.15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21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3.10E-19</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6-P-5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166</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1.23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31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6.94E-32</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7-P-1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138</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159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1.15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21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3.36E-23</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7-P-2</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137</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1.23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32</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5.64E-32</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7-P-3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137</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167</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1.22</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30</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1.74E-31</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7-P-4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139</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158</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1.14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19</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1.63E-18</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7-P-5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132</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177</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45</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5.71E-66</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PC-P-1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131</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171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40</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1.86E-45</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PC-P-2</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133</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1.21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28</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6.73E-37</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PC-P-4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127</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167</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40</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1.61E-62</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PC-P-6</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132</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176</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44</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3.05E-66</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r h="173499">
                <a:tc>
                  <a:txBody>
                    <a:bodyPr/>
                    <a:lstStyle/>
                    <a:p>
                      <a:r>
                        <a:rPr lang="en-US" sz="1200" kern="1200" dirty="0"/>
                        <a:t>PC-P-7</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a:t>128</a:t>
                      </a:r>
                      <a:endParaRPr lang="en-US" sz="1200" kern="120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171</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1.34</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t>43</a:t>
                      </a:r>
                      <a:endParaRPr lang="en-US" sz="1200" kern="1200" dirty="0">
                        <a:solidFill>
                          <a:srgbClr val="000000"/>
                        </a:solidFill>
                        <a:latin typeface="Arial" panose="020B0604020202020204" pitchFamily="34" charset="0"/>
                        <a:ea typeface="+mn-ea"/>
                        <a:cs typeface="+mn-cs"/>
                      </a:endParaRPr>
                    </a:p>
                  </a:txBody>
                  <a:tcPr marL="59607" marR="59607" marT="29804" marB="29804" anchor="ctr"/>
                </a:tc>
                <a:tc>
                  <a:txBody>
                    <a:bodyPr/>
                    <a:lstStyle/>
                    <a:p>
                      <a:r>
                        <a:rPr lang="en-US" sz="1200" kern="1200" dirty="0">
                          <a:solidFill>
                            <a:srgbClr val="FF0000"/>
                          </a:solidFill>
                        </a:rPr>
                        <a:t>3.75E-63</a:t>
                      </a:r>
                      <a:endParaRPr lang="en-US" sz="1200" kern="1200" dirty="0">
                        <a:solidFill>
                          <a:srgbClr val="FF0000"/>
                        </a:solidFill>
                        <a:latin typeface="Arial" panose="020B0604020202020204" pitchFamily="34" charset="0"/>
                        <a:ea typeface="+mn-ea"/>
                        <a:cs typeface="+mn-cs"/>
                      </a:endParaRPr>
                    </a:p>
                  </a:txBody>
                  <a:tcPr marL="59607" marR="59607" marT="29804" marB="29804" anchor="ctr"/>
                </a:tc>
              </a:tr>
            </a:tbl>
          </a:graphicData>
        </a:graphic>
      </p:graphicFrame>
      <p:sp>
        <p:nvSpPr>
          <p:cNvPr id="4" name="Rectangle 3"/>
          <p:cNvSpPr/>
          <p:nvPr/>
        </p:nvSpPr>
        <p:spPr>
          <a:xfrm>
            <a:off x="-622367" y="5556607"/>
            <a:ext cx="10030265" cy="400110"/>
          </a:xfrm>
          <a:prstGeom prst="rect">
            <a:avLst/>
          </a:prstGeom>
        </p:spPr>
        <p:txBody>
          <a:bodyPr wrap="square">
            <a:spAutoFit/>
          </a:bodyPr>
          <a:lstStyle/>
          <a:p>
            <a:pPr algn="ctr"/>
            <a:r>
              <a:rPr lang="en-US" sz="2000" b="1" dirty="0" smtClean="0"/>
              <a:t>Length </a:t>
            </a:r>
            <a:r>
              <a:rPr lang="en-US" sz="2000" b="1" dirty="0"/>
              <a:t>of P-MHL are significantly longer than T-MHL </a:t>
            </a:r>
            <a:r>
              <a:rPr lang="en-US" sz="2000" b="1" dirty="0" smtClean="0"/>
              <a:t>in </a:t>
            </a:r>
            <a:r>
              <a:rPr lang="en-US" sz="2000" b="1" dirty="0"/>
              <a:t>all the sample </a:t>
            </a:r>
            <a:r>
              <a:rPr lang="en-US" sz="2000" b="1" dirty="0" smtClean="0"/>
              <a:t>sets. </a:t>
            </a:r>
            <a:endParaRPr lang="en-US" sz="2000" b="1" dirty="0"/>
          </a:p>
        </p:txBody>
      </p:sp>
      <p:sp>
        <p:nvSpPr>
          <p:cNvPr id="3" name="Rectangle 2"/>
          <p:cNvSpPr/>
          <p:nvPr/>
        </p:nvSpPr>
        <p:spPr>
          <a:xfrm>
            <a:off x="133202" y="349536"/>
            <a:ext cx="9010798" cy="461665"/>
          </a:xfrm>
          <a:prstGeom prst="rect">
            <a:avLst/>
          </a:prstGeom>
        </p:spPr>
        <p:txBody>
          <a:bodyPr wrap="square">
            <a:spAutoFit/>
          </a:bodyPr>
          <a:lstStyle/>
          <a:p>
            <a:r>
              <a:rPr lang="en-US" sz="2400" b="1" dirty="0"/>
              <a:t>Significant difference of the length MHL between T-MHL and P-MHL</a:t>
            </a:r>
          </a:p>
        </p:txBody>
      </p:sp>
    </p:spTree>
    <p:extLst>
      <p:ext uri="{BB962C8B-B14F-4D97-AF65-F5344CB8AC3E}">
        <p14:creationId xmlns:p14="http://schemas.microsoft.com/office/powerpoint/2010/main" val="65484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087" y="2226365"/>
            <a:ext cx="4780721" cy="3170099"/>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3200" dirty="0" smtClean="0"/>
              <a:t>Background</a:t>
            </a:r>
          </a:p>
          <a:p>
            <a:pPr marL="285750" indent="-285750">
              <a:spcBef>
                <a:spcPts val="600"/>
              </a:spcBef>
              <a:spcAft>
                <a:spcPts val="600"/>
              </a:spcAft>
              <a:buFont typeface="Wingdings" panose="05000000000000000000" pitchFamily="2" charset="2"/>
              <a:buChar char="Ø"/>
            </a:pPr>
            <a:r>
              <a:rPr lang="en-US" sz="3200" dirty="0" smtClean="0"/>
              <a:t>Material and Method</a:t>
            </a:r>
          </a:p>
          <a:p>
            <a:pPr marL="285750" indent="-285750">
              <a:spcBef>
                <a:spcPts val="600"/>
              </a:spcBef>
              <a:spcAft>
                <a:spcPts val="600"/>
              </a:spcAft>
              <a:buFont typeface="Wingdings" panose="05000000000000000000" pitchFamily="2" charset="2"/>
              <a:buChar char="Ø"/>
            </a:pPr>
            <a:r>
              <a:rPr lang="en-US" sz="3200" dirty="0" smtClean="0"/>
              <a:t>Result</a:t>
            </a:r>
          </a:p>
          <a:p>
            <a:pPr marL="285750" indent="-285750">
              <a:spcBef>
                <a:spcPts val="600"/>
              </a:spcBef>
              <a:spcAft>
                <a:spcPts val="600"/>
              </a:spcAft>
              <a:buFont typeface="Wingdings" panose="05000000000000000000" pitchFamily="2" charset="2"/>
              <a:buChar char="Ø"/>
            </a:pPr>
            <a:r>
              <a:rPr lang="en-US" sz="3200" dirty="0" smtClean="0">
                <a:solidFill>
                  <a:srgbClr val="FF0000"/>
                </a:solidFill>
              </a:rPr>
              <a:t>Conclusion</a:t>
            </a:r>
          </a:p>
          <a:p>
            <a:pPr marL="285750" indent="-285750">
              <a:spcBef>
                <a:spcPts val="600"/>
              </a:spcBef>
              <a:spcAft>
                <a:spcPts val="600"/>
              </a:spcAft>
              <a:buFont typeface="Wingdings" panose="05000000000000000000" pitchFamily="2" charset="2"/>
              <a:buChar char="Ø"/>
            </a:pPr>
            <a:r>
              <a:rPr lang="en-US" sz="3200" dirty="0" smtClean="0"/>
              <a:t>Future work</a:t>
            </a:r>
            <a:endParaRPr lang="en-US" sz="3200" dirty="0"/>
          </a:p>
        </p:txBody>
      </p:sp>
      <p:sp>
        <p:nvSpPr>
          <p:cNvPr id="3" name="Rectangle 2"/>
          <p:cNvSpPr/>
          <p:nvPr/>
        </p:nvSpPr>
        <p:spPr>
          <a:xfrm>
            <a:off x="-83654" y="920387"/>
            <a:ext cx="9328195" cy="461665"/>
          </a:xfrm>
          <a:prstGeom prst="rect">
            <a:avLst/>
          </a:prstGeom>
        </p:spPr>
        <p:txBody>
          <a:bodyPr wrap="none">
            <a:spAutoFit/>
          </a:bodyPr>
          <a:lstStyle/>
          <a:p>
            <a:pPr algn="ctr"/>
            <a:r>
              <a:rPr lang="en-US" sz="2400" dirty="0">
                <a:solidFill>
                  <a:srgbClr val="000000"/>
                </a:solidFill>
                <a:latin typeface="Arial" panose="020B0604020202020204" pitchFamily="34" charset="0"/>
              </a:rPr>
              <a:t>MONOD: </a:t>
            </a:r>
            <a:r>
              <a:rPr lang="en-US" sz="2400" dirty="0" smtClean="0">
                <a:solidFill>
                  <a:srgbClr val="FF0000"/>
                </a:solidFill>
                <a:latin typeface="Arial" panose="020B0604020202020204" pitchFamily="34" charset="0"/>
              </a:rPr>
              <a:t>M</a:t>
            </a:r>
            <a:r>
              <a:rPr lang="en-US" sz="2400" dirty="0" smtClean="0">
                <a:solidFill>
                  <a:srgbClr val="000000"/>
                </a:solidFill>
                <a:latin typeface="Arial" panose="020B0604020202020204" pitchFamily="34" charset="0"/>
              </a:rPr>
              <a:t>ethylation </a:t>
            </a:r>
            <a:r>
              <a:rPr lang="en-US" sz="2400" dirty="0">
                <a:solidFill>
                  <a:srgbClr val="000000"/>
                </a:solidFill>
                <a:latin typeface="Arial" panose="020B0604020202020204" pitchFamily="34" charset="0"/>
              </a:rPr>
              <a:t>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1261927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45202" y="1631872"/>
            <a:ext cx="7320238" cy="3509088"/>
            <a:chOff x="320082" y="1093392"/>
            <a:chExt cx="8226878" cy="4052794"/>
          </a:xfrm>
        </p:grpSpPr>
        <p:grpSp>
          <p:nvGrpSpPr>
            <p:cNvPr id="4" name="Group 3"/>
            <p:cNvGrpSpPr/>
            <p:nvPr/>
          </p:nvGrpSpPr>
          <p:grpSpPr>
            <a:xfrm>
              <a:off x="320082" y="1093392"/>
              <a:ext cx="8226878" cy="3378342"/>
              <a:chOff x="283889" y="1372773"/>
              <a:chExt cx="8226878" cy="337834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89" y="1372773"/>
                <a:ext cx="4129085" cy="33783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235" y="1443541"/>
                <a:ext cx="3650532" cy="3236806"/>
              </a:xfrm>
              <a:prstGeom prst="rect">
                <a:avLst/>
              </a:prstGeom>
            </p:spPr>
          </p:pic>
        </p:grpSp>
        <p:sp>
          <p:nvSpPr>
            <p:cNvPr id="5" name="TextBox 4"/>
            <p:cNvSpPr txBox="1"/>
            <p:nvPr/>
          </p:nvSpPr>
          <p:spPr>
            <a:xfrm>
              <a:off x="1003852" y="4771920"/>
              <a:ext cx="2243435" cy="369332"/>
            </a:xfrm>
            <a:prstGeom prst="rect">
              <a:avLst/>
            </a:prstGeom>
            <a:noFill/>
          </p:spPr>
          <p:txBody>
            <a:bodyPr wrap="none" rtlCol="0">
              <a:spAutoFit/>
            </a:bodyPr>
            <a:lstStyle/>
            <a:p>
              <a:r>
                <a:rPr lang="en-US" dirty="0"/>
                <a:t>Non-random cleavage</a:t>
              </a:r>
            </a:p>
          </p:txBody>
        </p:sp>
        <p:sp>
          <p:nvSpPr>
            <p:cNvPr id="6" name="TextBox 5"/>
            <p:cNvSpPr txBox="1"/>
            <p:nvPr/>
          </p:nvSpPr>
          <p:spPr>
            <a:xfrm>
              <a:off x="5449515" y="4776854"/>
              <a:ext cx="2315442" cy="369332"/>
            </a:xfrm>
            <a:prstGeom prst="rect">
              <a:avLst/>
            </a:prstGeom>
            <a:noFill/>
          </p:spPr>
          <p:txBody>
            <a:bodyPr wrap="none" rtlCol="0">
              <a:spAutoFit/>
            </a:bodyPr>
            <a:lstStyle/>
            <a:p>
              <a:r>
                <a:rPr lang="en-US" b="1" dirty="0"/>
                <a:t>Non-random </a:t>
              </a:r>
              <a:r>
                <a:rPr lang="en-US" b="1" dirty="0" smtClean="0"/>
                <a:t>releasing</a:t>
              </a:r>
              <a:endParaRPr lang="en-US" b="1" dirty="0"/>
            </a:p>
          </p:txBody>
        </p:sp>
      </p:grpSp>
      <p:sp>
        <p:nvSpPr>
          <p:cNvPr id="7" name="TextBox 6"/>
          <p:cNvSpPr txBox="1"/>
          <p:nvPr/>
        </p:nvSpPr>
        <p:spPr>
          <a:xfrm>
            <a:off x="320082" y="326607"/>
            <a:ext cx="8576900" cy="461665"/>
          </a:xfrm>
          <a:prstGeom prst="rect">
            <a:avLst/>
          </a:prstGeom>
          <a:noFill/>
        </p:spPr>
        <p:txBody>
          <a:bodyPr wrap="none" rtlCol="0">
            <a:spAutoFit/>
          </a:bodyPr>
          <a:lstStyle/>
          <a:p>
            <a:r>
              <a:rPr lang="en-US" sz="2400" b="1" dirty="0"/>
              <a:t>Complex mechanism of cell-free circulating DNA in human plasma</a:t>
            </a:r>
          </a:p>
        </p:txBody>
      </p:sp>
      <p:sp>
        <p:nvSpPr>
          <p:cNvPr id="9" name="Rectangle 8"/>
          <p:cNvSpPr/>
          <p:nvPr/>
        </p:nvSpPr>
        <p:spPr>
          <a:xfrm>
            <a:off x="645202" y="5461864"/>
            <a:ext cx="8073813" cy="923330"/>
          </a:xfrm>
          <a:prstGeom prst="rect">
            <a:avLst/>
          </a:prstGeom>
        </p:spPr>
        <p:txBody>
          <a:bodyPr wrap="none">
            <a:spAutoFit/>
          </a:bodyPr>
          <a:lstStyle/>
          <a:p>
            <a:r>
              <a:rPr lang="en-US" b="1" dirty="0" smtClean="0"/>
              <a:t>The releasing process of DNA methylation to plasma is non-random</a:t>
            </a:r>
          </a:p>
          <a:p>
            <a:r>
              <a:rPr lang="en-US" b="1" dirty="0" smtClean="0"/>
              <a:t>Methylation Haplotype can be used to distinguish different sample type and status</a:t>
            </a:r>
          </a:p>
          <a:p>
            <a:endParaRPr lang="en-US" b="1" dirty="0" smtClean="0"/>
          </a:p>
        </p:txBody>
      </p:sp>
    </p:spTree>
    <p:extLst>
      <p:ext uri="{BB962C8B-B14F-4D97-AF65-F5344CB8AC3E}">
        <p14:creationId xmlns:p14="http://schemas.microsoft.com/office/powerpoint/2010/main" val="1107549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087" y="2226365"/>
            <a:ext cx="4780721" cy="3170099"/>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3200" dirty="0" smtClean="0"/>
              <a:t>Background</a:t>
            </a:r>
          </a:p>
          <a:p>
            <a:pPr marL="285750" indent="-285750">
              <a:spcBef>
                <a:spcPts val="600"/>
              </a:spcBef>
              <a:spcAft>
                <a:spcPts val="600"/>
              </a:spcAft>
              <a:buFont typeface="Wingdings" panose="05000000000000000000" pitchFamily="2" charset="2"/>
              <a:buChar char="Ø"/>
            </a:pPr>
            <a:r>
              <a:rPr lang="en-US" sz="3200" dirty="0" smtClean="0"/>
              <a:t>Material and Method</a:t>
            </a:r>
          </a:p>
          <a:p>
            <a:pPr marL="285750" indent="-285750">
              <a:spcBef>
                <a:spcPts val="600"/>
              </a:spcBef>
              <a:spcAft>
                <a:spcPts val="600"/>
              </a:spcAft>
              <a:buFont typeface="Wingdings" panose="05000000000000000000" pitchFamily="2" charset="2"/>
              <a:buChar char="Ø"/>
            </a:pPr>
            <a:r>
              <a:rPr lang="en-US" sz="3200" dirty="0" smtClean="0"/>
              <a:t>Result</a:t>
            </a:r>
          </a:p>
          <a:p>
            <a:pPr marL="285750" indent="-285750">
              <a:spcBef>
                <a:spcPts val="600"/>
              </a:spcBef>
              <a:spcAft>
                <a:spcPts val="600"/>
              </a:spcAft>
              <a:buFont typeface="Wingdings" panose="05000000000000000000" pitchFamily="2" charset="2"/>
              <a:buChar char="Ø"/>
            </a:pPr>
            <a:r>
              <a:rPr lang="en-US" sz="3200" dirty="0"/>
              <a:t>Conclusion</a:t>
            </a:r>
          </a:p>
          <a:p>
            <a:pPr marL="285750" indent="-285750">
              <a:spcBef>
                <a:spcPts val="600"/>
              </a:spcBef>
              <a:spcAft>
                <a:spcPts val="600"/>
              </a:spcAft>
              <a:buFont typeface="Wingdings" panose="05000000000000000000" pitchFamily="2" charset="2"/>
              <a:buChar char="Ø"/>
            </a:pPr>
            <a:r>
              <a:rPr lang="en-US" sz="3200" dirty="0" smtClean="0">
                <a:solidFill>
                  <a:srgbClr val="FF0000"/>
                </a:solidFill>
              </a:rPr>
              <a:t>Future work</a:t>
            </a:r>
            <a:endParaRPr lang="en-US" sz="3200" dirty="0">
              <a:solidFill>
                <a:srgbClr val="FF0000"/>
              </a:solidFill>
            </a:endParaRPr>
          </a:p>
        </p:txBody>
      </p:sp>
      <p:sp>
        <p:nvSpPr>
          <p:cNvPr id="3" name="Rectangle 2"/>
          <p:cNvSpPr/>
          <p:nvPr/>
        </p:nvSpPr>
        <p:spPr>
          <a:xfrm>
            <a:off x="-83654" y="920387"/>
            <a:ext cx="9328195" cy="461665"/>
          </a:xfrm>
          <a:prstGeom prst="rect">
            <a:avLst/>
          </a:prstGeom>
        </p:spPr>
        <p:txBody>
          <a:bodyPr wrap="none">
            <a:spAutoFit/>
          </a:bodyPr>
          <a:lstStyle/>
          <a:p>
            <a:pPr algn="ctr"/>
            <a:r>
              <a:rPr lang="en-US" sz="2400" dirty="0">
                <a:solidFill>
                  <a:srgbClr val="000000"/>
                </a:solidFill>
                <a:latin typeface="Arial" panose="020B0604020202020204" pitchFamily="34" charset="0"/>
              </a:rPr>
              <a:t>MONOD: </a:t>
            </a:r>
            <a:r>
              <a:rPr lang="en-US" sz="2400" dirty="0" smtClean="0">
                <a:solidFill>
                  <a:srgbClr val="FF0000"/>
                </a:solidFill>
                <a:latin typeface="Arial" panose="020B0604020202020204" pitchFamily="34" charset="0"/>
              </a:rPr>
              <a:t>M</a:t>
            </a:r>
            <a:r>
              <a:rPr lang="en-US" sz="2400" dirty="0" smtClean="0">
                <a:solidFill>
                  <a:srgbClr val="000000"/>
                </a:solidFill>
                <a:latin typeface="Arial" panose="020B0604020202020204" pitchFamily="34" charset="0"/>
              </a:rPr>
              <a:t>ethylation </a:t>
            </a:r>
            <a:r>
              <a:rPr lang="en-US" sz="2400" dirty="0">
                <a:solidFill>
                  <a:srgbClr val="000000"/>
                </a:solidFill>
                <a:latin typeface="Arial" panose="020B0604020202020204" pitchFamily="34" charset="0"/>
              </a:rPr>
              <a:t>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2789523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2028"/>
            <a:ext cx="9635295" cy="4893647"/>
          </a:xfrm>
          <a:prstGeom prst="rect">
            <a:avLst/>
          </a:prstGeom>
        </p:spPr>
        <p:txBody>
          <a:bodyPr wrap="square">
            <a:spAutoFit/>
          </a:bodyPr>
          <a:lstStyle/>
          <a:p>
            <a:r>
              <a:rPr lang="en-US" sz="2400" b="1" dirty="0" smtClean="0"/>
              <a:t>Intra-data Validation: </a:t>
            </a:r>
          </a:p>
          <a:p>
            <a:r>
              <a:rPr lang="en-US" dirty="0" smtClean="0"/>
              <a:t>½ RRBS sample as train dataset and ½ RRBS sample as test dataset with 2-fold cross-validation</a:t>
            </a:r>
          </a:p>
          <a:p>
            <a:endParaRPr lang="en-US" dirty="0" smtClean="0"/>
          </a:p>
          <a:p>
            <a:r>
              <a:rPr lang="en-US" sz="2400" b="1" dirty="0" smtClean="0"/>
              <a:t>Inter-data Validation: </a:t>
            </a:r>
          </a:p>
          <a:p>
            <a:r>
              <a:rPr lang="en-US" dirty="0" smtClean="0">
                <a:solidFill>
                  <a:srgbClr val="FF0000"/>
                </a:solidFill>
              </a:rPr>
              <a:t>RRBS</a:t>
            </a:r>
            <a:r>
              <a:rPr lang="en-US" dirty="0" smtClean="0"/>
              <a:t> dataset as train dataset and </a:t>
            </a:r>
            <a:r>
              <a:rPr lang="en-US" dirty="0" smtClean="0">
                <a:solidFill>
                  <a:srgbClr val="FF0000"/>
                </a:solidFill>
              </a:rPr>
              <a:t>BSPP</a:t>
            </a:r>
            <a:r>
              <a:rPr lang="en-US" dirty="0" smtClean="0"/>
              <a:t> data as test dataset</a:t>
            </a:r>
          </a:p>
          <a:p>
            <a:endParaRPr lang="en-US" dirty="0" smtClean="0"/>
          </a:p>
          <a:p>
            <a:r>
              <a:rPr lang="en-US" sz="2400" b="1" dirty="0"/>
              <a:t>Independent data Validation: </a:t>
            </a:r>
          </a:p>
          <a:p>
            <a:r>
              <a:rPr lang="en-US" dirty="0" smtClean="0"/>
              <a:t>TCGA dataset (TCGA and GEO dataset)</a:t>
            </a:r>
          </a:p>
          <a:p>
            <a:endParaRPr lang="en-US" sz="2400" b="1" dirty="0" smtClean="0"/>
          </a:p>
          <a:p>
            <a:r>
              <a:rPr lang="en-US" sz="2400" b="1" dirty="0" smtClean="0"/>
              <a:t>Total </a:t>
            </a:r>
            <a:r>
              <a:rPr lang="en-US" sz="2400" b="1" dirty="0"/>
              <a:t>Dataset with imputation </a:t>
            </a:r>
            <a:endParaRPr lang="en-US" sz="2400" b="1" dirty="0" smtClean="0"/>
          </a:p>
          <a:p>
            <a:r>
              <a:rPr lang="en-US" dirty="0" smtClean="0"/>
              <a:t>RRBS, BSPP, </a:t>
            </a:r>
            <a:r>
              <a:rPr lang="en-US" dirty="0" err="1" smtClean="0"/>
              <a:t>SeqCap</a:t>
            </a:r>
            <a:r>
              <a:rPr lang="en-US" dirty="0" smtClean="0"/>
              <a:t> and GWBS were merged and missing value were imputed by KNN imputation. Random Forest with 5-fold cross-validation were applied in classification</a:t>
            </a:r>
          </a:p>
          <a:p>
            <a:endParaRPr lang="en-US" sz="2400" b="1" dirty="0"/>
          </a:p>
          <a:p>
            <a:r>
              <a:rPr lang="en-US" sz="2400" b="1" dirty="0" smtClean="0"/>
              <a:t>Influence of the technique to MHL</a:t>
            </a:r>
          </a:p>
          <a:p>
            <a:r>
              <a:rPr lang="en-US" dirty="0"/>
              <a:t> 24 samples were measured both with RRBS and </a:t>
            </a:r>
            <a:r>
              <a:rPr lang="en-US" dirty="0" smtClean="0"/>
              <a:t>BSPP</a:t>
            </a:r>
            <a:endParaRPr lang="en-US" sz="2400" b="1" dirty="0"/>
          </a:p>
        </p:txBody>
      </p:sp>
      <p:sp>
        <p:nvSpPr>
          <p:cNvPr id="3" name="Rectangle 2"/>
          <p:cNvSpPr/>
          <p:nvPr/>
        </p:nvSpPr>
        <p:spPr>
          <a:xfrm>
            <a:off x="3475019" y="74415"/>
            <a:ext cx="1862433" cy="461665"/>
          </a:xfrm>
          <a:prstGeom prst="rect">
            <a:avLst/>
          </a:prstGeom>
        </p:spPr>
        <p:txBody>
          <a:bodyPr wrap="none">
            <a:spAutoFit/>
          </a:bodyPr>
          <a:lstStyle/>
          <a:p>
            <a:r>
              <a:rPr lang="en-US" sz="2400" b="1" dirty="0"/>
              <a:t>Future works</a:t>
            </a:r>
          </a:p>
        </p:txBody>
      </p:sp>
      <p:sp>
        <p:nvSpPr>
          <p:cNvPr id="4" name="Rectangle 3"/>
          <p:cNvSpPr/>
          <p:nvPr/>
        </p:nvSpPr>
        <p:spPr>
          <a:xfrm>
            <a:off x="0" y="932044"/>
            <a:ext cx="8949668" cy="738664"/>
          </a:xfrm>
          <a:prstGeom prst="rect">
            <a:avLst/>
          </a:prstGeom>
        </p:spPr>
        <p:txBody>
          <a:bodyPr wrap="square">
            <a:spAutoFit/>
          </a:bodyPr>
          <a:lstStyle/>
          <a:p>
            <a:r>
              <a:rPr lang="en-US" sz="2400" b="1" dirty="0"/>
              <a:t>Haplotype pattern Informative biomarker</a:t>
            </a:r>
          </a:p>
          <a:p>
            <a:r>
              <a:rPr lang="en-US" dirty="0" smtClean="0"/>
              <a:t>Haplotype pattern in cancer, normal and FFPE </a:t>
            </a:r>
            <a:r>
              <a:rPr lang="en-US" dirty="0"/>
              <a:t>samples</a:t>
            </a:r>
          </a:p>
        </p:txBody>
      </p:sp>
    </p:spTree>
    <p:extLst>
      <p:ext uri="{BB962C8B-B14F-4D97-AF65-F5344CB8AC3E}">
        <p14:creationId xmlns:p14="http://schemas.microsoft.com/office/powerpoint/2010/main" val="3819024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2651" y="1349457"/>
            <a:ext cx="3456716" cy="3277820"/>
          </a:xfrm>
          <a:prstGeom prst="rect">
            <a:avLst/>
          </a:prstGeom>
          <a:noFill/>
        </p:spPr>
        <p:txBody>
          <a:bodyPr wrap="none" rtlCol="0">
            <a:spAutoFit/>
          </a:bodyPr>
          <a:lstStyle/>
          <a:p>
            <a:r>
              <a:rPr lang="en-US" sz="3600" dirty="0" smtClean="0"/>
              <a:t>Acknowledgment</a:t>
            </a:r>
          </a:p>
          <a:p>
            <a:endParaRPr lang="en-US" sz="1100" dirty="0"/>
          </a:p>
          <a:p>
            <a:endParaRPr lang="en-US" sz="2000" dirty="0"/>
          </a:p>
          <a:p>
            <a:r>
              <a:rPr lang="en-US" sz="2000" dirty="0" err="1" smtClean="0"/>
              <a:t>Dinh</a:t>
            </a:r>
            <a:r>
              <a:rPr lang="en-US" sz="2000" dirty="0" smtClean="0"/>
              <a:t> </a:t>
            </a:r>
            <a:r>
              <a:rPr lang="en-US" sz="2000" dirty="0"/>
              <a:t>Diep</a:t>
            </a:r>
          </a:p>
          <a:p>
            <a:r>
              <a:rPr lang="en-US" sz="2000" dirty="0" err="1" smtClean="0"/>
              <a:t>Nongluk</a:t>
            </a:r>
            <a:r>
              <a:rPr lang="en-US" sz="2000" dirty="0" smtClean="0"/>
              <a:t> </a:t>
            </a:r>
            <a:r>
              <a:rPr lang="en-US" sz="2000" dirty="0"/>
              <a:t>(</a:t>
            </a:r>
            <a:r>
              <a:rPr lang="en-US" sz="2000" dirty="0" err="1"/>
              <a:t>Noi</a:t>
            </a:r>
            <a:r>
              <a:rPr lang="en-US" sz="2000" dirty="0"/>
              <a:t>) </a:t>
            </a:r>
            <a:r>
              <a:rPr lang="en-US" sz="2000" dirty="0" err="1" smtClean="0"/>
              <a:t>Plongthongkum</a:t>
            </a:r>
            <a:endParaRPr lang="en-US" sz="2000" dirty="0" smtClean="0"/>
          </a:p>
          <a:p>
            <a:endParaRPr lang="en-US" sz="2000" dirty="0" smtClean="0"/>
          </a:p>
          <a:p>
            <a:endParaRPr lang="en-US" sz="2000" dirty="0"/>
          </a:p>
          <a:p>
            <a:r>
              <a:rPr lang="en-US" sz="2000" dirty="0" smtClean="0"/>
              <a:t>Song Chen</a:t>
            </a:r>
            <a:endParaRPr lang="en-US" sz="2000" dirty="0"/>
          </a:p>
          <a:p>
            <a:r>
              <a:rPr lang="en-US" sz="2000" dirty="0" smtClean="0"/>
              <a:t>Alice</a:t>
            </a:r>
          </a:p>
          <a:p>
            <a:r>
              <a:rPr lang="en-US" sz="2000" dirty="0" smtClean="0"/>
              <a:t>Alan</a:t>
            </a:r>
            <a:endParaRPr lang="en-US" sz="1100" dirty="0"/>
          </a:p>
        </p:txBody>
      </p:sp>
    </p:spTree>
    <p:extLst>
      <p:ext uri="{BB962C8B-B14F-4D97-AF65-F5344CB8AC3E}">
        <p14:creationId xmlns:p14="http://schemas.microsoft.com/office/powerpoint/2010/main" val="1649722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813302"/>
              </p:ext>
            </p:extLst>
          </p:nvPr>
        </p:nvGraphicFramePr>
        <p:xfrm>
          <a:off x="105372" y="1246215"/>
          <a:ext cx="8869310" cy="4788306"/>
        </p:xfrm>
        <a:graphic>
          <a:graphicData uri="http://schemas.openxmlformats.org/drawingml/2006/table">
            <a:tbl>
              <a:tblPr>
                <a:tableStyleId>{5C22544A-7EE6-4342-B048-85BDC9FD1C3A}</a:tableStyleId>
              </a:tblPr>
              <a:tblGrid>
                <a:gridCol w="984041"/>
                <a:gridCol w="3016860"/>
                <a:gridCol w="336645"/>
                <a:gridCol w="699186"/>
                <a:gridCol w="479072"/>
                <a:gridCol w="595603"/>
                <a:gridCol w="530864"/>
                <a:gridCol w="582655"/>
                <a:gridCol w="893406"/>
                <a:gridCol w="750978"/>
              </a:tblGrid>
              <a:tr h="291260">
                <a:tc gridSpan="10">
                  <a:txBody>
                    <a:bodyPr/>
                    <a:lstStyle/>
                    <a:p>
                      <a:pPr algn="l" rtl="0" fontAlgn="b"/>
                      <a:r>
                        <a:rPr lang="en-US" sz="1400" u="none" strike="noStrike" dirty="0">
                          <a:effectLst/>
                        </a:rPr>
                        <a:t>Table. Gene Function Enrichment analysis to 182 high frequent aberrant </a:t>
                      </a:r>
                      <a:r>
                        <a:rPr lang="en-US" sz="1400" u="none" strike="noStrike" dirty="0" err="1">
                          <a:effectLst/>
                        </a:rPr>
                        <a:t>metylation</a:t>
                      </a:r>
                      <a:r>
                        <a:rPr lang="en-US" sz="1400" u="none" strike="noStrike" dirty="0">
                          <a:effectLst/>
                        </a:rPr>
                        <a:t> with DAVID </a:t>
                      </a:r>
                      <a:endParaRPr lang="en-US" sz="1400" b="0" i="0" u="none" strike="noStrike" dirty="0">
                        <a:solidFill>
                          <a:srgbClr val="000000"/>
                        </a:solidFill>
                        <a:effectLst/>
                        <a:latin typeface="Calibri" panose="020F0502020204030204" pitchFamily="34" charset="0"/>
                      </a:endParaRPr>
                    </a:p>
                  </a:txBody>
                  <a:tcPr marL="6908" marR="6908" marT="6908"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1260">
                <a:tc>
                  <a:txBody>
                    <a:bodyPr/>
                    <a:lstStyle/>
                    <a:p>
                      <a:pPr algn="l" rtl="0" fontAlgn="b"/>
                      <a:r>
                        <a:rPr lang="en-US" sz="800" u="none" strike="noStrike">
                          <a:effectLst/>
                        </a:rPr>
                        <a:t>Category</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dirty="0">
                          <a:effectLst/>
                        </a:rPr>
                        <a:t>Term</a:t>
                      </a:r>
                      <a:endParaRPr lang="en-US" sz="800" b="0" i="0" u="none" strike="noStrike" dirty="0">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Count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PValue</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List Total</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Pop Hits</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Pop Total</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Fold Enrichment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800" u="none" strike="noStrike">
                          <a:effectLst/>
                        </a:rPr>
                        <a:t>Benjamini</a:t>
                      </a:r>
                      <a:endParaRPr lang="en-US" sz="800" b="0" i="0" u="none" strike="noStrike">
                        <a:solidFill>
                          <a:srgbClr val="00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GOTERM_MF_FAT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transcription regulator activity</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19.48051948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4.63E-05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1512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12983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2.201702618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0.004415923</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regulation of transcription</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27.92207792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1.28E-05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2601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1.911506751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0.005200761</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regulation of transcription, DNA-dependent</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22.07792208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9.09E-06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1773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2.217266596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0.005536047</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SP_PIR_KEYWORDS</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err="1">
                          <a:solidFill>
                            <a:srgbClr val="FF0000"/>
                          </a:solidFill>
                          <a:effectLst/>
                        </a:rPr>
                        <a:t>dna</a:t>
                      </a:r>
                      <a:r>
                        <a:rPr lang="en-US" sz="900" u="none" strike="noStrike" dirty="0">
                          <a:solidFill>
                            <a:srgbClr val="FF0000"/>
                          </a:solidFill>
                          <a:effectLst/>
                        </a:rPr>
                        <a:t>-binding</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20.77922078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2.65E-05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1868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19235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2.226401991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0.006136452</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GOTERM_MF_FAT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transcription factor activity</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14.93506494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4.46E-05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975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12983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2.617655052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0.006374167</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regulation of RNA metabolic process</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22.72727273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5.33E-06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1813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2.232122232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0.006488715</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GOTERM_MF_FAT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sequence-specific DNA binding</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11.68831169</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2.65E-05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607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12983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3.29058421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0.007565542</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SP_PIR_KEYWORDS</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err="1">
                          <a:solidFill>
                            <a:srgbClr val="FF0000"/>
                          </a:solidFill>
                          <a:effectLst/>
                        </a:rPr>
                        <a:t>Homeobox</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6.493506494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1.04E-04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242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19235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5.370504802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0.011981548</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SP_PIR_KEYWORDS</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transcription regulation</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20.12987013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2.86E-04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2026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19235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1.988624236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0.021885309</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SP_PIR_KEYWORDS</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Transcription</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20.12987013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4.16E-04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2071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19235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1.945414149</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0.023850767</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INTERPRO</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err="1">
                          <a:solidFill>
                            <a:srgbClr val="FF0000"/>
                          </a:solidFill>
                          <a:effectLst/>
                        </a:rPr>
                        <a:t>Homeobox</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6.493506494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1.87E-04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143</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235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16659</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4.957298021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0.03112568</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positive regulation of macromolecule biosynthetic process</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10.38961039</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4.62E-04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654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2.82872004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0.04592463</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positive regulation of nitrogen compound metabolic process</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10.38961039</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3.93E-04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644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2.872644264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0.046847505</a:t>
                      </a:r>
                      <a:endParaRPr lang="en-US" sz="1000" b="0" i="0" u="none" strike="noStrike" dirty="0">
                        <a:solidFill>
                          <a:srgbClr val="FF0000"/>
                        </a:solidFill>
                        <a:effectLst/>
                        <a:latin typeface="Calibri" panose="020F0502020204030204" pitchFamily="34" charset="0"/>
                      </a:endParaRPr>
                    </a:p>
                  </a:txBody>
                  <a:tcPr marL="6908" marR="6908" marT="6908" marB="0" anchor="b"/>
                </a:tc>
              </a:tr>
              <a:tr h="279609">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negative regulation of macromolecule metabolic process</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11.03896104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5.16E-04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734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2.677938471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0.047376266</a:t>
                      </a:r>
                      <a:endParaRPr lang="en-US" sz="1000" b="0" i="0" u="none" strike="noStrike" dirty="0">
                        <a:solidFill>
                          <a:srgbClr val="FF0000"/>
                        </a:solidFill>
                        <a:effectLst/>
                        <a:latin typeface="Calibri" panose="020F0502020204030204" pitchFamily="34" charset="0"/>
                      </a:endParaRPr>
                    </a:p>
                  </a:txBody>
                  <a:tcPr marL="6908" marR="6908" marT="6908" marB="0" anchor="b"/>
                </a:tc>
              </a:tr>
              <a:tr h="291260">
                <a:tc>
                  <a:txBody>
                    <a:bodyPr/>
                    <a:lstStyle/>
                    <a:p>
                      <a:pPr algn="l" rtl="0" fontAlgn="b"/>
                      <a:r>
                        <a:rPr lang="en-US" sz="800" u="none" strike="noStrike">
                          <a:effectLst/>
                        </a:rPr>
                        <a:t>GOTERM_BP_FAT</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l" rtl="0" fontAlgn="b"/>
                      <a:r>
                        <a:rPr lang="en-US" sz="900" u="none" strike="noStrike" dirty="0">
                          <a:solidFill>
                            <a:srgbClr val="FF0000"/>
                          </a:solidFill>
                          <a:effectLst/>
                        </a:rPr>
                        <a:t>positive regulation of gene expression</a:t>
                      </a:r>
                      <a:endParaRPr lang="en-US" sz="900" b="0" i="0" u="none" strike="noStrike" dirty="0">
                        <a:solidFill>
                          <a:srgbClr val="FF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15</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9.74025974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4.43E-04</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117</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581</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13528</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800" u="none" strike="noStrike">
                          <a:effectLst/>
                        </a:rPr>
                        <a:t>2.985127322</a:t>
                      </a:r>
                      <a:endParaRPr lang="en-US" sz="800" b="0" i="0" u="none" strike="noStrike">
                        <a:solidFill>
                          <a:srgbClr val="000000"/>
                        </a:solidFill>
                        <a:effectLst/>
                        <a:latin typeface="Calibri" panose="020F0502020204030204" pitchFamily="34" charset="0"/>
                      </a:endParaRPr>
                    </a:p>
                  </a:txBody>
                  <a:tcPr marL="6908" marR="6908" marT="6908" marB="0" anchor="b"/>
                </a:tc>
                <a:tc>
                  <a:txBody>
                    <a:bodyPr/>
                    <a:lstStyle/>
                    <a:p>
                      <a:pPr algn="r" rtl="0" fontAlgn="b"/>
                      <a:r>
                        <a:rPr lang="en-US" sz="1000" u="none" strike="noStrike" dirty="0">
                          <a:solidFill>
                            <a:srgbClr val="FF0000"/>
                          </a:solidFill>
                          <a:effectLst/>
                        </a:rPr>
                        <a:t>0.048057813</a:t>
                      </a:r>
                      <a:endParaRPr lang="en-US" sz="1000" b="0" i="0" u="none" strike="noStrike" dirty="0">
                        <a:solidFill>
                          <a:srgbClr val="FF0000"/>
                        </a:solidFill>
                        <a:effectLst/>
                        <a:latin typeface="Calibri" panose="020F0502020204030204" pitchFamily="34" charset="0"/>
                      </a:endParaRPr>
                    </a:p>
                  </a:txBody>
                  <a:tcPr marL="6908" marR="6908" marT="6908" marB="0" anchor="b"/>
                </a:tc>
              </a:tr>
            </a:tbl>
          </a:graphicData>
        </a:graphic>
      </p:graphicFrame>
      <p:sp>
        <p:nvSpPr>
          <p:cNvPr id="2" name="TextBox 1"/>
          <p:cNvSpPr txBox="1"/>
          <p:nvPr/>
        </p:nvSpPr>
        <p:spPr>
          <a:xfrm>
            <a:off x="636607" y="509285"/>
            <a:ext cx="8062976" cy="461665"/>
          </a:xfrm>
          <a:prstGeom prst="rect">
            <a:avLst/>
          </a:prstGeom>
          <a:noFill/>
        </p:spPr>
        <p:txBody>
          <a:bodyPr wrap="none" rtlCol="0">
            <a:spAutoFit/>
          </a:bodyPr>
          <a:lstStyle/>
          <a:p>
            <a:r>
              <a:rPr lang="en-US" sz="2400" b="1" dirty="0"/>
              <a:t>Gene Ontology Analysis to 182 RRBS hyper-methylated genes </a:t>
            </a:r>
          </a:p>
        </p:txBody>
      </p:sp>
    </p:spTree>
    <p:extLst>
      <p:ext uri="{BB962C8B-B14F-4D97-AF65-F5344CB8AC3E}">
        <p14:creationId xmlns:p14="http://schemas.microsoft.com/office/powerpoint/2010/main" val="3551634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28" y="20608"/>
            <a:ext cx="1084079" cy="523220"/>
          </a:xfrm>
          <a:prstGeom prst="rect">
            <a:avLst/>
          </a:prstGeom>
          <a:noFill/>
        </p:spPr>
        <p:txBody>
          <a:bodyPr wrap="none" rtlCol="0">
            <a:spAutoFit/>
          </a:bodyPr>
          <a:lstStyle/>
          <a:p>
            <a:r>
              <a:rPr lang="en-US" sz="2800" dirty="0" smtClean="0"/>
              <a:t>Result</a:t>
            </a:r>
          </a:p>
        </p:txBody>
      </p:sp>
      <p:sp>
        <p:nvSpPr>
          <p:cNvPr id="4" name="TextBox 3"/>
          <p:cNvSpPr txBox="1"/>
          <p:nvPr/>
        </p:nvSpPr>
        <p:spPr>
          <a:xfrm>
            <a:off x="485380" y="5077201"/>
            <a:ext cx="8291909" cy="1477328"/>
          </a:xfrm>
          <a:prstGeom prst="rect">
            <a:avLst/>
          </a:prstGeom>
          <a:noFill/>
        </p:spPr>
        <p:txBody>
          <a:bodyPr wrap="square" rtlCol="0">
            <a:spAutoFit/>
          </a:bodyPr>
          <a:lstStyle/>
          <a:p>
            <a:r>
              <a:rPr lang="en-US" altLang="zh-CN" dirty="0" smtClean="0"/>
              <a:t>Actually,  248 </a:t>
            </a:r>
            <a:r>
              <a:rPr lang="en-US" altLang="zh-CN" dirty="0" err="1" smtClean="0"/>
              <a:t>hypermethylated</a:t>
            </a:r>
            <a:r>
              <a:rPr lang="en-US" altLang="zh-CN" dirty="0" smtClean="0"/>
              <a:t> regions occurred in at least 50% cancer samples. The average length of the regions is 103bp (IQR=95bp, SD=126).</a:t>
            </a:r>
            <a:r>
              <a:rPr lang="en-US" altLang="zh-CN" dirty="0"/>
              <a:t> These regions located in the promoter </a:t>
            </a:r>
            <a:r>
              <a:rPr lang="en-US" altLang="zh-CN" dirty="0" smtClean="0"/>
              <a:t>region (TSS-2K) </a:t>
            </a:r>
            <a:r>
              <a:rPr lang="en-US" altLang="zh-CN" dirty="0"/>
              <a:t>of 182 genes. </a:t>
            </a:r>
            <a:r>
              <a:rPr lang="en-US" altLang="zh-CN" dirty="0" smtClean="0"/>
              <a:t>21 genes of them were defined as methylation relevant cancer related genes(NCBI). </a:t>
            </a:r>
          </a:p>
          <a:p>
            <a:r>
              <a:rPr lang="en-US" altLang="zh-CN" dirty="0" smtClean="0"/>
              <a:t> </a:t>
            </a:r>
            <a:endParaRPr lang="en-US" dirty="0"/>
          </a:p>
        </p:txBody>
      </p:sp>
      <p:grpSp>
        <p:nvGrpSpPr>
          <p:cNvPr id="12" name="Group 11"/>
          <p:cNvGrpSpPr/>
          <p:nvPr/>
        </p:nvGrpSpPr>
        <p:grpSpPr>
          <a:xfrm>
            <a:off x="1724244" y="543828"/>
            <a:ext cx="4576713" cy="4337973"/>
            <a:chOff x="1724244" y="543828"/>
            <a:chExt cx="4576713" cy="4337973"/>
          </a:xfrm>
        </p:grpSpPr>
        <p:grpSp>
          <p:nvGrpSpPr>
            <p:cNvPr id="8" name="Group 7"/>
            <p:cNvGrpSpPr/>
            <p:nvPr/>
          </p:nvGrpSpPr>
          <p:grpSpPr>
            <a:xfrm>
              <a:off x="1724244" y="543828"/>
              <a:ext cx="4576713" cy="4337973"/>
              <a:chOff x="278091" y="1923068"/>
              <a:chExt cx="4576713" cy="4337973"/>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923068"/>
                <a:ext cx="4576713" cy="4337973"/>
              </a:xfrm>
              <a:prstGeom prst="rect">
                <a:avLst/>
              </a:prstGeom>
            </p:spPr>
          </p:pic>
          <p:sp>
            <p:nvSpPr>
              <p:cNvPr id="5" name="Rectangle 4"/>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9" name="Rectangle 8"/>
            <p:cNvSpPr/>
            <p:nvPr/>
          </p:nvSpPr>
          <p:spPr>
            <a:xfrm>
              <a:off x="2540731" y="3714262"/>
              <a:ext cx="769763" cy="369332"/>
            </a:xfrm>
            <a:prstGeom prst="rect">
              <a:avLst/>
            </a:prstGeom>
          </p:spPr>
          <p:txBody>
            <a:bodyPr wrap="none">
              <a:spAutoFit/>
            </a:bodyPr>
            <a:lstStyle/>
            <a:p>
              <a:r>
                <a:rPr lang="en-US" b="1" dirty="0">
                  <a:solidFill>
                    <a:srgbClr val="00B050"/>
                  </a:solidFill>
                </a:rPr>
                <a:t>56046</a:t>
              </a:r>
            </a:p>
          </p:txBody>
        </p:sp>
        <p:sp>
          <p:nvSpPr>
            <p:cNvPr id="10" name="Rectangle 9"/>
            <p:cNvSpPr/>
            <p:nvPr/>
          </p:nvSpPr>
          <p:spPr>
            <a:xfrm>
              <a:off x="4012600" y="2395035"/>
              <a:ext cx="535724" cy="369332"/>
            </a:xfrm>
            <a:prstGeom prst="rect">
              <a:avLst/>
            </a:prstGeom>
          </p:spPr>
          <p:txBody>
            <a:bodyPr wrap="none">
              <a:spAutoFit/>
            </a:bodyPr>
            <a:lstStyle/>
            <a:p>
              <a:r>
                <a:rPr lang="en-US" altLang="zh-CN" dirty="0">
                  <a:solidFill>
                    <a:srgbClr val="FFFF00"/>
                  </a:solidFill>
                </a:rPr>
                <a:t>248</a:t>
              </a:r>
              <a:endParaRPr lang="en-US" dirty="0">
                <a:solidFill>
                  <a:srgbClr val="FFFF00"/>
                </a:solidFill>
              </a:endParaRPr>
            </a:p>
          </p:txBody>
        </p:sp>
      </p:grpSp>
      <p:sp>
        <p:nvSpPr>
          <p:cNvPr id="11" name="Rectangle 10"/>
          <p:cNvSpPr/>
          <p:nvPr/>
        </p:nvSpPr>
        <p:spPr>
          <a:xfrm>
            <a:off x="485380" y="6365715"/>
            <a:ext cx="4602029" cy="338554"/>
          </a:xfrm>
          <a:prstGeom prst="rect">
            <a:avLst/>
          </a:prstGeom>
        </p:spPr>
        <p:txBody>
          <a:bodyPr wrap="none">
            <a:spAutoFit/>
          </a:bodyPr>
          <a:lstStyle/>
          <a:p>
            <a:r>
              <a:rPr lang="en-US" sz="1600" dirty="0"/>
              <a:t>TSS: Transcription Start Site; IQR: </a:t>
            </a:r>
            <a:r>
              <a:rPr lang="en-US" sz="1600" dirty="0" err="1"/>
              <a:t>InterQuartile</a:t>
            </a:r>
            <a:r>
              <a:rPr lang="en-US" sz="1600" dirty="0"/>
              <a:t> </a:t>
            </a:r>
            <a:r>
              <a:rPr lang="en-US" sz="1600" dirty="0" smtClean="0"/>
              <a:t>Range</a:t>
            </a:r>
            <a:endParaRPr lang="en-US" sz="1600" dirty="0"/>
          </a:p>
        </p:txBody>
      </p:sp>
    </p:spTree>
    <p:extLst>
      <p:ext uri="{BB962C8B-B14F-4D97-AF65-F5344CB8AC3E}">
        <p14:creationId xmlns:p14="http://schemas.microsoft.com/office/powerpoint/2010/main" val="3494663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435105" y="1923361"/>
            <a:ext cx="1218111" cy="1155498"/>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093492" y="1923361"/>
            <a:ext cx="1218111" cy="1155498"/>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764299" y="2557082"/>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64813" y="1600808"/>
            <a:ext cx="314878" cy="174730"/>
          </a:xfrm>
          <a:prstGeom prst="rect">
            <a:avLst/>
          </a:prstGeom>
          <a:noFill/>
        </p:spPr>
        <p:txBody>
          <a:bodyPr wrap="none" rtlCol="0">
            <a:spAutoFit/>
          </a:bodyPr>
          <a:lstStyle/>
          <a:p>
            <a:r>
              <a:rPr lang="en-US" altLang="zh-CN" dirty="0" smtClean="0"/>
              <a:t>RRBS</a:t>
            </a:r>
            <a:endParaRPr lang="en-US" dirty="0"/>
          </a:p>
        </p:txBody>
      </p:sp>
      <p:sp>
        <p:nvSpPr>
          <p:cNvPr id="6" name="TextBox 5"/>
          <p:cNvSpPr txBox="1"/>
          <p:nvPr/>
        </p:nvSpPr>
        <p:spPr>
          <a:xfrm>
            <a:off x="8089085" y="1949864"/>
            <a:ext cx="1193159" cy="369332"/>
          </a:xfrm>
          <a:prstGeom prst="rect">
            <a:avLst/>
          </a:prstGeom>
          <a:noFill/>
        </p:spPr>
        <p:txBody>
          <a:bodyPr wrap="square" rtlCol="0">
            <a:spAutoFit/>
          </a:bodyPr>
          <a:lstStyle/>
          <a:p>
            <a:r>
              <a:rPr lang="en-US" altLang="zh-CN" dirty="0" smtClean="0"/>
              <a:t>Cap-</a:t>
            </a:r>
            <a:r>
              <a:rPr lang="en-US" altLang="zh-CN" dirty="0" err="1" smtClean="0"/>
              <a:t>Seq</a:t>
            </a:r>
            <a:endParaRPr lang="en-US" dirty="0"/>
          </a:p>
        </p:txBody>
      </p:sp>
      <p:sp>
        <p:nvSpPr>
          <p:cNvPr id="7" name="TextBox 6"/>
          <p:cNvSpPr txBox="1"/>
          <p:nvPr/>
        </p:nvSpPr>
        <p:spPr>
          <a:xfrm>
            <a:off x="7217432" y="3712581"/>
            <a:ext cx="311844" cy="174730"/>
          </a:xfrm>
          <a:prstGeom prst="rect">
            <a:avLst/>
          </a:prstGeom>
          <a:noFill/>
        </p:spPr>
        <p:txBody>
          <a:bodyPr wrap="none" rtlCol="0">
            <a:spAutoFit/>
          </a:bodyPr>
          <a:lstStyle/>
          <a:p>
            <a:r>
              <a:rPr lang="en-US" altLang="zh-CN" smtClean="0"/>
              <a:t>BBSP</a:t>
            </a:r>
            <a:endParaRPr lang="en-US" dirty="0"/>
          </a:p>
        </p:txBody>
      </p:sp>
      <p:sp>
        <p:nvSpPr>
          <p:cNvPr id="8" name="Oval 7"/>
          <p:cNvSpPr/>
          <p:nvPr/>
        </p:nvSpPr>
        <p:spPr>
          <a:xfrm>
            <a:off x="3545213" y="1923361"/>
            <a:ext cx="1218111" cy="1155498"/>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03600" y="1923361"/>
            <a:ext cx="1218111" cy="1155498"/>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74406" y="2557083"/>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97761" y="1609346"/>
            <a:ext cx="997611" cy="369332"/>
          </a:xfrm>
          <a:prstGeom prst="rect">
            <a:avLst/>
          </a:prstGeom>
          <a:noFill/>
        </p:spPr>
        <p:txBody>
          <a:bodyPr wrap="square" rtlCol="0">
            <a:spAutoFit/>
          </a:bodyPr>
          <a:lstStyle/>
          <a:p>
            <a:r>
              <a:rPr lang="en-US" altLang="zh-CN" dirty="0" smtClean="0"/>
              <a:t>RRBS</a:t>
            </a:r>
            <a:endParaRPr lang="en-US" dirty="0"/>
          </a:p>
        </p:txBody>
      </p:sp>
      <p:sp>
        <p:nvSpPr>
          <p:cNvPr id="12" name="TextBox 11"/>
          <p:cNvSpPr txBox="1"/>
          <p:nvPr/>
        </p:nvSpPr>
        <p:spPr>
          <a:xfrm>
            <a:off x="5116338" y="1897173"/>
            <a:ext cx="451385" cy="174730"/>
          </a:xfrm>
          <a:prstGeom prst="rect">
            <a:avLst/>
          </a:prstGeom>
          <a:noFill/>
        </p:spPr>
        <p:txBody>
          <a:bodyPr wrap="none" rtlCol="0">
            <a:spAutoFit/>
          </a:bodyPr>
          <a:lstStyle/>
          <a:p>
            <a:r>
              <a:rPr lang="en-US" altLang="zh-CN" dirty="0" smtClean="0"/>
              <a:t>Cap-</a:t>
            </a:r>
            <a:r>
              <a:rPr lang="en-US" altLang="zh-CN" dirty="0" err="1" smtClean="0"/>
              <a:t>Seq</a:t>
            </a:r>
            <a:endParaRPr lang="en-US" dirty="0"/>
          </a:p>
        </p:txBody>
      </p:sp>
      <p:sp>
        <p:nvSpPr>
          <p:cNvPr id="13" name="TextBox 12"/>
          <p:cNvSpPr txBox="1"/>
          <p:nvPr/>
        </p:nvSpPr>
        <p:spPr>
          <a:xfrm>
            <a:off x="4327540" y="3712581"/>
            <a:ext cx="311844" cy="174730"/>
          </a:xfrm>
          <a:prstGeom prst="rect">
            <a:avLst/>
          </a:prstGeom>
          <a:noFill/>
        </p:spPr>
        <p:txBody>
          <a:bodyPr wrap="none" rtlCol="0">
            <a:spAutoFit/>
          </a:bodyPr>
          <a:lstStyle/>
          <a:p>
            <a:r>
              <a:rPr lang="en-US" altLang="zh-CN" smtClean="0"/>
              <a:t>BBSP</a:t>
            </a:r>
            <a:endParaRPr lang="en-US" dirty="0"/>
          </a:p>
        </p:txBody>
      </p:sp>
      <p:sp>
        <p:nvSpPr>
          <p:cNvPr id="18" name="TextBox 17"/>
          <p:cNvSpPr txBox="1"/>
          <p:nvPr/>
        </p:nvSpPr>
        <p:spPr>
          <a:xfrm>
            <a:off x="3556629" y="4476564"/>
            <a:ext cx="314878" cy="174730"/>
          </a:xfrm>
          <a:prstGeom prst="rect">
            <a:avLst/>
          </a:prstGeom>
          <a:noFill/>
        </p:spPr>
        <p:txBody>
          <a:bodyPr wrap="none" rtlCol="0">
            <a:spAutoFit/>
          </a:bodyPr>
          <a:lstStyle/>
          <a:p>
            <a:r>
              <a:rPr lang="en-US" altLang="zh-CN" dirty="0" smtClean="0"/>
              <a:t>RRBS</a:t>
            </a:r>
            <a:endParaRPr lang="en-US" dirty="0"/>
          </a:p>
        </p:txBody>
      </p:sp>
      <p:sp>
        <p:nvSpPr>
          <p:cNvPr id="21" name="Oval 20"/>
          <p:cNvSpPr/>
          <p:nvPr/>
        </p:nvSpPr>
        <p:spPr>
          <a:xfrm>
            <a:off x="3574387" y="4713701"/>
            <a:ext cx="1218111" cy="1155498"/>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32774" y="4713701"/>
            <a:ext cx="1218111" cy="1155498"/>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3580" y="5347423"/>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21691" y="4713701"/>
            <a:ext cx="451385" cy="174730"/>
          </a:xfrm>
          <a:prstGeom prst="rect">
            <a:avLst/>
          </a:prstGeom>
          <a:noFill/>
        </p:spPr>
        <p:txBody>
          <a:bodyPr wrap="none" rtlCol="0">
            <a:spAutoFit/>
          </a:bodyPr>
          <a:lstStyle/>
          <a:p>
            <a:r>
              <a:rPr lang="en-US" altLang="zh-CN" dirty="0" smtClean="0"/>
              <a:t>Cap-</a:t>
            </a:r>
            <a:r>
              <a:rPr lang="en-US" altLang="zh-CN" dirty="0" err="1" smtClean="0"/>
              <a:t>Seq</a:t>
            </a:r>
            <a:endParaRPr lang="en-US" dirty="0"/>
          </a:p>
        </p:txBody>
      </p:sp>
      <p:sp>
        <p:nvSpPr>
          <p:cNvPr id="26" name="TextBox 25"/>
          <p:cNvSpPr txBox="1"/>
          <p:nvPr/>
        </p:nvSpPr>
        <p:spPr>
          <a:xfrm>
            <a:off x="4356714" y="6502921"/>
            <a:ext cx="311844" cy="174730"/>
          </a:xfrm>
          <a:prstGeom prst="rect">
            <a:avLst/>
          </a:prstGeom>
          <a:noFill/>
        </p:spPr>
        <p:txBody>
          <a:bodyPr wrap="none" rtlCol="0">
            <a:spAutoFit/>
          </a:bodyPr>
          <a:lstStyle/>
          <a:p>
            <a:r>
              <a:rPr lang="en-US" altLang="zh-CN" smtClean="0"/>
              <a:t>BBSP</a:t>
            </a:r>
            <a:endParaRPr lang="en-US" dirty="0"/>
          </a:p>
        </p:txBody>
      </p:sp>
      <p:grpSp>
        <p:nvGrpSpPr>
          <p:cNvPr id="27" name="Group 26"/>
          <p:cNvGrpSpPr/>
          <p:nvPr/>
        </p:nvGrpSpPr>
        <p:grpSpPr>
          <a:xfrm>
            <a:off x="109465" y="289912"/>
            <a:ext cx="3170361" cy="3214522"/>
            <a:chOff x="1724244" y="376320"/>
            <a:chExt cx="4753440" cy="4505481"/>
          </a:xfrm>
        </p:grpSpPr>
        <p:grpSp>
          <p:nvGrpSpPr>
            <p:cNvPr id="28" name="Group 27"/>
            <p:cNvGrpSpPr/>
            <p:nvPr/>
          </p:nvGrpSpPr>
          <p:grpSpPr>
            <a:xfrm>
              <a:off x="1724244" y="376320"/>
              <a:ext cx="4753440" cy="4505481"/>
              <a:chOff x="278091" y="1755560"/>
              <a:chExt cx="4753440" cy="4505481"/>
            </a:xfrm>
          </p:grpSpPr>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755560"/>
                <a:ext cx="4753440" cy="4505481"/>
              </a:xfrm>
              <a:prstGeom prst="rect">
                <a:avLst/>
              </a:prstGeom>
            </p:spPr>
          </p:pic>
          <p:sp>
            <p:nvSpPr>
              <p:cNvPr id="32" name="Rectangle 31"/>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29" name="Rectangle 28"/>
            <p:cNvSpPr/>
            <p:nvPr/>
          </p:nvSpPr>
          <p:spPr>
            <a:xfrm>
              <a:off x="2540731" y="3714262"/>
              <a:ext cx="769763" cy="369332"/>
            </a:xfrm>
            <a:prstGeom prst="rect">
              <a:avLst/>
            </a:prstGeom>
          </p:spPr>
          <p:txBody>
            <a:bodyPr wrap="none">
              <a:spAutoFit/>
            </a:bodyPr>
            <a:lstStyle/>
            <a:p>
              <a:r>
                <a:rPr lang="en-US" b="1" dirty="0">
                  <a:solidFill>
                    <a:srgbClr val="00B050"/>
                  </a:solidFill>
                </a:rPr>
                <a:t>56046</a:t>
              </a:r>
            </a:p>
          </p:txBody>
        </p:sp>
        <p:sp>
          <p:nvSpPr>
            <p:cNvPr id="30" name="Rectangle 29"/>
            <p:cNvSpPr/>
            <p:nvPr/>
          </p:nvSpPr>
          <p:spPr>
            <a:xfrm>
              <a:off x="4012600" y="2395035"/>
              <a:ext cx="535724" cy="369332"/>
            </a:xfrm>
            <a:prstGeom prst="rect">
              <a:avLst/>
            </a:prstGeom>
          </p:spPr>
          <p:txBody>
            <a:bodyPr wrap="none">
              <a:spAutoFit/>
            </a:bodyPr>
            <a:lstStyle/>
            <a:p>
              <a:r>
                <a:rPr lang="en-US" altLang="zh-CN" dirty="0">
                  <a:solidFill>
                    <a:srgbClr val="FFFF00"/>
                  </a:solidFill>
                </a:rPr>
                <a:t>248</a:t>
              </a:r>
              <a:endParaRPr lang="en-US" dirty="0">
                <a:solidFill>
                  <a:srgbClr val="FFFF00"/>
                </a:solidFill>
              </a:endParaRPr>
            </a:p>
          </p:txBody>
        </p:sp>
      </p:grpSp>
      <p:sp>
        <p:nvSpPr>
          <p:cNvPr id="34" name="TextBox 33"/>
          <p:cNvSpPr txBox="1"/>
          <p:nvPr/>
        </p:nvSpPr>
        <p:spPr>
          <a:xfrm>
            <a:off x="6541287" y="4476564"/>
            <a:ext cx="314878" cy="174730"/>
          </a:xfrm>
          <a:prstGeom prst="rect">
            <a:avLst/>
          </a:prstGeom>
          <a:noFill/>
        </p:spPr>
        <p:txBody>
          <a:bodyPr wrap="none" rtlCol="0">
            <a:spAutoFit/>
          </a:bodyPr>
          <a:lstStyle/>
          <a:p>
            <a:r>
              <a:rPr lang="en-US" altLang="zh-CN" dirty="0" smtClean="0"/>
              <a:t>RRBS</a:t>
            </a:r>
            <a:endParaRPr lang="en-US" dirty="0"/>
          </a:p>
        </p:txBody>
      </p:sp>
      <p:sp>
        <p:nvSpPr>
          <p:cNvPr id="35" name="Oval 34"/>
          <p:cNvSpPr/>
          <p:nvPr/>
        </p:nvSpPr>
        <p:spPr>
          <a:xfrm>
            <a:off x="6559045" y="4713701"/>
            <a:ext cx="1218111" cy="1155498"/>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217432" y="4713701"/>
            <a:ext cx="1218111" cy="1155498"/>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88238" y="5347423"/>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106349" y="4713701"/>
            <a:ext cx="451385" cy="174730"/>
          </a:xfrm>
          <a:prstGeom prst="rect">
            <a:avLst/>
          </a:prstGeom>
          <a:noFill/>
        </p:spPr>
        <p:txBody>
          <a:bodyPr wrap="none" rtlCol="0">
            <a:spAutoFit/>
          </a:bodyPr>
          <a:lstStyle/>
          <a:p>
            <a:r>
              <a:rPr lang="en-US" altLang="zh-CN" dirty="0" smtClean="0"/>
              <a:t>Cap-</a:t>
            </a:r>
            <a:r>
              <a:rPr lang="en-US" altLang="zh-CN" dirty="0" err="1" smtClean="0"/>
              <a:t>Seq</a:t>
            </a:r>
            <a:endParaRPr lang="en-US" dirty="0"/>
          </a:p>
        </p:txBody>
      </p:sp>
      <p:sp>
        <p:nvSpPr>
          <p:cNvPr id="39" name="TextBox 38"/>
          <p:cNvSpPr txBox="1"/>
          <p:nvPr/>
        </p:nvSpPr>
        <p:spPr>
          <a:xfrm>
            <a:off x="7341372" y="6502921"/>
            <a:ext cx="311844" cy="174730"/>
          </a:xfrm>
          <a:prstGeom prst="rect">
            <a:avLst/>
          </a:prstGeom>
          <a:noFill/>
        </p:spPr>
        <p:txBody>
          <a:bodyPr wrap="none" rtlCol="0">
            <a:spAutoFit/>
          </a:bodyPr>
          <a:lstStyle/>
          <a:p>
            <a:r>
              <a:rPr lang="en-US" altLang="zh-CN" smtClean="0"/>
              <a:t>BBSP</a:t>
            </a:r>
            <a:endParaRPr lang="en-US" dirty="0"/>
          </a:p>
        </p:txBody>
      </p:sp>
    </p:spTree>
    <p:extLst>
      <p:ext uri="{BB962C8B-B14F-4D97-AF65-F5344CB8AC3E}">
        <p14:creationId xmlns:p14="http://schemas.microsoft.com/office/powerpoint/2010/main" val="420266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459" y="311725"/>
            <a:ext cx="4821381" cy="4821381"/>
          </a:xfrm>
          <a:prstGeom prst="rect">
            <a:avLst/>
          </a:prstGeom>
        </p:spPr>
      </p:pic>
      <p:sp>
        <p:nvSpPr>
          <p:cNvPr id="3" name="TextBox 2"/>
          <p:cNvSpPr txBox="1"/>
          <p:nvPr/>
        </p:nvSpPr>
        <p:spPr>
          <a:xfrm>
            <a:off x="301337" y="5268191"/>
            <a:ext cx="8655627" cy="1754326"/>
          </a:xfrm>
          <a:prstGeom prst="rect">
            <a:avLst/>
          </a:prstGeom>
          <a:noFill/>
        </p:spPr>
        <p:txBody>
          <a:bodyPr wrap="square" rtlCol="0">
            <a:spAutoFit/>
          </a:bodyPr>
          <a:lstStyle/>
          <a:p>
            <a:r>
              <a:rPr lang="en-US" dirty="0" smtClean="0"/>
              <a:t>Shared </a:t>
            </a:r>
            <a:r>
              <a:rPr lang="en-US" dirty="0" err="1" smtClean="0"/>
              <a:t>hypermethylated</a:t>
            </a:r>
            <a:r>
              <a:rPr lang="en-US" dirty="0" smtClean="0"/>
              <a:t> DNA regions from RRSB and </a:t>
            </a:r>
            <a:r>
              <a:rPr lang="en-US" dirty="0" err="1" smtClean="0"/>
              <a:t>SeqCap</a:t>
            </a:r>
            <a:r>
              <a:rPr lang="en-US" dirty="0" smtClean="0"/>
              <a:t> were collected and the methylation status of these regions were validated in BSPP dataset. We need do intersection operation for 3 times and the distance (Gap) between the two regions which is less &lt; gap were taken as the same biomarker. Obviously, Gap=25 is the best option to do the bed intersection operation. </a:t>
            </a:r>
          </a:p>
          <a:p>
            <a:endParaRPr lang="en-US" dirty="0"/>
          </a:p>
        </p:txBody>
      </p:sp>
    </p:spTree>
    <p:extLst>
      <p:ext uri="{BB962C8B-B14F-4D97-AF65-F5344CB8AC3E}">
        <p14:creationId xmlns:p14="http://schemas.microsoft.com/office/powerpoint/2010/main" val="294594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rotWithShape="1">
          <a:blip r:embed="rId2"/>
          <a:srcRect t="7795" b="9157"/>
          <a:stretch/>
        </p:blipFill>
        <p:spPr>
          <a:xfrm>
            <a:off x="1606219" y="1564390"/>
            <a:ext cx="4875754" cy="2101302"/>
          </a:xfrm>
          <a:prstGeom prst="rect">
            <a:avLst/>
          </a:prstGeom>
        </p:spPr>
      </p:pic>
      <p:grpSp>
        <p:nvGrpSpPr>
          <p:cNvPr id="42" name="Group 41"/>
          <p:cNvGrpSpPr/>
          <p:nvPr/>
        </p:nvGrpSpPr>
        <p:grpSpPr>
          <a:xfrm>
            <a:off x="6735973" y="1564390"/>
            <a:ext cx="1046480" cy="2101302"/>
            <a:chOff x="4185920" y="241639"/>
            <a:chExt cx="1046480" cy="2101302"/>
          </a:xfrm>
        </p:grpSpPr>
        <p:pic>
          <p:nvPicPr>
            <p:cNvPr id="43" name="Picture 42"/>
            <p:cNvPicPr>
              <a:picLocks noChangeAspect="1"/>
            </p:cNvPicPr>
            <p:nvPr/>
          </p:nvPicPr>
          <p:blipFill rotWithShape="1">
            <a:blip r:embed="rId2"/>
            <a:srcRect l="27848" t="7795" r="50689" b="9157"/>
            <a:stretch/>
          </p:blipFill>
          <p:spPr>
            <a:xfrm>
              <a:off x="4185920" y="241639"/>
              <a:ext cx="1046480" cy="2101302"/>
            </a:xfrm>
            <a:prstGeom prst="rect">
              <a:avLst/>
            </a:prstGeom>
          </p:spPr>
        </p:pic>
        <p:pic>
          <p:nvPicPr>
            <p:cNvPr id="44" name="Picture 43"/>
            <p:cNvPicPr>
              <a:picLocks noChangeAspect="1"/>
            </p:cNvPicPr>
            <p:nvPr/>
          </p:nvPicPr>
          <p:blipFill rotWithShape="1">
            <a:blip r:embed="rId2"/>
            <a:srcRect l="55254" t="8520" r="36827" b="51111"/>
            <a:stretch/>
          </p:blipFill>
          <p:spPr>
            <a:xfrm>
              <a:off x="4277360" y="1280160"/>
              <a:ext cx="380190" cy="1005840"/>
            </a:xfrm>
            <a:prstGeom prst="rect">
              <a:avLst/>
            </a:prstGeom>
          </p:spPr>
        </p:pic>
        <p:pic>
          <p:nvPicPr>
            <p:cNvPr id="45" name="Picture 44"/>
            <p:cNvPicPr>
              <a:picLocks noChangeAspect="1"/>
            </p:cNvPicPr>
            <p:nvPr/>
          </p:nvPicPr>
          <p:blipFill rotWithShape="1">
            <a:blip r:embed="rId2"/>
            <a:srcRect l="55254" t="8520" r="36827" b="51111"/>
            <a:stretch/>
          </p:blipFill>
          <p:spPr>
            <a:xfrm>
              <a:off x="4667710" y="270894"/>
              <a:ext cx="380190" cy="1005840"/>
            </a:xfrm>
            <a:prstGeom prst="rect">
              <a:avLst/>
            </a:prstGeom>
          </p:spPr>
        </p:pic>
      </p:grpSp>
      <p:sp>
        <p:nvSpPr>
          <p:cNvPr id="46" name="Rectangle 45"/>
          <p:cNvSpPr/>
          <p:nvPr/>
        </p:nvSpPr>
        <p:spPr>
          <a:xfrm>
            <a:off x="1838972" y="1257883"/>
            <a:ext cx="7520973" cy="584775"/>
          </a:xfrm>
          <a:prstGeom prst="rect">
            <a:avLst/>
          </a:prstGeom>
        </p:spPr>
        <p:txBody>
          <a:bodyPr wrap="square">
            <a:spAutoFit/>
          </a:bodyPr>
          <a:lstStyle/>
          <a:p>
            <a:r>
              <a:rPr lang="en-US" b="1" dirty="0"/>
              <a:t>0%                    100%              50%                 </a:t>
            </a:r>
            <a:r>
              <a:rPr lang="en-US" altLang="zh-CN" b="1" dirty="0"/>
              <a:t>50</a:t>
            </a:r>
            <a:r>
              <a:rPr lang="en-US" b="1" dirty="0"/>
              <a:t>%                50%                   50%</a:t>
            </a:r>
          </a:p>
          <a:p>
            <a:endParaRPr lang="en-US" sz="1400" dirty="0"/>
          </a:p>
        </p:txBody>
      </p:sp>
      <p:sp>
        <p:nvSpPr>
          <p:cNvPr id="48" name="TextBox 47"/>
          <p:cNvSpPr txBox="1"/>
          <p:nvPr/>
        </p:nvSpPr>
        <p:spPr>
          <a:xfrm>
            <a:off x="1811276" y="3670799"/>
            <a:ext cx="7175134" cy="369332"/>
          </a:xfrm>
          <a:prstGeom prst="rect">
            <a:avLst/>
          </a:prstGeom>
          <a:noFill/>
        </p:spPr>
        <p:txBody>
          <a:bodyPr wrap="square" rtlCol="0">
            <a:spAutoFit/>
          </a:bodyPr>
          <a:lstStyle/>
          <a:p>
            <a:r>
              <a:rPr lang="en-US" dirty="0"/>
              <a:t>R</a:t>
            </a:r>
            <a:r>
              <a:rPr lang="en-US" baseline="30000" dirty="0"/>
              <a:t>2</a:t>
            </a:r>
            <a:r>
              <a:rPr lang="en-US" dirty="0"/>
              <a:t>=1                  R</a:t>
            </a:r>
            <a:r>
              <a:rPr lang="en-US" baseline="30000" dirty="0"/>
              <a:t>2</a:t>
            </a:r>
            <a:r>
              <a:rPr lang="en-US" dirty="0"/>
              <a:t>=1                R</a:t>
            </a:r>
            <a:r>
              <a:rPr lang="en-US" baseline="30000" dirty="0"/>
              <a:t>2</a:t>
            </a:r>
            <a:r>
              <a:rPr lang="en-US" dirty="0"/>
              <a:t>=1               R</a:t>
            </a:r>
            <a:r>
              <a:rPr lang="en-US" baseline="30000" dirty="0"/>
              <a:t>2</a:t>
            </a:r>
            <a:r>
              <a:rPr lang="en-US" dirty="0"/>
              <a:t>=0               R</a:t>
            </a:r>
            <a:r>
              <a:rPr lang="en-US" baseline="30000" dirty="0"/>
              <a:t>2</a:t>
            </a:r>
            <a:r>
              <a:rPr lang="en-US" dirty="0"/>
              <a:t>=-1                 R</a:t>
            </a:r>
            <a:r>
              <a:rPr lang="en-US" baseline="30000" dirty="0"/>
              <a:t>2</a:t>
            </a:r>
            <a:r>
              <a:rPr lang="en-US" dirty="0"/>
              <a:t>=1                                           </a:t>
            </a:r>
            <a:endParaRPr lang="en-US" baseline="30000" dirty="0"/>
          </a:p>
        </p:txBody>
      </p:sp>
      <p:pic>
        <p:nvPicPr>
          <p:cNvPr id="49" name="Picture 48"/>
          <p:cNvPicPr>
            <a:picLocks noChangeAspect="1"/>
          </p:cNvPicPr>
          <p:nvPr/>
        </p:nvPicPr>
        <p:blipFill rotWithShape="1">
          <a:blip r:embed="rId2"/>
          <a:srcRect l="27848" t="7795" r="50689" b="9157"/>
          <a:stretch/>
        </p:blipFill>
        <p:spPr>
          <a:xfrm>
            <a:off x="8115798" y="1577755"/>
            <a:ext cx="1046480" cy="2101302"/>
          </a:xfrm>
          <a:prstGeom prst="rect">
            <a:avLst/>
          </a:prstGeom>
        </p:spPr>
      </p:pic>
      <p:pic>
        <p:nvPicPr>
          <p:cNvPr id="50" name="Picture 49"/>
          <p:cNvPicPr>
            <a:picLocks noChangeAspect="1"/>
          </p:cNvPicPr>
          <p:nvPr/>
        </p:nvPicPr>
        <p:blipFill rotWithShape="1">
          <a:blip r:embed="rId2"/>
          <a:srcRect l="55254" t="8520" r="36827" b="51111"/>
          <a:stretch/>
        </p:blipFill>
        <p:spPr>
          <a:xfrm>
            <a:off x="8606220" y="2611092"/>
            <a:ext cx="380190" cy="1005840"/>
          </a:xfrm>
          <a:prstGeom prst="rect">
            <a:avLst/>
          </a:prstGeom>
        </p:spPr>
      </p:pic>
      <p:pic>
        <p:nvPicPr>
          <p:cNvPr id="51" name="Picture 50"/>
          <p:cNvPicPr>
            <a:picLocks noChangeAspect="1"/>
          </p:cNvPicPr>
          <p:nvPr/>
        </p:nvPicPr>
        <p:blipFill rotWithShape="1">
          <a:blip r:embed="rId2"/>
          <a:srcRect l="55254" t="8520" r="36827" b="51111"/>
          <a:stretch/>
        </p:blipFill>
        <p:spPr>
          <a:xfrm>
            <a:off x="8617790" y="1600243"/>
            <a:ext cx="380190" cy="1005840"/>
          </a:xfrm>
          <a:prstGeom prst="rect">
            <a:avLst/>
          </a:prstGeom>
        </p:spPr>
      </p:pic>
      <p:sp>
        <p:nvSpPr>
          <p:cNvPr id="52" name="Rectangle 51"/>
          <p:cNvSpPr/>
          <p:nvPr/>
        </p:nvSpPr>
        <p:spPr>
          <a:xfrm>
            <a:off x="1838972" y="4093998"/>
            <a:ext cx="7595954" cy="1015663"/>
          </a:xfrm>
          <a:prstGeom prst="rect">
            <a:avLst/>
          </a:prstGeom>
        </p:spPr>
        <p:txBody>
          <a:bodyPr wrap="square">
            <a:spAutoFit/>
          </a:bodyPr>
          <a:lstStyle/>
          <a:p>
            <a:r>
              <a:rPr lang="en-US" sz="2000" dirty="0" smtClean="0"/>
              <a:t>1                       1                 2                      16                   2                        1</a:t>
            </a:r>
          </a:p>
          <a:p>
            <a:r>
              <a:rPr lang="en-US" altLang="zh-CN" sz="2000" dirty="0" smtClean="0"/>
              <a:t>0</a:t>
            </a:r>
            <a:r>
              <a:rPr lang="en-US" sz="2000" dirty="0" smtClean="0"/>
              <a:t>                       1                </a:t>
            </a:r>
            <a:r>
              <a:rPr lang="en-US" altLang="zh-CN" sz="2000" dirty="0" smtClean="0"/>
              <a:t>0.5</a:t>
            </a:r>
            <a:r>
              <a:rPr lang="en-US" sz="2000" dirty="0" smtClean="0"/>
              <a:t>                </a:t>
            </a:r>
            <a:r>
              <a:rPr lang="en-US" altLang="zh-CN" sz="2000" dirty="0" smtClean="0"/>
              <a:t>0.1625            0.12                  0.12</a:t>
            </a:r>
            <a:endParaRPr lang="en-US" sz="2000" dirty="0" smtClean="0"/>
          </a:p>
          <a:p>
            <a:r>
              <a:rPr lang="en-US" sz="2000" dirty="0" smtClean="0"/>
              <a:t>0                       0                0.5                      2                  0.5                      </a:t>
            </a:r>
            <a:r>
              <a:rPr lang="en-US" sz="2000" dirty="0" smtClean="0"/>
              <a:t>0</a:t>
            </a:r>
            <a:endParaRPr lang="en-US" sz="2000" dirty="0" smtClean="0"/>
          </a:p>
        </p:txBody>
      </p:sp>
      <p:sp>
        <p:nvSpPr>
          <p:cNvPr id="53" name="TextBox 52"/>
          <p:cNvSpPr txBox="1"/>
          <p:nvPr/>
        </p:nvSpPr>
        <p:spPr>
          <a:xfrm>
            <a:off x="-267420" y="4727249"/>
            <a:ext cx="2227148" cy="338554"/>
          </a:xfrm>
          <a:prstGeom prst="rect">
            <a:avLst/>
          </a:prstGeom>
          <a:noFill/>
        </p:spPr>
        <p:txBody>
          <a:bodyPr wrap="none" rtlCol="0">
            <a:spAutoFit/>
          </a:bodyPr>
          <a:lstStyle/>
          <a:p>
            <a:r>
              <a:rPr lang="en-US" sz="1600" b="1" dirty="0" smtClean="0"/>
              <a:t>      Methylation </a:t>
            </a:r>
            <a:r>
              <a:rPr lang="en-US" sz="1600" b="1" dirty="0"/>
              <a:t>entropy</a:t>
            </a:r>
          </a:p>
        </p:txBody>
      </p:sp>
      <p:sp>
        <p:nvSpPr>
          <p:cNvPr id="54" name="TextBox 53"/>
          <p:cNvSpPr txBox="1"/>
          <p:nvPr/>
        </p:nvSpPr>
        <p:spPr>
          <a:xfrm>
            <a:off x="101976" y="1268642"/>
            <a:ext cx="1676677" cy="338554"/>
          </a:xfrm>
          <a:prstGeom prst="rect">
            <a:avLst/>
          </a:prstGeom>
          <a:noFill/>
        </p:spPr>
        <p:txBody>
          <a:bodyPr wrap="none" rtlCol="0">
            <a:spAutoFit/>
          </a:bodyPr>
          <a:lstStyle/>
          <a:p>
            <a:r>
              <a:rPr lang="en-US" sz="1600" b="1" dirty="0"/>
              <a:t>Methylation level</a:t>
            </a:r>
          </a:p>
        </p:txBody>
      </p:sp>
      <mc:AlternateContent xmlns:mc="http://schemas.openxmlformats.org/markup-compatibility/2006">
        <mc:Choice xmlns:a14="http://schemas.microsoft.com/office/drawing/2010/main" Requires="a14">
          <p:sp>
            <p:nvSpPr>
              <p:cNvPr id="55" name="TextBox 54"/>
              <p:cNvSpPr txBox="1"/>
              <p:nvPr/>
            </p:nvSpPr>
            <p:spPr>
              <a:xfrm>
                <a:off x="175670" y="4432609"/>
                <a:ext cx="1207895" cy="338554"/>
              </a:xfrm>
              <a:prstGeom prst="rect">
                <a:avLst/>
              </a:prstGeom>
              <a:noFill/>
            </p:spPr>
            <p:txBody>
              <a:bodyPr wrap="none" rtlCol="0">
                <a:spAutoFit/>
              </a:bodyPr>
              <a:lstStyle/>
              <a:p>
                <a:r>
                  <a:rPr lang="en-US" sz="1600" b="1" dirty="0"/>
                  <a:t>MHL(</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𝒘</m:t>
                        </m:r>
                      </m:e>
                      <m:sub>
                        <m:r>
                          <a:rPr lang="en-US" sz="1600" b="1" i="1">
                            <a:latin typeface="Cambria Math" panose="02040503050406030204" pitchFamily="18" charset="0"/>
                          </a:rPr>
                          <m:t>𝒊</m:t>
                        </m:r>
                      </m:sub>
                    </m:sSub>
                  </m:oMath>
                </a14:m>
                <a:r>
                  <a:rPr lang="en-US" sz="1600" b="1" dirty="0"/>
                  <a:t> =</a:t>
                </a:r>
                <a14:m>
                  <m:oMath xmlns:m="http://schemas.openxmlformats.org/officeDocument/2006/math">
                    <m:r>
                      <a:rPr lang="en-US" sz="1600" b="1" i="1">
                        <a:latin typeface="Cambria Math" panose="02040503050406030204" pitchFamily="18" charset="0"/>
                      </a:rPr>
                      <m:t>𝒊</m:t>
                    </m:r>
                  </m:oMath>
                </a14:m>
                <a:r>
                  <a:rPr lang="en-US" sz="1600" b="1" dirty="0"/>
                  <a:t> )</a:t>
                </a:r>
              </a:p>
            </p:txBody>
          </p:sp>
        </mc:Choice>
        <mc:Fallback>
          <p:sp>
            <p:nvSpPr>
              <p:cNvPr id="55" name="TextBox 54"/>
              <p:cNvSpPr txBox="1">
                <a:spLocks noRot="1" noChangeAspect="1" noMove="1" noResize="1" noEditPoints="1" noAdjustHandles="1" noChangeArrowheads="1" noChangeShapeType="1" noTextEdit="1"/>
              </p:cNvSpPr>
              <p:nvPr/>
            </p:nvSpPr>
            <p:spPr>
              <a:xfrm>
                <a:off x="175670" y="4432609"/>
                <a:ext cx="1207895" cy="338554"/>
              </a:xfrm>
              <a:prstGeom prst="rect">
                <a:avLst/>
              </a:prstGeom>
              <a:blipFill rotWithShape="0">
                <a:blip r:embed="rId3"/>
                <a:stretch>
                  <a:fillRect l="-3030" t="-5357" r="-2020" b="-21429"/>
                </a:stretch>
              </a:blipFill>
            </p:spPr>
            <p:txBody>
              <a:bodyPr/>
              <a:lstStyle/>
              <a:p>
                <a:r>
                  <a:rPr lang="en-US">
                    <a:noFill/>
                  </a:rPr>
                  <a:t> </a:t>
                </a:r>
              </a:p>
            </p:txBody>
          </p:sp>
        </mc:Fallback>
      </mc:AlternateContent>
      <p:sp>
        <p:nvSpPr>
          <p:cNvPr id="56" name="TextBox 55"/>
          <p:cNvSpPr txBox="1"/>
          <p:nvPr/>
        </p:nvSpPr>
        <p:spPr>
          <a:xfrm>
            <a:off x="192356" y="4130091"/>
            <a:ext cx="1149674" cy="338554"/>
          </a:xfrm>
          <a:prstGeom prst="rect">
            <a:avLst/>
          </a:prstGeom>
          <a:noFill/>
        </p:spPr>
        <p:txBody>
          <a:bodyPr wrap="none" rtlCol="0">
            <a:spAutoFit/>
          </a:bodyPr>
          <a:lstStyle/>
          <a:p>
            <a:r>
              <a:rPr lang="en-US" sz="1600" b="1" dirty="0" smtClean="0"/>
              <a:t>Haplotypes</a:t>
            </a:r>
            <a:endParaRPr lang="en-US" sz="1600" b="1" dirty="0"/>
          </a:p>
        </p:txBody>
      </p:sp>
      <p:sp>
        <p:nvSpPr>
          <p:cNvPr id="57" name="TextBox 56"/>
          <p:cNvSpPr txBox="1"/>
          <p:nvPr/>
        </p:nvSpPr>
        <p:spPr>
          <a:xfrm>
            <a:off x="2623644" y="207888"/>
            <a:ext cx="4489114" cy="461665"/>
          </a:xfrm>
          <a:prstGeom prst="rect">
            <a:avLst/>
          </a:prstGeom>
          <a:noFill/>
        </p:spPr>
        <p:txBody>
          <a:bodyPr wrap="none" rtlCol="0">
            <a:spAutoFit/>
          </a:bodyPr>
          <a:lstStyle/>
          <a:p>
            <a:r>
              <a:rPr lang="en-US" sz="2400" dirty="0" smtClean="0">
                <a:solidFill>
                  <a:srgbClr val="000000"/>
                </a:solidFill>
                <a:latin typeface="Cambria" panose="02040503050406030204" pitchFamily="18" charset="0"/>
              </a:rPr>
              <a:t>Quantitation of DNA methylation</a:t>
            </a:r>
            <a:endParaRPr lang="en-US" sz="2400" dirty="0">
              <a:solidFill>
                <a:srgbClr val="000000"/>
              </a:solidFill>
              <a:latin typeface="Cambria" panose="02040503050406030204" pitchFamily="18" charset="0"/>
            </a:endParaRPr>
          </a:p>
        </p:txBody>
      </p:sp>
      <p:sp>
        <p:nvSpPr>
          <p:cNvPr id="58" name="Rectangle 57"/>
          <p:cNvSpPr/>
          <p:nvPr/>
        </p:nvSpPr>
        <p:spPr>
          <a:xfrm>
            <a:off x="4210051" y="1162280"/>
            <a:ext cx="4864294" cy="28876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94794" y="5416362"/>
            <a:ext cx="7867667" cy="584775"/>
          </a:xfrm>
          <a:prstGeom prst="rect">
            <a:avLst/>
          </a:prstGeom>
          <a:noFill/>
        </p:spPr>
        <p:txBody>
          <a:bodyPr wrap="none" rtlCol="0">
            <a:spAutoFit/>
          </a:bodyPr>
          <a:lstStyle/>
          <a:p>
            <a:r>
              <a:rPr lang="en-US" sz="1600" dirty="0" smtClean="0"/>
              <a:t>1, </a:t>
            </a:r>
            <a:r>
              <a:rPr lang="en-US" sz="1600" dirty="0" err="1" smtClean="0"/>
              <a:t>Contious</a:t>
            </a:r>
            <a:r>
              <a:rPr lang="en-US" sz="1600" dirty="0" smtClean="0"/>
              <a:t> long methylated DNA</a:t>
            </a:r>
            <a:r>
              <a:rPr lang="zh-CN" altLang="en-US" sz="1600" dirty="0"/>
              <a:t> </a:t>
            </a:r>
            <a:r>
              <a:rPr lang="en-US" altLang="zh-CN" sz="1600" smtClean="0"/>
              <a:t>fragment (CLMDF) </a:t>
            </a:r>
            <a:r>
              <a:rPr lang="en-US" altLang="zh-CN" sz="1600" dirty="0" smtClean="0"/>
              <a:t>has more advantage in cancer diagnosis</a:t>
            </a:r>
          </a:p>
          <a:p>
            <a:r>
              <a:rPr lang="en-US" sz="1600" dirty="0" smtClean="0"/>
              <a:t>2, </a:t>
            </a:r>
            <a:endParaRPr lang="en-US" sz="1600" dirty="0"/>
          </a:p>
        </p:txBody>
      </p:sp>
    </p:spTree>
    <p:extLst>
      <p:ext uri="{BB962C8B-B14F-4D97-AF65-F5344CB8AC3E}">
        <p14:creationId xmlns:p14="http://schemas.microsoft.com/office/powerpoint/2010/main" val="2784009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1" y="884582"/>
            <a:ext cx="5186855" cy="518685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895" t="13456" r="10541" b="8066"/>
          <a:stretch/>
        </p:blipFill>
        <p:spPr>
          <a:xfrm>
            <a:off x="1967948" y="1659834"/>
            <a:ext cx="1809537" cy="1679288"/>
          </a:xfrm>
          <a:prstGeom prst="rect">
            <a:avLst/>
          </a:prstGeom>
          <a:solidFill>
            <a:schemeClr val="bg1"/>
          </a:solidFill>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5217" t="10001" r="8478" b="9130"/>
          <a:stretch/>
        </p:blipFill>
        <p:spPr>
          <a:xfrm>
            <a:off x="3667539" y="3328430"/>
            <a:ext cx="1699591" cy="1592565"/>
          </a:xfrm>
          <a:prstGeom prst="rect">
            <a:avLst/>
          </a:prstGeom>
        </p:spPr>
      </p:pic>
    </p:spTree>
    <p:extLst>
      <p:ext uri="{BB962C8B-B14F-4D97-AF65-F5344CB8AC3E}">
        <p14:creationId xmlns:p14="http://schemas.microsoft.com/office/powerpoint/2010/main" val="736111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042" y="4085953"/>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b="1" dirty="0" smtClean="0">
                <a:solidFill>
                  <a:schemeClr val="bg2">
                    <a:lumMod val="25000"/>
                  </a:schemeClr>
                </a:solidFill>
              </a:rPr>
              <a:t>Alignment</a:t>
            </a:r>
            <a:endParaRPr lang="en-US" b="1" dirty="0">
              <a:solidFill>
                <a:schemeClr val="bg2">
                  <a:lumMod val="25000"/>
                </a:schemeClr>
              </a:solidFill>
            </a:endParaRPr>
          </a:p>
        </p:txBody>
      </p:sp>
      <p:sp>
        <p:nvSpPr>
          <p:cNvPr id="3" name="Rectangle 2"/>
          <p:cNvSpPr/>
          <p:nvPr/>
        </p:nvSpPr>
        <p:spPr>
          <a:xfrm>
            <a:off x="298043" y="4719358"/>
            <a:ext cx="2403350" cy="369332"/>
          </a:xfrm>
          <a:prstGeom prst="rect">
            <a:avLst/>
          </a:prstGeom>
          <a:solidFill>
            <a:srgbClr val="FFC000"/>
          </a:solidFill>
        </p:spPr>
        <p:txBody>
          <a:bodyPr wrap="square">
            <a:spAutoFit/>
          </a:bodyPr>
          <a:lstStyle/>
          <a:p>
            <a:pPr algn="ctr"/>
            <a:r>
              <a:rPr lang="en-US" b="1" dirty="0" smtClean="0">
                <a:solidFill>
                  <a:schemeClr val="bg2">
                    <a:lumMod val="25000"/>
                  </a:schemeClr>
                </a:solidFill>
              </a:rPr>
              <a:t>Methylation LD Block</a:t>
            </a:r>
            <a:endParaRPr lang="en-US" b="1" dirty="0">
              <a:solidFill>
                <a:schemeClr val="bg2">
                  <a:lumMod val="25000"/>
                </a:schemeClr>
              </a:solidFill>
            </a:endParaRPr>
          </a:p>
        </p:txBody>
      </p:sp>
      <p:sp>
        <p:nvSpPr>
          <p:cNvPr id="4" name="Rectangle 3"/>
          <p:cNvSpPr/>
          <p:nvPr/>
        </p:nvSpPr>
        <p:spPr>
          <a:xfrm>
            <a:off x="298042" y="5352763"/>
            <a:ext cx="2403350" cy="369332"/>
          </a:xfrm>
          <a:prstGeom prst="rect">
            <a:avLst/>
          </a:prstGeom>
          <a:solidFill>
            <a:srgbClr val="FFC000"/>
          </a:solidFill>
        </p:spPr>
        <p:txBody>
          <a:bodyPr wrap="none">
            <a:spAutoFit/>
          </a:bodyPr>
          <a:lstStyle/>
          <a:p>
            <a:pPr algn="ctr"/>
            <a:r>
              <a:rPr lang="en-US" b="1" dirty="0" smtClean="0">
                <a:solidFill>
                  <a:schemeClr val="bg2">
                    <a:lumMod val="25000"/>
                  </a:schemeClr>
                </a:solidFill>
              </a:rPr>
              <a:t>Methylation Haplotype</a:t>
            </a:r>
            <a:endParaRPr lang="en-US" b="1" dirty="0">
              <a:solidFill>
                <a:schemeClr val="bg2">
                  <a:lumMod val="25000"/>
                </a:schemeClr>
              </a:solidFill>
            </a:endParaRPr>
          </a:p>
        </p:txBody>
      </p:sp>
      <p:sp>
        <p:nvSpPr>
          <p:cNvPr id="5" name="Rectangle 4"/>
          <p:cNvSpPr/>
          <p:nvPr/>
        </p:nvSpPr>
        <p:spPr>
          <a:xfrm>
            <a:off x="298042" y="5986169"/>
            <a:ext cx="2403350" cy="369332"/>
          </a:xfrm>
          <a:prstGeom prst="rect">
            <a:avLst/>
          </a:prstGeom>
          <a:solidFill>
            <a:srgbClr val="FFC000"/>
          </a:solidFill>
        </p:spPr>
        <p:txBody>
          <a:bodyPr wrap="square">
            <a:spAutoFit/>
          </a:bodyPr>
          <a:lstStyle/>
          <a:p>
            <a:pPr algn="ctr"/>
            <a:r>
              <a:rPr lang="en-US" b="1" dirty="0" smtClean="0">
                <a:solidFill>
                  <a:schemeClr val="bg2">
                    <a:lumMod val="25000"/>
                  </a:schemeClr>
                </a:solidFill>
              </a:rPr>
              <a:t>Loading Calculation</a:t>
            </a:r>
            <a:endParaRPr lang="en-US" b="1" dirty="0">
              <a:solidFill>
                <a:schemeClr val="bg2">
                  <a:lumMod val="25000"/>
                </a:schemeClr>
              </a:solidFill>
            </a:endParaRPr>
          </a:p>
        </p:txBody>
      </p:sp>
      <p:cxnSp>
        <p:nvCxnSpPr>
          <p:cNvPr id="6" name="Straight Arrow Connector 5"/>
          <p:cNvCxnSpPr/>
          <p:nvPr/>
        </p:nvCxnSpPr>
        <p:spPr>
          <a:xfrm>
            <a:off x="1516250" y="3859970"/>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16250" y="4430665"/>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16250" y="5101864"/>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16250" y="5724442"/>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8042" y="3540735"/>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b="1" dirty="0" smtClean="0">
                <a:solidFill>
                  <a:schemeClr val="bg2">
                    <a:lumMod val="25000"/>
                  </a:schemeClr>
                </a:solidFill>
              </a:rPr>
              <a:t>Raw Data</a:t>
            </a:r>
            <a:endParaRPr lang="en-US" b="1" dirty="0">
              <a:solidFill>
                <a:schemeClr val="bg2">
                  <a:lumMod val="25000"/>
                </a:schemeClr>
              </a:solidFill>
            </a:endParaRPr>
          </a:p>
        </p:txBody>
      </p:sp>
      <p:sp>
        <p:nvSpPr>
          <p:cNvPr id="13" name="Rectangle 12"/>
          <p:cNvSpPr/>
          <p:nvPr/>
        </p:nvSpPr>
        <p:spPr>
          <a:xfrm>
            <a:off x="250907" y="3481808"/>
            <a:ext cx="2475498" cy="2930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p:cNvSpPr/>
          <p:nvPr/>
        </p:nvSpPr>
        <p:spPr>
          <a:xfrm>
            <a:off x="1890681" y="893970"/>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b="1" dirty="0" smtClean="0">
                <a:solidFill>
                  <a:schemeClr val="tx2">
                    <a:lumMod val="75000"/>
                  </a:schemeClr>
                </a:solidFill>
              </a:rPr>
              <a:t>Plasma Collection</a:t>
            </a:r>
            <a:endParaRPr lang="en-US" b="1" dirty="0">
              <a:solidFill>
                <a:schemeClr val="tx2">
                  <a:lumMod val="75000"/>
                </a:schemeClr>
              </a:solidFill>
            </a:endParaRPr>
          </a:p>
        </p:txBody>
      </p:sp>
      <p:sp>
        <p:nvSpPr>
          <p:cNvPr id="15" name="Rectangle 14"/>
          <p:cNvSpPr/>
          <p:nvPr/>
        </p:nvSpPr>
        <p:spPr>
          <a:xfrm>
            <a:off x="1890682" y="1527375"/>
            <a:ext cx="2403350" cy="369332"/>
          </a:xfrm>
          <a:prstGeom prst="rect">
            <a:avLst/>
          </a:prstGeom>
          <a:solidFill>
            <a:srgbClr val="FFC000"/>
          </a:solidFill>
        </p:spPr>
        <p:txBody>
          <a:bodyPr wrap="square">
            <a:spAutoFit/>
          </a:bodyPr>
          <a:lstStyle/>
          <a:p>
            <a:pPr algn="ctr"/>
            <a:r>
              <a:rPr lang="en-US" b="1" dirty="0" smtClean="0">
                <a:solidFill>
                  <a:schemeClr val="tx2">
                    <a:lumMod val="75000"/>
                  </a:schemeClr>
                </a:solidFill>
              </a:rPr>
              <a:t>DNA extraction</a:t>
            </a:r>
            <a:endParaRPr lang="en-US" b="1" dirty="0">
              <a:solidFill>
                <a:schemeClr val="tx2">
                  <a:lumMod val="75000"/>
                </a:schemeClr>
              </a:solidFill>
            </a:endParaRPr>
          </a:p>
        </p:txBody>
      </p:sp>
      <p:sp>
        <p:nvSpPr>
          <p:cNvPr id="16" name="Rectangle 15"/>
          <p:cNvSpPr/>
          <p:nvPr/>
        </p:nvSpPr>
        <p:spPr>
          <a:xfrm>
            <a:off x="1890681" y="2160780"/>
            <a:ext cx="2403350" cy="369332"/>
          </a:xfrm>
          <a:prstGeom prst="rect">
            <a:avLst/>
          </a:prstGeom>
          <a:solidFill>
            <a:srgbClr val="FFC000"/>
          </a:solidFill>
        </p:spPr>
        <p:txBody>
          <a:bodyPr wrap="square">
            <a:spAutoFit/>
          </a:bodyPr>
          <a:lstStyle/>
          <a:p>
            <a:pPr algn="ctr"/>
            <a:r>
              <a:rPr lang="en-US" b="1" dirty="0" smtClean="0">
                <a:solidFill>
                  <a:schemeClr val="tx2">
                    <a:lumMod val="75000"/>
                  </a:schemeClr>
                </a:solidFill>
              </a:rPr>
              <a:t>Bisulfite Conversion</a:t>
            </a:r>
            <a:endParaRPr lang="en-US" b="1" dirty="0">
              <a:solidFill>
                <a:schemeClr val="tx2">
                  <a:lumMod val="75000"/>
                </a:schemeClr>
              </a:solidFill>
            </a:endParaRPr>
          </a:p>
        </p:txBody>
      </p:sp>
      <p:sp>
        <p:nvSpPr>
          <p:cNvPr id="17" name="Rectangle 16"/>
          <p:cNvSpPr/>
          <p:nvPr/>
        </p:nvSpPr>
        <p:spPr>
          <a:xfrm>
            <a:off x="1890681" y="2794186"/>
            <a:ext cx="2403350" cy="369332"/>
          </a:xfrm>
          <a:prstGeom prst="rect">
            <a:avLst/>
          </a:prstGeom>
          <a:solidFill>
            <a:srgbClr val="FFC000"/>
          </a:solidFill>
        </p:spPr>
        <p:txBody>
          <a:bodyPr wrap="square">
            <a:spAutoFit/>
          </a:bodyPr>
          <a:lstStyle/>
          <a:p>
            <a:pPr algn="ctr"/>
            <a:r>
              <a:rPr lang="en-US" b="1" dirty="0" smtClean="0">
                <a:solidFill>
                  <a:schemeClr val="tx2">
                    <a:lumMod val="75000"/>
                  </a:schemeClr>
                </a:solidFill>
              </a:rPr>
              <a:t>Sequencing</a:t>
            </a:r>
            <a:endParaRPr lang="en-US" b="1" dirty="0">
              <a:solidFill>
                <a:schemeClr val="tx2">
                  <a:lumMod val="75000"/>
                </a:schemeClr>
              </a:solidFill>
            </a:endParaRPr>
          </a:p>
        </p:txBody>
      </p:sp>
      <p:cxnSp>
        <p:nvCxnSpPr>
          <p:cNvPr id="18" name="Straight Arrow Connector 17"/>
          <p:cNvCxnSpPr/>
          <p:nvPr/>
        </p:nvCxnSpPr>
        <p:spPr>
          <a:xfrm>
            <a:off x="3108889" y="667987"/>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08889" y="1238682"/>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08889" y="1909881"/>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08889" y="2532459"/>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90681" y="348752"/>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b="1" dirty="0" smtClean="0">
                <a:solidFill>
                  <a:schemeClr val="tx2">
                    <a:lumMod val="75000"/>
                  </a:schemeClr>
                </a:solidFill>
              </a:rPr>
              <a:t>Enrollment</a:t>
            </a:r>
            <a:endParaRPr lang="en-US" b="1" dirty="0">
              <a:solidFill>
                <a:schemeClr val="tx2">
                  <a:lumMod val="75000"/>
                </a:schemeClr>
              </a:solidFill>
            </a:endParaRPr>
          </a:p>
        </p:txBody>
      </p:sp>
      <p:sp>
        <p:nvSpPr>
          <p:cNvPr id="23" name="Rectangle 22"/>
          <p:cNvSpPr/>
          <p:nvPr/>
        </p:nvSpPr>
        <p:spPr>
          <a:xfrm>
            <a:off x="1843546" y="289825"/>
            <a:ext cx="2475498" cy="293025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4" name="Rectangle 23"/>
          <p:cNvSpPr/>
          <p:nvPr/>
        </p:nvSpPr>
        <p:spPr>
          <a:xfrm>
            <a:off x="3414071" y="4085953"/>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b="1" dirty="0"/>
          </a:p>
        </p:txBody>
      </p:sp>
      <p:sp>
        <p:nvSpPr>
          <p:cNvPr id="25" name="Rectangle 24"/>
          <p:cNvSpPr/>
          <p:nvPr/>
        </p:nvSpPr>
        <p:spPr>
          <a:xfrm>
            <a:off x="3414072" y="4719358"/>
            <a:ext cx="2403350" cy="369332"/>
          </a:xfrm>
          <a:prstGeom prst="rect">
            <a:avLst/>
          </a:prstGeom>
          <a:solidFill>
            <a:srgbClr val="FFC000"/>
          </a:solidFill>
        </p:spPr>
        <p:txBody>
          <a:bodyPr wrap="square">
            <a:spAutoFit/>
          </a:bodyPr>
          <a:lstStyle/>
          <a:p>
            <a:pPr algn="ctr"/>
            <a:endParaRPr lang="en-US" b="1" dirty="0"/>
          </a:p>
        </p:txBody>
      </p:sp>
      <p:sp>
        <p:nvSpPr>
          <p:cNvPr id="27" name="Rectangle 26"/>
          <p:cNvSpPr/>
          <p:nvPr/>
        </p:nvSpPr>
        <p:spPr>
          <a:xfrm>
            <a:off x="3414071" y="5986169"/>
            <a:ext cx="2403350" cy="369332"/>
          </a:xfrm>
          <a:prstGeom prst="rect">
            <a:avLst/>
          </a:prstGeom>
          <a:solidFill>
            <a:srgbClr val="FFC000"/>
          </a:solidFill>
        </p:spPr>
        <p:txBody>
          <a:bodyPr wrap="square">
            <a:spAutoFit/>
          </a:bodyPr>
          <a:lstStyle/>
          <a:p>
            <a:pPr algn="ctr"/>
            <a:endParaRPr lang="en-US" b="1" dirty="0"/>
          </a:p>
        </p:txBody>
      </p:sp>
      <p:cxnSp>
        <p:nvCxnSpPr>
          <p:cNvPr id="28" name="Straight Arrow Connector 27"/>
          <p:cNvCxnSpPr/>
          <p:nvPr/>
        </p:nvCxnSpPr>
        <p:spPr>
          <a:xfrm>
            <a:off x="4632279" y="3859970"/>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32279" y="4430665"/>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32279" y="5101864"/>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32279" y="5724442"/>
            <a:ext cx="0" cy="30155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414071" y="3540735"/>
            <a:ext cx="2403350" cy="36933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b="1" dirty="0"/>
          </a:p>
        </p:txBody>
      </p:sp>
      <p:sp>
        <p:nvSpPr>
          <p:cNvPr id="33" name="Rectangle 32"/>
          <p:cNvSpPr/>
          <p:nvPr/>
        </p:nvSpPr>
        <p:spPr>
          <a:xfrm>
            <a:off x="3366936" y="3481808"/>
            <a:ext cx="2475498" cy="293025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rot="2417975">
            <a:off x="1621559" y="3159458"/>
            <a:ext cx="791851" cy="301557"/>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rot="16200000">
            <a:off x="2661348" y="4708215"/>
            <a:ext cx="791851" cy="301557"/>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415641" y="5352529"/>
            <a:ext cx="2403350" cy="369332"/>
          </a:xfrm>
          <a:prstGeom prst="rect">
            <a:avLst/>
          </a:prstGeom>
          <a:solidFill>
            <a:srgbClr val="FFC000"/>
          </a:solidFill>
        </p:spPr>
        <p:txBody>
          <a:bodyPr wrap="square">
            <a:spAutoFit/>
          </a:bodyPr>
          <a:lstStyle/>
          <a:p>
            <a:pPr algn="ctr"/>
            <a:endParaRPr lang="en-US" b="1" dirty="0"/>
          </a:p>
        </p:txBody>
      </p:sp>
    </p:spTree>
    <p:extLst>
      <p:ext uri="{BB962C8B-B14F-4D97-AF65-F5344CB8AC3E}">
        <p14:creationId xmlns:p14="http://schemas.microsoft.com/office/powerpoint/2010/main" val="1831873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343863"/>
              </p:ext>
            </p:extLst>
          </p:nvPr>
        </p:nvGraphicFramePr>
        <p:xfrm>
          <a:off x="292321" y="1903908"/>
          <a:ext cx="8670801" cy="4166250"/>
        </p:xfrm>
        <a:graphic>
          <a:graphicData uri="http://schemas.openxmlformats.org/drawingml/2006/table">
            <a:tbl>
              <a:tblPr>
                <a:tableStyleId>{5C22544A-7EE6-4342-B048-85BDC9FD1C3A}</a:tableStyleId>
              </a:tblPr>
              <a:tblGrid>
                <a:gridCol w="1138172"/>
                <a:gridCol w="1138172"/>
                <a:gridCol w="1138172"/>
                <a:gridCol w="1138172"/>
                <a:gridCol w="1138172"/>
                <a:gridCol w="1138172"/>
                <a:gridCol w="991374"/>
                <a:gridCol w="850395"/>
              </a:tblGrid>
              <a:tr h="737250">
                <a:tc>
                  <a:txBody>
                    <a:bodyPr/>
                    <a:lstStyle/>
                    <a:p>
                      <a:pPr algn="ctr" fontAlgn="ctr"/>
                      <a:r>
                        <a:rPr lang="en-US" sz="1100" u="none" strike="noStrike" dirty="0">
                          <a:effectLst/>
                        </a:rPr>
                        <a:t>Gene</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All Samples (n=412)</a:t>
                      </a:r>
                      <a:br>
                        <a:rPr lang="en-US" sz="1100" u="none" strike="noStrike" dirty="0">
                          <a:effectLst/>
                        </a:rPr>
                      </a:br>
                      <a:r>
                        <a:rPr lang="en-US" sz="1100" u="none" strike="noStrike" dirty="0">
                          <a:effectLst/>
                        </a:rPr>
                        <a:t># mutated patients</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All Samples (n=412)</a:t>
                      </a:r>
                      <a:br>
                        <a:rPr lang="en-US" sz="1100" u="none" strike="noStrike" dirty="0">
                          <a:effectLst/>
                        </a:rPr>
                      </a:br>
                      <a:r>
                        <a:rPr lang="en-US" sz="1100" u="none" strike="noStrike" dirty="0">
                          <a:effectLst/>
                        </a:rPr>
                        <a:t># mutated sites</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p-value</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q-value</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err="1">
                          <a:effectLst/>
                        </a:rPr>
                        <a:t>Bonferroni</a:t>
                      </a:r>
                      <a:r>
                        <a:rPr lang="en-US" sz="1100" u="none" strike="noStrike" dirty="0">
                          <a:effectLst/>
                        </a:rPr>
                        <a:t> p-value</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kern="1200" dirty="0" smtClean="0">
                          <a:solidFill>
                            <a:schemeClr val="dk1"/>
                          </a:solidFill>
                          <a:effectLst/>
                          <a:latin typeface="+mn-lt"/>
                          <a:ea typeface="+mn-ea"/>
                          <a:cs typeface="+mn-cs"/>
                        </a:rPr>
                        <a:t>Mutation</a:t>
                      </a:r>
                    </a:p>
                    <a:p>
                      <a:pPr algn="ctr" fontAlgn="ctr"/>
                      <a:r>
                        <a:rPr lang="en-US" sz="1100" u="none" strike="noStrike" kern="1200" dirty="0" smtClean="0">
                          <a:solidFill>
                            <a:schemeClr val="dk1"/>
                          </a:solidFill>
                          <a:effectLst/>
                          <a:latin typeface="+mn-lt"/>
                          <a:ea typeface="+mn-ea"/>
                          <a:cs typeface="+mn-cs"/>
                        </a:rPr>
                        <a:t>Patient Ratio </a:t>
                      </a:r>
                      <a:endParaRPr lang="en-US" sz="1100" u="none" strike="noStrike" kern="1200" dirty="0">
                        <a:solidFill>
                          <a:schemeClr val="dk1"/>
                        </a:solidFill>
                        <a:effectLst/>
                        <a:latin typeface="+mn-lt"/>
                        <a:ea typeface="+mn-ea"/>
                        <a:cs typeface="+mn-cs"/>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Mutation Sites/Patients</a:t>
                      </a:r>
                      <a:endParaRPr lang="en-US" sz="1100" b="1" i="0" u="none" strike="noStrike" dirty="0">
                        <a:solidFill>
                          <a:srgbClr val="000000"/>
                        </a:solidFill>
                        <a:effectLst/>
                        <a:latin typeface="Calibri" panose="020F0502020204030204" pitchFamily="34" charset="0"/>
                      </a:endParaRPr>
                    </a:p>
                  </a:txBody>
                  <a:tcPr marL="5647" marR="5647" marT="564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48">
                <a:tc>
                  <a:txBody>
                    <a:bodyPr/>
                    <a:lstStyle/>
                    <a:p>
                      <a:pPr algn="ctr" fontAlgn="b"/>
                      <a:r>
                        <a:rPr lang="en-US" sz="1200" u="none" strike="noStrike">
                          <a:effectLst/>
                        </a:rPr>
                        <a:t>TP53</a:t>
                      </a:r>
                      <a:endParaRPr lang="en-US" sz="1200" b="0" i="1" u="none" strike="noStrike">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196</a:t>
                      </a:r>
                      <a:endParaRPr lang="en-US" sz="1200" b="0" i="0" u="none" strike="noStrike" dirty="0">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139</a:t>
                      </a:r>
                      <a:endParaRPr lang="en-US" sz="1200" b="0" i="0" u="none" strike="noStrike" dirty="0">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1.00E-16</a:t>
                      </a:r>
                      <a:endParaRPr lang="en-US" sz="1200" b="0" i="0" u="none" strike="noStrike">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4.05E-13</a:t>
                      </a:r>
                      <a:endParaRPr lang="en-US" sz="1200" b="0" i="0" u="none" strike="noStrike">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1.83E-12</a:t>
                      </a:r>
                      <a:endParaRPr lang="en-US" sz="1200" b="0" i="0" u="none" strike="noStrike">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c>
                  <a:txBody>
                    <a:bodyPr/>
                    <a:lstStyle/>
                    <a:p>
                      <a:pPr algn="ctr" fontAlgn="b"/>
                      <a:r>
                        <a:rPr lang="en-US" sz="1200" b="1" u="none" strike="noStrike" kern="1200" dirty="0">
                          <a:solidFill>
                            <a:schemeClr val="dk1"/>
                          </a:solidFill>
                          <a:effectLst/>
                          <a:latin typeface="+mn-lt"/>
                          <a:ea typeface="+mn-ea"/>
                          <a:cs typeface="+mn-cs"/>
                        </a:rPr>
                        <a:t>47.57%</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200" b="1" u="none" strike="noStrike" dirty="0">
                          <a:effectLst/>
                        </a:rPr>
                        <a:t>1.41</a:t>
                      </a:r>
                      <a:endParaRPr lang="en-US" sz="1200" b="1" i="0" u="none" strike="noStrike" dirty="0">
                        <a:solidFill>
                          <a:srgbClr val="000000"/>
                        </a:solidFill>
                        <a:effectLst/>
                        <a:latin typeface="Calibri" panose="020F0502020204030204" pitchFamily="34" charset="0"/>
                      </a:endParaRPr>
                    </a:p>
                  </a:txBody>
                  <a:tcPr marL="5647" marR="5647" marT="5647" marB="0" anchor="b">
                    <a:lnT w="12700" cap="flat" cmpd="sng" algn="ctr">
                      <a:solidFill>
                        <a:schemeClr val="tx1"/>
                      </a:solidFill>
                      <a:prstDash val="solid"/>
                      <a:round/>
                      <a:headEnd type="none" w="med" len="med"/>
                      <a:tailEnd type="none" w="med" len="med"/>
                    </a:lnT>
                  </a:tcPr>
                </a:tc>
              </a:tr>
              <a:tr h="188548">
                <a:tc>
                  <a:txBody>
                    <a:bodyPr/>
                    <a:lstStyle/>
                    <a:p>
                      <a:pPr algn="ctr" fontAlgn="b"/>
                      <a:r>
                        <a:rPr lang="en-US" sz="1200" u="none" strike="noStrike">
                          <a:effectLst/>
                        </a:rPr>
                        <a:t>KRAS</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115</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1.00E-16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4.05E-13</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1.83E-12</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b="0" u="none" strike="noStrike" kern="1200" dirty="0">
                          <a:solidFill>
                            <a:schemeClr val="dk1"/>
                          </a:solidFill>
                          <a:effectLst/>
                          <a:latin typeface="+mn-lt"/>
                          <a:ea typeface="+mn-ea"/>
                          <a:cs typeface="+mn-cs"/>
                        </a:rPr>
                        <a:t>27.91%</a:t>
                      </a:r>
                    </a:p>
                  </a:txBody>
                  <a:tcPr marL="7620" marR="7620" marT="7620" marB="0" anchor="b"/>
                </a:tc>
                <a:tc>
                  <a:txBody>
                    <a:bodyPr/>
                    <a:lstStyle/>
                    <a:p>
                      <a:pPr algn="ctr" fontAlgn="b"/>
                      <a:r>
                        <a:rPr lang="en-US" sz="1200" b="0" u="none" strike="noStrike" dirty="0">
                          <a:effectLst/>
                        </a:rPr>
                        <a:t>12.78</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EGFR</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64</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1.00E-16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4.05E-13</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1.83E-12</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b="1" u="none" strike="noStrike" kern="1200" dirty="0">
                          <a:solidFill>
                            <a:schemeClr val="dk1"/>
                          </a:solidFill>
                          <a:effectLst/>
                          <a:latin typeface="+mn-lt"/>
                          <a:ea typeface="+mn-ea"/>
                          <a:cs typeface="+mn-cs"/>
                        </a:rPr>
                        <a:t>15.53%</a:t>
                      </a:r>
                    </a:p>
                  </a:txBody>
                  <a:tcPr marL="7620" marR="7620" marT="7620" marB="0" anchor="b"/>
                </a:tc>
                <a:tc>
                  <a:txBody>
                    <a:bodyPr/>
                    <a:lstStyle/>
                    <a:p>
                      <a:pPr algn="ctr" fontAlgn="b"/>
                      <a:r>
                        <a:rPr lang="en-US" sz="1200" b="1" u="none" strike="noStrike" dirty="0">
                          <a:effectLst/>
                        </a:rPr>
                        <a:t>1.60</a:t>
                      </a:r>
                      <a:endParaRPr lang="en-US" sz="1200" b="1"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STK11</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64</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1.00E-16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4.05E-13</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1.83E-12</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b="1" u="none" strike="noStrike" kern="1200" dirty="0">
                          <a:solidFill>
                            <a:schemeClr val="dk1"/>
                          </a:solidFill>
                          <a:effectLst/>
                          <a:latin typeface="+mn-lt"/>
                          <a:ea typeface="+mn-ea"/>
                          <a:cs typeface="+mn-cs"/>
                        </a:rPr>
                        <a:t>15.53%</a:t>
                      </a:r>
                    </a:p>
                  </a:txBody>
                  <a:tcPr marL="7620" marR="7620" marT="7620" marB="0" anchor="b"/>
                </a:tc>
                <a:tc>
                  <a:txBody>
                    <a:bodyPr/>
                    <a:lstStyle/>
                    <a:p>
                      <a:pPr algn="ctr" fontAlgn="b"/>
                      <a:r>
                        <a:rPr lang="en-US" sz="1200" b="1" u="none" strike="noStrike" dirty="0">
                          <a:effectLst/>
                        </a:rPr>
                        <a:t>1.21</a:t>
                      </a:r>
                      <a:endParaRPr lang="en-US" sz="1200" b="1"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RBM10</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1.11E-16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4.05E-13</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2.03E-12</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7.28%</a:t>
                      </a:r>
                    </a:p>
                  </a:txBody>
                  <a:tcPr marL="7620" marR="7620" marT="7620" marB="0" anchor="b"/>
                </a:tc>
                <a:tc>
                  <a:txBody>
                    <a:bodyPr/>
                    <a:lstStyle/>
                    <a:p>
                      <a:pPr algn="ctr" fontAlgn="b"/>
                      <a:r>
                        <a:rPr lang="en-US" sz="1200" u="none" strike="noStrike" dirty="0">
                          <a:effectLst/>
                        </a:rPr>
                        <a:t>1.03</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CDKN2A</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16</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2.99E-14</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8.60E-11</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5.46E-10</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4.37%</a:t>
                      </a:r>
                    </a:p>
                  </a:txBody>
                  <a:tcPr marL="7620" marR="7620" marT="7620" marB="0" anchor="b"/>
                </a:tc>
                <a:tc>
                  <a:txBody>
                    <a:bodyPr/>
                    <a:lstStyle/>
                    <a:p>
                      <a:pPr algn="ctr" fontAlgn="b"/>
                      <a:r>
                        <a:rPr lang="en-US" sz="1200" u="none" strike="noStrike" dirty="0">
                          <a:effectLst/>
                        </a:rPr>
                        <a:t>1.13</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KEAP1</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61</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58</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3.30E-14</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8.60E-11</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6.02E-10</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b="1" u="none" strike="noStrike" kern="1200" dirty="0">
                          <a:solidFill>
                            <a:schemeClr val="dk1"/>
                          </a:solidFill>
                          <a:effectLst/>
                          <a:latin typeface="+mn-lt"/>
                          <a:ea typeface="+mn-ea"/>
                          <a:cs typeface="+mn-cs"/>
                        </a:rPr>
                        <a:t>14.81%</a:t>
                      </a:r>
                    </a:p>
                  </a:txBody>
                  <a:tcPr marL="7620" marR="7620" marT="7620" marB="0" anchor="b"/>
                </a:tc>
                <a:tc>
                  <a:txBody>
                    <a:bodyPr/>
                    <a:lstStyle/>
                    <a:p>
                      <a:pPr algn="ctr" fontAlgn="b"/>
                      <a:r>
                        <a:rPr lang="en-US" sz="1200" b="1" u="none" strike="noStrike" dirty="0">
                          <a:effectLst/>
                        </a:rPr>
                        <a:t>1.05</a:t>
                      </a:r>
                      <a:endParaRPr lang="en-US" sz="1200" b="1"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BRAF</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22</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5.11E-12</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1.17E-08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9.33E-08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8.74%</a:t>
                      </a:r>
                    </a:p>
                  </a:txBody>
                  <a:tcPr marL="7620" marR="7620" marT="7620" marB="0" anchor="b"/>
                </a:tc>
                <a:tc>
                  <a:txBody>
                    <a:bodyPr/>
                    <a:lstStyle/>
                    <a:p>
                      <a:pPr algn="ctr"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U2AF1</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1.74E-11</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3.53E-08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3.18E-07</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3.16%</a:t>
                      </a:r>
                    </a:p>
                  </a:txBody>
                  <a:tcPr marL="7620" marR="7620" marT="7620" marB="0" anchor="b"/>
                </a:tc>
                <a:tc>
                  <a:txBody>
                    <a:bodyPr/>
                    <a:lstStyle/>
                    <a:p>
                      <a:pPr algn="ctr" fontAlgn="b"/>
                      <a:r>
                        <a:rPr lang="en-US" sz="1200" u="none" strike="noStrike" dirty="0">
                          <a:effectLst/>
                        </a:rPr>
                        <a:t>6.50</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SMARCA4</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33</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34</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3.13E-11</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5.71E-08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5.71E-07</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8.01%</a:t>
                      </a:r>
                    </a:p>
                  </a:txBody>
                  <a:tcPr marL="7620" marR="7620" marT="7620" marB="0" anchor="b"/>
                </a:tc>
                <a:tc>
                  <a:txBody>
                    <a:bodyPr/>
                    <a:lstStyle/>
                    <a:p>
                      <a:pPr algn="ctr" fontAlgn="b"/>
                      <a:r>
                        <a:rPr lang="en-US" sz="1200" u="none" strike="noStrike" dirty="0">
                          <a:effectLst/>
                        </a:rPr>
                        <a:t>0.97</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NF1</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45</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4.83E-11</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8.02E-08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8.82E-07</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b="1" u="none" strike="noStrike" kern="1200" dirty="0">
                          <a:solidFill>
                            <a:schemeClr val="dk1"/>
                          </a:solidFill>
                          <a:effectLst/>
                          <a:latin typeface="+mn-lt"/>
                          <a:ea typeface="+mn-ea"/>
                          <a:cs typeface="+mn-cs"/>
                        </a:rPr>
                        <a:t>10.92%</a:t>
                      </a:r>
                    </a:p>
                  </a:txBody>
                  <a:tcPr marL="7620" marR="7620" marT="7620" marB="0" anchor="b"/>
                </a:tc>
                <a:tc>
                  <a:txBody>
                    <a:bodyPr/>
                    <a:lstStyle/>
                    <a:p>
                      <a:pPr algn="ctr" fontAlgn="b"/>
                      <a:r>
                        <a:rPr lang="en-US" sz="1200" b="1" u="none" strike="noStrike" dirty="0">
                          <a:effectLst/>
                        </a:rPr>
                        <a:t>0.87</a:t>
                      </a:r>
                      <a:endParaRPr lang="en-US" sz="1200" b="1"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MET</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24</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22</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9.67E-10</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1.47E-06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1.77E-05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a:solidFill>
                            <a:schemeClr val="dk1"/>
                          </a:solidFill>
                          <a:effectLst/>
                          <a:latin typeface="+mn-lt"/>
                          <a:ea typeface="+mn-ea"/>
                          <a:cs typeface="+mn-cs"/>
                        </a:rPr>
                        <a:t>5.83%</a:t>
                      </a:r>
                    </a:p>
                  </a:txBody>
                  <a:tcPr marL="7620" marR="7620" marT="7620" marB="0" anchor="b"/>
                </a:tc>
                <a:tc>
                  <a:txBody>
                    <a:bodyPr/>
                    <a:lstStyle/>
                    <a:p>
                      <a:pPr algn="ctr" fontAlgn="b"/>
                      <a:r>
                        <a:rPr lang="en-US" sz="1200" u="none" strike="noStrike" dirty="0">
                          <a:effectLst/>
                        </a:rPr>
                        <a:t>1.09</a:t>
                      </a:r>
                      <a:endParaRPr lang="en-US" sz="1200" b="0" i="0" u="none" strike="noStrike" dirty="0">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ARID1A</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31</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34</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1.47E-09</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2.06E-06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2.68E-05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7.52%</a:t>
                      </a:r>
                    </a:p>
                  </a:txBody>
                  <a:tcPr marL="7620" marR="7620" marT="7620" marB="0" anchor="b"/>
                </a:tc>
                <a:tc>
                  <a:txBody>
                    <a:bodyPr/>
                    <a:lstStyle/>
                    <a:p>
                      <a:pPr algn="ctr" fontAlgn="b"/>
                      <a:r>
                        <a:rPr lang="en-US" sz="1200" u="none" strike="noStrike">
                          <a:effectLst/>
                        </a:rPr>
                        <a:t>0.91</a:t>
                      </a:r>
                      <a:endParaRPr lang="en-US" sz="1200" b="0" i="0" u="none" strike="noStrike">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SETD2</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37</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1.73E-09</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2.25E-06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3.16E-05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7.04%</a:t>
                      </a:r>
                    </a:p>
                  </a:txBody>
                  <a:tcPr marL="7620" marR="7620" marT="7620" marB="0" anchor="b"/>
                </a:tc>
                <a:tc>
                  <a:txBody>
                    <a:bodyPr/>
                    <a:lstStyle/>
                    <a:p>
                      <a:pPr algn="ct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RB1</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16</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16</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1.54E-08</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1.88E-05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0.000281096</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3.88%</a:t>
                      </a:r>
                    </a:p>
                  </a:txBody>
                  <a:tcPr marL="7620" marR="7620" marT="7620" marB="0" anchor="b"/>
                </a:tc>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a:effectLst/>
                        </a:rPr>
                        <a:t>PIK3CA</a:t>
                      </a:r>
                      <a:endParaRPr lang="en-US" sz="1200" b="0" i="1"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23</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8.24E-08</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9.40E-05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0.001504047</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5.58%</a:t>
                      </a:r>
                    </a:p>
                  </a:txBody>
                  <a:tcPr marL="7620" marR="7620" marT="7620" marB="0" anchor="b"/>
                </a:tc>
                <a:tc>
                  <a:txBody>
                    <a:bodyPr/>
                    <a:lstStyle/>
                    <a:p>
                      <a:pPr algn="ctr" fontAlgn="b"/>
                      <a:r>
                        <a:rPr lang="en-US" sz="1200" u="none" strike="noStrike">
                          <a:effectLst/>
                        </a:rPr>
                        <a:t>1.77</a:t>
                      </a:r>
                      <a:endParaRPr lang="en-US" sz="1200" b="0" i="0" u="none" strike="noStrike">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dirty="0">
                          <a:effectLst/>
                        </a:rPr>
                        <a:t>MGA</a:t>
                      </a:r>
                      <a:endParaRPr lang="en-US" sz="1200" b="0" i="1"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5.35E-07</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5.74E-04</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a:effectLst/>
                        </a:rPr>
                        <a:t>0.009765355</a:t>
                      </a:r>
                      <a:endParaRPr lang="en-US" sz="1200" b="0" i="0" u="none" strike="noStrike">
                        <a:solidFill>
                          <a:srgbClr val="000000"/>
                        </a:solidFill>
                        <a:effectLst/>
                        <a:latin typeface="Calibri" panose="020F0502020204030204" pitchFamily="34" charset="0"/>
                      </a:endParaRPr>
                    </a:p>
                  </a:txBody>
                  <a:tcPr marL="5647" marR="5647" marT="5647" marB="0" anchor="b"/>
                </a:tc>
                <a:tc>
                  <a:txBody>
                    <a:bodyPr/>
                    <a:lstStyle/>
                    <a:p>
                      <a:pPr algn="ctr" fontAlgn="b"/>
                      <a:r>
                        <a:rPr lang="en-US" sz="1200" u="none" strike="noStrike" kern="1200" dirty="0">
                          <a:solidFill>
                            <a:schemeClr val="dk1"/>
                          </a:solidFill>
                          <a:effectLst/>
                          <a:latin typeface="+mn-lt"/>
                          <a:ea typeface="+mn-ea"/>
                          <a:cs typeface="+mn-cs"/>
                        </a:rPr>
                        <a:t>6.07%</a:t>
                      </a:r>
                    </a:p>
                  </a:txBody>
                  <a:tcPr marL="7620" marR="7620" marT="7620" marB="0" anchor="b"/>
                </a:tc>
                <a:tc>
                  <a:txBody>
                    <a:bodyPr/>
                    <a:lstStyle/>
                    <a:p>
                      <a:pPr algn="ct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5647" marR="5647" marT="5647" marB="0" anchor="b"/>
                </a:tc>
              </a:tr>
              <a:tr h="188548">
                <a:tc>
                  <a:txBody>
                    <a:bodyPr/>
                    <a:lstStyle/>
                    <a:p>
                      <a:pPr algn="ctr" fontAlgn="b"/>
                      <a:r>
                        <a:rPr lang="en-US" sz="1200" u="none" strike="noStrike" dirty="0">
                          <a:effectLst/>
                        </a:rPr>
                        <a:t>RIT1</a:t>
                      </a:r>
                      <a:endParaRPr lang="en-US" sz="1200" b="0" i="1"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1.07E-06</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1.09E-03</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0.01953071</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kern="1200" dirty="0">
                          <a:solidFill>
                            <a:schemeClr val="dk1"/>
                          </a:solidFill>
                          <a:effectLst/>
                          <a:latin typeface="+mn-lt"/>
                          <a:ea typeface="+mn-ea"/>
                          <a:cs typeface="+mn-cs"/>
                        </a:rPr>
                        <a:t>2.43%</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1.25</a:t>
                      </a:r>
                      <a:endParaRPr lang="en-US" sz="1200" b="0" i="0" u="none" strike="noStrike" dirty="0">
                        <a:solidFill>
                          <a:srgbClr val="000000"/>
                        </a:solidFill>
                        <a:effectLst/>
                        <a:latin typeface="Calibri" panose="020F0502020204030204" pitchFamily="34" charset="0"/>
                      </a:endParaRPr>
                    </a:p>
                  </a:txBody>
                  <a:tcPr marL="5647" marR="5647" marT="5647" marB="0" anchor="b">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252073" y="601883"/>
            <a:ext cx="8891927" cy="1015663"/>
          </a:xfrm>
          <a:prstGeom prst="rect">
            <a:avLst/>
          </a:prstGeom>
          <a:noFill/>
        </p:spPr>
        <p:txBody>
          <a:bodyPr wrap="square" rtlCol="0">
            <a:spAutoFit/>
          </a:bodyPr>
          <a:lstStyle/>
          <a:p>
            <a:pPr algn="just"/>
            <a:r>
              <a:rPr lang="en-US" sz="2000" dirty="0" smtClean="0"/>
              <a:t>The mutation ratio for significant genes are very high, ranging from 2.43% to 47.57%. However, the mutation rate for specific site is very low, there are up to 139 mutations in TP53 occurred in 196 patients, each patients have 1.41 mutations. </a:t>
            </a:r>
            <a:endParaRPr lang="en-US" sz="2000" dirty="0"/>
          </a:p>
        </p:txBody>
      </p:sp>
      <p:sp>
        <p:nvSpPr>
          <p:cNvPr id="4" name="Rectangle 3"/>
          <p:cNvSpPr/>
          <p:nvPr/>
        </p:nvSpPr>
        <p:spPr>
          <a:xfrm>
            <a:off x="1946024" y="6195856"/>
            <a:ext cx="6867727" cy="307777"/>
          </a:xfrm>
          <a:prstGeom prst="rect">
            <a:avLst/>
          </a:prstGeom>
        </p:spPr>
        <p:txBody>
          <a:bodyPr wrap="square">
            <a:spAutoFit/>
          </a:bodyPr>
          <a:lstStyle/>
          <a:p>
            <a:r>
              <a:rPr lang="en-US" sz="1400" dirty="0">
                <a:latin typeface="+mj-lt"/>
                <a:ea typeface="宋体" panose="02010600030101010101" pitchFamily="2" charset="-122"/>
                <a:cs typeface="Times New Roman" panose="02020603050405020304" pitchFamily="18" charset="0"/>
              </a:rPr>
              <a:t>Comprehensive molecular profiling of lung adenocarcinoma. Nature. </a:t>
            </a:r>
            <a:r>
              <a:rPr lang="en-US" sz="1400" dirty="0" smtClean="0">
                <a:latin typeface="+mj-lt"/>
                <a:ea typeface="宋体" panose="02010600030101010101" pitchFamily="2" charset="-122"/>
                <a:cs typeface="Times New Roman" panose="02020603050405020304" pitchFamily="18" charset="0"/>
              </a:rPr>
              <a:t>2014, 511(7511</a:t>
            </a:r>
            <a:r>
              <a:rPr lang="en-US" sz="1400" dirty="0">
                <a:latin typeface="+mj-lt"/>
                <a:ea typeface="宋体" panose="02010600030101010101" pitchFamily="2" charset="-122"/>
                <a:cs typeface="Times New Roman" panose="02020603050405020304" pitchFamily="18" charset="0"/>
              </a:rPr>
              <a:t>):543-50</a:t>
            </a:r>
            <a:endParaRPr lang="en-US" sz="1400" dirty="0">
              <a:latin typeface="+mj-lt"/>
            </a:endParaRPr>
          </a:p>
        </p:txBody>
      </p:sp>
    </p:spTree>
    <p:extLst>
      <p:ext uri="{BB962C8B-B14F-4D97-AF65-F5344CB8AC3E}">
        <p14:creationId xmlns:p14="http://schemas.microsoft.com/office/powerpoint/2010/main" val="468138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00574076"/>
              </p:ext>
            </p:extLst>
          </p:nvPr>
        </p:nvGraphicFramePr>
        <p:xfrm>
          <a:off x="1164343" y="1269033"/>
          <a:ext cx="6845300" cy="4229100"/>
        </p:xfrm>
        <a:graphic>
          <a:graphicData uri="http://schemas.openxmlformats.org/drawingml/2006/table">
            <a:tbl>
              <a:tblPr/>
              <a:tblGrid>
                <a:gridCol w="609317"/>
                <a:gridCol w="790208"/>
                <a:gridCol w="514112"/>
                <a:gridCol w="1018703"/>
                <a:gridCol w="637879"/>
                <a:gridCol w="685482"/>
                <a:gridCol w="685482"/>
                <a:gridCol w="695003"/>
                <a:gridCol w="733085"/>
                <a:gridCol w="476029"/>
              </a:tblGrid>
              <a:tr h="190500">
                <a:tc gridSpan="10">
                  <a:txBody>
                    <a:bodyPr/>
                    <a:lstStyle/>
                    <a:p>
                      <a:pPr algn="ctr" fontAlgn="b"/>
                      <a:r>
                        <a:rPr lang="en-US" sz="1100" b="0" i="0" u="none" strike="noStrike" dirty="0">
                          <a:solidFill>
                            <a:srgbClr val="000000"/>
                          </a:solidFill>
                          <a:effectLst/>
                          <a:latin typeface="Calibri" panose="020F0502020204030204" pitchFamily="34" charset="0"/>
                        </a:rPr>
                        <a:t>Figure 1. High frequent aberrant </a:t>
                      </a:r>
                      <a:r>
                        <a:rPr lang="en-US" sz="1100" b="0" i="0" u="none" strike="noStrike" dirty="0" err="1">
                          <a:solidFill>
                            <a:srgbClr val="000000"/>
                          </a:solidFill>
                          <a:effectLst/>
                          <a:latin typeface="Calibri" panose="020F0502020204030204" pitchFamily="34" charset="0"/>
                        </a:rPr>
                        <a:t>hypermethylated</a:t>
                      </a:r>
                      <a:r>
                        <a:rPr lang="en-US" sz="1100" b="0" i="0" u="none" strike="noStrike" dirty="0">
                          <a:solidFill>
                            <a:srgbClr val="000000"/>
                          </a:solidFill>
                          <a:effectLst/>
                          <a:latin typeface="Calibri" panose="020F0502020204030204" pitchFamily="34" charset="0"/>
                        </a:rPr>
                        <a:t> genes in RRBS </a:t>
                      </a:r>
                      <a:r>
                        <a:rPr lang="en-US" sz="1100" b="0" i="0" u="none" strike="noStrike" dirty="0" smtClean="0">
                          <a:solidFill>
                            <a:srgbClr val="000000"/>
                          </a:solidFill>
                          <a:effectLst/>
                          <a:latin typeface="Calibri" panose="020F0502020204030204" pitchFamily="34" charset="0"/>
                        </a:rPr>
                        <a:t>dataset </a:t>
                      </a:r>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Gene Symbol</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Gene ID</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Chrosome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Start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End</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orientation</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exon_count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OMIM</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000000"/>
                          </a:solidFill>
                          <a:effectLst/>
                          <a:latin typeface="Calibri" panose="020F0502020204030204" pitchFamily="34" charset="0"/>
                        </a:rPr>
                        <a:t>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JAM3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83700</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11q25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134068925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134151757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606871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TMEFF2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23671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2q32.3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191949046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192194940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605734</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MTSS1</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9788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8p22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124550770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124728507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608486</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L3MBTL1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26013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20q13.12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43507680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43541895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608802</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IRF4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3662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6p25-p23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391739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411443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601900</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CCDC181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57821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1q24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169394870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169460669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IGF2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3481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11p15.5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2129112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2149603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147470</a:t>
                      </a:r>
                    </a:p>
                  </a:txBody>
                  <a:tcPr marL="7620" marR="7620" marT="7620" marB="0" anchor="b">
                    <a:lnL>
                      <a:noFill/>
                    </a:lnL>
                    <a:lnR>
                      <a:noFill/>
                    </a:lnR>
                    <a:lnT>
                      <a:noFill/>
                    </a:lnT>
                    <a:lnB>
                      <a:noFill/>
                    </a:lnB>
                  </a:tcPr>
                </a:tc>
              </a:tr>
              <a:tr h="182880">
                <a:tc>
                  <a:txBody>
                    <a:bodyPr/>
                    <a:lstStyle/>
                    <a:p>
                      <a:pPr algn="l"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IGF2-AS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51214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11p15.5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2140528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2148666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610146</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CCNA1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8900</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13q12.3-q13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36431030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36442882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604036</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GATA2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2624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3q21.3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128479422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128493187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137295</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NTRK2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4915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9q22.1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84668458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85027070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600456</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DLEC1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9940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3p21.3</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38038605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38122737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604050</a:t>
                      </a:r>
                    </a:p>
                  </a:txBody>
                  <a:tcPr marL="7620" marR="7620" marT="7620" marB="0" anchor="b">
                    <a:lnL>
                      <a:noFill/>
                    </a:lnL>
                    <a:lnR>
                      <a:noFill/>
                    </a:lnR>
                    <a:lnT>
                      <a:noFill/>
                    </a:lnT>
                    <a:lnB>
                      <a:noFill/>
                    </a:lnB>
                  </a:tcPr>
                </a:tc>
              </a:tr>
              <a:tr h="182880">
                <a:tc>
                  <a:txBody>
                    <a:bodyPr/>
                    <a:lstStyle/>
                    <a:p>
                      <a:pPr algn="l"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ALX4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60529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11p11.2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44260438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44319220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605420</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CBX3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11335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7p15.2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26201211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26213607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604477</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CYP26B1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56603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2p13.2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72129238</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72147862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605207</a:t>
                      </a:r>
                    </a:p>
                  </a:txBody>
                  <a:tcPr marL="7620" marR="7620" marT="7620" marB="0" anchor="b">
                    <a:lnL>
                      <a:noFill/>
                    </a:lnL>
                    <a:lnR>
                      <a:noFill/>
                    </a:lnR>
                    <a:lnT>
                      <a:noFill/>
                    </a:lnT>
                    <a:lnB>
                      <a:noFill/>
                    </a:lnB>
                  </a:tcPr>
                </a:tc>
              </a:tr>
              <a:tr h="182880">
                <a:tc>
                  <a:txBody>
                    <a:bodyPr/>
                    <a:lstStyle/>
                    <a:p>
                      <a:pPr algn="l"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NFATC1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4772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18q23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79395772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79529323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600489</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DNMT3A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2p23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25232961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25342590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602769</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ITGA4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3676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2q31.3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181456892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181537747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192975</a:t>
                      </a:r>
                    </a:p>
                  </a:txBody>
                  <a:tcPr marL="7620" marR="7620" marT="7620" marB="0" anchor="b">
                    <a:lnL>
                      <a:noFill/>
                    </a:lnL>
                    <a:lnR>
                      <a:noFill/>
                    </a:lnR>
                    <a:lnT>
                      <a:noFill/>
                    </a:lnT>
                    <a:lnB>
                      <a:noFill/>
                    </a:lnB>
                  </a:tcPr>
                </a:tc>
              </a:tr>
              <a:tr h="182880">
                <a:tc>
                  <a:txBody>
                    <a:bodyPr/>
                    <a:lstStyle/>
                    <a:p>
                      <a:pPr algn="l" fontAlgn="b"/>
                      <a:r>
                        <a:rPr lang="en-US" sz="11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GATA4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2626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8p23.1-p22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11676924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11760001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600576</a:t>
                      </a:r>
                    </a:p>
                  </a:txBody>
                  <a:tcPr marL="7620" marR="7620" marT="7620" marB="0" anchor="b">
                    <a:lnL>
                      <a:noFill/>
                    </a:lnL>
                    <a:lnR>
                      <a:noFill/>
                    </a:lnR>
                    <a:lnT>
                      <a:noFill/>
                    </a:lnT>
                    <a:lnB>
                      <a:noFill/>
                    </a:lnB>
                  </a:tcPr>
                </a:tc>
              </a:tr>
              <a:tr h="182880">
                <a:tc>
                  <a:txBody>
                    <a:bodyPr/>
                    <a:lstStyle/>
                    <a:p>
                      <a:pPr algn="l"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SLC5A5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19p13.11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17871411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17895174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601843</a:t>
                      </a:r>
                    </a:p>
                  </a:txBody>
                  <a:tcPr marL="7620" marR="7620" marT="7620" marB="0" anchor="b">
                    <a:lnL>
                      <a:noFill/>
                    </a:lnL>
                    <a:lnR>
                      <a:noFill/>
                    </a:lnR>
                    <a:lnT>
                      <a:noFill/>
                    </a:lnT>
                    <a:lnB>
                      <a:noFill/>
                    </a:lnB>
                  </a:tcPr>
                </a:tc>
              </a:tr>
              <a:tr h="190500">
                <a:tc>
                  <a:txBody>
                    <a:bodyPr/>
                    <a:lstStyle/>
                    <a:p>
                      <a:pPr algn="l" fontAlgn="b"/>
                      <a:r>
                        <a:rPr lang="en-US" sz="1100" b="0" i="0" u="none" strike="noStrike" dirty="0">
                          <a:solidFill>
                            <a:srgbClr val="000000"/>
                          </a:solidFill>
                          <a:effectLst/>
                          <a:latin typeface="Calibri" panose="020F0502020204030204" pitchFamily="34" charset="0"/>
                        </a:rPr>
                        <a:t>21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PHACTR3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116154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20q13.32-q13.33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59577509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59847711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plus</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608725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7352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27" y="-166256"/>
            <a:ext cx="5205845" cy="5205845"/>
          </a:xfrm>
          <a:prstGeom prst="rect">
            <a:avLst/>
          </a:prstGeom>
        </p:spPr>
      </p:pic>
      <p:sp>
        <p:nvSpPr>
          <p:cNvPr id="3" name="TextBox 2"/>
          <p:cNvSpPr txBox="1"/>
          <p:nvPr/>
        </p:nvSpPr>
        <p:spPr>
          <a:xfrm>
            <a:off x="592282" y="5039589"/>
            <a:ext cx="8655627" cy="1477328"/>
          </a:xfrm>
          <a:prstGeom prst="rect">
            <a:avLst/>
          </a:prstGeom>
          <a:noFill/>
        </p:spPr>
        <p:txBody>
          <a:bodyPr wrap="square" rtlCol="0">
            <a:spAutoFit/>
          </a:bodyPr>
          <a:lstStyle/>
          <a:p>
            <a:r>
              <a:rPr lang="en-US" dirty="0" smtClean="0"/>
              <a:t>Histogram distribution of the MHL regions of BSPP dataset. </a:t>
            </a:r>
            <a:r>
              <a:rPr lang="en-US" dirty="0"/>
              <a:t>63.4% MHL distance of BSPP were less than 200bp, indicating they are almost located in the same region/</a:t>
            </a:r>
            <a:r>
              <a:rPr lang="en-US" dirty="0" err="1"/>
              <a:t>CpG</a:t>
            </a:r>
            <a:r>
              <a:rPr lang="en-US" dirty="0"/>
              <a:t> island in human genome, therefore, we need merge these MHL region together to increase the sensitivity of the prediction. </a:t>
            </a:r>
            <a:r>
              <a:rPr lang="en-US" dirty="0" smtClean="0"/>
              <a:t>In other words, when can do bed intersection operation </a:t>
            </a:r>
            <a:r>
              <a:rPr lang="en-US" dirty="0" err="1" smtClean="0"/>
              <a:t>wth</a:t>
            </a:r>
            <a:r>
              <a:rPr lang="en-US" dirty="0" smtClean="0"/>
              <a:t> certain gaps so that these regions can be selected.  </a:t>
            </a:r>
            <a:endParaRPr lang="en-US" dirty="0"/>
          </a:p>
        </p:txBody>
      </p:sp>
    </p:spTree>
    <p:extLst>
      <p:ext uri="{BB962C8B-B14F-4D97-AF65-F5344CB8AC3E}">
        <p14:creationId xmlns:p14="http://schemas.microsoft.com/office/powerpoint/2010/main" val="3649015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282" y="1686789"/>
            <a:ext cx="8655627" cy="923330"/>
          </a:xfrm>
          <a:prstGeom prst="rect">
            <a:avLst/>
          </a:prstGeom>
          <a:noFill/>
        </p:spPr>
        <p:txBody>
          <a:bodyPr wrap="square" rtlCol="0">
            <a:spAutoFit/>
          </a:bodyPr>
          <a:lstStyle/>
          <a:p>
            <a:r>
              <a:rPr lang="en-US" dirty="0" smtClean="0"/>
              <a:t>Haplotype -&gt; Methylation </a:t>
            </a:r>
            <a:r>
              <a:rPr lang="en-US" dirty="0" err="1" smtClean="0"/>
              <a:t>Haploptye</a:t>
            </a:r>
            <a:endParaRPr lang="en-US" dirty="0" smtClean="0"/>
          </a:p>
          <a:p>
            <a:r>
              <a:rPr lang="en-US" dirty="0" smtClean="0"/>
              <a:t>LD     -&gt;  </a:t>
            </a:r>
            <a:r>
              <a:rPr lang="en-US" dirty="0"/>
              <a:t>Methylation </a:t>
            </a:r>
            <a:r>
              <a:rPr lang="en-US" dirty="0" smtClean="0"/>
              <a:t>LD</a:t>
            </a:r>
            <a:endParaRPr lang="en-US" dirty="0"/>
          </a:p>
          <a:p>
            <a:r>
              <a:rPr lang="en-US" dirty="0" smtClean="0"/>
              <a:t>Tag SNPs  -&gt; Tag Methylation Loci  (TML)</a:t>
            </a:r>
            <a:endParaRPr lang="en-US" dirty="0"/>
          </a:p>
        </p:txBody>
      </p:sp>
    </p:spTree>
    <p:extLst>
      <p:ext uri="{BB962C8B-B14F-4D97-AF65-F5344CB8AC3E}">
        <p14:creationId xmlns:p14="http://schemas.microsoft.com/office/powerpoint/2010/main" val="317598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6613" y="592486"/>
            <a:ext cx="5777726" cy="5680739"/>
          </a:xfrm>
          <a:prstGeom prst="rect">
            <a:avLst/>
          </a:prstGeom>
        </p:spPr>
      </p:pic>
      <p:sp>
        <p:nvSpPr>
          <p:cNvPr id="3" name="TextBox 2"/>
          <p:cNvSpPr txBox="1"/>
          <p:nvPr/>
        </p:nvSpPr>
        <p:spPr>
          <a:xfrm>
            <a:off x="186613" y="6273225"/>
            <a:ext cx="6067687" cy="584775"/>
          </a:xfrm>
          <a:prstGeom prst="rect">
            <a:avLst/>
          </a:prstGeom>
          <a:noFill/>
        </p:spPr>
        <p:txBody>
          <a:bodyPr wrap="none" rtlCol="0">
            <a:spAutoFit/>
          </a:bodyPr>
          <a:lstStyle/>
          <a:p>
            <a:r>
              <a:rPr lang="en-US" altLang="zh-CN" sz="1600" dirty="0" smtClean="0"/>
              <a:t>Figure. Comparison of the correlation for the high density </a:t>
            </a:r>
            <a:r>
              <a:rPr lang="en-US" altLang="zh-CN" sz="1600" dirty="0" err="1" smtClean="0"/>
              <a:t>CpG</a:t>
            </a:r>
            <a:r>
              <a:rPr lang="en-US" altLang="zh-CN" sz="1600" dirty="0" smtClean="0"/>
              <a:t> regions </a:t>
            </a:r>
          </a:p>
          <a:p>
            <a:r>
              <a:rPr lang="en-US" altLang="zh-CN" sz="1600" dirty="0" smtClean="0"/>
              <a:t>in 450K array between cancer and </a:t>
            </a:r>
            <a:r>
              <a:rPr lang="en-US" altLang="zh-CN" sz="1600" dirty="0" err="1" smtClean="0"/>
              <a:t>normals</a:t>
            </a:r>
            <a:endParaRPr lang="en-US" sz="1600" dirty="0"/>
          </a:p>
        </p:txBody>
      </p:sp>
    </p:spTree>
    <p:extLst>
      <p:ext uri="{BB962C8B-B14F-4D97-AF65-F5344CB8AC3E}">
        <p14:creationId xmlns:p14="http://schemas.microsoft.com/office/powerpoint/2010/main" val="2493673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217" y="653348"/>
            <a:ext cx="5981505" cy="5906713"/>
          </a:xfrm>
          <a:prstGeom prst="rect">
            <a:avLst/>
          </a:prstGeom>
        </p:spPr>
      </p:pic>
    </p:spTree>
    <p:extLst>
      <p:ext uri="{BB962C8B-B14F-4D97-AF65-F5344CB8AC3E}">
        <p14:creationId xmlns:p14="http://schemas.microsoft.com/office/powerpoint/2010/main" val="143838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211" y="279919"/>
            <a:ext cx="6543675" cy="6391468"/>
          </a:xfrm>
          <a:prstGeom prst="rect">
            <a:avLst/>
          </a:prstGeom>
        </p:spPr>
      </p:pic>
    </p:spTree>
    <p:extLst>
      <p:ext uri="{BB962C8B-B14F-4D97-AF65-F5344CB8AC3E}">
        <p14:creationId xmlns:p14="http://schemas.microsoft.com/office/powerpoint/2010/main" val="1250730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2283" y="425727"/>
            <a:ext cx="9041717" cy="5673622"/>
            <a:chOff x="1295179" y="353211"/>
            <a:chExt cx="6740252" cy="4229467"/>
          </a:xfrm>
        </p:grpSpPr>
        <p:pic>
          <p:nvPicPr>
            <p:cNvPr id="4" name="Picture 3"/>
            <p:cNvPicPr>
              <a:picLocks noChangeAspect="1"/>
            </p:cNvPicPr>
            <p:nvPr/>
          </p:nvPicPr>
          <p:blipFill>
            <a:blip r:embed="rId3"/>
            <a:stretch>
              <a:fillRect/>
            </a:stretch>
          </p:blipFill>
          <p:spPr>
            <a:xfrm>
              <a:off x="1295179" y="353211"/>
              <a:ext cx="3269263" cy="4229467"/>
            </a:xfrm>
            <a:prstGeom prst="rect">
              <a:avLst/>
            </a:prstGeom>
          </p:spPr>
        </p:pic>
        <p:pic>
          <p:nvPicPr>
            <p:cNvPr id="9" name="Picture 8"/>
            <p:cNvPicPr>
              <a:picLocks noChangeAspect="1"/>
            </p:cNvPicPr>
            <p:nvPr/>
          </p:nvPicPr>
          <p:blipFill>
            <a:blip r:embed="rId4"/>
            <a:stretch>
              <a:fillRect/>
            </a:stretch>
          </p:blipFill>
          <p:spPr>
            <a:xfrm>
              <a:off x="4766168" y="353211"/>
              <a:ext cx="3269263" cy="4229467"/>
            </a:xfrm>
            <a:prstGeom prst="rect">
              <a:avLst/>
            </a:prstGeom>
          </p:spPr>
        </p:pic>
      </p:grpSp>
    </p:spTree>
    <p:extLst>
      <p:ext uri="{BB962C8B-B14F-4D97-AF65-F5344CB8AC3E}">
        <p14:creationId xmlns:p14="http://schemas.microsoft.com/office/powerpoint/2010/main" val="128241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859" y="448107"/>
            <a:ext cx="7840993" cy="461665"/>
          </a:xfrm>
          <a:prstGeom prst="rect">
            <a:avLst/>
          </a:prstGeom>
          <a:noFill/>
        </p:spPr>
        <p:txBody>
          <a:bodyPr wrap="none" rtlCol="0">
            <a:spAutoFit/>
          </a:bodyPr>
          <a:lstStyle/>
          <a:p>
            <a:r>
              <a:rPr lang="en-US" altLang="zh-CN" sz="2400" dirty="0">
                <a:solidFill>
                  <a:srgbClr val="000000"/>
                </a:solidFill>
                <a:latin typeface="Cambria" panose="02040503050406030204" pitchFamily="18" charset="0"/>
              </a:rPr>
              <a:t>Genome-wide DNA methylation change in cancer genomes</a:t>
            </a:r>
            <a:endParaRPr lang="en-US" sz="2400" dirty="0">
              <a:solidFill>
                <a:srgbClr val="000000"/>
              </a:solidFill>
              <a:latin typeface="Cambria" panose="02040503050406030204" pitchFamily="18" charset="0"/>
            </a:endParaRPr>
          </a:p>
        </p:txBody>
      </p:sp>
      <p:sp>
        <p:nvSpPr>
          <p:cNvPr id="8" name="Rectangle 7"/>
          <p:cNvSpPr/>
          <p:nvPr/>
        </p:nvSpPr>
        <p:spPr>
          <a:xfrm>
            <a:off x="2556786" y="6518565"/>
            <a:ext cx="8219661" cy="322845"/>
          </a:xfrm>
          <a:prstGeom prst="rect">
            <a:avLst/>
          </a:prstGeom>
        </p:spPr>
        <p:txBody>
          <a:bodyPr wrap="square">
            <a:spAutoFit/>
          </a:bodyPr>
          <a:lstStyle/>
          <a:p>
            <a:pPr algn="ctr">
              <a:lnSpc>
                <a:spcPct val="107000"/>
              </a:lnSpc>
              <a:spcAft>
                <a:spcPts val="800"/>
              </a:spcAft>
            </a:pPr>
            <a:r>
              <a:rPr lang="en-US" sz="1400" dirty="0">
                <a:latin typeface="Cambria" panose="02040503050406030204" pitchFamily="18" charset="0"/>
                <a:ea typeface="宋体" panose="02010600030101010101" pitchFamily="2" charset="-122"/>
                <a:cs typeface="Times New Roman" panose="02020603050405020304" pitchFamily="18" charset="0"/>
              </a:rPr>
              <a:t>Hansen </a:t>
            </a:r>
            <a:r>
              <a:rPr lang="en-US" sz="1400" dirty="0" smtClean="0">
                <a:latin typeface="Cambria" panose="02040503050406030204" pitchFamily="18" charset="0"/>
                <a:ea typeface="宋体" panose="02010600030101010101" pitchFamily="2" charset="-122"/>
                <a:cs typeface="Times New Roman" panose="02020603050405020304" pitchFamily="18" charset="0"/>
              </a:rPr>
              <a:t>KD, et al. Nature </a:t>
            </a:r>
            <a:r>
              <a:rPr lang="en-US" sz="1400" dirty="0">
                <a:latin typeface="Cambria" panose="02040503050406030204" pitchFamily="18" charset="0"/>
                <a:ea typeface="宋体" panose="02010600030101010101" pitchFamily="2" charset="-122"/>
                <a:cs typeface="Times New Roman" panose="02020603050405020304" pitchFamily="18" charset="0"/>
              </a:rPr>
              <a:t>genetics. 2011;43(8):768-75</a:t>
            </a:r>
            <a:r>
              <a:rPr lang="en-US" sz="1400" dirty="0" smtClean="0">
                <a:latin typeface="Cambria" panose="02040503050406030204" pitchFamily="18" charset="0"/>
                <a:ea typeface="宋体" panose="02010600030101010101" pitchFamily="2" charset="-122"/>
                <a:cs typeface="Times New Roman" panose="02020603050405020304" pitchFamily="18" charset="0"/>
              </a:rPr>
              <a:t>.</a:t>
            </a:r>
            <a:endParaRPr lang="en-US" sz="14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9" name="Rectangle 8"/>
          <p:cNvSpPr/>
          <p:nvPr/>
        </p:nvSpPr>
        <p:spPr>
          <a:xfrm>
            <a:off x="2013037" y="3930728"/>
            <a:ext cx="6311348" cy="1477328"/>
          </a:xfrm>
          <a:prstGeom prst="rect">
            <a:avLst/>
          </a:prstGeom>
        </p:spPr>
        <p:txBody>
          <a:bodyPr wrap="square">
            <a:spAutoFit/>
          </a:bodyPr>
          <a:lstStyle/>
          <a:p>
            <a:pPr marL="285750" indent="-285750">
              <a:buFont typeface="Wingdings" panose="05000000000000000000" pitchFamily="2" charset="2"/>
              <a:buChar char="ü"/>
            </a:pPr>
            <a:r>
              <a:rPr lang="en-US" dirty="0" smtClean="0">
                <a:solidFill>
                  <a:srgbClr val="000000"/>
                </a:solidFill>
                <a:latin typeface="Cambria" panose="02040503050406030204" pitchFamily="18" charset="0"/>
              </a:rPr>
              <a:t> Genome-wide </a:t>
            </a:r>
            <a:r>
              <a:rPr lang="en-US" dirty="0" err="1" smtClean="0">
                <a:solidFill>
                  <a:srgbClr val="000000"/>
                </a:solidFill>
                <a:latin typeface="Cambria" panose="02040503050406030204" pitchFamily="18" charset="0"/>
              </a:rPr>
              <a:t>hypomethylation</a:t>
            </a:r>
            <a:r>
              <a:rPr lang="en-US" dirty="0" smtClean="0">
                <a:solidFill>
                  <a:srgbClr val="000000"/>
                </a:solidFill>
                <a:latin typeface="Cambria" panose="02040503050406030204" pitchFamily="18" charset="0"/>
              </a:rPr>
              <a:t> in cancer genome</a:t>
            </a:r>
          </a:p>
          <a:p>
            <a:pPr marL="342900" indent="-342900">
              <a:buFont typeface="Wingdings" panose="05000000000000000000" pitchFamily="2" charset="2"/>
              <a:buChar char="ü"/>
            </a:pPr>
            <a:r>
              <a:rPr lang="en-US" dirty="0" err="1" smtClean="0">
                <a:solidFill>
                  <a:srgbClr val="000000"/>
                </a:solidFill>
                <a:latin typeface="Cambria" panose="02040503050406030204" pitchFamily="18" charset="0"/>
              </a:rPr>
              <a:t>Hypermethylation</a:t>
            </a:r>
            <a:r>
              <a:rPr lang="en-US" dirty="0" smtClean="0">
                <a:solidFill>
                  <a:srgbClr val="000000"/>
                </a:solidFill>
                <a:latin typeface="Cambria" panose="02040503050406030204" pitchFamily="18" charset="0"/>
              </a:rPr>
              <a:t> in tumor suppressor genes</a:t>
            </a:r>
          </a:p>
          <a:p>
            <a:pPr marL="342900" indent="-342900">
              <a:buFont typeface="Wingdings" panose="05000000000000000000" pitchFamily="2" charset="2"/>
              <a:buChar char="ü"/>
            </a:pPr>
            <a:r>
              <a:rPr lang="en-US" altLang="zh-CN" dirty="0">
                <a:solidFill>
                  <a:srgbClr val="000000"/>
                </a:solidFill>
                <a:latin typeface="Cambria" panose="02040503050406030204" pitchFamily="18" charset="0"/>
              </a:rPr>
              <a:t>Methylation variation explain </a:t>
            </a:r>
            <a:r>
              <a:rPr lang="en-US" dirty="0">
                <a:solidFill>
                  <a:srgbClr val="000000"/>
                </a:solidFill>
                <a:latin typeface="Cambria" panose="02040503050406030204" pitchFamily="18" charset="0"/>
              </a:rPr>
              <a:t>cancer </a:t>
            </a:r>
            <a:r>
              <a:rPr lang="en-US" dirty="0" smtClean="0">
                <a:solidFill>
                  <a:srgbClr val="000000"/>
                </a:solidFill>
                <a:latin typeface="Cambria" panose="02040503050406030204" pitchFamily="18" charset="0"/>
              </a:rPr>
              <a:t>heterogeneity</a:t>
            </a:r>
          </a:p>
          <a:p>
            <a:pPr marL="342900" indent="-342900">
              <a:buFont typeface="Wingdings" panose="05000000000000000000" pitchFamily="2" charset="2"/>
              <a:buChar char="ü"/>
            </a:pPr>
            <a:endParaRPr lang="en-US" dirty="0" smtClean="0">
              <a:solidFill>
                <a:srgbClr val="000000"/>
              </a:solidFill>
              <a:latin typeface="Cambria" panose="02040503050406030204" pitchFamily="18" charset="0"/>
            </a:endParaRPr>
          </a:p>
          <a:p>
            <a:pPr marL="342900" indent="-342900">
              <a:buFont typeface="Wingdings" panose="05000000000000000000" pitchFamily="2" charset="2"/>
              <a:buChar char="ü"/>
            </a:pPr>
            <a:r>
              <a:rPr lang="en-US" altLang="zh-CN" dirty="0">
                <a:solidFill>
                  <a:srgbClr val="000000"/>
                </a:solidFill>
                <a:latin typeface="Cambria" panose="02040503050406030204" pitchFamily="18" charset="0"/>
              </a:rPr>
              <a:t>Biomarker identified by solid </a:t>
            </a:r>
            <a:r>
              <a:rPr lang="en-US" altLang="zh-CN" dirty="0" smtClean="0">
                <a:solidFill>
                  <a:srgbClr val="000000"/>
                </a:solidFill>
                <a:latin typeface="Cambria" panose="02040503050406030204" pitchFamily="18" charset="0"/>
              </a:rPr>
              <a:t>tissues</a:t>
            </a:r>
            <a:endParaRPr lang="en-US" altLang="zh-CN" dirty="0">
              <a:solidFill>
                <a:srgbClr val="000000"/>
              </a:solidFill>
              <a:latin typeface="Cambria" panose="02040503050406030204" pitchFamily="18" charset="0"/>
            </a:endParaRPr>
          </a:p>
        </p:txBody>
      </p:sp>
      <p:sp>
        <p:nvSpPr>
          <p:cNvPr id="3" name="Rectangle 2"/>
          <p:cNvSpPr/>
          <p:nvPr/>
        </p:nvSpPr>
        <p:spPr>
          <a:xfrm>
            <a:off x="884584" y="4796460"/>
            <a:ext cx="735496" cy="4133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16835" y="1289116"/>
            <a:ext cx="8113425" cy="2619636"/>
            <a:chOff x="414349" y="1571573"/>
            <a:chExt cx="8113425" cy="2619636"/>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49346"/>
            <a:stretch/>
          </p:blipFill>
          <p:spPr>
            <a:xfrm>
              <a:off x="566488" y="1695889"/>
              <a:ext cx="2688126" cy="24110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614" y="1673913"/>
              <a:ext cx="5273160" cy="2517296"/>
            </a:xfrm>
            <a:prstGeom prst="rect">
              <a:avLst/>
            </a:prstGeom>
          </p:spPr>
        </p:pic>
        <p:sp>
          <p:nvSpPr>
            <p:cNvPr id="5" name="Oval 4"/>
            <p:cNvSpPr/>
            <p:nvPr/>
          </p:nvSpPr>
          <p:spPr>
            <a:xfrm>
              <a:off x="414349" y="1758317"/>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81946" y="1571573"/>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5854860" y="1542867"/>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3808935" y="5575262"/>
            <a:ext cx="1446594" cy="14533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Rectangle 14"/>
          <p:cNvSpPr/>
          <p:nvPr/>
        </p:nvSpPr>
        <p:spPr>
          <a:xfrm>
            <a:off x="939227" y="5781612"/>
            <a:ext cx="7434255" cy="400110"/>
          </a:xfrm>
          <a:prstGeom prst="rect">
            <a:avLst/>
          </a:prstGeom>
        </p:spPr>
        <p:txBody>
          <a:bodyPr wrap="square">
            <a:spAutoFit/>
          </a:bodyPr>
          <a:lstStyle/>
          <a:p>
            <a:r>
              <a:rPr lang="en-US" altLang="zh-CN" sz="2000" dirty="0">
                <a:solidFill>
                  <a:srgbClr val="000000"/>
                </a:solidFill>
                <a:latin typeface="Cambria" panose="02040503050406030204" pitchFamily="18" charset="0"/>
              </a:rPr>
              <a:t>Genome-wide DNA methylation profile in cell-free circulating DNA</a:t>
            </a:r>
            <a:endParaRPr lang="en-US" sz="2000" dirty="0">
              <a:solidFill>
                <a:srgbClr val="000000"/>
              </a:solidFill>
              <a:latin typeface="Cambria" panose="02040503050406030204" pitchFamily="18" charset="0"/>
            </a:endParaRPr>
          </a:p>
        </p:txBody>
      </p:sp>
      <p:sp>
        <p:nvSpPr>
          <p:cNvPr id="13" name="Rectangle 12"/>
          <p:cNvSpPr/>
          <p:nvPr/>
        </p:nvSpPr>
        <p:spPr>
          <a:xfrm>
            <a:off x="4532232" y="3242586"/>
            <a:ext cx="756361" cy="276999"/>
          </a:xfrm>
          <a:prstGeom prst="rect">
            <a:avLst/>
          </a:prstGeom>
        </p:spPr>
        <p:txBody>
          <a:bodyPr wrap="none">
            <a:spAutoFit/>
          </a:bodyPr>
          <a:lstStyle/>
          <a:p>
            <a:r>
              <a:rPr lang="en-US" altLang="zh-CN" sz="1200" dirty="0" smtClean="0">
                <a:solidFill>
                  <a:srgbClr val="444444"/>
                </a:solidFill>
              </a:rPr>
              <a:t>V</a:t>
            </a:r>
            <a:r>
              <a:rPr lang="en-US" sz="1200" dirty="0" smtClean="0">
                <a:solidFill>
                  <a:srgbClr val="444444"/>
                </a:solidFill>
              </a:rPr>
              <a:t>ariance</a:t>
            </a:r>
            <a:r>
              <a:rPr lang="en-US" sz="1200" b="1" dirty="0" smtClean="0">
                <a:solidFill>
                  <a:srgbClr val="444444"/>
                </a:solidFill>
              </a:rPr>
              <a:t> </a:t>
            </a:r>
            <a:endParaRPr lang="en-US" sz="1200" b="1" dirty="0"/>
          </a:p>
        </p:txBody>
      </p:sp>
      <p:sp>
        <p:nvSpPr>
          <p:cNvPr id="14" name="Isosceles Triangle 13"/>
          <p:cNvSpPr/>
          <p:nvPr/>
        </p:nvSpPr>
        <p:spPr>
          <a:xfrm>
            <a:off x="2830748" y="3010132"/>
            <a:ext cx="145915" cy="13404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Isosceles Triangle 15"/>
          <p:cNvSpPr/>
          <p:nvPr/>
        </p:nvSpPr>
        <p:spPr>
          <a:xfrm>
            <a:off x="1940080" y="2968007"/>
            <a:ext cx="145915" cy="13404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51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2"/>
          <a:stretch/>
        </p:blipFill>
        <p:spPr>
          <a:xfrm>
            <a:off x="1527349" y="379499"/>
            <a:ext cx="6116463" cy="6099001"/>
          </a:xfrm>
          <a:prstGeom prst="rect">
            <a:avLst/>
          </a:prstGeom>
        </p:spPr>
      </p:pic>
    </p:spTree>
    <p:extLst>
      <p:ext uri="{BB962C8B-B14F-4D97-AF65-F5344CB8AC3E}">
        <p14:creationId xmlns:p14="http://schemas.microsoft.com/office/powerpoint/2010/main" val="3971157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5983" y="391160"/>
            <a:ext cx="6029325" cy="6156068"/>
          </a:xfrm>
          <a:prstGeom prst="rect">
            <a:avLst/>
          </a:prstGeom>
        </p:spPr>
      </p:pic>
    </p:spTree>
    <p:extLst>
      <p:ext uri="{BB962C8B-B14F-4D97-AF65-F5344CB8AC3E}">
        <p14:creationId xmlns:p14="http://schemas.microsoft.com/office/powerpoint/2010/main" val="2456440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55756" r="55638"/>
          <a:stretch/>
        </p:blipFill>
        <p:spPr>
          <a:xfrm>
            <a:off x="2041227" y="1276139"/>
            <a:ext cx="3947590" cy="3949883"/>
          </a:xfrm>
          <a:prstGeom prst="rect">
            <a:avLst/>
          </a:prstGeom>
        </p:spPr>
      </p:pic>
      <p:sp>
        <p:nvSpPr>
          <p:cNvPr id="6" name="Rectangle 5"/>
          <p:cNvSpPr/>
          <p:nvPr/>
        </p:nvSpPr>
        <p:spPr>
          <a:xfrm>
            <a:off x="-83591" y="249712"/>
            <a:ext cx="9227591" cy="461665"/>
          </a:xfrm>
          <a:prstGeom prst="rect">
            <a:avLst/>
          </a:prstGeom>
        </p:spPr>
        <p:txBody>
          <a:bodyPr wrap="none">
            <a:spAutoFit/>
          </a:bodyPr>
          <a:lstStyle/>
          <a:p>
            <a:r>
              <a:rPr lang="en-US" sz="2400" b="1" dirty="0" smtClean="0"/>
              <a:t>Genome-wide DNA methylation Profile in the elements of whole blood</a:t>
            </a:r>
            <a:endParaRPr lang="en-US" sz="2400" b="1" dirty="0"/>
          </a:p>
        </p:txBody>
      </p:sp>
      <p:sp>
        <p:nvSpPr>
          <p:cNvPr id="7" name="TextBox 6"/>
          <p:cNvSpPr txBox="1"/>
          <p:nvPr/>
        </p:nvSpPr>
        <p:spPr>
          <a:xfrm>
            <a:off x="2220686" y="5586884"/>
            <a:ext cx="5063117" cy="1200329"/>
          </a:xfrm>
          <a:prstGeom prst="rect">
            <a:avLst/>
          </a:prstGeom>
          <a:noFill/>
        </p:spPr>
        <p:txBody>
          <a:bodyPr wrap="none" rtlCol="0">
            <a:spAutoFit/>
          </a:bodyPr>
          <a:lstStyle/>
          <a:p>
            <a:r>
              <a:rPr lang="en-US" dirty="0" smtClean="0"/>
              <a:t>Obviously, </a:t>
            </a:r>
          </a:p>
          <a:p>
            <a:r>
              <a:rPr lang="en-US" dirty="0" smtClean="0"/>
              <a:t>1, CD4+, CD8+ and CD56 were cluster together. </a:t>
            </a:r>
          </a:p>
          <a:p>
            <a:r>
              <a:rPr lang="en-US" dirty="0" smtClean="0"/>
              <a:t>2, Eos, Gran, </a:t>
            </a:r>
            <a:r>
              <a:rPr lang="en-US" dirty="0" err="1" smtClean="0"/>
              <a:t>Neu</a:t>
            </a:r>
            <a:r>
              <a:rPr lang="en-US" dirty="0"/>
              <a:t> were cluster </a:t>
            </a:r>
            <a:r>
              <a:rPr lang="en-US" dirty="0" smtClean="0"/>
              <a:t>together</a:t>
            </a:r>
          </a:p>
          <a:p>
            <a:r>
              <a:rPr lang="en-US" dirty="0" smtClean="0"/>
              <a:t>3, whole blood and PBMC were mixed by these cells</a:t>
            </a:r>
            <a:endParaRPr lang="en-US" dirty="0"/>
          </a:p>
        </p:txBody>
      </p:sp>
    </p:spTree>
    <p:extLst>
      <p:ext uri="{BB962C8B-B14F-4D97-AF65-F5344CB8AC3E}">
        <p14:creationId xmlns:p14="http://schemas.microsoft.com/office/powerpoint/2010/main" val="1736235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382" r="1400"/>
          <a:stretch/>
        </p:blipFill>
        <p:spPr>
          <a:xfrm>
            <a:off x="1472712" y="502418"/>
            <a:ext cx="5973117" cy="6003004"/>
          </a:xfrm>
          <a:prstGeom prst="rect">
            <a:avLst/>
          </a:prstGeom>
        </p:spPr>
      </p:pic>
    </p:spTree>
    <p:extLst>
      <p:ext uri="{BB962C8B-B14F-4D97-AF65-F5344CB8AC3E}">
        <p14:creationId xmlns:p14="http://schemas.microsoft.com/office/powerpoint/2010/main" val="800837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4003" r="5791" b="3532"/>
          <a:stretch/>
        </p:blipFill>
        <p:spPr>
          <a:xfrm>
            <a:off x="1190812" y="160900"/>
            <a:ext cx="6621463" cy="5104563"/>
          </a:xfrm>
          <a:prstGeom prst="rect">
            <a:avLst/>
          </a:prstGeom>
        </p:spPr>
      </p:pic>
      <p:sp>
        <p:nvSpPr>
          <p:cNvPr id="6" name="TextBox 5"/>
          <p:cNvSpPr txBox="1"/>
          <p:nvPr/>
        </p:nvSpPr>
        <p:spPr>
          <a:xfrm>
            <a:off x="732727" y="5656314"/>
            <a:ext cx="8121908" cy="923330"/>
          </a:xfrm>
          <a:prstGeom prst="rect">
            <a:avLst/>
          </a:prstGeom>
          <a:noFill/>
        </p:spPr>
        <p:txBody>
          <a:bodyPr wrap="square" rtlCol="0">
            <a:spAutoFit/>
          </a:bodyPr>
          <a:lstStyle/>
          <a:p>
            <a:pPr algn="ctr"/>
            <a:r>
              <a:rPr lang="en-US" altLang="zh-CN" dirty="0" smtClean="0"/>
              <a:t>There are 604</a:t>
            </a:r>
            <a:r>
              <a:rPr lang="zh-CN" altLang="en-US" dirty="0" smtClean="0"/>
              <a:t>， </a:t>
            </a:r>
            <a:r>
              <a:rPr lang="en-US" altLang="zh-CN" dirty="0" smtClean="0"/>
              <a:t>381 and 592 high </a:t>
            </a:r>
            <a:r>
              <a:rPr lang="en-US" altLang="zh-CN" dirty="0" err="1" smtClean="0"/>
              <a:t>CpG</a:t>
            </a:r>
            <a:r>
              <a:rPr lang="en-US" altLang="zh-CN" dirty="0" smtClean="0"/>
              <a:t> density regions whose average correlations are larger than 0.6 in HF, Yamanaka </a:t>
            </a:r>
            <a:r>
              <a:rPr lang="en-US" altLang="zh-CN" dirty="0" err="1" smtClean="0"/>
              <a:t>iPS</a:t>
            </a:r>
            <a:r>
              <a:rPr lang="en-US" altLang="zh-CN" dirty="0" smtClean="0"/>
              <a:t> and Thomson </a:t>
            </a:r>
            <a:r>
              <a:rPr lang="en-US" altLang="zh-CN" dirty="0" err="1" smtClean="0"/>
              <a:t>iPS</a:t>
            </a:r>
            <a:endParaRPr lang="en-US" altLang="zh-CN" dirty="0" smtClean="0"/>
          </a:p>
          <a:p>
            <a:pPr algn="ctr"/>
            <a:r>
              <a:rPr lang="en-US" dirty="0" smtClean="0"/>
              <a:t>The </a:t>
            </a:r>
            <a:r>
              <a:rPr lang="en-US" dirty="0"/>
              <a:t>analysis is based on GSE54115</a:t>
            </a:r>
          </a:p>
        </p:txBody>
      </p:sp>
    </p:spTree>
    <p:extLst>
      <p:ext uri="{BB962C8B-B14F-4D97-AF65-F5344CB8AC3E}">
        <p14:creationId xmlns:p14="http://schemas.microsoft.com/office/powerpoint/2010/main" val="2169983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974" y="601813"/>
            <a:ext cx="3964106" cy="5306617"/>
          </a:xfrm>
          <a:prstGeom prst="rect">
            <a:avLst/>
          </a:prstGeom>
        </p:spPr>
      </p:pic>
    </p:spTree>
    <p:extLst>
      <p:ext uri="{BB962C8B-B14F-4D97-AF65-F5344CB8AC3E}">
        <p14:creationId xmlns:p14="http://schemas.microsoft.com/office/powerpoint/2010/main" val="2713537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 y="1023728"/>
            <a:ext cx="7705725" cy="3705225"/>
          </a:xfrm>
          <a:prstGeom prst="rect">
            <a:avLst/>
          </a:prstGeom>
        </p:spPr>
      </p:pic>
    </p:spTree>
    <p:extLst>
      <p:ext uri="{BB962C8B-B14F-4D97-AF65-F5344CB8AC3E}">
        <p14:creationId xmlns:p14="http://schemas.microsoft.com/office/powerpoint/2010/main" val="192598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23440" y="337633"/>
            <a:ext cx="6472678" cy="6520367"/>
            <a:chOff x="523440" y="337633"/>
            <a:chExt cx="6472678" cy="6520367"/>
          </a:xfrm>
        </p:grpSpPr>
        <p:pic>
          <p:nvPicPr>
            <p:cNvPr id="2" name="Picture 1"/>
            <p:cNvPicPr>
              <a:picLocks noChangeAspect="1"/>
            </p:cNvPicPr>
            <p:nvPr/>
          </p:nvPicPr>
          <p:blipFill>
            <a:blip r:embed="rId3"/>
            <a:stretch>
              <a:fillRect/>
            </a:stretch>
          </p:blipFill>
          <p:spPr>
            <a:xfrm>
              <a:off x="523440" y="337633"/>
              <a:ext cx="6400958" cy="6520367"/>
            </a:xfrm>
            <a:prstGeom prst="rect">
              <a:avLst/>
            </a:prstGeom>
          </p:spPr>
        </p:pic>
        <p:pic>
          <p:nvPicPr>
            <p:cNvPr id="3" name="Picture 2"/>
            <p:cNvPicPr>
              <a:picLocks noChangeAspect="1"/>
            </p:cNvPicPr>
            <p:nvPr/>
          </p:nvPicPr>
          <p:blipFill rotWithShape="1">
            <a:blip r:embed="rId4"/>
            <a:srcRect t="53825" r="53603"/>
            <a:stretch/>
          </p:blipFill>
          <p:spPr>
            <a:xfrm>
              <a:off x="4036515" y="3881717"/>
              <a:ext cx="2959603" cy="2976283"/>
            </a:xfrm>
            <a:prstGeom prst="rect">
              <a:avLst/>
            </a:prstGeom>
          </p:spPr>
        </p:pic>
      </p:grpSp>
      <p:sp>
        <p:nvSpPr>
          <p:cNvPr id="5" name="Rectangle 4"/>
          <p:cNvSpPr/>
          <p:nvPr/>
        </p:nvSpPr>
        <p:spPr>
          <a:xfrm>
            <a:off x="1945340" y="3419600"/>
            <a:ext cx="6338047" cy="369332"/>
          </a:xfrm>
          <a:prstGeom prst="rect">
            <a:avLst/>
          </a:prstGeom>
        </p:spPr>
        <p:txBody>
          <a:bodyPr wrap="square">
            <a:spAutoFit/>
          </a:bodyPr>
          <a:lstStyle/>
          <a:p>
            <a:r>
              <a:rPr lang="en-US" dirty="0"/>
              <a:t>/home/</a:t>
            </a:r>
            <a:r>
              <a:rPr lang="en-US" dirty="0" err="1"/>
              <a:t>arichards</a:t>
            </a:r>
            <a:r>
              <a:rPr lang="en-US" dirty="0"/>
              <a:t>/C1/DT150701_bulk/</a:t>
            </a:r>
            <a:r>
              <a:rPr lang="en-US" dirty="0" err="1"/>
              <a:t>cnvCalling</a:t>
            </a:r>
            <a:endParaRPr lang="en-US" dirty="0"/>
          </a:p>
        </p:txBody>
      </p:sp>
    </p:spTree>
    <p:extLst>
      <p:ext uri="{BB962C8B-B14F-4D97-AF65-F5344CB8AC3E}">
        <p14:creationId xmlns:p14="http://schemas.microsoft.com/office/powerpoint/2010/main" val="240796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5526" y="2046420"/>
            <a:ext cx="4780721" cy="3170099"/>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3200" dirty="0" smtClean="0"/>
              <a:t>Background</a:t>
            </a:r>
          </a:p>
          <a:p>
            <a:pPr marL="285750" indent="-285750">
              <a:spcBef>
                <a:spcPts val="600"/>
              </a:spcBef>
              <a:spcAft>
                <a:spcPts val="600"/>
              </a:spcAft>
              <a:buFont typeface="Wingdings" panose="05000000000000000000" pitchFamily="2" charset="2"/>
              <a:buChar char="Ø"/>
            </a:pPr>
            <a:r>
              <a:rPr lang="en-US" sz="3200" dirty="0" smtClean="0">
                <a:solidFill>
                  <a:srgbClr val="FF0000"/>
                </a:solidFill>
              </a:rPr>
              <a:t>Material and Method</a:t>
            </a:r>
          </a:p>
          <a:p>
            <a:pPr marL="285750" indent="-285750">
              <a:spcBef>
                <a:spcPts val="600"/>
              </a:spcBef>
              <a:spcAft>
                <a:spcPts val="600"/>
              </a:spcAft>
              <a:buFont typeface="Wingdings" panose="05000000000000000000" pitchFamily="2" charset="2"/>
              <a:buChar char="Ø"/>
            </a:pPr>
            <a:r>
              <a:rPr lang="en-US" sz="3200" dirty="0" smtClean="0"/>
              <a:t>Result</a:t>
            </a:r>
          </a:p>
          <a:p>
            <a:pPr marL="285750" indent="-285750">
              <a:spcBef>
                <a:spcPts val="600"/>
              </a:spcBef>
              <a:spcAft>
                <a:spcPts val="600"/>
              </a:spcAft>
              <a:buFont typeface="Wingdings" panose="05000000000000000000" pitchFamily="2" charset="2"/>
              <a:buChar char="Ø"/>
            </a:pPr>
            <a:r>
              <a:rPr lang="en-US" sz="3200" dirty="0" smtClean="0"/>
              <a:t>Conclusion</a:t>
            </a:r>
          </a:p>
          <a:p>
            <a:pPr marL="285750" indent="-285750">
              <a:spcBef>
                <a:spcPts val="600"/>
              </a:spcBef>
              <a:spcAft>
                <a:spcPts val="600"/>
              </a:spcAft>
              <a:buFont typeface="Wingdings" panose="05000000000000000000" pitchFamily="2" charset="2"/>
              <a:buChar char="Ø"/>
            </a:pPr>
            <a:r>
              <a:rPr lang="en-US" sz="3200" dirty="0"/>
              <a:t>Future work</a:t>
            </a:r>
          </a:p>
        </p:txBody>
      </p:sp>
      <p:sp>
        <p:nvSpPr>
          <p:cNvPr id="3" name="Rectangle 2"/>
          <p:cNvSpPr/>
          <p:nvPr/>
        </p:nvSpPr>
        <p:spPr>
          <a:xfrm>
            <a:off x="0" y="681848"/>
            <a:ext cx="9328195" cy="461665"/>
          </a:xfrm>
          <a:prstGeom prst="rect">
            <a:avLst/>
          </a:prstGeom>
        </p:spPr>
        <p:txBody>
          <a:bodyPr wrap="none">
            <a:spAutoFit/>
          </a:bodyPr>
          <a:lstStyle/>
          <a:p>
            <a:r>
              <a:rPr lang="en-US" sz="2400" dirty="0">
                <a:solidFill>
                  <a:srgbClr val="000000"/>
                </a:solidFill>
                <a:latin typeface="Arial" panose="020B0604020202020204" pitchFamily="34" charset="0"/>
              </a:rPr>
              <a:t>MONOD: </a:t>
            </a:r>
            <a:r>
              <a:rPr lang="en-US" sz="2400" dirty="0">
                <a:solidFill>
                  <a:srgbClr val="FF0000"/>
                </a:solidFill>
                <a:latin typeface="Arial" panose="020B0604020202020204" pitchFamily="34" charset="0"/>
              </a:rPr>
              <a:t>M</a:t>
            </a:r>
            <a:r>
              <a:rPr lang="en-US" sz="2400" dirty="0">
                <a:solidFill>
                  <a:srgbClr val="000000"/>
                </a:solidFill>
                <a:latin typeface="Arial" panose="020B0604020202020204" pitchFamily="34" charset="0"/>
              </a:rPr>
              <a:t>ethylation 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Cancer </a:t>
            </a:r>
            <a:r>
              <a:rPr lang="en-US" sz="2400" dirty="0">
                <a:solidFill>
                  <a:srgbClr val="FF0000"/>
                </a:solidFill>
                <a:latin typeface="Arial" panose="020B0604020202020204" pitchFamily="34" charset="0"/>
              </a:rPr>
              <a:t>D</a:t>
            </a:r>
            <a:r>
              <a:rPr lang="en-US" sz="2400"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96133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1075" y="86146"/>
            <a:ext cx="8477110" cy="6771854"/>
            <a:chOff x="-56490" y="46548"/>
            <a:chExt cx="8477110" cy="6771854"/>
          </a:xfrm>
        </p:grpSpPr>
        <p:pic>
          <p:nvPicPr>
            <p:cNvPr id="2050" name="Picture 2" descr="http://www.medical-labs.net/wp-content/uploads/2014/04/Plasma-and-Serum-Comparis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13" r="38035"/>
            <a:stretch/>
          </p:blipFill>
          <p:spPr bwMode="auto">
            <a:xfrm>
              <a:off x="1653865" y="3728860"/>
              <a:ext cx="1128913" cy="1487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2449" b="8180"/>
            <a:stretch/>
          </p:blipFill>
          <p:spPr>
            <a:xfrm>
              <a:off x="3229677" y="2236303"/>
              <a:ext cx="1463150" cy="4275377"/>
            </a:xfrm>
            <a:prstGeom prst="rect">
              <a:avLst/>
            </a:prstGeom>
          </p:spPr>
        </p:pic>
        <p:sp>
          <p:nvSpPr>
            <p:cNvPr id="2" name="Right Arrow 1"/>
            <p:cNvSpPr/>
            <p:nvPr/>
          </p:nvSpPr>
          <p:spPr>
            <a:xfrm>
              <a:off x="2976104" y="4511240"/>
              <a:ext cx="132080" cy="107696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next generation sequenc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824" y="5259057"/>
              <a:ext cx="2631957" cy="15593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ytimg.com/vi/gbMVffFBHi8/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6927" y="3861684"/>
              <a:ext cx="2309535" cy="1299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perkinelmer.com/CMSResources/Images/44-16836HiSeq_Render_Front_CopyRight20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3689" y="2048278"/>
              <a:ext cx="2642092" cy="187311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ethylation library  sequenc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3689" y="383904"/>
              <a:ext cx="2348472" cy="8844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99482" y="1518767"/>
              <a:ext cx="3921138" cy="369332"/>
            </a:xfrm>
            <a:prstGeom prst="rect">
              <a:avLst/>
            </a:prstGeom>
            <a:noFill/>
          </p:spPr>
          <p:txBody>
            <a:bodyPr wrap="none" rtlCol="0">
              <a:spAutoFit/>
            </a:bodyPr>
            <a:lstStyle/>
            <a:p>
              <a:r>
                <a:rPr lang="en-US" dirty="0"/>
                <a:t>S</a:t>
              </a:r>
              <a:r>
                <a:rPr lang="en-US" dirty="0" smtClean="0"/>
                <a:t>equencing Library: RRBS, BSPP, </a:t>
              </a:r>
              <a:r>
                <a:rPr lang="en-US" dirty="0" err="1" smtClean="0"/>
                <a:t>SeqCap</a:t>
              </a:r>
              <a:endParaRPr lang="en-US" dirty="0"/>
            </a:p>
          </p:txBody>
        </p:sp>
        <p:sp>
          <p:nvSpPr>
            <p:cNvPr id="11" name="TextBox 10"/>
            <p:cNvSpPr txBox="1"/>
            <p:nvPr/>
          </p:nvSpPr>
          <p:spPr>
            <a:xfrm>
              <a:off x="0" y="46548"/>
              <a:ext cx="1386918" cy="954107"/>
            </a:xfrm>
            <a:prstGeom prst="rect">
              <a:avLst/>
            </a:prstGeom>
            <a:noFill/>
          </p:spPr>
          <p:txBody>
            <a:bodyPr wrap="none" rtlCol="0">
              <a:spAutoFit/>
            </a:bodyPr>
            <a:lstStyle/>
            <a:p>
              <a:r>
                <a:rPr lang="en-US" sz="2800" b="1" dirty="0" smtClean="0"/>
                <a:t>Pipeline</a:t>
              </a:r>
              <a:endParaRPr lang="en-US" sz="2800" b="1" dirty="0"/>
            </a:p>
            <a:p>
              <a:endParaRPr lang="en-US" sz="2800" dirty="0" smtClean="0"/>
            </a:p>
          </p:txBody>
        </p:sp>
        <p:sp>
          <p:nvSpPr>
            <p:cNvPr id="6" name="Rectangle 5"/>
            <p:cNvSpPr/>
            <p:nvPr/>
          </p:nvSpPr>
          <p:spPr>
            <a:xfrm>
              <a:off x="-56490" y="847733"/>
              <a:ext cx="2542363" cy="3385542"/>
            </a:xfrm>
            <a:prstGeom prst="rect">
              <a:avLst/>
            </a:prstGeom>
          </p:spPr>
          <p:txBody>
            <a:bodyPr wrap="none">
              <a:spAutoFit/>
            </a:bodyPr>
            <a:lstStyle/>
            <a:p>
              <a:r>
                <a:rPr lang="en-US" altLang="zh-CN" dirty="0" smtClean="0">
                  <a:solidFill>
                    <a:schemeClr val="accent6">
                      <a:lumMod val="50000"/>
                    </a:schemeClr>
                  </a:solidFill>
                </a:rPr>
                <a:t>Solid Tissues</a:t>
              </a:r>
              <a:endParaRPr lang="en-US" dirty="0" smtClean="0">
                <a:solidFill>
                  <a:schemeClr val="accent6">
                    <a:lumMod val="50000"/>
                  </a:schemeClr>
                </a:solidFill>
              </a:endParaRPr>
            </a:p>
            <a:p>
              <a:r>
                <a:rPr lang="en-US" dirty="0" smtClean="0">
                  <a:solidFill>
                    <a:schemeClr val="accent6">
                      <a:lumMod val="50000"/>
                    </a:schemeClr>
                  </a:solidFill>
                </a:rPr>
                <a:t>Plasma Collection</a:t>
              </a:r>
            </a:p>
            <a:p>
              <a:r>
                <a:rPr lang="en-US" dirty="0" smtClean="0">
                  <a:solidFill>
                    <a:schemeClr val="accent6">
                      <a:lumMod val="50000"/>
                    </a:schemeClr>
                  </a:solidFill>
                </a:rPr>
                <a:t>DNA </a:t>
              </a:r>
              <a:r>
                <a:rPr lang="en-US" dirty="0">
                  <a:solidFill>
                    <a:schemeClr val="accent6">
                      <a:lumMod val="50000"/>
                    </a:schemeClr>
                  </a:solidFill>
                </a:rPr>
                <a:t>Extraction</a:t>
              </a:r>
            </a:p>
            <a:p>
              <a:r>
                <a:rPr lang="en-US" dirty="0">
                  <a:solidFill>
                    <a:schemeClr val="accent6">
                      <a:lumMod val="50000"/>
                    </a:schemeClr>
                  </a:solidFill>
                </a:rPr>
                <a:t>Bisulfite Conversion</a:t>
              </a:r>
            </a:p>
            <a:p>
              <a:r>
                <a:rPr lang="en-US" dirty="0">
                  <a:solidFill>
                    <a:schemeClr val="accent6">
                      <a:lumMod val="50000"/>
                    </a:schemeClr>
                  </a:solidFill>
                </a:rPr>
                <a:t>DNA Sequencing</a:t>
              </a:r>
            </a:p>
            <a:p>
              <a:r>
                <a:rPr lang="en-US" dirty="0">
                  <a:solidFill>
                    <a:schemeClr val="accent6">
                      <a:lumMod val="50000"/>
                    </a:schemeClr>
                  </a:solidFill>
                </a:rPr>
                <a:t>Alignment</a:t>
              </a:r>
            </a:p>
            <a:p>
              <a:r>
                <a:rPr lang="en-US" dirty="0">
                  <a:solidFill>
                    <a:schemeClr val="accent6">
                      <a:lumMod val="50000"/>
                    </a:schemeClr>
                  </a:solidFill>
                </a:rPr>
                <a:t>Quality </a:t>
              </a:r>
              <a:r>
                <a:rPr lang="en-US" dirty="0" smtClean="0">
                  <a:solidFill>
                    <a:schemeClr val="accent6">
                      <a:lumMod val="50000"/>
                    </a:schemeClr>
                  </a:solidFill>
                </a:rPr>
                <a:t>Control</a:t>
              </a:r>
            </a:p>
            <a:p>
              <a:r>
                <a:rPr lang="en-US" dirty="0" smtClean="0">
                  <a:solidFill>
                    <a:schemeClr val="accent6">
                      <a:lumMod val="50000"/>
                    </a:schemeClr>
                  </a:solidFill>
                </a:rPr>
                <a:t>Haplotype inference</a:t>
              </a:r>
            </a:p>
            <a:p>
              <a:r>
                <a:rPr lang="en-US" dirty="0" smtClean="0">
                  <a:solidFill>
                    <a:schemeClr val="accent6">
                      <a:lumMod val="50000"/>
                    </a:schemeClr>
                  </a:solidFill>
                </a:rPr>
                <a:t>Missing value imputation</a:t>
              </a:r>
            </a:p>
            <a:p>
              <a:r>
                <a:rPr lang="en-US" dirty="0" smtClean="0">
                  <a:solidFill>
                    <a:schemeClr val="accent6">
                      <a:lumMod val="50000"/>
                    </a:schemeClr>
                  </a:solidFill>
                </a:rPr>
                <a:t>Feature Selection</a:t>
              </a:r>
            </a:p>
            <a:p>
              <a:r>
                <a:rPr lang="en-US" dirty="0" smtClean="0">
                  <a:solidFill>
                    <a:schemeClr val="accent6">
                      <a:lumMod val="50000"/>
                    </a:schemeClr>
                  </a:solidFill>
                </a:rPr>
                <a:t>Validation</a:t>
              </a:r>
            </a:p>
            <a:p>
              <a:endParaRPr lang="en-US" sz="1600" dirty="0">
                <a:solidFill>
                  <a:schemeClr val="accent6">
                    <a:lumMod val="50000"/>
                  </a:schemeClr>
                </a:solidFill>
              </a:endParaRPr>
            </a:p>
          </p:txBody>
        </p:sp>
      </p:grpSp>
      <p:pic>
        <p:nvPicPr>
          <p:cNvPr id="1026" name="Picture 2" descr="http://www.pathologyoutlines.com/images/ovary/ovarytumor5_4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83" t="614" r="2085" b="17822"/>
          <a:stretch/>
        </p:blipFill>
        <p:spPr bwMode="auto">
          <a:xfrm>
            <a:off x="2243446" y="5433197"/>
            <a:ext cx="928852" cy="1290260"/>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5166025" y="805641"/>
            <a:ext cx="132080" cy="107696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299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89673" y="4639348"/>
            <a:ext cx="943583" cy="447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RRBS</a:t>
            </a:r>
            <a:endParaRPr lang="en-US" dirty="0">
              <a:solidFill>
                <a:srgbClr val="FF0000"/>
              </a:solidFill>
            </a:endParaRPr>
          </a:p>
        </p:txBody>
      </p:sp>
      <p:sp>
        <p:nvSpPr>
          <p:cNvPr id="3" name="Rounded Rectangle 2"/>
          <p:cNvSpPr/>
          <p:nvPr/>
        </p:nvSpPr>
        <p:spPr>
          <a:xfrm>
            <a:off x="2484490" y="4639348"/>
            <a:ext cx="943583" cy="447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dRRBS</a:t>
            </a:r>
            <a:endParaRPr lang="en-US" dirty="0">
              <a:solidFill>
                <a:srgbClr val="FF0000"/>
              </a:solidFill>
            </a:endParaRPr>
          </a:p>
        </p:txBody>
      </p:sp>
      <p:sp>
        <p:nvSpPr>
          <p:cNvPr id="4" name="Rounded Rectangle 3"/>
          <p:cNvSpPr/>
          <p:nvPr/>
        </p:nvSpPr>
        <p:spPr>
          <a:xfrm>
            <a:off x="3979307" y="4639348"/>
            <a:ext cx="943583" cy="447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WGBS1</a:t>
            </a:r>
            <a:endParaRPr lang="en-US" dirty="0">
              <a:solidFill>
                <a:srgbClr val="FF0000"/>
              </a:solidFill>
            </a:endParaRPr>
          </a:p>
        </p:txBody>
      </p:sp>
      <p:sp>
        <p:nvSpPr>
          <p:cNvPr id="5" name="Rounded Rectangle 4"/>
          <p:cNvSpPr/>
          <p:nvPr/>
        </p:nvSpPr>
        <p:spPr>
          <a:xfrm>
            <a:off x="5474124" y="4639348"/>
            <a:ext cx="943583" cy="447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WGBS2</a:t>
            </a:r>
            <a:endParaRPr lang="en-US" dirty="0">
              <a:solidFill>
                <a:srgbClr val="FF0000"/>
              </a:solidFill>
            </a:endParaRPr>
          </a:p>
        </p:txBody>
      </p:sp>
      <p:sp>
        <p:nvSpPr>
          <p:cNvPr id="6" name="Rounded Rectangle 5"/>
          <p:cNvSpPr/>
          <p:nvPr/>
        </p:nvSpPr>
        <p:spPr>
          <a:xfrm>
            <a:off x="6968942" y="4639348"/>
            <a:ext cx="943583" cy="447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BSPP</a:t>
            </a:r>
            <a:endParaRPr lang="en-US" dirty="0">
              <a:solidFill>
                <a:srgbClr val="FF0000"/>
              </a:solidFill>
            </a:endParaRPr>
          </a:p>
        </p:txBody>
      </p:sp>
      <p:sp>
        <p:nvSpPr>
          <p:cNvPr id="7" name="TextBox 6"/>
          <p:cNvSpPr txBox="1"/>
          <p:nvPr/>
        </p:nvSpPr>
        <p:spPr>
          <a:xfrm>
            <a:off x="942040" y="4250560"/>
            <a:ext cx="1058303" cy="369332"/>
          </a:xfrm>
          <a:prstGeom prst="rect">
            <a:avLst/>
          </a:prstGeom>
          <a:noFill/>
        </p:spPr>
        <p:txBody>
          <a:bodyPr wrap="none" rtlCol="0">
            <a:spAutoFit/>
          </a:bodyPr>
          <a:lstStyle/>
          <a:p>
            <a:r>
              <a:rPr lang="en-US" dirty="0" smtClean="0"/>
              <a:t>July 2014</a:t>
            </a:r>
            <a:endParaRPr lang="en-US" dirty="0"/>
          </a:p>
        </p:txBody>
      </p:sp>
      <p:sp>
        <p:nvSpPr>
          <p:cNvPr id="9" name="TextBox 8"/>
          <p:cNvSpPr txBox="1"/>
          <p:nvPr/>
        </p:nvSpPr>
        <p:spPr>
          <a:xfrm>
            <a:off x="2451197" y="4250560"/>
            <a:ext cx="1048685" cy="369332"/>
          </a:xfrm>
          <a:prstGeom prst="rect">
            <a:avLst/>
          </a:prstGeom>
          <a:noFill/>
        </p:spPr>
        <p:txBody>
          <a:bodyPr wrap="none" rtlCol="0">
            <a:spAutoFit/>
          </a:bodyPr>
          <a:lstStyle/>
          <a:p>
            <a:r>
              <a:rPr lang="en-US" dirty="0" smtClean="0"/>
              <a:t>Sep 2014</a:t>
            </a:r>
            <a:endParaRPr lang="en-US" dirty="0"/>
          </a:p>
        </p:txBody>
      </p:sp>
      <p:sp>
        <p:nvSpPr>
          <p:cNvPr id="10" name="TextBox 9"/>
          <p:cNvSpPr txBox="1"/>
          <p:nvPr/>
        </p:nvSpPr>
        <p:spPr>
          <a:xfrm>
            <a:off x="3931168" y="4250560"/>
            <a:ext cx="1061509" cy="369332"/>
          </a:xfrm>
          <a:prstGeom prst="rect">
            <a:avLst/>
          </a:prstGeom>
          <a:noFill/>
        </p:spPr>
        <p:txBody>
          <a:bodyPr wrap="none" rtlCol="0">
            <a:spAutoFit/>
          </a:bodyPr>
          <a:lstStyle/>
          <a:p>
            <a:r>
              <a:rPr lang="en-US" dirty="0" smtClean="0"/>
              <a:t>Dec 2014</a:t>
            </a:r>
            <a:endParaRPr lang="en-US" dirty="0"/>
          </a:p>
        </p:txBody>
      </p:sp>
      <p:sp>
        <p:nvSpPr>
          <p:cNvPr id="11" name="TextBox 10"/>
          <p:cNvSpPr txBox="1"/>
          <p:nvPr/>
        </p:nvSpPr>
        <p:spPr>
          <a:xfrm>
            <a:off x="5430599" y="4250560"/>
            <a:ext cx="1045286" cy="369332"/>
          </a:xfrm>
          <a:prstGeom prst="rect">
            <a:avLst/>
          </a:prstGeom>
          <a:noFill/>
        </p:spPr>
        <p:txBody>
          <a:bodyPr wrap="none" rtlCol="0">
            <a:spAutoFit/>
          </a:bodyPr>
          <a:lstStyle/>
          <a:p>
            <a:r>
              <a:rPr lang="en-US" dirty="0" smtClean="0"/>
              <a:t>Feb 2015</a:t>
            </a:r>
            <a:endParaRPr lang="en-US" dirty="0"/>
          </a:p>
        </p:txBody>
      </p:sp>
      <p:sp>
        <p:nvSpPr>
          <p:cNvPr id="12" name="TextBox 11"/>
          <p:cNvSpPr txBox="1"/>
          <p:nvPr/>
        </p:nvSpPr>
        <p:spPr>
          <a:xfrm>
            <a:off x="6949485" y="4250560"/>
            <a:ext cx="1045286" cy="369332"/>
          </a:xfrm>
          <a:prstGeom prst="rect">
            <a:avLst/>
          </a:prstGeom>
          <a:noFill/>
        </p:spPr>
        <p:txBody>
          <a:bodyPr wrap="none" rtlCol="0">
            <a:spAutoFit/>
          </a:bodyPr>
          <a:lstStyle/>
          <a:p>
            <a:r>
              <a:rPr lang="en-US" dirty="0" smtClean="0"/>
              <a:t>Feb 2015</a:t>
            </a:r>
            <a:endParaRPr lang="en-US" dirty="0"/>
          </a:p>
        </p:txBody>
      </p:sp>
      <p:sp>
        <p:nvSpPr>
          <p:cNvPr id="13" name="Rounded Rectangle 12"/>
          <p:cNvSpPr/>
          <p:nvPr/>
        </p:nvSpPr>
        <p:spPr>
          <a:xfrm>
            <a:off x="746482" y="4221376"/>
            <a:ext cx="7714034" cy="176887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2269" y="1048963"/>
            <a:ext cx="1031051" cy="1938992"/>
          </a:xfrm>
          <a:prstGeom prst="rect">
            <a:avLst/>
          </a:prstGeom>
          <a:noFill/>
        </p:spPr>
        <p:txBody>
          <a:bodyPr wrap="none" rtlCol="0">
            <a:spAutoFit/>
          </a:bodyPr>
          <a:lstStyle/>
          <a:p>
            <a:endParaRPr lang="en-US" sz="2000" dirty="0" smtClean="0"/>
          </a:p>
          <a:p>
            <a:r>
              <a:rPr lang="en-US" sz="2000" dirty="0" smtClean="0"/>
              <a:t>Cancer:</a:t>
            </a:r>
          </a:p>
          <a:p>
            <a:endParaRPr lang="en-US" sz="2000" dirty="0" smtClean="0"/>
          </a:p>
          <a:p>
            <a:endParaRPr lang="en-US" sz="2000" dirty="0" smtClean="0"/>
          </a:p>
          <a:p>
            <a:endParaRPr lang="en-US" sz="2000" dirty="0"/>
          </a:p>
          <a:p>
            <a:r>
              <a:rPr lang="en-US" sz="2000" dirty="0" smtClean="0"/>
              <a:t>Normal:</a:t>
            </a:r>
          </a:p>
        </p:txBody>
      </p:sp>
      <p:sp>
        <p:nvSpPr>
          <p:cNvPr id="16" name="Left Brace 15"/>
          <p:cNvSpPr/>
          <p:nvPr/>
        </p:nvSpPr>
        <p:spPr>
          <a:xfrm>
            <a:off x="1393947" y="1115141"/>
            <a:ext cx="45719" cy="84630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7" name="TextBox 16"/>
          <p:cNvSpPr txBox="1"/>
          <p:nvPr/>
        </p:nvSpPr>
        <p:spPr>
          <a:xfrm>
            <a:off x="1439666" y="1037323"/>
            <a:ext cx="7795774" cy="1015663"/>
          </a:xfrm>
          <a:prstGeom prst="rect">
            <a:avLst/>
          </a:prstGeom>
          <a:noFill/>
        </p:spPr>
        <p:txBody>
          <a:bodyPr wrap="square" rtlCol="0">
            <a:spAutoFit/>
          </a:bodyPr>
          <a:lstStyle/>
          <a:p>
            <a:r>
              <a:rPr lang="en-US" sz="2000" dirty="0"/>
              <a:t>15 </a:t>
            </a:r>
            <a:r>
              <a:rPr lang="en-US" sz="2000" dirty="0" smtClean="0"/>
              <a:t>primary lung cancer solid tissues and 10 plasma (5 overlapped)</a:t>
            </a:r>
          </a:p>
          <a:p>
            <a:r>
              <a:rPr lang="en-US" sz="2000" dirty="0" smtClean="0"/>
              <a:t>15 </a:t>
            </a:r>
            <a:r>
              <a:rPr lang="en-US" sz="2000" dirty="0"/>
              <a:t>primary Colon </a:t>
            </a:r>
            <a:r>
              <a:rPr lang="en-US" sz="2000" dirty="0" smtClean="0"/>
              <a:t>cancer solid </a:t>
            </a:r>
            <a:r>
              <a:rPr lang="en-US" sz="2000" dirty="0"/>
              <a:t>tissues and 10 </a:t>
            </a:r>
            <a:r>
              <a:rPr lang="en-US" sz="2000" dirty="0" smtClean="0"/>
              <a:t>plasma </a:t>
            </a:r>
            <a:r>
              <a:rPr lang="en-US" sz="2000" dirty="0"/>
              <a:t>(5 overlapped)</a:t>
            </a:r>
          </a:p>
          <a:p>
            <a:r>
              <a:rPr lang="en-US" sz="2000" dirty="0"/>
              <a:t>15 primary Pancreatic </a:t>
            </a:r>
            <a:r>
              <a:rPr lang="en-US" sz="2000" dirty="0" smtClean="0"/>
              <a:t>cancer solid </a:t>
            </a:r>
            <a:r>
              <a:rPr lang="en-US" sz="2000" dirty="0"/>
              <a:t>tissues and 10 </a:t>
            </a:r>
            <a:r>
              <a:rPr lang="en-US" sz="2000" dirty="0" smtClean="0"/>
              <a:t>plasma </a:t>
            </a:r>
            <a:r>
              <a:rPr lang="en-US" sz="2000" dirty="0"/>
              <a:t>(5 overlapped</a:t>
            </a:r>
            <a:r>
              <a:rPr lang="en-US" sz="2000" dirty="0" smtClean="0"/>
              <a:t>)</a:t>
            </a:r>
            <a:endParaRPr lang="en-US" sz="2000" dirty="0"/>
          </a:p>
        </p:txBody>
      </p:sp>
      <p:sp>
        <p:nvSpPr>
          <p:cNvPr id="18" name="Left Brace 17"/>
          <p:cNvSpPr/>
          <p:nvPr/>
        </p:nvSpPr>
        <p:spPr>
          <a:xfrm>
            <a:off x="1416806" y="2290382"/>
            <a:ext cx="66193" cy="67493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9" name="Rectangle 18"/>
          <p:cNvSpPr/>
          <p:nvPr/>
        </p:nvSpPr>
        <p:spPr>
          <a:xfrm>
            <a:off x="1482999" y="2171994"/>
            <a:ext cx="6115264" cy="1015663"/>
          </a:xfrm>
          <a:prstGeom prst="rect">
            <a:avLst/>
          </a:prstGeom>
        </p:spPr>
        <p:txBody>
          <a:bodyPr wrap="none">
            <a:spAutoFit/>
          </a:bodyPr>
          <a:lstStyle/>
          <a:p>
            <a:r>
              <a:rPr lang="en-US" sz="2000" dirty="0"/>
              <a:t>30 plasma from health </a:t>
            </a:r>
            <a:r>
              <a:rPr lang="en-US" sz="2000" dirty="0" smtClean="0"/>
              <a:t>individuals</a:t>
            </a:r>
          </a:p>
          <a:p>
            <a:r>
              <a:rPr lang="en-US" sz="2000" dirty="0"/>
              <a:t>N37</a:t>
            </a:r>
            <a:r>
              <a:rPr lang="en-US" sz="2000" dirty="0" smtClean="0"/>
              <a:t>: 37 normal tissues form </a:t>
            </a:r>
            <a:r>
              <a:rPr lang="en-US" sz="2000" dirty="0" err="1" smtClean="0"/>
              <a:t>Jin</a:t>
            </a:r>
            <a:r>
              <a:rPr lang="en-US" sz="2000" dirty="0" smtClean="0"/>
              <a:t> </a:t>
            </a:r>
            <a:r>
              <a:rPr lang="en-US" sz="2000" dirty="0"/>
              <a:t>Billy Li, </a:t>
            </a:r>
            <a:r>
              <a:rPr lang="en-US" sz="2000" dirty="0" err="1"/>
              <a:t>Standford</a:t>
            </a:r>
            <a:r>
              <a:rPr lang="en-US" sz="2000" dirty="0"/>
              <a:t> </a:t>
            </a:r>
            <a:r>
              <a:rPr lang="en-US" sz="2000" dirty="0" err="1"/>
              <a:t>Univ</a:t>
            </a:r>
            <a:endParaRPr lang="en-US" sz="2000" dirty="0"/>
          </a:p>
          <a:p>
            <a:r>
              <a:rPr lang="en-US" sz="2000" dirty="0" smtClean="0"/>
              <a:t>Aging</a:t>
            </a:r>
            <a:r>
              <a:rPr lang="en-US" sz="2000" dirty="0"/>
              <a:t>: </a:t>
            </a:r>
            <a:r>
              <a:rPr lang="en-US" sz="2000" dirty="0" smtClean="0"/>
              <a:t> </a:t>
            </a:r>
            <a:r>
              <a:rPr lang="en-US" sz="2000" dirty="0" err="1" smtClean="0"/>
              <a:t>WB_new</a:t>
            </a:r>
            <a:r>
              <a:rPr lang="en-US" sz="2000" dirty="0" smtClean="0"/>
              <a:t>-born, </a:t>
            </a:r>
            <a:r>
              <a:rPr lang="en-US" sz="2000" dirty="0" err="1" smtClean="0"/>
              <a:t>WB_middle</a:t>
            </a:r>
            <a:r>
              <a:rPr lang="en-US" sz="2000" dirty="0" smtClean="0"/>
              <a:t>-age, </a:t>
            </a:r>
            <a:r>
              <a:rPr lang="en-US" sz="2000" dirty="0" err="1" smtClean="0"/>
              <a:t>WB_centenarian</a:t>
            </a:r>
            <a:endParaRPr lang="en-US" sz="2000" dirty="0"/>
          </a:p>
        </p:txBody>
      </p:sp>
      <p:sp>
        <p:nvSpPr>
          <p:cNvPr id="39" name="TextBox 38"/>
          <p:cNvSpPr txBox="1"/>
          <p:nvPr/>
        </p:nvSpPr>
        <p:spPr>
          <a:xfrm>
            <a:off x="942040" y="5246147"/>
            <a:ext cx="1015021" cy="584775"/>
          </a:xfrm>
          <a:prstGeom prst="rect">
            <a:avLst/>
          </a:prstGeom>
          <a:noFill/>
        </p:spPr>
        <p:txBody>
          <a:bodyPr wrap="none" rtlCol="0">
            <a:spAutoFit/>
          </a:bodyPr>
          <a:lstStyle/>
          <a:p>
            <a:r>
              <a:rPr lang="en-US" sz="1600" dirty="0" smtClean="0"/>
              <a:t>68 Cancer</a:t>
            </a:r>
          </a:p>
          <a:p>
            <a:r>
              <a:rPr lang="en-US" sz="1600" dirty="0" smtClean="0"/>
              <a:t>8 Normal</a:t>
            </a:r>
            <a:endParaRPr lang="en-US" sz="1600" dirty="0"/>
          </a:p>
        </p:txBody>
      </p:sp>
      <p:sp>
        <p:nvSpPr>
          <p:cNvPr id="40" name="TextBox 39"/>
          <p:cNvSpPr txBox="1"/>
          <p:nvPr/>
        </p:nvSpPr>
        <p:spPr>
          <a:xfrm>
            <a:off x="6794553" y="5288382"/>
            <a:ext cx="1741182" cy="584775"/>
          </a:xfrm>
          <a:prstGeom prst="rect">
            <a:avLst/>
          </a:prstGeom>
          <a:noFill/>
        </p:spPr>
        <p:txBody>
          <a:bodyPr wrap="none" rtlCol="0">
            <a:spAutoFit/>
          </a:bodyPr>
          <a:lstStyle/>
          <a:p>
            <a:r>
              <a:rPr lang="en-US" sz="1600" b="1" dirty="0" smtClean="0"/>
              <a:t>16 Cancer Plasma</a:t>
            </a:r>
          </a:p>
          <a:p>
            <a:r>
              <a:rPr lang="en-US" sz="1600" b="1" dirty="0" smtClean="0"/>
              <a:t>16 Normal </a:t>
            </a:r>
            <a:r>
              <a:rPr lang="en-US" altLang="zh-CN" sz="1600" b="1" dirty="0" smtClean="0"/>
              <a:t>Plasma</a:t>
            </a:r>
            <a:endParaRPr lang="en-US" sz="1600" b="1" dirty="0"/>
          </a:p>
        </p:txBody>
      </p:sp>
      <p:sp>
        <p:nvSpPr>
          <p:cNvPr id="41" name="TextBox 40"/>
          <p:cNvSpPr txBox="1"/>
          <p:nvPr/>
        </p:nvSpPr>
        <p:spPr>
          <a:xfrm>
            <a:off x="2468028" y="5246147"/>
            <a:ext cx="1061509" cy="584775"/>
          </a:xfrm>
          <a:prstGeom prst="rect">
            <a:avLst/>
          </a:prstGeom>
          <a:noFill/>
        </p:spPr>
        <p:txBody>
          <a:bodyPr wrap="none" rtlCol="0">
            <a:spAutoFit/>
          </a:bodyPr>
          <a:lstStyle/>
          <a:p>
            <a:r>
              <a:rPr lang="en-US" sz="1600" dirty="0" smtClean="0"/>
              <a:t>0  Cancer</a:t>
            </a:r>
          </a:p>
          <a:p>
            <a:r>
              <a:rPr lang="en-US" sz="1600" dirty="0" smtClean="0"/>
              <a:t>17 Normal</a:t>
            </a:r>
            <a:endParaRPr lang="en-US" sz="1600" dirty="0"/>
          </a:p>
        </p:txBody>
      </p:sp>
      <p:sp>
        <p:nvSpPr>
          <p:cNvPr id="42" name="TextBox 41"/>
          <p:cNvSpPr txBox="1"/>
          <p:nvPr/>
        </p:nvSpPr>
        <p:spPr>
          <a:xfrm>
            <a:off x="3979307" y="5246147"/>
            <a:ext cx="1096775" cy="584775"/>
          </a:xfrm>
          <a:prstGeom prst="rect">
            <a:avLst/>
          </a:prstGeom>
          <a:noFill/>
        </p:spPr>
        <p:txBody>
          <a:bodyPr wrap="none" rtlCol="0">
            <a:spAutoFit/>
          </a:bodyPr>
          <a:lstStyle/>
          <a:p>
            <a:r>
              <a:rPr lang="en-US" sz="1600" dirty="0" smtClean="0"/>
              <a:t>19  Cancer</a:t>
            </a:r>
          </a:p>
          <a:p>
            <a:r>
              <a:rPr lang="en-US" sz="1600" dirty="0" smtClean="0"/>
              <a:t>1    Normal</a:t>
            </a:r>
            <a:endParaRPr lang="en-US" sz="1600" dirty="0"/>
          </a:p>
        </p:txBody>
      </p:sp>
      <p:sp>
        <p:nvSpPr>
          <p:cNvPr id="43" name="TextBox 42"/>
          <p:cNvSpPr txBox="1"/>
          <p:nvPr/>
        </p:nvSpPr>
        <p:spPr>
          <a:xfrm>
            <a:off x="5431251" y="5268087"/>
            <a:ext cx="1107996" cy="584775"/>
          </a:xfrm>
          <a:prstGeom prst="rect">
            <a:avLst/>
          </a:prstGeom>
          <a:noFill/>
        </p:spPr>
        <p:txBody>
          <a:bodyPr wrap="none" rtlCol="0">
            <a:spAutoFit/>
          </a:bodyPr>
          <a:lstStyle/>
          <a:p>
            <a:r>
              <a:rPr lang="en-US" sz="1600" dirty="0" smtClean="0"/>
              <a:t>31  Cancer</a:t>
            </a:r>
          </a:p>
          <a:p>
            <a:r>
              <a:rPr lang="en-US" sz="1600" dirty="0" smtClean="0"/>
              <a:t>24  Normal</a:t>
            </a:r>
            <a:endParaRPr lang="en-US" sz="1600" dirty="0"/>
          </a:p>
        </p:txBody>
      </p:sp>
      <p:sp>
        <p:nvSpPr>
          <p:cNvPr id="24" name="TextBox 23"/>
          <p:cNvSpPr txBox="1"/>
          <p:nvPr/>
        </p:nvSpPr>
        <p:spPr>
          <a:xfrm>
            <a:off x="161946" y="89620"/>
            <a:ext cx="1428596" cy="523220"/>
          </a:xfrm>
          <a:prstGeom prst="rect">
            <a:avLst/>
          </a:prstGeom>
          <a:noFill/>
        </p:spPr>
        <p:txBody>
          <a:bodyPr wrap="none" rtlCol="0">
            <a:spAutoFit/>
          </a:bodyPr>
          <a:lstStyle/>
          <a:p>
            <a:r>
              <a:rPr lang="en-US" sz="2800" b="1" dirty="0" smtClean="0"/>
              <a:t>Samples</a:t>
            </a:r>
            <a:endParaRPr lang="en-US" sz="2800" b="1" dirty="0"/>
          </a:p>
        </p:txBody>
      </p:sp>
      <p:sp>
        <p:nvSpPr>
          <p:cNvPr id="26" name="TextBox 25"/>
          <p:cNvSpPr txBox="1"/>
          <p:nvPr/>
        </p:nvSpPr>
        <p:spPr>
          <a:xfrm>
            <a:off x="167011" y="3598922"/>
            <a:ext cx="6767302" cy="523220"/>
          </a:xfrm>
          <a:prstGeom prst="rect">
            <a:avLst/>
          </a:prstGeom>
          <a:noFill/>
        </p:spPr>
        <p:txBody>
          <a:bodyPr wrap="none" rtlCol="0">
            <a:spAutoFit/>
          </a:bodyPr>
          <a:lstStyle/>
          <a:p>
            <a:r>
              <a:rPr lang="en-US" sz="2800" b="1" dirty="0" smtClean="0"/>
              <a:t>Data Structure: methylation data of cfc-DNA</a:t>
            </a:r>
          </a:p>
        </p:txBody>
      </p:sp>
    </p:spTree>
    <p:extLst>
      <p:ext uri="{BB962C8B-B14F-4D97-AF65-F5344CB8AC3E}">
        <p14:creationId xmlns:p14="http://schemas.microsoft.com/office/powerpoint/2010/main" val="3522425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8588" y="182105"/>
            <a:ext cx="6688918" cy="4969757"/>
          </a:xfrm>
          <a:prstGeom prst="rect">
            <a:avLst/>
          </a:prstGeom>
        </p:spPr>
      </p:pic>
    </p:spTree>
    <p:extLst>
      <p:ext uri="{BB962C8B-B14F-4D97-AF65-F5344CB8AC3E}">
        <p14:creationId xmlns:p14="http://schemas.microsoft.com/office/powerpoint/2010/main" val="8626050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39275</TotalTime>
  <Words>4487</Words>
  <Application>Microsoft Office PowerPoint</Application>
  <PresentationFormat>On-screen Show (4:3)</PresentationFormat>
  <Paragraphs>1336</Paragraphs>
  <Slides>57</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8" baseType="lpstr">
      <vt:lpstr>宋体</vt:lpstr>
      <vt:lpstr>Arial</vt:lpstr>
      <vt:lpstr>Calibri</vt:lpstr>
      <vt:lpstr>Calibri Light</vt:lpstr>
      <vt:lpstr>Cambria</vt:lpstr>
      <vt:lpstr>Cambria Math</vt:lpstr>
      <vt:lpstr>Lucida Console</vt:lpstr>
      <vt:lpstr>Times New Roman</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431</cp:revision>
  <dcterms:created xsi:type="dcterms:W3CDTF">2015-05-07T07:47:15Z</dcterms:created>
  <dcterms:modified xsi:type="dcterms:W3CDTF">2015-10-06T23:21:44Z</dcterms:modified>
</cp:coreProperties>
</file>