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91" r:id="rId3"/>
    <p:sldId id="261" r:id="rId4"/>
    <p:sldId id="278" r:id="rId5"/>
    <p:sldId id="292" r:id="rId6"/>
    <p:sldId id="257" r:id="rId7"/>
    <p:sldId id="263" r:id="rId8"/>
    <p:sldId id="262" r:id="rId9"/>
    <p:sldId id="277" r:id="rId10"/>
    <p:sldId id="279" r:id="rId11"/>
    <p:sldId id="288" r:id="rId12"/>
    <p:sldId id="293" r:id="rId13"/>
    <p:sldId id="294" r:id="rId14"/>
    <p:sldId id="289" r:id="rId15"/>
    <p:sldId id="297" r:id="rId16"/>
    <p:sldId id="281" r:id="rId17"/>
    <p:sldId id="280" r:id="rId18"/>
    <p:sldId id="285" r:id="rId19"/>
    <p:sldId id="286" r:id="rId20"/>
    <p:sldId id="273" r:id="rId21"/>
    <p:sldId id="258" r:id="rId22"/>
    <p:sldId id="264" r:id="rId23"/>
    <p:sldId id="271" r:id="rId24"/>
    <p:sldId id="295" r:id="rId25"/>
    <p:sldId id="296" r:id="rId26"/>
    <p:sldId id="287" r:id="rId27"/>
    <p:sldId id="270" r:id="rId28"/>
    <p:sldId id="267" r:id="rId29"/>
    <p:sldId id="272" r:id="rId30"/>
    <p:sldId id="269" r:id="rId31"/>
    <p:sldId id="268" r:id="rId32"/>
    <p:sldId id="260" r:id="rId33"/>
    <p:sldId id="259" r:id="rId34"/>
    <p:sldId id="274" r:id="rId35"/>
    <p:sldId id="276" r:id="rId36"/>
    <p:sldId id="27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6" autoAdjust="0"/>
    <p:restoredTop sz="86457" autoAdjust="0"/>
  </p:normalViewPr>
  <p:slideViewPr>
    <p:cSldViewPr snapToGrid="0">
      <p:cViewPr varScale="1">
        <p:scale>
          <a:sx n="77" d="100"/>
          <a:sy n="77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B6AFF-C30D-47FA-BFEF-3F2BFFA4A2E0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9E644-D69D-445A-9100-837DF00C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9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9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0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  <a:p>
            <a:r>
              <a:rPr lang="en-US" sz="1200" dirty="0" smtClean="0"/>
              <a:t>Data: RRBS MHL data</a:t>
            </a:r>
          </a:p>
          <a:p>
            <a:r>
              <a:rPr lang="en-US" sz="1200" dirty="0" err="1" smtClean="0"/>
              <a:t>Process:Raw</a:t>
            </a:r>
            <a:r>
              <a:rPr lang="en-US" sz="1200" dirty="0" smtClean="0"/>
              <a:t> data, no center and no scale</a:t>
            </a:r>
          </a:p>
          <a:p>
            <a:r>
              <a:rPr lang="en-US" sz="1200" dirty="0" smtClean="0"/>
              <a:t>Distance </a:t>
            </a:r>
            <a:r>
              <a:rPr lang="en-US" sz="1200" dirty="0" err="1" smtClean="0"/>
              <a:t>fumula:euclidean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agglomeration method: ward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6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91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3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1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56046 regions were obtained</a:t>
            </a:r>
            <a:r>
              <a:rPr lang="en-US" baseline="0" dirty="0" smtClean="0"/>
              <a:t> by MLH algorithm and 17263 regions were 100% un-methylated in 8 normal samples. The optimal number of variables tried at each split is131(</a:t>
            </a:r>
            <a:r>
              <a:rPr lang="en-US" baseline="0" dirty="0" err="1" smtClean="0"/>
              <a:t>mtry</a:t>
            </a:r>
            <a:r>
              <a:rPr lang="en-US" baseline="0" dirty="0" smtClean="0"/>
              <a:t>) and number of trees (</a:t>
            </a:r>
            <a:r>
              <a:rPr lang="en-US" baseline="0" dirty="0" err="1" smtClean="0"/>
              <a:t>mtrees</a:t>
            </a:r>
            <a:r>
              <a:rPr lang="en-US" baseline="0" dirty="0" smtClean="0"/>
              <a:t>) makes no difference to the prediction accuracy from 500 to 7000.  Random forest algorithm showed 1592 regions </a:t>
            </a:r>
            <a:r>
              <a:rPr lang="en-US" altLang="zh-CN" baseline="0" dirty="0" smtClean="0"/>
              <a:t>could provide positive </a:t>
            </a:r>
            <a:r>
              <a:rPr lang="en-US" baseline="0" dirty="0" smtClean="0"/>
              <a:t>ability to distinguish cancer samples from normal samples while the top 206 most importance regions could take account of 80.0% contribution, with sensitivity of 97.06%, specificity of 100% and accuracy of 97.37%.  The second round prediction process of random forest model based on top 206 regions with </a:t>
            </a:r>
            <a:r>
              <a:rPr lang="en-US" baseline="0" dirty="0" err="1" smtClean="0"/>
              <a:t>mtry</a:t>
            </a:r>
            <a:r>
              <a:rPr lang="en-US" baseline="0" dirty="0" smtClean="0"/>
              <a:t> of 14 and </a:t>
            </a:r>
            <a:r>
              <a:rPr lang="en-US" baseline="0" dirty="0" err="1" smtClean="0"/>
              <a:t>mtrees</a:t>
            </a:r>
            <a:r>
              <a:rPr lang="en-US" baseline="0" dirty="0" smtClean="0"/>
              <a:t> of 500 showed 100% sensitivity, 100 specificity and 100% accuracy.  One the other side, </a:t>
            </a:r>
            <a:r>
              <a:rPr lang="en-US" altLang="zh-CN" dirty="0" smtClean="0"/>
              <a:t>248 regions were </a:t>
            </a:r>
            <a:r>
              <a:rPr lang="en-US" altLang="zh-CN" dirty="0" err="1" smtClean="0"/>
              <a:t>hypermethylated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in at least 50% cancer samples. The average length of the regions were 103bp (IQR=95bp, SD=126)</a:t>
            </a:r>
            <a:r>
              <a:rPr lang="en-US" altLang="zh-CN" baseline="0" dirty="0" smtClean="0"/>
              <a:t> and were </a:t>
            </a:r>
            <a:r>
              <a:rPr lang="en-US" altLang="zh-CN" dirty="0" smtClean="0"/>
              <a:t>located in the promoter region of 182 genes (2000bp up-stream of TSS). With the help of text</a:t>
            </a:r>
            <a:r>
              <a:rPr lang="en-US" altLang="zh-CN" baseline="0" dirty="0" smtClean="0"/>
              <a:t> mining, </a:t>
            </a:r>
            <a:r>
              <a:rPr lang="en-US" altLang="zh-CN" dirty="0" smtClean="0"/>
              <a:t>21 genes of them were validated</a:t>
            </a:r>
            <a:r>
              <a:rPr lang="en-US" altLang="zh-CN" baseline="0" dirty="0" smtClean="0"/>
              <a:t> to be </a:t>
            </a:r>
            <a:r>
              <a:rPr lang="en-US" altLang="zh-CN" dirty="0" smtClean="0"/>
              <a:t>methylation relevant cancer related genes</a:t>
            </a:r>
            <a:r>
              <a:rPr lang="en-US" altLang="zh-CN" baseline="0" dirty="0" smtClean="0"/>
              <a:t> (Table)</a:t>
            </a:r>
            <a:r>
              <a:rPr lang="en-US" altLang="zh-CN" dirty="0" smtClean="0"/>
              <a:t>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B11-5EA8-4066-A7CA-BEC0108E5FAB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D3D7-B391-4428-AE38-36BD2F7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9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B11-5EA8-4066-A7CA-BEC0108E5FAB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D3D7-B391-4428-AE38-36BD2F7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B11-5EA8-4066-A7CA-BEC0108E5FAB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D3D7-B391-4428-AE38-36BD2F7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9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B11-5EA8-4066-A7CA-BEC0108E5FAB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D3D7-B391-4428-AE38-36BD2F7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7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B11-5EA8-4066-A7CA-BEC0108E5FAB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D3D7-B391-4428-AE38-36BD2F7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2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B11-5EA8-4066-A7CA-BEC0108E5FAB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D3D7-B391-4428-AE38-36BD2F7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1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B11-5EA8-4066-A7CA-BEC0108E5FAB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D3D7-B391-4428-AE38-36BD2F7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B11-5EA8-4066-A7CA-BEC0108E5FAB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D3D7-B391-4428-AE38-36BD2F7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4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B11-5EA8-4066-A7CA-BEC0108E5FAB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D3D7-B391-4428-AE38-36BD2F7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B11-5EA8-4066-A7CA-BEC0108E5FAB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D3D7-B391-4428-AE38-36BD2F7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B11-5EA8-4066-A7CA-BEC0108E5FAB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D3D7-B391-4428-AE38-36BD2F7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35B11-5EA8-4066-A7CA-BEC0108E5FAB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D3D7-B391-4428-AE38-36BD2F7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39657"/>
            <a:ext cx="9328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MONOD: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ethylation Hapl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type in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n-invasive Cancer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iagnosis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0887" y="3343437"/>
            <a:ext cx="2739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Shicheng Guo @ Zhang Lab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2268" y="3989768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July 22 2015</a:t>
            </a:r>
          </a:p>
        </p:txBody>
      </p:sp>
    </p:spTree>
    <p:extLst>
      <p:ext uri="{BB962C8B-B14F-4D97-AF65-F5344CB8AC3E}">
        <p14:creationId xmlns:p14="http://schemas.microsoft.com/office/powerpoint/2010/main" val="16972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60" y="135768"/>
            <a:ext cx="92404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/>
              <a:t>Genome-wide MHL </a:t>
            </a:r>
            <a:r>
              <a:rPr lang="en-US" sz="2200" dirty="0" smtClean="0"/>
              <a:t>Profile Indicates Different Sample Types  and Sample Status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7282" y="5842337"/>
            <a:ext cx="282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566655"/>
            <a:ext cx="9412357" cy="5306460"/>
            <a:chOff x="375919" y="613283"/>
            <a:chExt cx="8473440" cy="5306460"/>
          </a:xfrm>
        </p:grpSpPr>
        <p:grpSp>
          <p:nvGrpSpPr>
            <p:cNvPr id="13" name="Group 12"/>
            <p:cNvGrpSpPr/>
            <p:nvPr/>
          </p:nvGrpSpPr>
          <p:grpSpPr>
            <a:xfrm>
              <a:off x="375919" y="613283"/>
              <a:ext cx="8473440" cy="5057986"/>
              <a:chOff x="375919" y="633603"/>
              <a:chExt cx="8473440" cy="505798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75919" y="633603"/>
                <a:ext cx="8473440" cy="4629778"/>
                <a:chOff x="436880" y="863600"/>
                <a:chExt cx="8473440" cy="4629778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0289" b="17088"/>
                <a:stretch/>
              </p:blipFill>
              <p:spPr>
                <a:xfrm>
                  <a:off x="436880" y="863600"/>
                  <a:ext cx="8473440" cy="4629778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1422400" y="2989345"/>
                  <a:ext cx="914400" cy="2504033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336800" y="2989344"/>
                  <a:ext cx="3403600" cy="2504033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40400" y="2989344"/>
                  <a:ext cx="2560320" cy="2504034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1224848" y="5353035"/>
                <a:ext cx="715715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Long Storage                            Plasma 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                                       </a:t>
                </a:r>
                <a:r>
                  <a:rPr lang="en-US" sz="1600" dirty="0" smtClean="0"/>
                  <a:t>               </a:t>
                </a:r>
                <a:r>
                  <a:rPr lang="en-US" sz="1600" dirty="0"/>
                  <a:t>Solid </a:t>
                </a:r>
                <a:r>
                  <a:rPr lang="en-US" sz="1600" dirty="0" smtClean="0"/>
                  <a:t>Tissue</a:t>
                </a:r>
                <a:endParaRPr lang="en-US" sz="1600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235008" y="5611966"/>
              <a:ext cx="71571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Accuracy:80%                       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   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Accuracy:100%                                           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              Accuracy:100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%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31424" y="5901640"/>
            <a:ext cx="8628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Result</a:t>
            </a:r>
            <a:r>
              <a:rPr lang="en-US" sz="1600" dirty="0" smtClean="0"/>
              <a:t>: Cluster analysis showed genome-wide MHL based on RRBS dataset could distinguish sample size with very high accuracy.</a:t>
            </a:r>
            <a:r>
              <a:rPr lang="en-US" sz="1600" dirty="0"/>
              <a:t> Cluster analysis were conducted with </a:t>
            </a:r>
            <a:r>
              <a:rPr lang="en-US" sz="1600" dirty="0" err="1"/>
              <a:t>e</a:t>
            </a:r>
            <a:r>
              <a:rPr lang="en-US" sz="1600" dirty="0" err="1" smtClean="0"/>
              <a:t>uclidean</a:t>
            </a:r>
            <a:r>
              <a:rPr lang="en-US" sz="1600" dirty="0" smtClean="0"/>
              <a:t> distance </a:t>
            </a:r>
            <a:r>
              <a:rPr lang="en-US" sz="1600" dirty="0"/>
              <a:t>and </a:t>
            </a:r>
            <a:r>
              <a:rPr lang="en-US" sz="1600" dirty="0" smtClean="0"/>
              <a:t>ward agglomeration</a:t>
            </a:r>
            <a:r>
              <a:rPr lang="en-US" sz="1600" dirty="0"/>
              <a:t>. 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094722" y="4602259"/>
            <a:ext cx="243840" cy="17272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64049" y="1027893"/>
            <a:ext cx="285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RRBS </a:t>
            </a:r>
            <a:r>
              <a:rPr lang="en-US" dirty="0" smtClean="0"/>
              <a:t>Dataset: 50646 MHRs  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56046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7508" y="217428"/>
            <a:ext cx="806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Differential MHL region Profile Indicate Different Sample Types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27" y="6416261"/>
            <a:ext cx="9260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Result: Methylation </a:t>
            </a:r>
            <a:r>
              <a:rPr lang="en-US" dirty="0"/>
              <a:t>Haplotype </a:t>
            </a:r>
            <a:r>
              <a:rPr lang="en-US" dirty="0" smtClean="0"/>
              <a:t>Loading is informative to indicate sample type and sample status  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927" y="985152"/>
            <a:ext cx="9363830" cy="5333701"/>
            <a:chOff x="16927" y="1015779"/>
            <a:chExt cx="9363830" cy="5333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r="5526"/>
            <a:stretch/>
          </p:blipFill>
          <p:spPr>
            <a:xfrm>
              <a:off x="16927" y="1015779"/>
              <a:ext cx="9127073" cy="481606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1828800" y="5923280"/>
              <a:ext cx="7924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621280" y="5913120"/>
              <a:ext cx="2377440" cy="101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98720" y="5913341"/>
              <a:ext cx="33223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21040" y="5913120"/>
              <a:ext cx="701040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79105" y="5887815"/>
              <a:ext cx="76016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    FFPE                                        Solid Tissue                                           Cancer Plasma                                  Normal Plasma</a:t>
              </a:r>
            </a:p>
            <a:p>
              <a:r>
                <a:rPr lang="en-US" sz="1200" b="1" dirty="0" smtClean="0">
                  <a:solidFill>
                    <a:srgbClr val="FF0000"/>
                  </a:solidFill>
                </a:rPr>
                <a:t>ACC=80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%                                    </a:t>
              </a:r>
              <a:r>
                <a:rPr lang="en-US" sz="1200" b="1" dirty="0">
                  <a:solidFill>
                    <a:srgbClr val="FF0000"/>
                  </a:solidFill>
                </a:rPr>
                <a:t>ACC=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100%                                                 </a:t>
              </a:r>
              <a:r>
                <a:rPr lang="en-US" sz="1200" b="1" dirty="0">
                  <a:solidFill>
                    <a:srgbClr val="FF0000"/>
                  </a:solidFill>
                </a:rPr>
                <a:t>ACC=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100%                                         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ACC=100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%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 rot="5400000">
            <a:off x="-965412" y="3398637"/>
            <a:ext cx="2541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843 Significant MHL regions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5539" y="5580189"/>
            <a:ext cx="1083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ACC: Accuracy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964202" y="1929720"/>
            <a:ext cx="556260" cy="3276387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6623"/>
            <a:ext cx="9307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Principle Component Analysis reveal the relationship between samples </a:t>
            </a:r>
          </a:p>
          <a:p>
            <a:pPr algn="ctr"/>
            <a:r>
              <a:rPr lang="en-US" sz="2400" b="1" dirty="0" smtClean="0"/>
              <a:t>based on RRBS dataset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9148" y="5425542"/>
            <a:ext cx="894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first principle component is significantly larger than the other PCs indicating certain factor might highly variant among the samples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73015" y="4404523"/>
            <a:ext cx="411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5718" y="1209664"/>
            <a:ext cx="7933151" cy="3928863"/>
            <a:chOff x="218660" y="415452"/>
            <a:chExt cx="8632868" cy="468730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577" b="51281"/>
            <a:stretch/>
          </p:blipFill>
          <p:spPr>
            <a:xfrm>
              <a:off x="218660" y="415452"/>
              <a:ext cx="4492487" cy="46873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440" t="55605"/>
            <a:stretch/>
          </p:blipFill>
          <p:spPr>
            <a:xfrm>
              <a:off x="4412972" y="745435"/>
              <a:ext cx="4438556" cy="4214191"/>
            </a:xfrm>
            <a:prstGeom prst="rect">
              <a:avLst/>
            </a:prstGeom>
          </p:spPr>
        </p:pic>
      </p:grpSp>
      <p:sp>
        <p:nvSpPr>
          <p:cNvPr id="14" name="Oval 13"/>
          <p:cNvSpPr/>
          <p:nvPr/>
        </p:nvSpPr>
        <p:spPr>
          <a:xfrm>
            <a:off x="5068957" y="2229770"/>
            <a:ext cx="506895" cy="47707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9148" y="6171796"/>
            <a:ext cx="894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Sample status of cancer or normal could be clearly separated in the PC1-PC2 space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21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1059"/>
          <a:stretch/>
        </p:blipFill>
        <p:spPr>
          <a:xfrm>
            <a:off x="482357" y="1124025"/>
            <a:ext cx="4775753" cy="40469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258110" y="1124024"/>
            <a:ext cx="3359116" cy="3527489"/>
            <a:chOff x="0" y="1084268"/>
            <a:chExt cx="3205991" cy="33883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-1" r="50538" b="26265"/>
            <a:stretch/>
          </p:blipFill>
          <p:spPr>
            <a:xfrm>
              <a:off x="0" y="1084268"/>
              <a:ext cx="3205991" cy="338834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3205991" y="1212574"/>
              <a:ext cx="0" cy="30711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973418" y="4863232"/>
            <a:ext cx="228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associated genes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0604" y="348776"/>
            <a:ext cx="7845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Significant differential </a:t>
            </a:r>
            <a:r>
              <a:rPr lang="en-US" sz="2400" dirty="0" smtClean="0"/>
              <a:t>MHL </a:t>
            </a:r>
            <a:r>
              <a:rPr lang="en-US" sz="2400" dirty="0" smtClean="0"/>
              <a:t>region preferred intergenic region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810604" y="5603661"/>
            <a:ext cx="80694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significant differential </a:t>
            </a:r>
            <a:r>
              <a:rPr lang="en-US" sz="2000" dirty="0" smtClean="0"/>
              <a:t>MHL </a:t>
            </a:r>
            <a:r>
              <a:rPr lang="en-US" sz="2000" dirty="0" smtClean="0"/>
              <a:t>region have more regions far from TSS are therefore have more proportion regions without associated gene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78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49695" y="94270"/>
            <a:ext cx="960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Gene </a:t>
            </a:r>
            <a:r>
              <a:rPr lang="en-US" sz="2000" dirty="0"/>
              <a:t>o</a:t>
            </a:r>
            <a:r>
              <a:rPr lang="en-US" sz="2000" dirty="0" smtClean="0"/>
              <a:t>ntology analysis reveal metabolism and </a:t>
            </a:r>
            <a:r>
              <a:rPr lang="en-US" altLang="zh-CN" sz="2000" dirty="0" smtClean="0"/>
              <a:t>immunology related </a:t>
            </a:r>
            <a:r>
              <a:rPr lang="en-US" sz="2000" dirty="0"/>
              <a:t>module </a:t>
            </a:r>
            <a:r>
              <a:rPr lang="en-US" sz="2000" dirty="0" smtClean="0"/>
              <a:t>aberrant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596348" y="749286"/>
            <a:ext cx="7712765" cy="5552123"/>
            <a:chOff x="-49695" y="928190"/>
            <a:chExt cx="8278789" cy="575279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611"/>
            <a:stretch/>
          </p:blipFill>
          <p:spPr>
            <a:xfrm>
              <a:off x="0" y="967946"/>
              <a:ext cx="8010939" cy="274164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682"/>
            <a:stretch/>
          </p:blipFill>
          <p:spPr>
            <a:xfrm>
              <a:off x="0" y="3858272"/>
              <a:ext cx="8229094" cy="282271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-49695" y="928190"/>
              <a:ext cx="20580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 GO Biological Process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-49695" y="3816744"/>
              <a:ext cx="22409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GO Cellular Component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1062" y="1969435"/>
              <a:ext cx="13444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metabolism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11561" y="4900297"/>
              <a:ext cx="1412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immunology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13992" y="6324872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Target: 843 significant MHL regions</a:t>
            </a:r>
          </a:p>
          <a:p>
            <a:pPr algn="ctr"/>
            <a:r>
              <a:rPr lang="en-US" sz="1400" dirty="0" smtClean="0"/>
              <a:t>Background: </a:t>
            </a:r>
            <a:r>
              <a:rPr lang="en-US" sz="1400" dirty="0"/>
              <a:t>50646 </a:t>
            </a:r>
            <a:r>
              <a:rPr lang="en-US" sz="1400" dirty="0" smtClean="0"/>
              <a:t>methylation haplotype regions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41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566" y="1816342"/>
            <a:ext cx="829917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A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00000A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A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PCDHN (Fold enrichment=9.5, P=1.6*10</a:t>
            </a:r>
            <a:r>
              <a:rPr lang="en-US" baseline="30000" dirty="0">
                <a:solidFill>
                  <a:srgbClr val="00000A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-4</a:t>
            </a:r>
            <a:r>
              <a:rPr lang="en-US" dirty="0">
                <a:solidFill>
                  <a:srgbClr val="00000A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NKL (FE=3.5, P=1.9*10-4) and MLNR (22.16, P=2.7*10-4) gene family were significantly enriched in the differential MHL regions in RRBS dataset. </a:t>
            </a:r>
            <a:endParaRPr lang="en-US" dirty="0">
              <a:solidFill>
                <a:srgbClr val="00000A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3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384" r="5650" b="18226"/>
          <a:stretch/>
        </p:blipFill>
        <p:spPr>
          <a:xfrm>
            <a:off x="365481" y="833120"/>
            <a:ext cx="8351800" cy="40030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7400" y="254183"/>
            <a:ext cx="8465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Methylation Haplotype </a:t>
            </a:r>
            <a:r>
              <a:rPr lang="en-US" sz="2400" dirty="0" smtClean="0"/>
              <a:t>Loading Profile in Plasma based on </a:t>
            </a:r>
            <a:r>
              <a:rPr lang="en-US" sz="2400" dirty="0" err="1" smtClean="0"/>
              <a:t>CapSeq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10080" y="4661201"/>
            <a:ext cx="647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Sensitivity=67.74%                                                        Specificity=91.66%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91" y="5163349"/>
            <a:ext cx="87785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Result</a:t>
            </a:r>
            <a:r>
              <a:rPr lang="en-US" sz="1600" dirty="0" smtClean="0"/>
              <a:t>: Cluster </a:t>
            </a:r>
            <a:r>
              <a:rPr lang="en-US" sz="1600" dirty="0"/>
              <a:t>analysis </a:t>
            </a:r>
            <a:r>
              <a:rPr lang="en-US" sz="1600" dirty="0" smtClean="0"/>
              <a:t>based on MHL matrix of </a:t>
            </a:r>
            <a:r>
              <a:rPr lang="en-US" sz="1600" dirty="0" err="1" smtClean="0"/>
              <a:t>SeqCap</a:t>
            </a:r>
            <a:r>
              <a:rPr lang="en-US" sz="1600" dirty="0" smtClean="0"/>
              <a:t> dataset </a:t>
            </a:r>
            <a:r>
              <a:rPr lang="en-US" sz="1600" dirty="0"/>
              <a:t>on </a:t>
            </a:r>
            <a:r>
              <a:rPr lang="en-US" sz="1600" dirty="0" smtClean="0"/>
              <a:t>31 </a:t>
            </a:r>
            <a:r>
              <a:rPr lang="en-US" sz="1600" dirty="0"/>
              <a:t>cancer </a:t>
            </a:r>
            <a:r>
              <a:rPr lang="en-US" sz="1600" dirty="0" smtClean="0"/>
              <a:t>and 24 normal showed the samples were clustered into two groups. 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normal plasma sample have high similarity and would agglomerate together. However, some cancer samples were clustered into the normal subgroup which indicated we selected too many genome-regions which were </a:t>
            </a:r>
            <a:r>
              <a:rPr lang="en-US" sz="1600" dirty="0" err="1" smtClean="0"/>
              <a:t>hypermethylated</a:t>
            </a:r>
            <a:r>
              <a:rPr lang="en-US" sz="1600" dirty="0" smtClean="0"/>
              <a:t> both in cancer and normal tissues. In next step, we will select more specific biomarkers with feature selection operation. Cluster analysis were conducted with </a:t>
            </a:r>
            <a:r>
              <a:rPr lang="en-US" sz="1600" dirty="0"/>
              <a:t>Manhattan distance and complete </a:t>
            </a:r>
            <a:r>
              <a:rPr lang="en-US" sz="1600" dirty="0" smtClean="0"/>
              <a:t>agglomeration. </a:t>
            </a:r>
            <a:endParaRPr lang="en-US" sz="1600" dirty="0"/>
          </a:p>
          <a:p>
            <a:pPr algn="just"/>
            <a:endParaRPr lang="en-US" sz="1600" dirty="0" smtClean="0"/>
          </a:p>
        </p:txBody>
      </p:sp>
      <p:sp>
        <p:nvSpPr>
          <p:cNvPr id="9" name="Down Arrow 8"/>
          <p:cNvSpPr/>
          <p:nvPr/>
        </p:nvSpPr>
        <p:spPr>
          <a:xfrm>
            <a:off x="1910080" y="1706880"/>
            <a:ext cx="1148080" cy="24384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42000" y="1706880"/>
            <a:ext cx="1148080" cy="2438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06662" y="2964664"/>
            <a:ext cx="5426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Cancer                                                  Normal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9160" y="254183"/>
            <a:ext cx="8160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Methylation Haplotype </a:t>
            </a:r>
            <a:r>
              <a:rPr lang="en-US" sz="2400" dirty="0" smtClean="0"/>
              <a:t>Loading Profile in Plasma based on BSPP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799" y="4918115"/>
            <a:ext cx="843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Result</a:t>
            </a:r>
            <a:r>
              <a:rPr lang="en-US" sz="1600" dirty="0" smtClean="0"/>
              <a:t>: Cluster </a:t>
            </a:r>
            <a:r>
              <a:rPr lang="en-US" sz="1600" dirty="0"/>
              <a:t>analysis </a:t>
            </a:r>
            <a:r>
              <a:rPr lang="en-US" sz="1600" dirty="0" smtClean="0"/>
              <a:t>based on MHL matrix of BSPP </a:t>
            </a:r>
            <a:r>
              <a:rPr lang="en-US" sz="1600" dirty="0"/>
              <a:t>dataset on 16 cancer plasma and 16 normal plasma </a:t>
            </a:r>
            <a:r>
              <a:rPr lang="en-US" sz="1600" dirty="0" smtClean="0"/>
              <a:t>showed normal plasma sample have high similarity and would agglomerate together. However, some normal plasma samples were clustered into the cancer subgroup which indicated we selected too many genome-regions which were </a:t>
            </a:r>
            <a:r>
              <a:rPr lang="en-US" sz="1600" dirty="0" err="1" smtClean="0"/>
              <a:t>hypermethylated</a:t>
            </a:r>
            <a:r>
              <a:rPr lang="en-US" sz="1600" dirty="0" smtClean="0"/>
              <a:t> both in cancer and normal tissues. In next step, we will select more specific biomarkers with feature selection operation. Cluster analysis were conducted with </a:t>
            </a:r>
            <a:r>
              <a:rPr lang="en-US" sz="1600" dirty="0"/>
              <a:t>Manhattan distance and complete </a:t>
            </a:r>
            <a:r>
              <a:rPr lang="en-US" sz="1600" dirty="0" smtClean="0"/>
              <a:t>agglomeration. </a:t>
            </a:r>
            <a:endParaRPr lang="en-US" sz="1600" dirty="0"/>
          </a:p>
          <a:p>
            <a:endParaRPr lang="en-US" sz="16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599160" y="843280"/>
            <a:ext cx="7691400" cy="3517366"/>
            <a:chOff x="548360" y="1087120"/>
            <a:chExt cx="7691400" cy="35173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t="4984" b="19060"/>
            <a:stretch/>
          </p:blipFill>
          <p:spPr>
            <a:xfrm>
              <a:off x="548360" y="1087120"/>
              <a:ext cx="7691400" cy="3458412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334000" y="2346960"/>
              <a:ext cx="2448561" cy="2098978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584960" y="4445938"/>
              <a:ext cx="182880" cy="138228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84400" y="4445938"/>
              <a:ext cx="182880" cy="138228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773680" y="4445938"/>
              <a:ext cx="182880" cy="138228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4155440" y="4445938"/>
              <a:ext cx="182880" cy="138228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744720" y="4445938"/>
              <a:ext cx="182880" cy="138228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5140960" y="4445938"/>
              <a:ext cx="182880" cy="138228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5364480" y="4456098"/>
              <a:ext cx="182880" cy="13822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938519" y="4466258"/>
              <a:ext cx="182880" cy="13822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35760" y="4360646"/>
            <a:ext cx="647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Sensitivity=87.5%                                                        Specificity=62.5%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979159" y="134576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P: Plasma</a:t>
            </a:r>
          </a:p>
          <a:p>
            <a:r>
              <a:rPr lang="en-US" sz="1400" dirty="0" smtClean="0"/>
              <a:t>NC: Normal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883399" y="135482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6: Colon</a:t>
            </a:r>
          </a:p>
          <a:p>
            <a:r>
              <a:rPr lang="en-US" sz="1400" dirty="0" smtClean="0"/>
              <a:t>   7: 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44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459259"/>
              </p:ext>
            </p:extLst>
          </p:nvPr>
        </p:nvGraphicFramePr>
        <p:xfrm>
          <a:off x="1782729" y="616744"/>
          <a:ext cx="6241255" cy="6241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Acrobat Document" r:id="rId3" imgW="3840384" imgH="3840224" progId="AcroExch.Document.DC">
                  <p:embed/>
                </p:oleObj>
              </mc:Choice>
              <mc:Fallback>
                <p:oleObj name="Acrobat Document" r:id="rId3" imgW="3840384" imgH="384022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2729" y="616744"/>
                        <a:ext cx="6241255" cy="6241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04240" y="283121"/>
            <a:ext cx="7620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Principle Component Analysis reveal the relationship between samples </a:t>
            </a:r>
          </a:p>
          <a:p>
            <a:pPr algn="ctr"/>
            <a:r>
              <a:rPr lang="en-US" sz="2000" dirty="0" smtClean="0"/>
              <a:t>based on Capseq dataset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322112" y="4311926"/>
            <a:ext cx="388620" cy="36576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683127"/>
              </p:ext>
            </p:extLst>
          </p:nvPr>
        </p:nvGraphicFramePr>
        <p:xfrm>
          <a:off x="1767840" y="548640"/>
          <a:ext cx="6319520" cy="631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Acrobat Document" r:id="rId3" imgW="3840384" imgH="3840224" progId="AcroExch.Document.DC">
                  <p:embed/>
                </p:oleObj>
              </mc:Choice>
              <mc:Fallback>
                <p:oleObj name="Acrobat Document" r:id="rId3" imgW="3840384" imgH="384022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7840" y="548640"/>
                        <a:ext cx="6319520" cy="631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04240" y="283121"/>
            <a:ext cx="7620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Principle Component Analysis reveal the relationship between samples </a:t>
            </a:r>
          </a:p>
          <a:p>
            <a:pPr algn="ctr"/>
            <a:r>
              <a:rPr lang="en-US" sz="2000" dirty="0" smtClean="0"/>
              <a:t>based on BSPP dataset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6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321" y="1898374"/>
            <a:ext cx="47807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Background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Material and Method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Result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Conclusion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Discussion 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681848"/>
            <a:ext cx="9328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MONOD: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ethylation Hapl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type in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n-invasive Cancer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iagnosis </a:t>
            </a:r>
          </a:p>
        </p:txBody>
      </p:sp>
    </p:spTree>
    <p:extLst>
      <p:ext uri="{BB962C8B-B14F-4D97-AF65-F5344CB8AC3E}">
        <p14:creationId xmlns:p14="http://schemas.microsoft.com/office/powerpoint/2010/main" val="34944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59" y="311725"/>
            <a:ext cx="4821381" cy="48213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337" y="5268191"/>
            <a:ext cx="8655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</a:t>
            </a:r>
            <a:r>
              <a:rPr lang="en-US" dirty="0" err="1" smtClean="0"/>
              <a:t>hypermethylated</a:t>
            </a:r>
            <a:r>
              <a:rPr lang="en-US" dirty="0" smtClean="0"/>
              <a:t> DNA regions from RRSB and </a:t>
            </a:r>
            <a:r>
              <a:rPr lang="en-US" dirty="0" err="1" smtClean="0"/>
              <a:t>SeqCap</a:t>
            </a:r>
            <a:r>
              <a:rPr lang="en-US" dirty="0" smtClean="0"/>
              <a:t> were collected and the methylation status of these regions were validated in BSPP dataset. We need do intersection operation for 3 times and the distance (Gap) between the two regions which is less &lt; gap were taken as the same biomarker. Obviously, Gap=25 is the best option to do the bed intersection operation.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280" y="807720"/>
            <a:ext cx="8194295" cy="4056332"/>
            <a:chOff x="841248" y="259080"/>
            <a:chExt cx="7714488" cy="3657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8136" y="259080"/>
              <a:ext cx="3657600" cy="3657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48" y="259080"/>
              <a:ext cx="3657600" cy="36576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18699" y="4864052"/>
            <a:ext cx="7903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Whether DNA methylation fragments derived from cancer cells were released into the blood randomly or selective</a:t>
            </a:r>
            <a:r>
              <a:rPr lang="en-US" altLang="zh-CN" sz="2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ly</a:t>
            </a:r>
            <a:endPara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128" y="2060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380" y="5077201"/>
            <a:ext cx="8291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Actually,  248 </a:t>
            </a:r>
            <a:r>
              <a:rPr lang="en-US" altLang="zh-CN" dirty="0" err="1" smtClean="0"/>
              <a:t>hypermethylated</a:t>
            </a:r>
            <a:r>
              <a:rPr lang="en-US" altLang="zh-CN" dirty="0" smtClean="0"/>
              <a:t> regions occurred in at least 50% cancer samples. The average length of the regions is 103bp (IQR=95bp, SD=126).</a:t>
            </a:r>
            <a:r>
              <a:rPr lang="en-US" altLang="zh-CN" dirty="0"/>
              <a:t> These regions located in the promoter </a:t>
            </a:r>
            <a:r>
              <a:rPr lang="en-US" altLang="zh-CN" dirty="0" smtClean="0"/>
              <a:t>region (TSS-2K) </a:t>
            </a:r>
            <a:r>
              <a:rPr lang="en-US" altLang="zh-CN" dirty="0"/>
              <a:t>of 182 genes. </a:t>
            </a:r>
            <a:r>
              <a:rPr lang="en-US" altLang="zh-CN" dirty="0" smtClean="0"/>
              <a:t>21 genes of them were defined as methylation relevant cancer related genes(NCBI). </a:t>
            </a:r>
          </a:p>
          <a:p>
            <a:r>
              <a:rPr lang="en-US" altLang="zh-CN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24244" y="543828"/>
            <a:ext cx="4576713" cy="4337973"/>
            <a:chOff x="1724244" y="543828"/>
            <a:chExt cx="4576713" cy="4337973"/>
          </a:xfrm>
        </p:grpSpPr>
        <p:grpSp>
          <p:nvGrpSpPr>
            <p:cNvPr id="8" name="Group 7"/>
            <p:cNvGrpSpPr/>
            <p:nvPr/>
          </p:nvGrpSpPr>
          <p:grpSpPr>
            <a:xfrm>
              <a:off x="1724244" y="543828"/>
              <a:ext cx="4576713" cy="4337973"/>
              <a:chOff x="278091" y="1923068"/>
              <a:chExt cx="4576713" cy="433797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639" r="7113" b="2319"/>
              <a:stretch/>
            </p:blipFill>
            <p:spPr>
              <a:xfrm>
                <a:off x="278091" y="1923068"/>
                <a:ext cx="4576713" cy="4337973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2894029" y="5316719"/>
                <a:ext cx="1640264" cy="29223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764" r="6907" b="8299"/>
              <a:stretch/>
            </p:blipFill>
            <p:spPr>
              <a:xfrm>
                <a:off x="2082277" y="2337846"/>
                <a:ext cx="2702348" cy="226243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2540731" y="3714262"/>
              <a:ext cx="7697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56046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2600" y="2395035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</a:rPr>
                <a:t>248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85380" y="6365715"/>
            <a:ext cx="4602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TSS: Transcription Start Site; IQR: </a:t>
            </a:r>
            <a:r>
              <a:rPr lang="en-US" sz="1600" dirty="0" err="1"/>
              <a:t>InterQuartile</a:t>
            </a:r>
            <a:r>
              <a:rPr lang="en-US" sz="1600" dirty="0"/>
              <a:t> </a:t>
            </a:r>
            <a:r>
              <a:rPr lang="en-US" sz="1600" dirty="0" smtClean="0"/>
              <a:t>Range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46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435105" y="1923361"/>
            <a:ext cx="1218111" cy="1155498"/>
          </a:xfrm>
          <a:prstGeom prst="ellipse">
            <a:avLst/>
          </a:prstGeom>
          <a:solidFill>
            <a:schemeClr val="accent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093492" y="1923361"/>
            <a:ext cx="1218111" cy="1155498"/>
          </a:xfrm>
          <a:prstGeom prst="ellipse">
            <a:avLst/>
          </a:prstGeom>
          <a:solidFill>
            <a:schemeClr val="accent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764299" y="2557082"/>
            <a:ext cx="1218111" cy="1155498"/>
          </a:xfrm>
          <a:prstGeom prst="ellipse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64813" y="1600808"/>
            <a:ext cx="314878" cy="17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RRBS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9085" y="1949864"/>
            <a:ext cx="119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Cap-</a:t>
            </a:r>
            <a:r>
              <a:rPr lang="en-US" altLang="zh-CN" dirty="0" err="1" smtClean="0"/>
              <a:t>Seq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7432" y="3712581"/>
            <a:ext cx="311844" cy="17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BBSP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45213" y="1923361"/>
            <a:ext cx="1218111" cy="1155498"/>
          </a:xfrm>
          <a:prstGeom prst="ellipse">
            <a:avLst/>
          </a:prstGeom>
          <a:solidFill>
            <a:schemeClr val="accent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03600" y="1923361"/>
            <a:ext cx="1218111" cy="1155498"/>
          </a:xfrm>
          <a:prstGeom prst="ellipse">
            <a:avLst/>
          </a:prstGeom>
          <a:solidFill>
            <a:schemeClr val="accent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74406" y="2557083"/>
            <a:ext cx="1218111" cy="1155498"/>
          </a:xfrm>
          <a:prstGeom prst="ellipse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97761" y="1609346"/>
            <a:ext cx="99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RRBS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16338" y="1897173"/>
            <a:ext cx="451385" cy="17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Cap-</a:t>
            </a:r>
            <a:r>
              <a:rPr lang="en-US" altLang="zh-CN" dirty="0" err="1" smtClean="0"/>
              <a:t>Seq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27540" y="3712581"/>
            <a:ext cx="311844" cy="17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BBSP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6629" y="4476564"/>
            <a:ext cx="314878" cy="17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RRBS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574387" y="4713701"/>
            <a:ext cx="1218111" cy="1155498"/>
          </a:xfrm>
          <a:prstGeom prst="ellipse">
            <a:avLst/>
          </a:prstGeom>
          <a:solidFill>
            <a:schemeClr val="accent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32774" y="4713701"/>
            <a:ext cx="1218111" cy="1155498"/>
          </a:xfrm>
          <a:prstGeom prst="ellipse">
            <a:avLst/>
          </a:prstGeom>
          <a:solidFill>
            <a:schemeClr val="accent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03580" y="5347423"/>
            <a:ext cx="1218111" cy="1155498"/>
          </a:xfrm>
          <a:prstGeom prst="ellipse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21691" y="4713701"/>
            <a:ext cx="451385" cy="17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Cap-</a:t>
            </a:r>
            <a:r>
              <a:rPr lang="en-US" altLang="zh-CN" dirty="0" err="1" smtClean="0"/>
              <a:t>Seq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56714" y="6502921"/>
            <a:ext cx="311844" cy="17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BBSP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9465" y="289912"/>
            <a:ext cx="3170361" cy="3214522"/>
            <a:chOff x="1724244" y="376320"/>
            <a:chExt cx="4753440" cy="4505481"/>
          </a:xfrm>
        </p:grpSpPr>
        <p:grpSp>
          <p:nvGrpSpPr>
            <p:cNvPr id="28" name="Group 27"/>
            <p:cNvGrpSpPr/>
            <p:nvPr/>
          </p:nvGrpSpPr>
          <p:grpSpPr>
            <a:xfrm>
              <a:off x="1724244" y="376320"/>
              <a:ext cx="4753440" cy="4505481"/>
              <a:chOff x="278091" y="1755560"/>
              <a:chExt cx="4753440" cy="4505481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639" r="7113" b="2319"/>
              <a:stretch/>
            </p:blipFill>
            <p:spPr>
              <a:xfrm>
                <a:off x="278091" y="1755560"/>
                <a:ext cx="4753440" cy="4505481"/>
              </a:xfrm>
              <a:prstGeom prst="rect">
                <a:avLst/>
              </a:prstGeom>
            </p:spPr>
          </p:pic>
          <p:sp>
            <p:nvSpPr>
              <p:cNvPr id="32" name="Rectangle 31"/>
              <p:cNvSpPr/>
              <p:nvPr/>
            </p:nvSpPr>
            <p:spPr>
              <a:xfrm>
                <a:off x="2894029" y="5316719"/>
                <a:ext cx="1640264" cy="29223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764" r="6907" b="8299"/>
              <a:stretch/>
            </p:blipFill>
            <p:spPr>
              <a:xfrm>
                <a:off x="2082277" y="2337846"/>
                <a:ext cx="2702348" cy="226243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</p:pic>
        </p:grpSp>
        <p:sp>
          <p:nvSpPr>
            <p:cNvPr id="29" name="Rectangle 28"/>
            <p:cNvSpPr/>
            <p:nvPr/>
          </p:nvSpPr>
          <p:spPr>
            <a:xfrm>
              <a:off x="2540731" y="3714262"/>
              <a:ext cx="7697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56046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12600" y="2395035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</a:rPr>
                <a:t>248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541287" y="4476564"/>
            <a:ext cx="314878" cy="17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RRBS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559045" y="4713701"/>
            <a:ext cx="1218111" cy="1155498"/>
          </a:xfrm>
          <a:prstGeom prst="ellipse">
            <a:avLst/>
          </a:prstGeom>
          <a:solidFill>
            <a:schemeClr val="accent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17432" y="4713701"/>
            <a:ext cx="1218111" cy="1155498"/>
          </a:xfrm>
          <a:prstGeom prst="ellipse">
            <a:avLst/>
          </a:prstGeom>
          <a:solidFill>
            <a:schemeClr val="accent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888238" y="5347423"/>
            <a:ext cx="1218111" cy="1155498"/>
          </a:xfrm>
          <a:prstGeom prst="ellipse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106349" y="4713701"/>
            <a:ext cx="451385" cy="17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Cap-</a:t>
            </a:r>
            <a:r>
              <a:rPr lang="en-US" altLang="zh-CN" dirty="0" err="1" smtClean="0"/>
              <a:t>Seq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41372" y="6502921"/>
            <a:ext cx="311844" cy="17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BBSP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706" y="1571555"/>
            <a:ext cx="8226878" cy="3378342"/>
            <a:chOff x="283889" y="1372773"/>
            <a:chExt cx="8226878" cy="33783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889" y="1372773"/>
              <a:ext cx="4129085" cy="337834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235" y="1443541"/>
              <a:ext cx="3650532" cy="3236806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003852" y="5237922"/>
            <a:ext cx="224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Non-random cleavage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9835" y="5237922"/>
            <a:ext cx="231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Non-random </a:t>
            </a:r>
            <a:r>
              <a:rPr lang="en-US" b="1" dirty="0" smtClean="0"/>
              <a:t>releasing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7565" y="477078"/>
            <a:ext cx="8398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Complex mechanism of cell-free circulating DNA in human plasma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5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2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" y="4978400"/>
            <a:ext cx="4378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is the methylation haplotype region? </a:t>
            </a:r>
          </a:p>
          <a:p>
            <a:r>
              <a:rPr lang="en-US" dirty="0" smtClean="0"/>
              <a:t>Any significant different regions?</a:t>
            </a:r>
          </a:p>
          <a:p>
            <a:r>
              <a:rPr lang="en-US" dirty="0" smtClean="0"/>
              <a:t>Random Forest </a:t>
            </a:r>
          </a:p>
          <a:p>
            <a:r>
              <a:rPr lang="en-US" dirty="0" smtClean="0"/>
              <a:t>biomarker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325" y="216479"/>
            <a:ext cx="5811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Methylation Haplotype Loading Matrix</a:t>
            </a:r>
          </a:p>
        </p:txBody>
      </p:sp>
    </p:spTree>
    <p:extLst>
      <p:ext uri="{BB962C8B-B14F-4D97-AF65-F5344CB8AC3E}">
        <p14:creationId xmlns:p14="http://schemas.microsoft.com/office/powerpoint/2010/main" val="14222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042" y="4085953"/>
            <a:ext cx="240335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Alignment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8043" y="4719358"/>
            <a:ext cx="240335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Methylation LD Block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042" y="5352763"/>
            <a:ext cx="24033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Methylation Haplotype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042" y="5986169"/>
            <a:ext cx="240335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Loading Calculation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16250" y="3859970"/>
            <a:ext cx="0" cy="301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16250" y="4430665"/>
            <a:ext cx="0" cy="301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16250" y="5101864"/>
            <a:ext cx="0" cy="301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16250" y="5724442"/>
            <a:ext cx="0" cy="301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8042" y="3540735"/>
            <a:ext cx="240335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Raw Data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907" y="3481808"/>
            <a:ext cx="2475498" cy="2930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0681" y="893970"/>
            <a:ext cx="240335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Plasma Collection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90682" y="1527375"/>
            <a:ext cx="240335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DNA extraction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90681" y="2160780"/>
            <a:ext cx="240335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Bisulfite Conversion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90681" y="2794186"/>
            <a:ext cx="240335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Sequencing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08889" y="667987"/>
            <a:ext cx="0" cy="301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08889" y="1238682"/>
            <a:ext cx="0" cy="301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08889" y="1909881"/>
            <a:ext cx="0" cy="301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08889" y="2532459"/>
            <a:ext cx="0" cy="301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890681" y="348752"/>
            <a:ext cx="240335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Enrollment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43546" y="289825"/>
            <a:ext cx="2475498" cy="293025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14071" y="4085953"/>
            <a:ext cx="240335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3414072" y="4719358"/>
            <a:ext cx="240335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3414071" y="5986169"/>
            <a:ext cx="240335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632279" y="3859970"/>
            <a:ext cx="0" cy="301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32279" y="4430665"/>
            <a:ext cx="0" cy="301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32279" y="5101864"/>
            <a:ext cx="0" cy="301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32279" y="5724442"/>
            <a:ext cx="0" cy="301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14071" y="3540735"/>
            <a:ext cx="240335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3366936" y="3481808"/>
            <a:ext cx="2475498" cy="29302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2417975">
            <a:off x="1621559" y="3159458"/>
            <a:ext cx="791851" cy="301557"/>
          </a:xfrm>
          <a:prstGeom prst="downArrow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6200000">
            <a:off x="2661348" y="4708215"/>
            <a:ext cx="791851" cy="301557"/>
          </a:xfrm>
          <a:prstGeom prst="downArrow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15641" y="5352529"/>
            <a:ext cx="240335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18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1" y="884582"/>
            <a:ext cx="5186855" cy="51868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" t="13456" r="10541" b="8066"/>
          <a:stretch/>
        </p:blipFill>
        <p:spPr>
          <a:xfrm>
            <a:off x="1967948" y="1659834"/>
            <a:ext cx="1809537" cy="16792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10001" r="8478" b="9130"/>
          <a:stretch/>
        </p:blipFill>
        <p:spPr>
          <a:xfrm>
            <a:off x="3667539" y="3328430"/>
            <a:ext cx="1699591" cy="159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6" y="1400904"/>
            <a:ext cx="3830783" cy="5223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66" y="3910833"/>
            <a:ext cx="2593142" cy="2299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6719" y="378733"/>
            <a:ext cx="8455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Background: DNA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methylation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 Cancer Diagnosis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48" y="1542481"/>
            <a:ext cx="1469492" cy="1737360"/>
          </a:xfrm>
          <a:prstGeom prst="rect">
            <a:avLst/>
          </a:prstGeom>
          <a:ln w="38100" cap="sq" cmpd="thickThin">
            <a:solidFill>
              <a:srgbClr val="FF0000"/>
            </a:solidFill>
            <a:prstDash val="sysDash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691" y="1534217"/>
            <a:ext cx="1408069" cy="1737360"/>
          </a:xfrm>
          <a:prstGeom prst="rect">
            <a:avLst/>
          </a:prstGeom>
          <a:ln w="38100" cap="sq" cmpd="thickThin">
            <a:solidFill>
              <a:srgbClr val="FF0000"/>
            </a:solidFill>
            <a:prstDash val="dash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25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78" y="1532945"/>
            <a:ext cx="1554480" cy="1737360"/>
          </a:xfrm>
          <a:prstGeom prst="rect">
            <a:avLst/>
          </a:prstGeom>
          <a:ln w="28575" cap="sq" cmpd="thickThin">
            <a:solidFill>
              <a:srgbClr val="FF0000"/>
            </a:solidFill>
            <a:prstDash val="dash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/>
          <p:cNvSpPr txBox="1"/>
          <p:nvPr/>
        </p:nvSpPr>
        <p:spPr>
          <a:xfrm>
            <a:off x="7123230" y="4489879"/>
            <a:ext cx="1453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Early Detection</a:t>
            </a:r>
          </a:p>
          <a:p>
            <a:r>
              <a:rPr lang="en-US" sz="1600" dirty="0" smtClean="0"/>
              <a:t>Non-invasive</a:t>
            </a:r>
          </a:p>
          <a:p>
            <a:endParaRPr lang="en-US" sz="1600" dirty="0" smtClean="0"/>
          </a:p>
          <a:p>
            <a:r>
              <a:rPr lang="en-US" sz="1600" dirty="0" smtClean="0"/>
              <a:t>Prognosis</a:t>
            </a:r>
          </a:p>
          <a:p>
            <a:r>
              <a:rPr lang="en-US" sz="1600" dirty="0" smtClean="0"/>
              <a:t>Surveillance</a:t>
            </a:r>
          </a:p>
          <a:p>
            <a:r>
              <a:rPr lang="en-US" sz="1600" dirty="0" smtClean="0"/>
              <a:t>Drug Selection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432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11776"/>
              </p:ext>
            </p:extLst>
          </p:nvPr>
        </p:nvGraphicFramePr>
        <p:xfrm>
          <a:off x="116946" y="1674478"/>
          <a:ext cx="8869310" cy="4788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041"/>
                <a:gridCol w="3016860"/>
                <a:gridCol w="336645"/>
                <a:gridCol w="699186"/>
                <a:gridCol w="479072"/>
                <a:gridCol w="595603"/>
                <a:gridCol w="530864"/>
                <a:gridCol w="582655"/>
                <a:gridCol w="893406"/>
                <a:gridCol w="750978"/>
              </a:tblGrid>
              <a:tr h="291260">
                <a:tc gridSpan="10"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Table. Gene Function Enrichment analysis to 182 high frequent aberrant </a:t>
                      </a:r>
                      <a:r>
                        <a:rPr lang="en-US" sz="1400" u="none" strike="noStrike" dirty="0" err="1">
                          <a:effectLst/>
                        </a:rPr>
                        <a:t>metylation</a:t>
                      </a:r>
                      <a:r>
                        <a:rPr lang="en-US" sz="1400" u="none" strike="noStrike" dirty="0">
                          <a:effectLst/>
                        </a:rPr>
                        <a:t> with DAVID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Category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Term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PValue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List Total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Pop Hits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Pop Total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Fold Enrichment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Benjamini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GOTERM_MF_FAT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transcription regulator activity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19.48051948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4.63E-05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12983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2.201702618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0.004415923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GOTERM_BP_FAT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regulation of transcription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27.92207792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1.28E-05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13528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1.911506751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0.005200761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GOTERM_BP_FAT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regulation of transcription, DNA-dependent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22.07792208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9.09E-06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1773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13528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2.217266596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0.005536047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SP_PIR_KEYWORDS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dna</a:t>
                      </a:r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-binding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20.77922078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2.65E-05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1868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19235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2.226401991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0.006136452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GOTERM_MF_FAT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transcription factor activity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14.93506494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4.46E-05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975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12983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2.617655052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0.006374167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GOTERM_BP_FAT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regulation of RNA metabolic process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22.72727273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5.33E-06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1813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13528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2.232122232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0.006488715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GOTERM_MF_FAT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sequence-specific DNA binding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11.68831169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2.65E-05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607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12983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3.29058421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0.007565542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SP_PIR_KEYWORDS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Homeobox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6.493506494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1.04E-04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19235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5.370504802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0.011981548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SP_PIR_KEYWORDS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transcription regulation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20.12987013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2.86E-04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2026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19235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1.988624236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0.021885309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SP_PIR_KEYWORDS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Transcription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20.12987013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4.16E-04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2071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19235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1.945414149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0.023850767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INTERPRO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Homeobox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6.493506494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1.87E-04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16659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4.957298021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0.03112568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GOTERM_BP_FAT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positive regulation of macromolecule biosynthetic process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10.38961039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4.62E-04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13528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2.82872004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0.04592463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GOTERM_BP_FAT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positive regulation of nitrogen compound metabolic process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10.38961039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3.93E-04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644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13528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2.872644264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0.046847505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796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GOTERM_BP_FAT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negative regulation of macromolecule metabolic process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11.03896104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5.16E-04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734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13528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2.677938471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0.047376266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  <a:tr h="291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GOTERM_BP_FAT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positive regulation of gene expression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9.74025974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4.43E-04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581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13528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2.985127322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0.048057813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8" marR="6908" marT="690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6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74076"/>
              </p:ext>
            </p:extLst>
          </p:nvPr>
        </p:nvGraphicFramePr>
        <p:xfrm>
          <a:off x="1164343" y="1269033"/>
          <a:ext cx="6845300" cy="4229100"/>
        </p:xfrm>
        <a:graphic>
          <a:graphicData uri="http://schemas.openxmlformats.org/drawingml/2006/table">
            <a:tbl>
              <a:tblPr/>
              <a:tblGrid>
                <a:gridCol w="609317"/>
                <a:gridCol w="790208"/>
                <a:gridCol w="514112"/>
                <a:gridCol w="1018703"/>
                <a:gridCol w="637879"/>
                <a:gridCol w="685482"/>
                <a:gridCol w="685482"/>
                <a:gridCol w="695003"/>
                <a:gridCol w="733085"/>
                <a:gridCol w="476029"/>
              </a:tblGrid>
              <a:tr h="19050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Figure 1. High frequent aberrant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hypermethylated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genes in RRBS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Symbol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Chrosome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orientation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exon_count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OMIM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11q25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134068925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134151757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606871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TMEFF2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2q32.3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191949046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192194940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605734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MTSS1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8p22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124550770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124728507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608486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L3MBTL1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20q13.12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43507680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43541895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608802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IRF4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6p25-p23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391739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411443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601900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CCDC181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1q24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169394870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169460669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IGF2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11p15.5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2129112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2149603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147470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IGF2-AS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11p15.5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2140528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2148666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610146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CCNA1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13q12.3-q13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36431030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36442882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604036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GATA2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3q21.3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128479422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128493187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NTRK2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9q22.1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84668458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85027070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600456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DLEC1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3p21.3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38038605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38122737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604050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ALX4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11p11.2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44260438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44319220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605420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CBX3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7p15.2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26201211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26213607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604477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CYP26B1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2p13.2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72129238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72147862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NFATC1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18q23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79395772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79529323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600489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DNMT3A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25232961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25342590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602769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ITGA4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2q31.3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181456892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181537747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GATA4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8p23.1-p22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11676924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11760001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600576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SLC5A5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19p13.11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17871411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17895174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601843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PHACTR3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116154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20q13.32-q13.33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59577509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59847711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608725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328" y="520590"/>
            <a:ext cx="894966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Intra-data Validation: </a:t>
            </a:r>
          </a:p>
          <a:p>
            <a:r>
              <a:rPr lang="en-US" dirty="0" smtClean="0"/>
              <a:t>½ RRBS sample as train dataset and ½ RRBS sample as test dataset with 2-fold cross-validation</a:t>
            </a:r>
          </a:p>
          <a:p>
            <a:endParaRPr lang="en-US" dirty="0" smtClean="0"/>
          </a:p>
          <a:p>
            <a:r>
              <a:rPr lang="en-US" sz="2400" b="1" dirty="0" smtClean="0"/>
              <a:t>Inter-data Validation: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RRBS</a:t>
            </a:r>
            <a:r>
              <a:rPr lang="en-US" dirty="0" smtClean="0"/>
              <a:t> dataset as train dataset and </a:t>
            </a:r>
            <a:r>
              <a:rPr lang="en-US" dirty="0" smtClean="0">
                <a:solidFill>
                  <a:srgbClr val="FF0000"/>
                </a:solidFill>
              </a:rPr>
              <a:t>BSPP</a:t>
            </a:r>
            <a:r>
              <a:rPr lang="en-US" dirty="0" smtClean="0"/>
              <a:t> data as test dataset</a:t>
            </a:r>
          </a:p>
          <a:p>
            <a:endParaRPr lang="en-US" dirty="0" smtClean="0"/>
          </a:p>
          <a:p>
            <a:r>
              <a:rPr lang="en-US" sz="2400" b="1" dirty="0" smtClean="0"/>
              <a:t>Total </a:t>
            </a:r>
            <a:r>
              <a:rPr lang="en-US" sz="2400" b="1" dirty="0"/>
              <a:t>Dataset with imputation </a:t>
            </a:r>
            <a:endParaRPr lang="en-US" sz="2400" b="1" dirty="0" smtClean="0"/>
          </a:p>
          <a:p>
            <a:r>
              <a:rPr lang="en-US" dirty="0" smtClean="0"/>
              <a:t>RRBS, BSPP, * and * were merged and missing value were imputed by KNN imputation</a:t>
            </a:r>
          </a:p>
          <a:p>
            <a:r>
              <a:rPr lang="en-US" dirty="0" smtClean="0"/>
              <a:t>Random Forest with 5-fold cross-validation were applied in classification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190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3863"/>
              </p:ext>
            </p:extLst>
          </p:nvPr>
        </p:nvGraphicFramePr>
        <p:xfrm>
          <a:off x="292321" y="1903908"/>
          <a:ext cx="8670801" cy="4166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72"/>
                <a:gridCol w="1138172"/>
                <a:gridCol w="1138172"/>
                <a:gridCol w="1138172"/>
                <a:gridCol w="1138172"/>
                <a:gridCol w="1138172"/>
                <a:gridCol w="991374"/>
                <a:gridCol w="850395"/>
              </a:tblGrid>
              <a:tr h="737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All Samples (n=412)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# mutated patients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All Samples (n=412)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# mutated sites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p-value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q-value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Bonferroni</a:t>
                      </a:r>
                      <a:r>
                        <a:rPr lang="en-US" sz="1100" u="none" strike="noStrike" dirty="0">
                          <a:effectLst/>
                        </a:rPr>
                        <a:t> p-value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Mutation</a:t>
                      </a:r>
                    </a:p>
                    <a:p>
                      <a:pPr algn="ctr" fontAlgn="ctr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Ratio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7" marR="5647" marT="56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Mutation Sites/Patients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TP53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1.00E-16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4.05E-13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1.83E-12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47.57%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1.41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KRAS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1.00E-16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4.05E-13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1.83E-12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27.91%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12.78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EGFR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1.00E-16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4.05E-13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1.83E-12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1.60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STK11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1.00E-16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4.05E-13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1.83E-12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1.21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RBM10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1.11E-16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4.05E-13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2.03E-12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CDKN2A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2.99E-14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8.60E-11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5.46E-10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KEAP1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3.30E-14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8.60E-11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6.02E-10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1.05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BRAF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5.11E-12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1.17E-08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9.33E-08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U2AF1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1.74E-11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3.53E-08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3.18E-07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6.50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SMARCA4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3.13E-11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5.71E-08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5.71E-07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NF1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4.83E-11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8.02E-08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8.82E-07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0.87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MET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9.67E-10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1.47E-06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1.77E-05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ARID1A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1.47E-09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2.06E-06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2.68E-05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SETD2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1.73E-09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2.25E-06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3.16E-05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RB1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1.54E-08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1.88E-05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0.000281096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PIK3CA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8.24E-08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9.40E-05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0.001504047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MGA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5.35E-07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5.74E-04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0.009765355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</a:tr>
              <a:tr h="1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RIT1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1.07E-06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1.09E-03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0.01953071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2.43%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2073" y="601883"/>
            <a:ext cx="889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mutation ratio for significant genes are very high, ranging from 2.43% to 47.57%. However, the mutation rate for specific site is very low, there are up to 139 mutations in TP53 occurred in 196 patients, each patients have 1.41 mutations.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46024" y="6195856"/>
            <a:ext cx="68677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Comprehensive molecular profiling of lung adenocarcinoma. Nature. </a:t>
            </a:r>
            <a:r>
              <a:rPr lang="en-US" sz="14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2014, 511(7511</a:t>
            </a:r>
            <a:r>
              <a:rPr lang="en-US" sz="1400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):543-50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1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27" y="-166256"/>
            <a:ext cx="5205845" cy="5205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282" y="5039589"/>
            <a:ext cx="8655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 distribution of the MHL regions of BSPP dataset. </a:t>
            </a:r>
            <a:r>
              <a:rPr lang="en-US" dirty="0"/>
              <a:t>63.4% MHL distance of BSPP were less than 200bp, indicating they are almost located in the same region/</a:t>
            </a:r>
            <a:r>
              <a:rPr lang="en-US" dirty="0" err="1"/>
              <a:t>CpG</a:t>
            </a:r>
            <a:r>
              <a:rPr lang="en-US" dirty="0"/>
              <a:t> island in human genome, therefore, we need merge these MHL region together to increase the sensitivity of the prediction. </a:t>
            </a:r>
            <a:r>
              <a:rPr lang="en-US" dirty="0" smtClean="0"/>
              <a:t>In other words, when can do bed intersection operation </a:t>
            </a:r>
            <a:r>
              <a:rPr lang="en-US" dirty="0" err="1" smtClean="0"/>
              <a:t>wth</a:t>
            </a:r>
            <a:r>
              <a:rPr lang="en-US" dirty="0" smtClean="0"/>
              <a:t> certain gaps so that these regions can be selected.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282" y="1686789"/>
            <a:ext cx="8655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Haplotype -&gt; Methylation </a:t>
            </a:r>
            <a:r>
              <a:rPr lang="en-US" dirty="0" err="1" smtClean="0"/>
              <a:t>Haploptye</a:t>
            </a:r>
            <a:endParaRPr lang="en-US" dirty="0" smtClean="0"/>
          </a:p>
          <a:p>
            <a:r>
              <a:rPr lang="en-US" dirty="0" smtClean="0"/>
              <a:t>LD     -&gt;  </a:t>
            </a:r>
            <a:r>
              <a:rPr lang="en-US" dirty="0"/>
              <a:t>Methylation </a:t>
            </a:r>
            <a:r>
              <a:rPr lang="en-US" dirty="0" smtClean="0"/>
              <a:t>LD</a:t>
            </a:r>
            <a:endParaRPr lang="en-US" dirty="0"/>
          </a:p>
          <a:p>
            <a:r>
              <a:rPr lang="en-US" dirty="0" smtClean="0"/>
              <a:t>Tag SNPs  -&gt; Tag Methylation Loci  (TML)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8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2652" y="1013791"/>
            <a:ext cx="345671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Acknowledgment</a:t>
            </a:r>
          </a:p>
          <a:p>
            <a:endParaRPr lang="en-US" sz="1100" dirty="0"/>
          </a:p>
          <a:p>
            <a:endParaRPr lang="en-US" sz="2000" dirty="0"/>
          </a:p>
          <a:p>
            <a:r>
              <a:rPr lang="en-US" sz="2000" dirty="0" err="1" smtClean="0"/>
              <a:t>Dinh</a:t>
            </a:r>
            <a:r>
              <a:rPr lang="en-US" sz="2000" dirty="0" smtClean="0"/>
              <a:t> </a:t>
            </a:r>
            <a:r>
              <a:rPr lang="en-US" sz="2000" dirty="0"/>
              <a:t>Diep</a:t>
            </a:r>
          </a:p>
          <a:p>
            <a:r>
              <a:rPr lang="en-US" sz="2000" dirty="0" err="1" smtClean="0"/>
              <a:t>Nongluk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Noi</a:t>
            </a:r>
            <a:r>
              <a:rPr lang="en-US" sz="2000" dirty="0"/>
              <a:t>) </a:t>
            </a:r>
            <a:r>
              <a:rPr lang="en-US" sz="2000" dirty="0" err="1"/>
              <a:t>Plongthongkum</a:t>
            </a:r>
            <a:endParaRPr lang="en-US" sz="20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97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835" y="347870"/>
            <a:ext cx="7840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mbria" panose="02040503050406030204" pitchFamily="18" charset="0"/>
              </a:rPr>
              <a:t>Genome-wide DNA methylation change in cancer genomes</a:t>
            </a: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6786" y="6518565"/>
            <a:ext cx="8219661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Hansen </a:t>
            </a:r>
            <a:r>
              <a:rPr lang="en-US" sz="1400" dirty="0" smtClean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KD, et al. Nature </a:t>
            </a:r>
            <a:r>
              <a:rPr lang="en-US" sz="14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genetics. 2011;43(8):768-75</a:t>
            </a:r>
            <a:r>
              <a:rPr lang="en-US" sz="1400" dirty="0" smtClean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5859" y="4199663"/>
            <a:ext cx="63113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Genome-wide </a:t>
            </a:r>
            <a:r>
              <a:rPr 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hypomethylation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cancer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genome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Methylation variation explain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cancer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heterogeneity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Drug resistance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Overall-survival-time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4218" y="4870174"/>
            <a:ext cx="735496" cy="4133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6835" y="1289116"/>
            <a:ext cx="8113425" cy="2619636"/>
            <a:chOff x="414349" y="1571573"/>
            <a:chExt cx="8113425" cy="261963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346"/>
            <a:stretch/>
          </p:blipFill>
          <p:spPr>
            <a:xfrm>
              <a:off x="566488" y="1695889"/>
              <a:ext cx="2688126" cy="24110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4614" y="1673913"/>
              <a:ext cx="5273160" cy="251729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414349" y="1758317"/>
              <a:ext cx="367748" cy="3060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81946" y="1571573"/>
              <a:ext cx="367748" cy="3060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5854860" y="1542867"/>
            <a:ext cx="367748" cy="306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321" y="1898374"/>
            <a:ext cx="47807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Background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Material and Method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Result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Conclusion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Discussion 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681848"/>
            <a:ext cx="9328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MONOD: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ethylation Hapl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type in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n-invasive Cancer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iagnosis </a:t>
            </a:r>
          </a:p>
        </p:txBody>
      </p:sp>
    </p:spTree>
    <p:extLst>
      <p:ext uri="{BB962C8B-B14F-4D97-AF65-F5344CB8AC3E}">
        <p14:creationId xmlns:p14="http://schemas.microsoft.com/office/powerpoint/2010/main" val="3961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075" y="86146"/>
            <a:ext cx="8277031" cy="6771854"/>
            <a:chOff x="-56490" y="46548"/>
            <a:chExt cx="8277031" cy="6771854"/>
          </a:xfrm>
        </p:grpSpPr>
        <p:pic>
          <p:nvPicPr>
            <p:cNvPr id="2050" name="Picture 2" descr="http://www.medical-labs.net/wp-content/uploads/2014/04/Plasma-and-Serum-Comparision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3" r="38035"/>
            <a:stretch/>
          </p:blipFill>
          <p:spPr bwMode="auto">
            <a:xfrm>
              <a:off x="1653865" y="3728860"/>
              <a:ext cx="1128913" cy="148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449" b="8180"/>
            <a:stretch/>
          </p:blipFill>
          <p:spPr>
            <a:xfrm>
              <a:off x="3229677" y="2236303"/>
              <a:ext cx="1463150" cy="4275377"/>
            </a:xfrm>
            <a:prstGeom prst="rect">
              <a:avLst/>
            </a:prstGeom>
          </p:spPr>
        </p:pic>
        <p:sp>
          <p:nvSpPr>
            <p:cNvPr id="2" name="Right Arrow 1"/>
            <p:cNvSpPr/>
            <p:nvPr/>
          </p:nvSpPr>
          <p:spPr>
            <a:xfrm>
              <a:off x="2976104" y="4511240"/>
              <a:ext cx="132080" cy="107696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Image result for next generation sequenc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824" y="5259057"/>
              <a:ext cx="2631957" cy="1559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://i.ytimg.com/vi/gbMVffFBHi8/maxresdefaul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927" y="3861684"/>
              <a:ext cx="2309535" cy="1299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://www.perkinelmer.com/CMSResources/Images/44-16836HiSeq_Render_Front_CopyRight201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689" y="2048278"/>
              <a:ext cx="2642092" cy="1873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Image result for methylation library  sequenci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689" y="383904"/>
              <a:ext cx="2348472" cy="884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015048" y="1473671"/>
              <a:ext cx="3205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equencing Library: RRBS, BSPP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46548"/>
              <a:ext cx="13869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Pipeline</a:t>
              </a:r>
              <a:endParaRPr lang="en-US" sz="2800" b="1" dirty="0"/>
            </a:p>
            <a:p>
              <a:endParaRPr lang="en-US" sz="2800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56490" y="847733"/>
              <a:ext cx="2542363" cy="33855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accent6">
                      <a:lumMod val="50000"/>
                    </a:schemeClr>
                  </a:solidFill>
                </a:rPr>
                <a:t>Solid Tissues</a:t>
              </a:r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Plasma Collection</a:t>
              </a:r>
            </a:p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DNA 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Extraction</a:t>
              </a:r>
            </a:p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Bisulfite Conversion</a:t>
              </a:r>
            </a:p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DNA Sequencing</a:t>
              </a:r>
            </a:p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Alignment</a:t>
              </a:r>
            </a:p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Quality 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Control</a:t>
              </a:r>
            </a:p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Haplotype inference</a:t>
              </a:r>
            </a:p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Missing value imputation</a:t>
              </a:r>
            </a:p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Feature Selection</a:t>
              </a:r>
            </a:p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Validation</a:t>
              </a:r>
            </a:p>
            <a:p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1026" name="Picture 2" descr="http://www.pathologyoutlines.com/images/ovary/ovarytumor5_4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t="614" r="2085" b="17822"/>
          <a:stretch/>
        </p:blipFill>
        <p:spPr bwMode="auto">
          <a:xfrm>
            <a:off x="2243446" y="5433197"/>
            <a:ext cx="928852" cy="129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5166025" y="805641"/>
            <a:ext cx="132080" cy="107696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89673" y="4639348"/>
            <a:ext cx="943583" cy="44747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RRBS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84490" y="4639348"/>
            <a:ext cx="943583" cy="44747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dRRBS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79307" y="4639348"/>
            <a:ext cx="943583" cy="44747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WGBS1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74124" y="4639348"/>
            <a:ext cx="943583" cy="44747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WGBS2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68942" y="4639348"/>
            <a:ext cx="943583" cy="44747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BSPP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040" y="425056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July 2014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51197" y="425056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 2014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1168" y="425056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 2014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0599" y="4250560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Feb 2015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49485" y="4250560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Feb 2015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6482" y="4221376"/>
            <a:ext cx="7714034" cy="176887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2269" y="1048963"/>
            <a:ext cx="10310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Cancer: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Normal: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393947" y="1115141"/>
            <a:ext cx="45719" cy="84630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1439666" y="1037323"/>
            <a:ext cx="7795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15 </a:t>
            </a:r>
            <a:r>
              <a:rPr lang="en-US" sz="2000" dirty="0" smtClean="0"/>
              <a:t>primary lung cancer solid tissues and 10 plasma (5 overlapped)</a:t>
            </a:r>
          </a:p>
          <a:p>
            <a:r>
              <a:rPr lang="en-US" sz="2000" dirty="0" smtClean="0"/>
              <a:t>15 </a:t>
            </a:r>
            <a:r>
              <a:rPr lang="en-US" sz="2000" dirty="0"/>
              <a:t>primary Colon </a:t>
            </a:r>
            <a:r>
              <a:rPr lang="en-US" sz="2000" dirty="0" smtClean="0"/>
              <a:t>cancer solid </a:t>
            </a:r>
            <a:r>
              <a:rPr lang="en-US" sz="2000" dirty="0"/>
              <a:t>tissues and 10 </a:t>
            </a:r>
            <a:r>
              <a:rPr lang="en-US" sz="2000" dirty="0" smtClean="0"/>
              <a:t>plasma </a:t>
            </a:r>
            <a:r>
              <a:rPr lang="en-US" sz="2000" dirty="0"/>
              <a:t>(5 overlapped)</a:t>
            </a:r>
          </a:p>
          <a:p>
            <a:r>
              <a:rPr lang="en-US" sz="2000" dirty="0"/>
              <a:t>15 primary Pancreatic </a:t>
            </a:r>
            <a:r>
              <a:rPr lang="en-US" sz="2000" dirty="0" smtClean="0"/>
              <a:t>cancer solid </a:t>
            </a:r>
            <a:r>
              <a:rPr lang="en-US" sz="2000" dirty="0"/>
              <a:t>tissues and 10 </a:t>
            </a:r>
            <a:r>
              <a:rPr lang="en-US" sz="2000" dirty="0" smtClean="0"/>
              <a:t>plasma </a:t>
            </a:r>
            <a:r>
              <a:rPr lang="en-US" sz="2000" dirty="0"/>
              <a:t>(5 overlapped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8" name="Left Brace 17"/>
          <p:cNvSpPr/>
          <p:nvPr/>
        </p:nvSpPr>
        <p:spPr>
          <a:xfrm>
            <a:off x="1416806" y="2290382"/>
            <a:ext cx="66193" cy="67493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/>
          <p:cNvSpPr/>
          <p:nvPr/>
        </p:nvSpPr>
        <p:spPr>
          <a:xfrm>
            <a:off x="1482999" y="2171994"/>
            <a:ext cx="61152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30 plasma from health </a:t>
            </a:r>
            <a:r>
              <a:rPr lang="en-US" sz="2000" dirty="0" smtClean="0"/>
              <a:t>individuals</a:t>
            </a:r>
          </a:p>
          <a:p>
            <a:r>
              <a:rPr lang="en-US" sz="2000" dirty="0"/>
              <a:t>N37</a:t>
            </a:r>
            <a:r>
              <a:rPr lang="en-US" sz="2000" dirty="0" smtClean="0"/>
              <a:t>: 37 normal tissues form </a:t>
            </a:r>
            <a:r>
              <a:rPr lang="en-US" sz="2000" dirty="0" err="1" smtClean="0"/>
              <a:t>Jin</a:t>
            </a:r>
            <a:r>
              <a:rPr lang="en-US" sz="2000" dirty="0" smtClean="0"/>
              <a:t> </a:t>
            </a:r>
            <a:r>
              <a:rPr lang="en-US" sz="2000" dirty="0"/>
              <a:t>Billy Li, </a:t>
            </a:r>
            <a:r>
              <a:rPr lang="en-US" sz="2000" dirty="0" err="1"/>
              <a:t>Standford</a:t>
            </a:r>
            <a:r>
              <a:rPr lang="en-US" sz="2000" dirty="0"/>
              <a:t> </a:t>
            </a:r>
            <a:r>
              <a:rPr lang="en-US" sz="2000" dirty="0" err="1"/>
              <a:t>Univ</a:t>
            </a:r>
            <a:endParaRPr lang="en-US" sz="2000" dirty="0"/>
          </a:p>
          <a:p>
            <a:r>
              <a:rPr lang="en-US" sz="2000" dirty="0" smtClean="0"/>
              <a:t>Aging</a:t>
            </a:r>
            <a:r>
              <a:rPr lang="en-US" sz="2000" dirty="0"/>
              <a:t>: </a:t>
            </a:r>
            <a:r>
              <a:rPr lang="en-US" sz="2000" dirty="0" smtClean="0"/>
              <a:t> </a:t>
            </a:r>
            <a:r>
              <a:rPr lang="en-US" sz="2000" dirty="0" err="1" smtClean="0"/>
              <a:t>WB_new</a:t>
            </a:r>
            <a:r>
              <a:rPr lang="en-US" sz="2000" dirty="0" smtClean="0"/>
              <a:t>-born, </a:t>
            </a:r>
            <a:r>
              <a:rPr lang="en-US" sz="2000" dirty="0" err="1" smtClean="0"/>
              <a:t>WB_middle</a:t>
            </a:r>
            <a:r>
              <a:rPr lang="en-US" sz="2000" dirty="0" smtClean="0"/>
              <a:t>-age, </a:t>
            </a:r>
            <a:r>
              <a:rPr lang="en-US" sz="2000" dirty="0" err="1" smtClean="0"/>
              <a:t>WB_centenarian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942040" y="5246147"/>
            <a:ext cx="101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68 Cancer</a:t>
            </a:r>
          </a:p>
          <a:p>
            <a:r>
              <a:rPr lang="en-US" sz="1600" dirty="0" smtClean="0"/>
              <a:t>8 Normal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794553" y="5288382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16 Cancer Plasma</a:t>
            </a:r>
          </a:p>
          <a:p>
            <a:r>
              <a:rPr lang="en-US" sz="1600" b="1" dirty="0" smtClean="0"/>
              <a:t>16 Normal </a:t>
            </a:r>
            <a:r>
              <a:rPr lang="en-US" altLang="zh-CN" sz="1600" b="1" dirty="0" smtClean="0"/>
              <a:t>Plasma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468028" y="5246147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  Cancer</a:t>
            </a:r>
          </a:p>
          <a:p>
            <a:r>
              <a:rPr lang="en-US" sz="1600" dirty="0" smtClean="0"/>
              <a:t>17 Normal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979307" y="5246147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19  Cancer</a:t>
            </a:r>
          </a:p>
          <a:p>
            <a:r>
              <a:rPr lang="en-US" sz="1600" dirty="0" smtClean="0"/>
              <a:t>1    Normal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431251" y="5268087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31  Cancer</a:t>
            </a:r>
          </a:p>
          <a:p>
            <a:r>
              <a:rPr lang="en-US" sz="1600" dirty="0" smtClean="0"/>
              <a:t>24  Normal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61946" y="89620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Samples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7011" y="3598922"/>
            <a:ext cx="1573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Structure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5224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999" y="334717"/>
            <a:ext cx="477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Methylation Haplotype </a:t>
            </a:r>
            <a:r>
              <a:rPr lang="en-US" sz="2800" dirty="0" smtClean="0"/>
              <a:t>Loading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5005" y="1785234"/>
            <a:ext cx="8453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Shoemaker R, Deng J, Wang W,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Zhang 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Allele-specific methylation is prevalent and is contributed by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-SNPs in the human genome. Genome research.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2010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;20(7):883-9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005" y="1218617"/>
            <a:ext cx="2989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Methylated Haplotype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29479" y="253651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80199" y="2536517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09919" y="253651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50479" y="253651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420759" y="253651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61319" y="253651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91039" y="253651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931599" y="253651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01879" y="253651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9800" y="253651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0079" y="253651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29479" y="27295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70039" y="27295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99759" y="27295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240319" y="27295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410599" y="27295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751159" y="2729557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580879" y="27295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921439" y="27295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091719" y="27295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359640" y="27295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40079" y="2729557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29479" y="2953077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080199" y="295307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09919" y="295307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250479" y="295307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420759" y="295307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761319" y="295307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591039" y="295307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931599" y="295307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101879" y="2953077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369800" y="295307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40079" y="295307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29479" y="316643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70039" y="3166437"/>
            <a:ext cx="132080" cy="142240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899759" y="316643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240319" y="3166437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410599" y="316643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751159" y="3166437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580879" y="316643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921439" y="316643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091719" y="316643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59640" y="316643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40079" y="316643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737998" y="407751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088718" y="407751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918438" y="407751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258998" y="407751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429278" y="407751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1769838" y="407751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599558" y="407751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940118" y="407751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110398" y="407751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378319" y="407751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548598" y="407751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737998" y="427055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078558" y="427055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908278" y="427055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248838" y="427055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419118" y="427055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759678" y="427055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589398" y="427055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929958" y="427055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100238" y="427055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368159" y="427055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48598" y="427055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737998" y="44940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088718" y="449407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918438" y="44940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258998" y="44940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429278" y="44940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769838" y="449407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599558" y="44940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940118" y="449407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110398" y="449407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378319" y="44940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48598" y="44940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737998" y="470743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078558" y="470743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908278" y="470743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248838" y="470743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419118" y="470743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759678" y="470743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589398" y="470743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929958" y="470743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2100238" y="470743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68159" y="470743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548598" y="470743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19319" y="3379797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070039" y="337979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899759" y="337979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240319" y="337979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410599" y="337979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751159" y="337979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580879" y="337979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921439" y="337979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2091719" y="337979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59640" y="337979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529919" y="337979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719319" y="35931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059879" y="35931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889599" y="35931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230159" y="35931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400439" y="35931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740999" y="3593157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570719" y="35931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911279" y="35931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2081559" y="35931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349480" y="3593157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529919" y="3593157"/>
            <a:ext cx="132080" cy="1422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737998" y="489031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088718" y="489031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918438" y="489031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1258998" y="489031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429278" y="489031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769838" y="489031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1599558" y="489031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940118" y="489031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2110398" y="489031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378319" y="489031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548598" y="489031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737998" y="51036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078558" y="51036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908278" y="51036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248838" y="5103672"/>
            <a:ext cx="132080" cy="14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1419118" y="51036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1759678" y="510367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1589398" y="51036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1929958" y="510367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2100238" y="5103672"/>
            <a:ext cx="132080" cy="142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368159" y="51036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548598" y="5103672"/>
            <a:ext cx="132080" cy="14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1050518" y="3166437"/>
            <a:ext cx="349921" cy="14224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49479" y="4270552"/>
            <a:ext cx="1363480" cy="15240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2462759" y="2431565"/>
            <a:ext cx="3900555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Likelihood-ratio </a:t>
            </a:r>
            <a:r>
              <a:rPr lang="en-US" sz="2000" dirty="0" smtClean="0">
                <a:solidFill>
                  <a:srgbClr val="000000"/>
                </a:solidFill>
              </a:rPr>
              <a:t>test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Monte </a:t>
            </a:r>
            <a:r>
              <a:rPr lang="en-US" sz="2000" dirty="0"/>
              <a:t>Carlo </a:t>
            </a:r>
            <a:r>
              <a:rPr lang="en-US" sz="2000" dirty="0" smtClean="0"/>
              <a:t>sampling/permutation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P(A)=1-P(x&lt;a)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18" y="2842292"/>
            <a:ext cx="3844290" cy="713708"/>
          </a:xfrm>
          <a:prstGeom prst="rect">
            <a:avLst/>
          </a:prstGeom>
        </p:spPr>
      </p:pic>
      <p:sp>
        <p:nvSpPr>
          <p:cNvPr id="297" name="Rectangle 296"/>
          <p:cNvSpPr/>
          <p:nvPr/>
        </p:nvSpPr>
        <p:spPr>
          <a:xfrm>
            <a:off x="2529329" y="3684384"/>
            <a:ext cx="2984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/>
              <a:t>LRT  </a:t>
            </a:r>
            <a:r>
              <a:rPr lang="en-US" sz="1600" i="1" dirty="0"/>
              <a:t>has a Chi-Square Distribution</a:t>
            </a:r>
          </a:p>
        </p:txBody>
      </p:sp>
    </p:spTree>
    <p:extLst>
      <p:ext uri="{BB962C8B-B14F-4D97-AF65-F5344CB8AC3E}">
        <p14:creationId xmlns:p14="http://schemas.microsoft.com/office/powerpoint/2010/main" val="23949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485" y="392047"/>
            <a:ext cx="7470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Methylated Haplotype Loading (MHL) for a genome region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18" y="853712"/>
            <a:ext cx="3486150" cy="1276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62668" y="1846340"/>
                <a:ext cx="860993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>
                        <a:solidFill>
                          <a:srgbClr val="00000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 the length of haplotypes,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A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𝑀𝐻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A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is the fraction of fully methylated haplotype with </a:t>
                </a:r>
                <a:r>
                  <a:rPr lang="en-US" dirty="0" err="1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loci. </a:t>
                </a:r>
                <a:r>
                  <a:rPr lang="en-US" dirty="0" smtClean="0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For </a:t>
                </a:r>
                <a:r>
                  <a:rPr lang="en-US" dirty="0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haplotype of length L, we considered all the sub-strings with length from 1 to L in this calculation.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is the weight for </a:t>
                </a:r>
                <a:r>
                  <a:rPr lang="en-US" dirty="0" err="1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-locus haplotype. </a:t>
                </a:r>
                <a:r>
                  <a:rPr lang="en-US" dirty="0" smtClean="0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We </a:t>
                </a:r>
                <a:r>
                  <a:rPr lang="en-US" dirty="0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typically used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to favor the contribution of longer </a:t>
                </a:r>
                <a:r>
                  <a:rPr lang="en-US" dirty="0" smtClean="0">
                    <a:solidFill>
                      <a:srgbClr val="00000A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haplotype. </a:t>
                </a:r>
              </a:p>
              <a:p>
                <a:endParaRPr lang="en-US" dirty="0" smtClean="0"/>
              </a:p>
              <a:p>
                <a:r>
                  <a:rPr lang="en-US" dirty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MHL is the </a:t>
                </a:r>
                <a:r>
                  <a:rPr lang="en-US" dirty="0" smtClean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unbiased estimate </a:t>
                </a:r>
                <a:r>
                  <a:rPr lang="en-US" dirty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of methylation level for a genome region </a:t>
                </a:r>
                <a:r>
                  <a:rPr lang="en-US" dirty="0" smtClean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\</a:t>
                </a:r>
              </a:p>
              <a:p>
                <a:r>
                  <a:rPr lang="en-US" dirty="0" smtClean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MHL ranges </a:t>
                </a:r>
                <a:r>
                  <a:rPr lang="en-US" dirty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from </a:t>
                </a:r>
                <a:r>
                  <a:rPr lang="en-US" dirty="0" smtClean="0">
                    <a:solidFill>
                      <a:srgbClr val="00000A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to1</a:t>
                </a:r>
                <a:endParaRPr lang="en-US" dirty="0">
                  <a:solidFill>
                    <a:srgbClr val="00000A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8" y="1846340"/>
                <a:ext cx="8609937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566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496" t="13108" r="5514"/>
          <a:stretch/>
        </p:blipFill>
        <p:spPr>
          <a:xfrm>
            <a:off x="281388" y="3937058"/>
            <a:ext cx="3956097" cy="2912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58"/>
          <a:stretch/>
        </p:blipFill>
        <p:spPr>
          <a:xfrm>
            <a:off x="4237485" y="4220780"/>
            <a:ext cx="450948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26775</TotalTime>
  <Words>2018</Words>
  <Application>Microsoft Office PowerPoint</Application>
  <PresentationFormat>On-screen Show (4:3)</PresentationFormat>
  <Paragraphs>759</Paragraphs>
  <Slides>36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宋体</vt:lpstr>
      <vt:lpstr>Arial</vt:lpstr>
      <vt:lpstr>Calibri</vt:lpstr>
      <vt:lpstr>Calibri Light</vt:lpstr>
      <vt:lpstr>Cambria</vt:lpstr>
      <vt:lpstr>Cambria Math</vt:lpstr>
      <vt:lpstr>Lucida Console</vt:lpstr>
      <vt:lpstr>Microsoft Sans Serif</vt:lpstr>
      <vt:lpstr>Times New Roman</vt:lpstr>
      <vt:lpstr>Wingdings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259</cp:revision>
  <dcterms:created xsi:type="dcterms:W3CDTF">2015-05-07T07:47:15Z</dcterms:created>
  <dcterms:modified xsi:type="dcterms:W3CDTF">2015-06-20T00:47:25Z</dcterms:modified>
</cp:coreProperties>
</file>