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5" r:id="rId5"/>
    <p:sldId id="260" r:id="rId6"/>
    <p:sldId id="261" r:id="rId7"/>
    <p:sldId id="262" r:id="rId8"/>
    <p:sldId id="266" r:id="rId9"/>
    <p:sldId id="263" r:id="rId10"/>
    <p:sldId id="268"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00"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A3D2F-BF09-42F6-94FB-F1AAD36DAED3}" type="datetimeFigureOut">
              <a:rPr lang="en-US" smtClean="0"/>
              <a:t>7/22/2015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51826-284E-489A-B68A-D18F84D95B7C}" type="slidenum">
              <a:rPr lang="en-US" smtClean="0"/>
              <a:t>‹#›</a:t>
            </a:fld>
            <a:endParaRPr lang="en-US"/>
          </a:p>
        </p:txBody>
      </p:sp>
    </p:spTree>
    <p:extLst>
      <p:ext uri="{BB962C8B-B14F-4D97-AF65-F5344CB8AC3E}">
        <p14:creationId xmlns:p14="http://schemas.microsoft.com/office/powerpoint/2010/main" val="245255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different cancer dataset, the number of the high density </a:t>
            </a:r>
            <a:r>
              <a:rPr lang="en-US" sz="1200" b="0" i="0" kern="1200" dirty="0" err="1" smtClean="0">
                <a:solidFill>
                  <a:schemeClr val="tx1"/>
                </a:solidFill>
                <a:effectLst/>
                <a:latin typeface="+mn-lt"/>
                <a:ea typeface="+mn-ea"/>
                <a:cs typeface="+mn-cs"/>
              </a:rPr>
              <a:t>CpG</a:t>
            </a:r>
            <a:r>
              <a:rPr lang="en-US" sz="1200" b="0" i="0" kern="1200" dirty="0" smtClean="0">
                <a:solidFill>
                  <a:schemeClr val="tx1"/>
                </a:solidFill>
                <a:effectLst/>
                <a:latin typeface="+mn-lt"/>
                <a:ea typeface="+mn-ea"/>
                <a:cs typeface="+mn-cs"/>
              </a:rPr>
              <a:t> region (HDR) were slightly different because some probes might totally or majority missed in the dataset and these probes were removed and then to find the HDR. From the HDR analysis, you could find that there is not significant difference for the number of the HDR in different cancer dataset. the number of the HDR in all the 11 dataset ranged from 4858 to 5290. The average length of the HDR is 171bp (IQR=117bp) and the average distance between neighbor </a:t>
            </a:r>
            <a:r>
              <a:rPr lang="en-US" sz="1200" b="0" i="0" kern="1200" dirty="0" err="1" smtClean="0">
                <a:solidFill>
                  <a:schemeClr val="tx1"/>
                </a:solidFill>
                <a:effectLst/>
                <a:latin typeface="+mn-lt"/>
                <a:ea typeface="+mn-ea"/>
                <a:cs typeface="+mn-cs"/>
              </a:rPr>
              <a:t>CpG</a:t>
            </a:r>
            <a:r>
              <a:rPr lang="en-US" sz="1200" b="0" i="0" kern="1200" dirty="0" smtClean="0">
                <a:solidFill>
                  <a:schemeClr val="tx1"/>
                </a:solidFill>
                <a:effectLst/>
                <a:latin typeface="+mn-lt"/>
                <a:ea typeface="+mn-ea"/>
                <a:cs typeface="+mn-cs"/>
              </a:rPr>
              <a:t> site is about 27bp(IQR=13bp). the average number of the </a:t>
            </a:r>
            <a:r>
              <a:rPr lang="en-US" sz="1200" b="0" i="0" kern="1200" dirty="0" err="1" smtClean="0">
                <a:solidFill>
                  <a:schemeClr val="tx1"/>
                </a:solidFill>
                <a:effectLst/>
                <a:latin typeface="+mn-lt"/>
                <a:ea typeface="+mn-ea"/>
                <a:cs typeface="+mn-cs"/>
              </a:rPr>
              <a:t>CpG</a:t>
            </a:r>
            <a:r>
              <a:rPr lang="en-US" sz="1200" b="0" i="0" kern="1200" dirty="0" smtClean="0">
                <a:solidFill>
                  <a:schemeClr val="tx1"/>
                </a:solidFill>
                <a:effectLst/>
                <a:latin typeface="+mn-lt"/>
                <a:ea typeface="+mn-ea"/>
                <a:cs typeface="+mn-cs"/>
              </a:rPr>
              <a:t> site in the HDR is 6 (range from 5 to 50).</a:t>
            </a:r>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2</a:t>
            </a:fld>
            <a:endParaRPr lang="en-US"/>
          </a:p>
        </p:txBody>
      </p:sp>
    </p:spTree>
    <p:extLst>
      <p:ext uri="{BB962C8B-B14F-4D97-AF65-F5344CB8AC3E}">
        <p14:creationId xmlns:p14="http://schemas.microsoft.com/office/powerpoint/2010/main" val="1362892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a:p>
            <a:r>
              <a:rPr lang="en-US" altLang="zh-CN" sz="1200" dirty="0" smtClean="0"/>
              <a:t>【left】</a:t>
            </a:r>
            <a:endParaRPr lang="en-US" sz="1200" dirty="0" smtClean="0"/>
          </a:p>
          <a:p>
            <a:r>
              <a:rPr lang="en-US" sz="1200" dirty="0" smtClean="0"/>
              <a:t>number4&lt;-c(3734,1926,1679,1220,965,878,795,755,665,654,654)</a:t>
            </a:r>
          </a:p>
          <a:p>
            <a:r>
              <a:rPr lang="en-US" sz="1200" dirty="0" smtClean="0"/>
              <a:t>number5&lt;-c(2260,999, 880, 655, 563,471,415,401,366,357,357)</a:t>
            </a:r>
          </a:p>
          <a:p>
            <a:r>
              <a:rPr lang="en-US" sz="1200" dirty="0" smtClean="0"/>
              <a:t>number6&lt;-c(1181,529, 480, 350, 291,211,184,176,164,155,155)</a:t>
            </a:r>
          </a:p>
          <a:p>
            <a:endParaRPr lang="en-US" sz="1200" dirty="0" smtClean="0"/>
          </a:p>
          <a:p>
            <a:r>
              <a:rPr lang="en-US" sz="1200" dirty="0" smtClean="0"/>
              <a:t>plot(number4,type="l",</a:t>
            </a:r>
            <a:r>
              <a:rPr lang="en-US" sz="1200" dirty="0" err="1" smtClean="0"/>
              <a:t>lwd</a:t>
            </a:r>
            <a:r>
              <a:rPr lang="en-US" sz="1200" dirty="0" smtClean="0"/>
              <a:t>=3,col="red",</a:t>
            </a:r>
            <a:r>
              <a:rPr lang="en-US" sz="1200" dirty="0" err="1" smtClean="0"/>
              <a:t>ylim</a:t>
            </a:r>
            <a:r>
              <a:rPr lang="en-US" sz="1200" dirty="0" smtClean="0"/>
              <a:t>=c(150,3000),</a:t>
            </a:r>
            <a:r>
              <a:rPr lang="en-US" sz="1200" dirty="0" err="1" smtClean="0"/>
              <a:t>xlab</a:t>
            </a:r>
            <a:r>
              <a:rPr lang="en-US" sz="1200" dirty="0" smtClean="0"/>
              <a:t>="Numbers of cancer",</a:t>
            </a:r>
            <a:r>
              <a:rPr lang="en-US" sz="1200" dirty="0" err="1" smtClean="0"/>
              <a:t>ylab</a:t>
            </a:r>
            <a:r>
              <a:rPr lang="en-US" sz="1200" dirty="0" smtClean="0"/>
              <a:t>="Number of region",</a:t>
            </a:r>
            <a:r>
              <a:rPr lang="en-US" sz="1200" dirty="0" err="1" smtClean="0"/>
              <a:t>cex.axis</a:t>
            </a:r>
            <a:r>
              <a:rPr lang="en-US" sz="1200" dirty="0" smtClean="0"/>
              <a:t>=1.25,cex.lab=1.25)</a:t>
            </a:r>
          </a:p>
          <a:p>
            <a:r>
              <a:rPr lang="en-US" sz="1200" dirty="0" smtClean="0"/>
              <a:t>lines(number5,lwd=3,col="blue")</a:t>
            </a:r>
          </a:p>
          <a:p>
            <a:r>
              <a:rPr lang="en-US" sz="1200" dirty="0" smtClean="0"/>
              <a:t>lines(number6,lwd=3,col="black")</a:t>
            </a:r>
          </a:p>
          <a:p>
            <a:r>
              <a:rPr lang="en-US" sz="1200" dirty="0" smtClean="0"/>
              <a:t>legend("</a:t>
            </a:r>
            <a:r>
              <a:rPr lang="en-US" sz="1200" dirty="0" err="1" smtClean="0"/>
              <a:t>topright</a:t>
            </a:r>
            <a:r>
              <a:rPr lang="en-US" sz="1200" dirty="0" smtClean="0"/>
              <a:t>",legend=c("cut-off=0.6","cut-off=0.5","cut-off=0.4"),col=c("</a:t>
            </a:r>
            <a:r>
              <a:rPr lang="en-US" sz="1200" dirty="0" err="1" smtClean="0"/>
              <a:t>red","blue","black</a:t>
            </a:r>
            <a:r>
              <a:rPr lang="en-US" sz="1200" dirty="0" smtClean="0"/>
              <a:t>"),</a:t>
            </a:r>
            <a:r>
              <a:rPr lang="en-US" sz="1200" dirty="0" err="1" smtClean="0"/>
              <a:t>lwd</a:t>
            </a:r>
            <a:r>
              <a:rPr lang="en-US" sz="1200" dirty="0" smtClean="0"/>
              <a:t>=3,lty=1,bty="n",</a:t>
            </a:r>
            <a:r>
              <a:rPr lang="en-US" sz="1200" dirty="0" err="1" smtClean="0"/>
              <a:t>cex</a:t>
            </a:r>
            <a:r>
              <a:rPr lang="en-US" sz="1200" dirty="0" smtClean="0"/>
              <a:t>=1.25)</a:t>
            </a:r>
          </a:p>
          <a:p>
            <a:endParaRPr lang="en-US" altLang="zh-CN" dirty="0" smtClean="0"/>
          </a:p>
          <a:p>
            <a:endParaRPr lang="en-US" altLang="zh-CN" dirty="0" smtClean="0"/>
          </a:p>
          <a:p>
            <a:r>
              <a:rPr lang="en-US" altLang="zh-CN" dirty="0" smtClean="0"/>
              <a:t>【Right】</a:t>
            </a:r>
            <a:endParaRPr lang="en-US" dirty="0" smtClean="0"/>
          </a:p>
          <a:p>
            <a:r>
              <a:rPr lang="en-US" dirty="0" smtClean="0"/>
              <a:t>number4&lt;-rev(c(3734,1926,1679,1220,965,878,795,755,665,654,654))</a:t>
            </a:r>
          </a:p>
          <a:p>
            <a:r>
              <a:rPr lang="en-US" dirty="0" smtClean="0"/>
              <a:t>number5&lt;-rev(c(2260,999, 880, 655, 563, 471, 415, 401, 366, 357, 357))</a:t>
            </a:r>
          </a:p>
          <a:p>
            <a:r>
              <a:rPr lang="en-US" dirty="0" smtClean="0"/>
              <a:t>number6&lt;-rev(c(1181,529, 480, 350, 291, 211, 184, 176, 164, 155, 155))</a:t>
            </a:r>
          </a:p>
          <a:p>
            <a:r>
              <a:rPr lang="en-US" dirty="0" smtClean="0"/>
              <a:t>number4&lt;-rev(</a:t>
            </a:r>
            <a:r>
              <a:rPr lang="en-US" dirty="0" err="1" smtClean="0"/>
              <a:t>cumsum</a:t>
            </a:r>
            <a:r>
              <a:rPr lang="en-US" dirty="0" smtClean="0"/>
              <a:t>(number4)/sum(number4))</a:t>
            </a:r>
          </a:p>
          <a:p>
            <a:r>
              <a:rPr lang="en-US" dirty="0" smtClean="0"/>
              <a:t>number5&lt;-rev(</a:t>
            </a:r>
            <a:r>
              <a:rPr lang="en-US" dirty="0" err="1" smtClean="0"/>
              <a:t>cumsum</a:t>
            </a:r>
            <a:r>
              <a:rPr lang="en-US" dirty="0" smtClean="0"/>
              <a:t>(number5)/sum(number5))</a:t>
            </a:r>
          </a:p>
          <a:p>
            <a:r>
              <a:rPr lang="en-US" dirty="0" smtClean="0"/>
              <a:t>number6&lt;-rev(</a:t>
            </a:r>
            <a:r>
              <a:rPr lang="en-US" dirty="0" err="1" smtClean="0"/>
              <a:t>cumsum</a:t>
            </a:r>
            <a:r>
              <a:rPr lang="en-US" dirty="0" smtClean="0"/>
              <a:t>(number6)/sum(number6))</a:t>
            </a:r>
          </a:p>
          <a:p>
            <a:r>
              <a:rPr lang="en-US" dirty="0" smtClean="0"/>
              <a:t>plot(number4,type="l",</a:t>
            </a:r>
            <a:r>
              <a:rPr lang="en-US" dirty="0" err="1" smtClean="0"/>
              <a:t>lwd</a:t>
            </a:r>
            <a:r>
              <a:rPr lang="en-US" dirty="0" smtClean="0"/>
              <a:t>=3,lty=2,col="red",</a:t>
            </a:r>
            <a:r>
              <a:rPr lang="en-US" dirty="0" err="1" smtClean="0"/>
              <a:t>ylim</a:t>
            </a:r>
            <a:r>
              <a:rPr lang="en-US" dirty="0" smtClean="0"/>
              <a:t>=c(0,1),</a:t>
            </a:r>
            <a:r>
              <a:rPr lang="en-US" dirty="0" err="1" smtClean="0"/>
              <a:t>xlab</a:t>
            </a:r>
            <a:r>
              <a:rPr lang="en-US" dirty="0" smtClean="0"/>
              <a:t>="Numbers of cancer",</a:t>
            </a:r>
            <a:r>
              <a:rPr lang="en-US" dirty="0" err="1" smtClean="0"/>
              <a:t>ylab</a:t>
            </a:r>
            <a:r>
              <a:rPr lang="en-US" dirty="0" smtClean="0"/>
              <a:t>="Number of region",</a:t>
            </a:r>
            <a:r>
              <a:rPr lang="en-US" dirty="0" err="1" smtClean="0"/>
              <a:t>cex.axis</a:t>
            </a:r>
            <a:r>
              <a:rPr lang="en-US" dirty="0" smtClean="0"/>
              <a:t>=1.25,cex.lab=1.25)</a:t>
            </a:r>
          </a:p>
          <a:p>
            <a:r>
              <a:rPr lang="en-US" dirty="0" smtClean="0"/>
              <a:t>lines(number5,lwd=3,lty=2,col="blue")</a:t>
            </a:r>
          </a:p>
          <a:p>
            <a:r>
              <a:rPr lang="en-US" dirty="0" smtClean="0"/>
              <a:t>lines(number6,lwd=3,lty=2,col="black")</a:t>
            </a:r>
          </a:p>
          <a:p>
            <a:r>
              <a:rPr lang="en-US" dirty="0" smtClean="0"/>
              <a:t>legend("</a:t>
            </a:r>
            <a:r>
              <a:rPr lang="en-US" dirty="0" err="1" smtClean="0"/>
              <a:t>topright</a:t>
            </a:r>
            <a:r>
              <a:rPr lang="en-US" dirty="0" smtClean="0"/>
              <a:t>",legend=c("cut-off=0.6","cut-off=0.5","cut-off=0.4"),col=c("</a:t>
            </a:r>
            <a:r>
              <a:rPr lang="en-US" dirty="0" err="1" smtClean="0"/>
              <a:t>red","blue","black</a:t>
            </a:r>
            <a:r>
              <a:rPr lang="en-US" dirty="0" smtClean="0"/>
              <a:t>"),</a:t>
            </a:r>
            <a:r>
              <a:rPr lang="en-US" dirty="0" err="1" smtClean="0"/>
              <a:t>lwd</a:t>
            </a:r>
            <a:r>
              <a:rPr lang="en-US" dirty="0" smtClean="0"/>
              <a:t>=3,lty=3,bty="n",</a:t>
            </a:r>
            <a:r>
              <a:rPr lang="en-US" dirty="0" err="1" smtClean="0"/>
              <a:t>cex</a:t>
            </a:r>
            <a:r>
              <a:rPr lang="en-US" dirty="0" smtClean="0"/>
              <a:t>=1.25)</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3</a:t>
            </a:fld>
            <a:endParaRPr lang="en-US"/>
          </a:p>
        </p:txBody>
      </p:sp>
    </p:spTree>
    <p:extLst>
      <p:ext uri="{BB962C8B-B14F-4D97-AF65-F5344CB8AC3E}">
        <p14:creationId xmlns:p14="http://schemas.microsoft.com/office/powerpoint/2010/main" val="11608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59E644-D69D-445A-9100-837DF00C67F4}" type="slidenum">
              <a:rPr lang="en-US" smtClean="0"/>
              <a:t>5</a:t>
            </a:fld>
            <a:endParaRPr lang="en-US"/>
          </a:p>
        </p:txBody>
      </p:sp>
    </p:spTree>
    <p:extLst>
      <p:ext uri="{BB962C8B-B14F-4D97-AF65-F5344CB8AC3E}">
        <p14:creationId xmlns:p14="http://schemas.microsoft.com/office/powerpoint/2010/main" val="3366906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A9F411-F97E-4966-965D-AAAFC29F6239}"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D6CAF-6092-4991-81FC-9838ECD53B52}" type="slidenum">
              <a:rPr lang="en-US" smtClean="0"/>
              <a:t>‹#›</a:t>
            </a:fld>
            <a:endParaRPr lang="en-US"/>
          </a:p>
        </p:txBody>
      </p:sp>
    </p:spTree>
    <p:extLst>
      <p:ext uri="{BB962C8B-B14F-4D97-AF65-F5344CB8AC3E}">
        <p14:creationId xmlns:p14="http://schemas.microsoft.com/office/powerpoint/2010/main" val="345761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A9F411-F97E-4966-965D-AAAFC29F6239}"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D6CAF-6092-4991-81FC-9838ECD53B52}" type="slidenum">
              <a:rPr lang="en-US" smtClean="0"/>
              <a:t>‹#›</a:t>
            </a:fld>
            <a:endParaRPr lang="en-US"/>
          </a:p>
        </p:txBody>
      </p:sp>
    </p:spTree>
    <p:extLst>
      <p:ext uri="{BB962C8B-B14F-4D97-AF65-F5344CB8AC3E}">
        <p14:creationId xmlns:p14="http://schemas.microsoft.com/office/powerpoint/2010/main" val="298847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A9F411-F97E-4966-965D-AAAFC29F6239}"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D6CAF-6092-4991-81FC-9838ECD53B52}" type="slidenum">
              <a:rPr lang="en-US" smtClean="0"/>
              <a:t>‹#›</a:t>
            </a:fld>
            <a:endParaRPr lang="en-US"/>
          </a:p>
        </p:txBody>
      </p:sp>
    </p:spTree>
    <p:extLst>
      <p:ext uri="{BB962C8B-B14F-4D97-AF65-F5344CB8AC3E}">
        <p14:creationId xmlns:p14="http://schemas.microsoft.com/office/powerpoint/2010/main" val="186635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A9F411-F97E-4966-965D-AAAFC29F6239}"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D6CAF-6092-4991-81FC-9838ECD53B52}" type="slidenum">
              <a:rPr lang="en-US" smtClean="0"/>
              <a:t>‹#›</a:t>
            </a:fld>
            <a:endParaRPr lang="en-US"/>
          </a:p>
        </p:txBody>
      </p:sp>
    </p:spTree>
    <p:extLst>
      <p:ext uri="{BB962C8B-B14F-4D97-AF65-F5344CB8AC3E}">
        <p14:creationId xmlns:p14="http://schemas.microsoft.com/office/powerpoint/2010/main" val="37838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A9F411-F97E-4966-965D-AAAFC29F6239}" type="datetimeFigureOut">
              <a:rPr lang="en-US" smtClean="0"/>
              <a:t>7/22/2015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D6CAF-6092-4991-81FC-9838ECD53B52}" type="slidenum">
              <a:rPr lang="en-US" smtClean="0"/>
              <a:t>‹#›</a:t>
            </a:fld>
            <a:endParaRPr lang="en-US"/>
          </a:p>
        </p:txBody>
      </p:sp>
    </p:spTree>
    <p:extLst>
      <p:ext uri="{BB962C8B-B14F-4D97-AF65-F5344CB8AC3E}">
        <p14:creationId xmlns:p14="http://schemas.microsoft.com/office/powerpoint/2010/main" val="397038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A9F411-F97E-4966-965D-AAAFC29F6239}" type="datetimeFigureOut">
              <a:rPr lang="en-US" smtClean="0"/>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D6CAF-6092-4991-81FC-9838ECD53B52}" type="slidenum">
              <a:rPr lang="en-US" smtClean="0"/>
              <a:t>‹#›</a:t>
            </a:fld>
            <a:endParaRPr lang="en-US"/>
          </a:p>
        </p:txBody>
      </p:sp>
    </p:spTree>
    <p:extLst>
      <p:ext uri="{BB962C8B-B14F-4D97-AF65-F5344CB8AC3E}">
        <p14:creationId xmlns:p14="http://schemas.microsoft.com/office/powerpoint/2010/main" val="15798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A9F411-F97E-4966-965D-AAAFC29F6239}" type="datetimeFigureOut">
              <a:rPr lang="en-US" smtClean="0"/>
              <a:t>7/22/2015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D6CAF-6092-4991-81FC-9838ECD53B52}" type="slidenum">
              <a:rPr lang="en-US" smtClean="0"/>
              <a:t>‹#›</a:t>
            </a:fld>
            <a:endParaRPr lang="en-US"/>
          </a:p>
        </p:txBody>
      </p:sp>
    </p:spTree>
    <p:extLst>
      <p:ext uri="{BB962C8B-B14F-4D97-AF65-F5344CB8AC3E}">
        <p14:creationId xmlns:p14="http://schemas.microsoft.com/office/powerpoint/2010/main" val="374269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A9F411-F97E-4966-965D-AAAFC29F6239}" type="datetimeFigureOut">
              <a:rPr lang="en-US" smtClean="0"/>
              <a:t>7/22/2015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D6CAF-6092-4991-81FC-9838ECD53B52}" type="slidenum">
              <a:rPr lang="en-US" smtClean="0"/>
              <a:t>‹#›</a:t>
            </a:fld>
            <a:endParaRPr lang="en-US"/>
          </a:p>
        </p:txBody>
      </p:sp>
    </p:spTree>
    <p:extLst>
      <p:ext uri="{BB962C8B-B14F-4D97-AF65-F5344CB8AC3E}">
        <p14:creationId xmlns:p14="http://schemas.microsoft.com/office/powerpoint/2010/main" val="247588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9F411-F97E-4966-965D-AAAFC29F6239}" type="datetimeFigureOut">
              <a:rPr lang="en-US" smtClean="0"/>
              <a:t>7/22/2015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D6CAF-6092-4991-81FC-9838ECD53B52}" type="slidenum">
              <a:rPr lang="en-US" smtClean="0"/>
              <a:t>‹#›</a:t>
            </a:fld>
            <a:endParaRPr lang="en-US"/>
          </a:p>
        </p:txBody>
      </p:sp>
    </p:spTree>
    <p:extLst>
      <p:ext uri="{BB962C8B-B14F-4D97-AF65-F5344CB8AC3E}">
        <p14:creationId xmlns:p14="http://schemas.microsoft.com/office/powerpoint/2010/main" val="222962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A9F411-F97E-4966-965D-AAAFC29F6239}" type="datetimeFigureOut">
              <a:rPr lang="en-US" smtClean="0"/>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D6CAF-6092-4991-81FC-9838ECD53B52}" type="slidenum">
              <a:rPr lang="en-US" smtClean="0"/>
              <a:t>‹#›</a:t>
            </a:fld>
            <a:endParaRPr lang="en-US"/>
          </a:p>
        </p:txBody>
      </p:sp>
    </p:spTree>
    <p:extLst>
      <p:ext uri="{BB962C8B-B14F-4D97-AF65-F5344CB8AC3E}">
        <p14:creationId xmlns:p14="http://schemas.microsoft.com/office/powerpoint/2010/main" val="325997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A9F411-F97E-4966-965D-AAAFC29F6239}" type="datetimeFigureOut">
              <a:rPr lang="en-US" smtClean="0"/>
              <a:t>7/22/2015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D6CAF-6092-4991-81FC-9838ECD53B52}" type="slidenum">
              <a:rPr lang="en-US" smtClean="0"/>
              <a:t>‹#›</a:t>
            </a:fld>
            <a:endParaRPr lang="en-US"/>
          </a:p>
        </p:txBody>
      </p:sp>
    </p:spTree>
    <p:extLst>
      <p:ext uri="{BB962C8B-B14F-4D97-AF65-F5344CB8AC3E}">
        <p14:creationId xmlns:p14="http://schemas.microsoft.com/office/powerpoint/2010/main" val="203541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A9F411-F97E-4966-965D-AAAFC29F6239}" type="datetimeFigureOut">
              <a:rPr lang="en-US" smtClean="0"/>
              <a:t>7/22/2015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D6CAF-6092-4991-81FC-9838ECD53B52}" type="slidenum">
              <a:rPr lang="en-US" smtClean="0"/>
              <a:t>‹#›</a:t>
            </a:fld>
            <a:endParaRPr lang="en-US"/>
          </a:p>
        </p:txBody>
      </p:sp>
    </p:spTree>
    <p:extLst>
      <p:ext uri="{BB962C8B-B14F-4D97-AF65-F5344CB8AC3E}">
        <p14:creationId xmlns:p14="http://schemas.microsoft.com/office/powerpoint/2010/main" val="3111024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21762" y="1188276"/>
            <a:ext cx="10903566" cy="523220"/>
          </a:xfrm>
          <a:prstGeom prst="rect">
            <a:avLst/>
          </a:prstGeom>
        </p:spPr>
        <p:txBody>
          <a:bodyPr wrap="square">
            <a:spAutoFit/>
          </a:bodyPr>
          <a:lstStyle/>
          <a:p>
            <a:pPr algn="ctr"/>
            <a:r>
              <a:rPr lang="en-US" altLang="zh-CN" sz="2800" b="1" dirty="0"/>
              <a:t>Methylation Blocks were conserved in different dataset and cancers</a:t>
            </a:r>
            <a:endParaRPr lang="en-US" sz="2800" b="1" dirty="0"/>
          </a:p>
        </p:txBody>
      </p:sp>
      <p:sp>
        <p:nvSpPr>
          <p:cNvPr id="4" name="Rectangle 3"/>
          <p:cNvSpPr/>
          <p:nvPr/>
        </p:nvSpPr>
        <p:spPr>
          <a:xfrm>
            <a:off x="2235587" y="2947217"/>
            <a:ext cx="7875917" cy="461665"/>
          </a:xfrm>
          <a:prstGeom prst="rect">
            <a:avLst/>
          </a:prstGeom>
        </p:spPr>
        <p:txBody>
          <a:bodyPr wrap="square">
            <a:spAutoFit/>
          </a:bodyPr>
          <a:lstStyle/>
          <a:p>
            <a:pPr algn="ctr"/>
            <a:r>
              <a:rPr lang="en-US" altLang="zh-CN" sz="2400" b="1" dirty="0"/>
              <a:t>Methylation Blocks screening in methylation 450K</a:t>
            </a:r>
            <a:endParaRPr lang="en-US" sz="2400" b="1" dirty="0"/>
          </a:p>
        </p:txBody>
      </p:sp>
      <p:sp>
        <p:nvSpPr>
          <p:cNvPr id="5" name="Rectangle 4"/>
          <p:cNvSpPr/>
          <p:nvPr/>
        </p:nvSpPr>
        <p:spPr>
          <a:xfrm>
            <a:off x="2071684" y="4398911"/>
            <a:ext cx="7875917" cy="830997"/>
          </a:xfrm>
          <a:prstGeom prst="rect">
            <a:avLst/>
          </a:prstGeom>
        </p:spPr>
        <p:txBody>
          <a:bodyPr wrap="square">
            <a:spAutoFit/>
          </a:bodyPr>
          <a:lstStyle/>
          <a:p>
            <a:pPr algn="ctr"/>
            <a:r>
              <a:rPr lang="en-US" sz="2400" b="1" dirty="0"/>
              <a:t>1, compare with different cancers</a:t>
            </a:r>
          </a:p>
          <a:p>
            <a:pPr algn="ctr"/>
            <a:r>
              <a:rPr lang="en-US" sz="2400" b="1" dirty="0"/>
              <a:t>2, compare with methylation block derived from WGBS</a:t>
            </a:r>
            <a:endParaRPr lang="en-US" sz="2400" b="1" dirty="0"/>
          </a:p>
        </p:txBody>
      </p:sp>
      <p:sp>
        <p:nvSpPr>
          <p:cNvPr id="6" name="Down Arrow 5"/>
          <p:cNvSpPr/>
          <p:nvPr/>
        </p:nvSpPr>
        <p:spPr>
          <a:xfrm>
            <a:off x="5543143" y="3764376"/>
            <a:ext cx="1466490" cy="379562"/>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9992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20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0980" y="1546835"/>
            <a:ext cx="10426188" cy="584775"/>
          </a:xfrm>
          <a:prstGeom prst="rect">
            <a:avLst/>
          </a:prstGeom>
          <a:noFill/>
        </p:spPr>
        <p:txBody>
          <a:bodyPr wrap="none" rtlCol="0">
            <a:spAutoFit/>
          </a:bodyPr>
          <a:lstStyle/>
          <a:p>
            <a:r>
              <a:rPr lang="en-US" altLang="zh-CN" sz="3200" b="1" dirty="0" smtClean="0"/>
              <a:t>Characteristic and genome distribution of Methylation block</a:t>
            </a:r>
            <a:endParaRPr lang="en-US" sz="3200" b="1" dirty="0"/>
          </a:p>
        </p:txBody>
      </p:sp>
      <p:sp>
        <p:nvSpPr>
          <p:cNvPr id="3" name="Rectangle 2"/>
          <p:cNvSpPr/>
          <p:nvPr/>
        </p:nvSpPr>
        <p:spPr>
          <a:xfrm>
            <a:off x="293225" y="3071904"/>
            <a:ext cx="8897074" cy="1200329"/>
          </a:xfrm>
          <a:prstGeom prst="rect">
            <a:avLst/>
          </a:prstGeom>
        </p:spPr>
        <p:txBody>
          <a:bodyPr wrap="square">
            <a:spAutoFit/>
          </a:bodyPr>
          <a:lstStyle/>
          <a:p>
            <a:pPr>
              <a:spcBef>
                <a:spcPts val="0"/>
              </a:spcBef>
              <a:spcAft>
                <a:spcPts val="0"/>
              </a:spcAft>
            </a:pPr>
            <a:endParaRPr lang="en-US" b="0" dirty="0" smtClean="0">
              <a:effectLst/>
            </a:endParaRPr>
          </a:p>
          <a:p>
            <a:pPr marL="742950" lvl="1" indent="-285750" fontAlgn="base">
              <a:buFont typeface="+mj-lt"/>
              <a:buAutoNum type="arabicPeriod"/>
            </a:pPr>
            <a:r>
              <a:rPr lang="en-US" b="0" i="0" u="none" strike="noStrike" dirty="0" smtClean="0">
                <a:solidFill>
                  <a:srgbClr val="000000"/>
                </a:solidFill>
                <a:effectLst/>
                <a:latin typeface="Arial" panose="020B0604020202020204" pitchFamily="34" charset="0"/>
              </a:rPr>
              <a:t>Entropy </a:t>
            </a:r>
            <a:r>
              <a:rPr lang="en-US" altLang="zh-CN" dirty="0" smtClean="0">
                <a:solidFill>
                  <a:srgbClr val="000000"/>
                </a:solidFill>
                <a:latin typeface="Arial" panose="020B0604020202020204" pitchFamily="34" charset="0"/>
              </a:rPr>
              <a:t>c</a:t>
            </a:r>
            <a:r>
              <a:rPr lang="en-US" altLang="zh-CN" b="0" i="0" u="none" strike="noStrike" dirty="0" smtClean="0">
                <a:solidFill>
                  <a:srgbClr val="000000"/>
                </a:solidFill>
                <a:effectLst/>
                <a:latin typeface="Arial" panose="020B0604020202020204" pitchFamily="34" charset="0"/>
              </a:rPr>
              <a:t>alculation, Heterogeneity</a:t>
            </a:r>
          </a:p>
          <a:p>
            <a:pPr marL="742950" lvl="1" indent="-285750" fontAlgn="base">
              <a:buFont typeface="+mj-lt"/>
              <a:buAutoNum type="arabicPeriod"/>
            </a:pPr>
            <a:r>
              <a:rPr lang="en-US" altLang="zh-CN" dirty="0" smtClean="0">
                <a:solidFill>
                  <a:srgbClr val="000000"/>
                </a:solidFill>
                <a:latin typeface="Arial" panose="020B0604020202020204" pitchFamily="34" charset="0"/>
              </a:rPr>
              <a:t>Enhancer, promoter, exon, intron, 5-UTR, 3-UTR, miRNA, </a:t>
            </a:r>
            <a:r>
              <a:rPr lang="en-US" altLang="zh-CN" dirty="0" err="1" smtClean="0">
                <a:solidFill>
                  <a:srgbClr val="000000"/>
                </a:solidFill>
                <a:latin typeface="Arial" panose="020B0604020202020204" pitchFamily="34" charset="0"/>
              </a:rPr>
              <a:t>lncRNA</a:t>
            </a:r>
            <a:r>
              <a:rPr lang="en-US" altLang="zh-CN" dirty="0">
                <a:solidFill>
                  <a:srgbClr val="000000"/>
                </a:solidFill>
                <a:latin typeface="Arial" panose="020B0604020202020204" pitchFamily="34" charset="0"/>
              </a:rPr>
              <a:t> </a:t>
            </a:r>
            <a:r>
              <a:rPr lang="en-US" altLang="zh-CN" dirty="0" smtClean="0">
                <a:solidFill>
                  <a:srgbClr val="000000"/>
                </a:solidFill>
                <a:latin typeface="Arial" panose="020B0604020202020204" pitchFamily="34" charset="0"/>
              </a:rPr>
              <a:t>and so on </a:t>
            </a:r>
            <a:r>
              <a:rPr lang="en-US" altLang="zh-CN" b="0" i="0" u="none" strike="noStrike" dirty="0" smtClean="0">
                <a:solidFill>
                  <a:srgbClr val="000000"/>
                </a:solidFill>
                <a:effectLst/>
                <a:latin typeface="Arial" panose="020B0604020202020204" pitchFamily="34" charset="0"/>
              </a:rPr>
              <a:t> </a:t>
            </a:r>
          </a:p>
          <a:p>
            <a:pPr marL="742950" lvl="1" indent="-285750" fontAlgn="base">
              <a:buFont typeface="+mj-lt"/>
              <a:buAutoNum type="arabicPeriod"/>
            </a:pPr>
            <a:endParaRPr lang="en-US"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64056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6200"/>
            <a:ext cx="4876017" cy="6127489"/>
          </a:xfrm>
          <a:prstGeom prst="rect">
            <a:avLst/>
          </a:prstGeom>
        </p:spPr>
      </p:pic>
      <p:sp>
        <p:nvSpPr>
          <p:cNvPr id="3" name="TextBox 2"/>
          <p:cNvSpPr txBox="1"/>
          <p:nvPr/>
        </p:nvSpPr>
        <p:spPr>
          <a:xfrm>
            <a:off x="1527858" y="6204031"/>
            <a:ext cx="1632435" cy="369332"/>
          </a:xfrm>
          <a:prstGeom prst="rect">
            <a:avLst/>
          </a:prstGeom>
          <a:noFill/>
        </p:spPr>
        <p:txBody>
          <a:bodyPr wrap="none" rtlCol="0">
            <a:spAutoFit/>
          </a:bodyPr>
          <a:lstStyle/>
          <a:p>
            <a:r>
              <a:rPr lang="en-US" dirty="0" err="1" smtClean="0"/>
              <a:t>S</a:t>
            </a:r>
            <a:r>
              <a:rPr lang="en-US" altLang="zh-CN" dirty="0" err="1" smtClean="0"/>
              <a:t>eqCap</a:t>
            </a:r>
            <a:r>
              <a:rPr lang="en-US" altLang="zh-CN" dirty="0" smtClean="0"/>
              <a:t> dataset</a:t>
            </a:r>
            <a:endParaRPr lang="en-US" dirty="0"/>
          </a:p>
        </p:txBody>
      </p:sp>
    </p:spTree>
    <p:extLst>
      <p:ext uri="{BB962C8B-B14F-4D97-AF65-F5344CB8AC3E}">
        <p14:creationId xmlns:p14="http://schemas.microsoft.com/office/powerpoint/2010/main" val="75928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66536" y="129619"/>
            <a:ext cx="6166264" cy="6022836"/>
          </a:xfrm>
          <a:prstGeom prst="rect">
            <a:avLst/>
          </a:prstGeom>
        </p:spPr>
      </p:pic>
      <p:sp>
        <p:nvSpPr>
          <p:cNvPr id="3" name="TextBox 2"/>
          <p:cNvSpPr txBox="1"/>
          <p:nvPr/>
        </p:nvSpPr>
        <p:spPr>
          <a:xfrm>
            <a:off x="1938069" y="6255972"/>
            <a:ext cx="8367623" cy="338554"/>
          </a:xfrm>
          <a:prstGeom prst="rect">
            <a:avLst/>
          </a:prstGeom>
          <a:noFill/>
        </p:spPr>
        <p:txBody>
          <a:bodyPr wrap="square" rtlCol="0">
            <a:spAutoFit/>
          </a:bodyPr>
          <a:lstStyle/>
          <a:p>
            <a:pPr algn="ctr"/>
            <a:r>
              <a:rPr lang="en-US" altLang="zh-CN" sz="1600" dirty="0"/>
              <a:t>Figure 1. high density </a:t>
            </a:r>
            <a:r>
              <a:rPr lang="en-US" altLang="zh-CN" sz="1600" dirty="0" err="1"/>
              <a:t>CpG</a:t>
            </a:r>
            <a:r>
              <a:rPr lang="en-US" altLang="zh-CN" sz="1600" dirty="0"/>
              <a:t> regions in 450K array normal samples</a:t>
            </a:r>
            <a:endParaRPr lang="en-US" sz="1600" dirty="0"/>
          </a:p>
        </p:txBody>
      </p:sp>
    </p:spTree>
    <p:extLst>
      <p:ext uri="{BB962C8B-B14F-4D97-AF65-F5344CB8AC3E}">
        <p14:creationId xmlns:p14="http://schemas.microsoft.com/office/powerpoint/2010/main" val="125117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8446"/>
          <a:stretch/>
        </p:blipFill>
        <p:spPr>
          <a:xfrm>
            <a:off x="4356399" y="1914032"/>
            <a:ext cx="3348283" cy="3965829"/>
          </a:xfrm>
          <a:prstGeom prst="rect">
            <a:avLst/>
          </a:prstGeom>
        </p:spPr>
      </p:pic>
      <p:sp>
        <p:nvSpPr>
          <p:cNvPr id="2" name="Rectangle 1"/>
          <p:cNvSpPr/>
          <p:nvPr/>
        </p:nvSpPr>
        <p:spPr>
          <a:xfrm>
            <a:off x="2092581" y="414395"/>
            <a:ext cx="7875917" cy="400110"/>
          </a:xfrm>
          <a:prstGeom prst="rect">
            <a:avLst/>
          </a:prstGeom>
        </p:spPr>
        <p:txBody>
          <a:bodyPr wrap="square">
            <a:spAutoFit/>
          </a:bodyPr>
          <a:lstStyle/>
          <a:p>
            <a:pPr algn="ctr"/>
            <a:r>
              <a:rPr lang="en-US" altLang="zh-CN" sz="2000" b="1" dirty="0"/>
              <a:t>Methylation Blocks were conserved in different cancers and dataset</a:t>
            </a:r>
            <a:endParaRPr lang="en-US" sz="2000" b="1" dirty="0"/>
          </a:p>
        </p:txBody>
      </p:sp>
      <p:sp>
        <p:nvSpPr>
          <p:cNvPr id="3" name="Rectangle 2"/>
          <p:cNvSpPr/>
          <p:nvPr/>
        </p:nvSpPr>
        <p:spPr>
          <a:xfrm>
            <a:off x="3067074" y="6201076"/>
            <a:ext cx="6161367" cy="369332"/>
          </a:xfrm>
          <a:prstGeom prst="rect">
            <a:avLst/>
          </a:prstGeom>
        </p:spPr>
        <p:txBody>
          <a:bodyPr wrap="none">
            <a:spAutoFit/>
          </a:bodyPr>
          <a:lstStyle/>
          <a:p>
            <a:r>
              <a:rPr lang="en-US" dirty="0"/>
              <a:t>Exponential decay </a:t>
            </a:r>
            <a:r>
              <a:rPr lang="en-US" altLang="zh-CN" dirty="0"/>
              <a:t>was not found as the increase of the cancers </a:t>
            </a:r>
            <a:endParaRPr lang="en-US" dirty="0"/>
          </a:p>
        </p:txBody>
      </p:sp>
      <p:sp>
        <p:nvSpPr>
          <p:cNvPr id="8" name="Rectangle 7"/>
          <p:cNvSpPr/>
          <p:nvPr/>
        </p:nvSpPr>
        <p:spPr>
          <a:xfrm>
            <a:off x="1610265" y="1220059"/>
            <a:ext cx="9560943" cy="923330"/>
          </a:xfrm>
          <a:prstGeom prst="rect">
            <a:avLst/>
          </a:prstGeom>
        </p:spPr>
        <p:txBody>
          <a:bodyPr wrap="square">
            <a:spAutoFit/>
          </a:bodyPr>
          <a:lstStyle/>
          <a:p>
            <a:r>
              <a:rPr lang="en-US" dirty="0"/>
              <a:t>Total methylation block in meth450: 2421,  </a:t>
            </a:r>
            <a:r>
              <a:rPr lang="en-US" b="1" dirty="0">
                <a:solidFill>
                  <a:srgbClr val="FF0000"/>
                </a:solidFill>
              </a:rPr>
              <a:t>59.97%</a:t>
            </a:r>
            <a:r>
              <a:rPr lang="en-US" dirty="0"/>
              <a:t> </a:t>
            </a:r>
            <a:r>
              <a:rPr lang="en-US" dirty="0" smtClean="0"/>
              <a:t>(maybe more with raw methylation regions)were </a:t>
            </a:r>
            <a:r>
              <a:rPr lang="en-US" dirty="0"/>
              <a:t>occurred in WGBS methylation blocks (P&lt;10</a:t>
            </a:r>
            <a:r>
              <a:rPr lang="en-US" baseline="30000" dirty="0"/>
              <a:t>-9</a:t>
            </a:r>
            <a:r>
              <a:rPr lang="en-US" dirty="0"/>
              <a:t>, random shuffling), indicating these regions were conserved between methylation 450K and WGBS </a:t>
            </a:r>
          </a:p>
        </p:txBody>
      </p:sp>
    </p:spTree>
    <p:extLst>
      <p:ext uri="{BB962C8B-B14F-4D97-AF65-F5344CB8AC3E}">
        <p14:creationId xmlns:p14="http://schemas.microsoft.com/office/powerpoint/2010/main" val="3470260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042788" y="1868926"/>
            <a:ext cx="5819594" cy="2877106"/>
            <a:chOff x="819736" y="836763"/>
            <a:chExt cx="5819594" cy="2877106"/>
          </a:xfrm>
        </p:grpSpPr>
        <p:pic>
          <p:nvPicPr>
            <p:cNvPr id="12" name="Picture 11"/>
            <p:cNvPicPr>
              <a:picLocks noChangeAspect="1"/>
            </p:cNvPicPr>
            <p:nvPr/>
          </p:nvPicPr>
          <p:blipFill>
            <a:blip r:embed="rId2"/>
            <a:stretch>
              <a:fillRect/>
            </a:stretch>
          </p:blipFill>
          <p:spPr>
            <a:xfrm>
              <a:off x="819736" y="836763"/>
              <a:ext cx="2963419" cy="2877106"/>
            </a:xfrm>
            <a:prstGeom prst="rect">
              <a:avLst/>
            </a:prstGeom>
          </p:spPr>
        </p:pic>
        <p:pic>
          <p:nvPicPr>
            <p:cNvPr id="13" name="Picture 12"/>
            <p:cNvPicPr>
              <a:picLocks noChangeAspect="1"/>
            </p:cNvPicPr>
            <p:nvPr/>
          </p:nvPicPr>
          <p:blipFill>
            <a:blip r:embed="rId3"/>
            <a:stretch>
              <a:fillRect/>
            </a:stretch>
          </p:blipFill>
          <p:spPr>
            <a:xfrm>
              <a:off x="3977062" y="1075767"/>
              <a:ext cx="2662268" cy="2638102"/>
            </a:xfrm>
            <a:prstGeom prst="rect">
              <a:avLst/>
            </a:prstGeom>
          </p:spPr>
        </p:pic>
        <p:cxnSp>
          <p:nvCxnSpPr>
            <p:cNvPr id="14" name="Straight Connector 13"/>
            <p:cNvCxnSpPr/>
            <p:nvPr/>
          </p:nvCxnSpPr>
          <p:spPr>
            <a:xfrm flipV="1">
              <a:off x="2059910" y="1500996"/>
              <a:ext cx="2788135" cy="189779"/>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cxnSp>
          <p:nvCxnSpPr>
            <p:cNvPr id="15" name="Straight Connector 14"/>
            <p:cNvCxnSpPr/>
            <p:nvPr/>
          </p:nvCxnSpPr>
          <p:spPr>
            <a:xfrm>
              <a:off x="2147977" y="2616334"/>
              <a:ext cx="2700068" cy="690113"/>
            </a:xfrm>
            <a:prstGeom prst="line">
              <a:avLst/>
            </a:prstGeom>
            <a:ln w="38100">
              <a:prstDash val="dash"/>
            </a:ln>
          </p:spPr>
          <p:style>
            <a:lnRef idx="3">
              <a:schemeClr val="accent5"/>
            </a:lnRef>
            <a:fillRef idx="0">
              <a:schemeClr val="accent5"/>
            </a:fillRef>
            <a:effectRef idx="2">
              <a:schemeClr val="accent5"/>
            </a:effectRef>
            <a:fontRef idx="minor">
              <a:schemeClr val="tx1"/>
            </a:fontRef>
          </p:style>
        </p:cxnSp>
      </p:grpSp>
      <p:sp>
        <p:nvSpPr>
          <p:cNvPr id="16" name="Rectangle 15"/>
          <p:cNvSpPr/>
          <p:nvPr/>
        </p:nvSpPr>
        <p:spPr>
          <a:xfrm>
            <a:off x="1301243" y="4940735"/>
            <a:ext cx="9173717" cy="830997"/>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Arial" panose="020B0604020202020204" pitchFamily="34" charset="0"/>
              </a:rPr>
              <a:t>GSE35069:Differential DNA Methylation in Purified Human Blood Cells (CD4+,CD8+,CD19+)</a:t>
            </a:r>
          </a:p>
          <a:p>
            <a:r>
              <a:rPr lang="en-US" sz="1600" dirty="0"/>
              <a:t/>
            </a:r>
            <a:br>
              <a:rPr lang="en-US" sz="1600" dirty="0"/>
            </a:br>
            <a:endParaRPr lang="en-US" sz="1600" dirty="0"/>
          </a:p>
        </p:txBody>
      </p:sp>
      <p:sp>
        <p:nvSpPr>
          <p:cNvPr id="17" name="Rectangle 16"/>
          <p:cNvSpPr/>
          <p:nvPr/>
        </p:nvSpPr>
        <p:spPr>
          <a:xfrm>
            <a:off x="1301243" y="5219963"/>
            <a:ext cx="9259981" cy="830997"/>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Arial" panose="020B0604020202020204" pitchFamily="34" charset="0"/>
              </a:rPr>
              <a:t>GSE41169:Blood DNA methylation profiles in a Dutch population (62 schizophrenia and 33 normal )</a:t>
            </a:r>
          </a:p>
          <a:p>
            <a:r>
              <a:rPr lang="en-US" sz="1600" dirty="0"/>
              <a:t/>
            </a:r>
            <a:br>
              <a:rPr lang="en-US" sz="1600" dirty="0"/>
            </a:br>
            <a:endParaRPr lang="en-US" sz="1600" dirty="0"/>
          </a:p>
        </p:txBody>
      </p:sp>
      <p:sp>
        <p:nvSpPr>
          <p:cNvPr id="18" name="Rectangle 17"/>
          <p:cNvSpPr/>
          <p:nvPr/>
        </p:nvSpPr>
        <p:spPr>
          <a:xfrm>
            <a:off x="1301242" y="5487212"/>
            <a:ext cx="9993229" cy="830997"/>
          </a:xfrm>
          <a:prstGeom prst="rect">
            <a:avLst/>
          </a:prstGeom>
        </p:spPr>
        <p:txBody>
          <a:bodyPr wrap="square">
            <a:spAutoFit/>
          </a:bodyPr>
          <a:lstStyle/>
          <a:p>
            <a:pPr>
              <a:buFont typeface="Arial" panose="020B0604020202020204" pitchFamily="34" charset="0"/>
              <a:buChar char="•"/>
            </a:pPr>
            <a:r>
              <a:rPr lang="en-US" sz="1600" dirty="0">
                <a:solidFill>
                  <a:srgbClr val="000000"/>
                </a:solidFill>
                <a:latin typeface="Arial" panose="020B0604020202020204" pitchFamily="34" charset="0"/>
              </a:rPr>
              <a:t>GSE42861:Differential DNA methylation in the PBMC from 354 Rheumatoid arthritis and 337 normal</a:t>
            </a:r>
          </a:p>
          <a:p>
            <a:r>
              <a:rPr lang="en-US" sz="1600" b="1" dirty="0">
                <a:solidFill>
                  <a:srgbClr val="000000"/>
                </a:solidFill>
                <a:latin typeface="Arial" panose="020B0604020202020204" pitchFamily="34" charset="0"/>
              </a:rPr>
              <a:t/>
            </a:r>
            <a:br>
              <a:rPr lang="en-US" sz="1600" b="1" dirty="0">
                <a:solidFill>
                  <a:srgbClr val="000000"/>
                </a:solidFill>
                <a:latin typeface="Arial" panose="020B0604020202020204" pitchFamily="34" charset="0"/>
              </a:rPr>
            </a:br>
            <a:endParaRPr lang="en-US" sz="1600" dirty="0"/>
          </a:p>
        </p:txBody>
      </p:sp>
      <p:sp>
        <p:nvSpPr>
          <p:cNvPr id="19" name="Rectangle 18"/>
          <p:cNvSpPr/>
          <p:nvPr/>
        </p:nvSpPr>
        <p:spPr>
          <a:xfrm>
            <a:off x="1330960" y="4940735"/>
            <a:ext cx="9144000" cy="8309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142365" y="2475141"/>
            <a:ext cx="431155" cy="191943"/>
          </a:xfrm>
          <a:prstGeom prst="rect">
            <a:avLst/>
          </a:prstGeom>
          <a:solidFill>
            <a:schemeClr val="bg1"/>
          </a:solidFill>
        </p:spPr>
        <p:txBody>
          <a:bodyPr wrap="square" rtlCol="0">
            <a:spAutoFit/>
          </a:bodyPr>
          <a:lstStyle/>
          <a:p>
            <a:endParaRPr lang="en-US" sz="1000" dirty="0"/>
          </a:p>
        </p:txBody>
      </p:sp>
      <p:sp>
        <p:nvSpPr>
          <p:cNvPr id="21" name="TextBox 20"/>
          <p:cNvSpPr txBox="1"/>
          <p:nvPr/>
        </p:nvSpPr>
        <p:spPr>
          <a:xfrm>
            <a:off x="8646805" y="2548132"/>
            <a:ext cx="431155" cy="191943"/>
          </a:xfrm>
          <a:prstGeom prst="rect">
            <a:avLst/>
          </a:prstGeom>
          <a:solidFill>
            <a:schemeClr val="bg1"/>
          </a:solidFill>
        </p:spPr>
        <p:txBody>
          <a:bodyPr wrap="square" rtlCol="0">
            <a:spAutoFit/>
          </a:bodyPr>
          <a:lstStyle/>
          <a:p>
            <a:endParaRPr lang="en-US" sz="1000" dirty="0"/>
          </a:p>
        </p:txBody>
      </p:sp>
      <p:sp>
        <p:nvSpPr>
          <p:cNvPr id="22" name="TextBox 21"/>
          <p:cNvSpPr txBox="1"/>
          <p:nvPr/>
        </p:nvSpPr>
        <p:spPr>
          <a:xfrm>
            <a:off x="7030720" y="4234246"/>
            <a:ext cx="1402948" cy="369332"/>
          </a:xfrm>
          <a:prstGeom prst="rect">
            <a:avLst/>
          </a:prstGeom>
          <a:noFill/>
        </p:spPr>
        <p:txBody>
          <a:bodyPr wrap="none" rtlCol="0">
            <a:spAutoFit/>
          </a:bodyPr>
          <a:lstStyle/>
          <a:p>
            <a:r>
              <a:rPr lang="en-US" b="1" dirty="0" smtClean="0"/>
              <a:t>32.9%-41.9%</a:t>
            </a:r>
            <a:endParaRPr lang="en-US" b="1" dirty="0"/>
          </a:p>
        </p:txBody>
      </p:sp>
      <p:sp>
        <p:nvSpPr>
          <p:cNvPr id="23" name="TextBox 22"/>
          <p:cNvSpPr txBox="1"/>
          <p:nvPr/>
        </p:nvSpPr>
        <p:spPr>
          <a:xfrm>
            <a:off x="6949482" y="2114400"/>
            <a:ext cx="524824" cy="276999"/>
          </a:xfrm>
          <a:prstGeom prst="rect">
            <a:avLst/>
          </a:prstGeom>
          <a:noFill/>
        </p:spPr>
        <p:txBody>
          <a:bodyPr wrap="none" rtlCol="0">
            <a:spAutoFit/>
          </a:bodyPr>
          <a:lstStyle/>
          <a:p>
            <a:r>
              <a:rPr lang="en-US" sz="1200" b="1" dirty="0" smtClean="0"/>
              <a:t>TCGA</a:t>
            </a:r>
            <a:endParaRPr lang="en-US" sz="1200" b="1" dirty="0"/>
          </a:p>
        </p:txBody>
      </p:sp>
      <p:sp>
        <p:nvSpPr>
          <p:cNvPr id="24" name="Rectangle 23"/>
          <p:cNvSpPr/>
          <p:nvPr/>
        </p:nvSpPr>
        <p:spPr>
          <a:xfrm>
            <a:off x="2092581" y="414395"/>
            <a:ext cx="7875917" cy="400110"/>
          </a:xfrm>
          <a:prstGeom prst="rect">
            <a:avLst/>
          </a:prstGeom>
        </p:spPr>
        <p:txBody>
          <a:bodyPr wrap="square">
            <a:spAutoFit/>
          </a:bodyPr>
          <a:lstStyle/>
          <a:p>
            <a:pPr algn="ctr"/>
            <a:r>
              <a:rPr lang="en-US" altLang="zh-CN" sz="2000" b="1" dirty="0"/>
              <a:t>Methylation Blocks were conserved </a:t>
            </a:r>
            <a:r>
              <a:rPr lang="en-US" altLang="zh-CN" sz="2000" b="1" dirty="0" smtClean="0"/>
              <a:t>between PBMC and Tissues</a:t>
            </a:r>
            <a:endParaRPr lang="en-US" sz="2000" b="1" dirty="0"/>
          </a:p>
        </p:txBody>
      </p:sp>
      <p:sp>
        <p:nvSpPr>
          <p:cNvPr id="25" name="Rectangle 24"/>
          <p:cNvSpPr/>
          <p:nvPr/>
        </p:nvSpPr>
        <p:spPr>
          <a:xfrm>
            <a:off x="2974965" y="6489432"/>
            <a:ext cx="5363969" cy="276999"/>
          </a:xfrm>
          <a:prstGeom prst="rect">
            <a:avLst/>
          </a:prstGeom>
        </p:spPr>
        <p:txBody>
          <a:bodyPr wrap="none">
            <a:spAutoFit/>
          </a:bodyPr>
          <a:lstStyle/>
          <a:p>
            <a:r>
              <a:rPr lang="en-US" sz="1200" dirty="0" smtClean="0">
                <a:solidFill>
                  <a:srgbClr val="000000"/>
                </a:solidFill>
                <a:latin typeface="Arial" panose="020B0604020202020204" pitchFamily="34" charset="0"/>
              </a:rPr>
              <a:t>Note: GSE42861 need re-analysis after remove probes from </a:t>
            </a:r>
            <a:r>
              <a:rPr lang="en-US" sz="1200" dirty="0" err="1" smtClean="0">
                <a:solidFill>
                  <a:srgbClr val="000000"/>
                </a:solidFill>
                <a:latin typeface="Arial" panose="020B0604020202020204" pitchFamily="34" charset="0"/>
              </a:rPr>
              <a:t>ChrX</a:t>
            </a:r>
            <a:r>
              <a:rPr lang="en-US" sz="1200" dirty="0" smtClean="0">
                <a:solidFill>
                  <a:srgbClr val="000000"/>
                </a:solidFill>
                <a:latin typeface="Arial" panose="020B0604020202020204" pitchFamily="34" charset="0"/>
              </a:rPr>
              <a:t> and </a:t>
            </a:r>
            <a:r>
              <a:rPr lang="en-US" sz="1200" dirty="0" err="1" smtClean="0">
                <a:solidFill>
                  <a:srgbClr val="000000"/>
                </a:solidFill>
                <a:latin typeface="Arial" panose="020B0604020202020204" pitchFamily="34" charset="0"/>
              </a:rPr>
              <a:t>ChrY</a:t>
            </a:r>
            <a:endParaRPr lang="en-US" sz="1200" dirty="0"/>
          </a:p>
        </p:txBody>
      </p:sp>
    </p:spTree>
    <p:extLst>
      <p:ext uri="{BB962C8B-B14F-4D97-AF65-F5344CB8AC3E}">
        <p14:creationId xmlns:p14="http://schemas.microsoft.com/office/powerpoint/2010/main" val="2472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15128" y="1064723"/>
            <a:ext cx="5034216" cy="4949710"/>
          </a:xfrm>
          <a:prstGeom prst="rect">
            <a:avLst/>
          </a:prstGeom>
        </p:spPr>
      </p:pic>
      <p:sp>
        <p:nvSpPr>
          <p:cNvPr id="3" name="TextBox 2"/>
          <p:cNvSpPr txBox="1"/>
          <p:nvPr/>
        </p:nvSpPr>
        <p:spPr>
          <a:xfrm>
            <a:off x="467360" y="6152456"/>
            <a:ext cx="10718799" cy="707886"/>
          </a:xfrm>
          <a:prstGeom prst="rect">
            <a:avLst/>
          </a:prstGeom>
          <a:noFill/>
        </p:spPr>
        <p:txBody>
          <a:bodyPr wrap="square" rtlCol="0">
            <a:spAutoFit/>
          </a:bodyPr>
          <a:lstStyle/>
          <a:p>
            <a:pPr algn="ctr"/>
            <a:r>
              <a:rPr lang="en-US" altLang="zh-CN" sz="2000" b="1" dirty="0"/>
              <a:t>Figure 1. Comparison of the correlation for the high density </a:t>
            </a:r>
            <a:r>
              <a:rPr lang="en-US" altLang="zh-CN" sz="2000" b="1" dirty="0" err="1"/>
              <a:t>CpG</a:t>
            </a:r>
            <a:r>
              <a:rPr lang="en-US" altLang="zh-CN" sz="2000" b="1" dirty="0"/>
              <a:t> regions in 450K array between cancer and </a:t>
            </a:r>
            <a:r>
              <a:rPr lang="en-US" altLang="zh-CN" sz="2000" b="1" dirty="0" err="1"/>
              <a:t>normals</a:t>
            </a:r>
            <a:endParaRPr lang="en-US" sz="2000" b="1" dirty="0"/>
          </a:p>
        </p:txBody>
      </p:sp>
      <p:sp>
        <p:nvSpPr>
          <p:cNvPr id="4" name="Rectangle 3"/>
          <p:cNvSpPr/>
          <p:nvPr/>
        </p:nvSpPr>
        <p:spPr>
          <a:xfrm>
            <a:off x="1938069" y="194800"/>
            <a:ext cx="8771363" cy="830997"/>
          </a:xfrm>
          <a:prstGeom prst="rect">
            <a:avLst/>
          </a:prstGeom>
        </p:spPr>
        <p:txBody>
          <a:bodyPr wrap="square">
            <a:spAutoFit/>
          </a:bodyPr>
          <a:lstStyle/>
          <a:p>
            <a:pPr algn="ctr"/>
            <a:r>
              <a:rPr lang="en-US" altLang="zh-CN" sz="2400" b="1" dirty="0"/>
              <a:t>More Cancer Specific Methylation regions were identified by methylation blocks</a:t>
            </a:r>
            <a:endParaRPr lang="en-US" sz="2400" b="1" dirty="0"/>
          </a:p>
        </p:txBody>
      </p:sp>
    </p:spTree>
    <p:extLst>
      <p:ext uri="{BB962C8B-B14F-4D97-AF65-F5344CB8AC3E}">
        <p14:creationId xmlns:p14="http://schemas.microsoft.com/office/powerpoint/2010/main" val="696596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47302" y="245743"/>
            <a:ext cx="5981505" cy="5906713"/>
          </a:xfrm>
          <a:prstGeom prst="rect">
            <a:avLst/>
          </a:prstGeom>
        </p:spPr>
      </p:pic>
      <p:sp>
        <p:nvSpPr>
          <p:cNvPr id="3" name="TextBox 2"/>
          <p:cNvSpPr txBox="1"/>
          <p:nvPr/>
        </p:nvSpPr>
        <p:spPr>
          <a:xfrm>
            <a:off x="1938069" y="6152456"/>
            <a:ext cx="8367623" cy="584775"/>
          </a:xfrm>
          <a:prstGeom prst="rect">
            <a:avLst/>
          </a:prstGeom>
          <a:noFill/>
        </p:spPr>
        <p:txBody>
          <a:bodyPr wrap="square" rtlCol="0">
            <a:spAutoFit/>
          </a:bodyPr>
          <a:lstStyle/>
          <a:p>
            <a:pPr algn="ctr"/>
            <a:r>
              <a:rPr lang="en-US" altLang="zh-CN" sz="1600" b="1" dirty="0"/>
              <a:t>Figure . Comparison of the correlation for the high density </a:t>
            </a:r>
            <a:r>
              <a:rPr lang="en-US" altLang="zh-CN" sz="1600" b="1" dirty="0" err="1"/>
              <a:t>CpG</a:t>
            </a:r>
            <a:r>
              <a:rPr lang="en-US" altLang="zh-CN" sz="1600" b="1" dirty="0"/>
              <a:t> regions in 450K array between cancer and </a:t>
            </a:r>
            <a:r>
              <a:rPr lang="en-US" altLang="zh-CN" sz="1600" b="1" dirty="0" err="1"/>
              <a:t>normals</a:t>
            </a:r>
            <a:endParaRPr lang="en-US" sz="1600" b="1" dirty="0"/>
          </a:p>
        </p:txBody>
      </p:sp>
    </p:spTree>
    <p:extLst>
      <p:ext uri="{BB962C8B-B14F-4D97-AF65-F5344CB8AC3E}">
        <p14:creationId xmlns:p14="http://schemas.microsoft.com/office/powerpoint/2010/main" val="977701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File:RRBS.Boxplot.pahse2.jpeg"/>
          <p:cNvSpPr>
            <a:spLocks noChangeAspect="1" noChangeArrowheads="1"/>
          </p:cNvSpPr>
          <p:nvPr/>
        </p:nvSpPr>
        <p:spPr bwMode="auto">
          <a:xfrm>
            <a:off x="1679575" y="-144463"/>
            <a:ext cx="7122183" cy="71222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7112" r="8544"/>
          <a:stretch/>
        </p:blipFill>
        <p:spPr>
          <a:xfrm>
            <a:off x="6589030" y="763485"/>
            <a:ext cx="3568682" cy="5464629"/>
          </a:xfrm>
          <a:prstGeom prst="rect">
            <a:avLst/>
          </a:prstGeom>
        </p:spPr>
      </p:pic>
      <p:sp>
        <p:nvSpPr>
          <p:cNvPr id="5" name="TextBox 4"/>
          <p:cNvSpPr txBox="1"/>
          <p:nvPr/>
        </p:nvSpPr>
        <p:spPr>
          <a:xfrm>
            <a:off x="7884108" y="6418262"/>
            <a:ext cx="1414426" cy="369332"/>
          </a:xfrm>
          <a:prstGeom prst="rect">
            <a:avLst/>
          </a:prstGeom>
          <a:noFill/>
        </p:spPr>
        <p:txBody>
          <a:bodyPr wrap="none" rtlCol="0">
            <a:spAutoFit/>
          </a:bodyPr>
          <a:lstStyle/>
          <a:p>
            <a:r>
              <a:rPr lang="en-US" dirty="0"/>
              <a:t>RRBS dataset</a:t>
            </a:r>
          </a:p>
        </p:txBody>
      </p:sp>
      <p:pic>
        <p:nvPicPr>
          <p:cNvPr id="7" name="Picture 6"/>
          <p:cNvPicPr>
            <a:picLocks noChangeAspect="1"/>
          </p:cNvPicPr>
          <p:nvPr/>
        </p:nvPicPr>
        <p:blipFill rotWithShape="1">
          <a:blip r:embed="rId3"/>
          <a:srcRect t="4883"/>
          <a:stretch/>
        </p:blipFill>
        <p:spPr>
          <a:xfrm>
            <a:off x="2450568" y="596977"/>
            <a:ext cx="3046718" cy="5656328"/>
          </a:xfrm>
          <a:prstGeom prst="rect">
            <a:avLst/>
          </a:prstGeom>
        </p:spPr>
      </p:pic>
      <p:sp>
        <p:nvSpPr>
          <p:cNvPr id="8" name="TextBox 7"/>
          <p:cNvSpPr txBox="1"/>
          <p:nvPr/>
        </p:nvSpPr>
        <p:spPr>
          <a:xfrm>
            <a:off x="3558597" y="6383100"/>
            <a:ext cx="1512915" cy="369332"/>
          </a:xfrm>
          <a:prstGeom prst="rect">
            <a:avLst/>
          </a:prstGeom>
          <a:noFill/>
        </p:spPr>
        <p:txBody>
          <a:bodyPr wrap="none" rtlCol="0">
            <a:spAutoFit/>
          </a:bodyPr>
          <a:lstStyle/>
          <a:p>
            <a:r>
              <a:rPr lang="en-US" dirty="0"/>
              <a:t>WGBS dataset</a:t>
            </a:r>
          </a:p>
        </p:txBody>
      </p:sp>
      <p:sp>
        <p:nvSpPr>
          <p:cNvPr id="9" name="Rectangle 8"/>
          <p:cNvSpPr/>
          <p:nvPr/>
        </p:nvSpPr>
        <p:spPr>
          <a:xfrm>
            <a:off x="1594940" y="111671"/>
            <a:ext cx="9073061" cy="461665"/>
          </a:xfrm>
          <a:prstGeom prst="rect">
            <a:avLst/>
          </a:prstGeom>
        </p:spPr>
        <p:txBody>
          <a:bodyPr wrap="none">
            <a:spAutoFit/>
          </a:bodyPr>
          <a:lstStyle/>
          <a:p>
            <a:r>
              <a:rPr lang="en-US" sz="2400" b="1" dirty="0"/>
              <a:t>WGBS and RRBS also revealed large number </a:t>
            </a:r>
            <a:r>
              <a:rPr lang="en-US" sz="2400" b="1" dirty="0" err="1"/>
              <a:t>hypermethylated</a:t>
            </a:r>
            <a:r>
              <a:rPr lang="en-US" sz="2400" b="1" dirty="0"/>
              <a:t> regions</a:t>
            </a:r>
            <a:endParaRPr lang="en-US" sz="2400" b="1" dirty="0"/>
          </a:p>
        </p:txBody>
      </p:sp>
    </p:spTree>
    <p:extLst>
      <p:ext uri="{BB962C8B-B14F-4D97-AF65-F5344CB8AC3E}">
        <p14:creationId xmlns:p14="http://schemas.microsoft.com/office/powerpoint/2010/main" val="114673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1051608"/>
            <a:ext cx="4267299" cy="425694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14129"/>
          <a:stretch/>
        </p:blipFill>
        <p:spPr>
          <a:xfrm>
            <a:off x="4021334" y="818446"/>
            <a:ext cx="8170666" cy="4322514"/>
          </a:xfrm>
          <a:prstGeom prst="rect">
            <a:avLst/>
          </a:prstGeom>
        </p:spPr>
      </p:pic>
      <p:sp>
        <p:nvSpPr>
          <p:cNvPr id="5" name="Rectangle 4"/>
          <p:cNvSpPr/>
          <p:nvPr/>
        </p:nvSpPr>
        <p:spPr>
          <a:xfrm>
            <a:off x="6075680" y="1513840"/>
            <a:ext cx="355600" cy="3332479"/>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2399" y="448885"/>
            <a:ext cx="11904606" cy="461665"/>
          </a:xfrm>
          <a:prstGeom prst="rect">
            <a:avLst/>
          </a:prstGeom>
          <a:noFill/>
        </p:spPr>
        <p:txBody>
          <a:bodyPr wrap="none" rtlCol="0">
            <a:spAutoFit/>
          </a:bodyPr>
          <a:lstStyle/>
          <a:p>
            <a:r>
              <a:rPr lang="en-US" sz="2400" b="1" dirty="0" smtClean="0"/>
              <a:t>Relationship between samples based on GWBS dataset with PCA and Hierarchical Clustering</a:t>
            </a:r>
            <a:endParaRPr lang="en-US" sz="2400" b="1" dirty="0"/>
          </a:p>
        </p:txBody>
      </p:sp>
    </p:spTree>
    <p:extLst>
      <p:ext uri="{BB962C8B-B14F-4D97-AF65-F5344CB8AC3E}">
        <p14:creationId xmlns:p14="http://schemas.microsoft.com/office/powerpoint/2010/main" val="388222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7795" b="9157"/>
          <a:stretch/>
        </p:blipFill>
        <p:spPr>
          <a:xfrm>
            <a:off x="5640564" y="2184400"/>
            <a:ext cx="5800725" cy="2499936"/>
          </a:xfrm>
          <a:prstGeom prst="rect">
            <a:avLst/>
          </a:prstGeom>
        </p:spPr>
      </p:pic>
      <p:sp>
        <p:nvSpPr>
          <p:cNvPr id="5" name="TextBox 4"/>
          <p:cNvSpPr txBox="1"/>
          <p:nvPr/>
        </p:nvSpPr>
        <p:spPr>
          <a:xfrm>
            <a:off x="5700244" y="1648946"/>
            <a:ext cx="5681363" cy="369332"/>
          </a:xfrm>
          <a:prstGeom prst="rect">
            <a:avLst/>
          </a:prstGeom>
          <a:noFill/>
        </p:spPr>
        <p:txBody>
          <a:bodyPr wrap="none" rtlCol="0">
            <a:spAutoFit/>
          </a:bodyPr>
          <a:lstStyle/>
          <a:p>
            <a:r>
              <a:rPr lang="en-US" altLang="zh-CN" b="1" dirty="0" smtClean="0"/>
              <a:t>ME=0                       ME=0                ME=0.25                 ME=1 </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06" y="2184400"/>
            <a:ext cx="4858428" cy="2991267"/>
          </a:xfrm>
          <a:prstGeom prst="rect">
            <a:avLst/>
          </a:prstGeom>
        </p:spPr>
      </p:pic>
      <p:sp>
        <p:nvSpPr>
          <p:cNvPr id="7" name="TextBox 6"/>
          <p:cNvSpPr txBox="1"/>
          <p:nvPr/>
        </p:nvSpPr>
        <p:spPr>
          <a:xfrm>
            <a:off x="863906" y="475148"/>
            <a:ext cx="10577383" cy="584775"/>
          </a:xfrm>
          <a:prstGeom prst="rect">
            <a:avLst/>
          </a:prstGeom>
          <a:noFill/>
        </p:spPr>
        <p:txBody>
          <a:bodyPr wrap="none" rtlCol="0">
            <a:spAutoFit/>
          </a:bodyPr>
          <a:lstStyle/>
          <a:p>
            <a:r>
              <a:rPr lang="en-US" altLang="zh-CN" sz="3200" b="1" dirty="0" smtClean="0"/>
              <a:t>R Script for methylation entropy and simulation performance</a:t>
            </a:r>
            <a:endParaRPr lang="en-US" sz="3200" b="1" dirty="0"/>
          </a:p>
        </p:txBody>
      </p:sp>
      <p:sp>
        <p:nvSpPr>
          <p:cNvPr id="8" name="TextBox 7"/>
          <p:cNvSpPr txBox="1"/>
          <p:nvPr/>
        </p:nvSpPr>
        <p:spPr>
          <a:xfrm>
            <a:off x="863906" y="5426849"/>
            <a:ext cx="10617394" cy="523220"/>
          </a:xfrm>
          <a:prstGeom prst="rect">
            <a:avLst/>
          </a:prstGeom>
          <a:noFill/>
        </p:spPr>
        <p:txBody>
          <a:bodyPr wrap="none" rtlCol="0">
            <a:spAutoFit/>
          </a:bodyPr>
          <a:lstStyle/>
          <a:p>
            <a:r>
              <a:rPr lang="en-US" altLang="zh-CN" sz="2800" dirty="0" smtClean="0"/>
              <a:t>Find a classic gene/region to show the difference between MHL and ME</a:t>
            </a:r>
            <a:endParaRPr lang="en-US" sz="2800" dirty="0"/>
          </a:p>
        </p:txBody>
      </p:sp>
    </p:spTree>
    <p:extLst>
      <p:ext uri="{BB962C8B-B14F-4D97-AF65-F5344CB8AC3E}">
        <p14:creationId xmlns:p14="http://schemas.microsoft.com/office/powerpoint/2010/main" val="1700539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637</Words>
  <Application>Microsoft Office PowerPoint</Application>
  <PresentationFormat>Widescreen</PresentationFormat>
  <Paragraphs>60</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宋体</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Shicheng Guo</dc:creator>
  <cp:lastModifiedBy>Shicheng Guo</cp:lastModifiedBy>
  <cp:revision>27</cp:revision>
  <dcterms:created xsi:type="dcterms:W3CDTF">2015-07-22T18:26:20Z</dcterms:created>
  <dcterms:modified xsi:type="dcterms:W3CDTF">2015-07-22T20:55:43Z</dcterms:modified>
</cp:coreProperties>
</file>